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27"/>
  </p:notesMasterIdLst>
  <p:handoutMasterIdLst>
    <p:handoutMasterId r:id="rId28"/>
  </p:handoutMasterIdLst>
  <p:sldIdLst>
    <p:sldId id="256" r:id="rId2"/>
    <p:sldId id="257" r:id="rId3"/>
    <p:sldId id="380" r:id="rId4"/>
    <p:sldId id="307" r:id="rId5"/>
    <p:sldId id="326" r:id="rId6"/>
    <p:sldId id="381" r:id="rId7"/>
    <p:sldId id="299" r:id="rId8"/>
    <p:sldId id="395" r:id="rId9"/>
    <p:sldId id="396" r:id="rId10"/>
    <p:sldId id="356" r:id="rId11"/>
    <p:sldId id="397" r:id="rId12"/>
    <p:sldId id="403" r:id="rId13"/>
    <p:sldId id="362" r:id="rId14"/>
    <p:sldId id="399" r:id="rId15"/>
    <p:sldId id="357" r:id="rId16"/>
    <p:sldId id="300" r:id="rId17"/>
    <p:sldId id="401" r:id="rId18"/>
    <p:sldId id="328" r:id="rId19"/>
    <p:sldId id="321" r:id="rId20"/>
    <p:sldId id="400" r:id="rId21"/>
    <p:sldId id="402" r:id="rId22"/>
    <p:sldId id="352" r:id="rId23"/>
    <p:sldId id="329" r:id="rId24"/>
    <p:sldId id="353" r:id="rId25"/>
    <p:sldId id="298" r:id="rId26"/>
  </p:sldIdLst>
  <p:sldSz cx="12192000" cy="6858000"/>
  <p:notesSz cx="6797675" cy="99298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DC"/>
    <a:srgbClr val="9100DC"/>
    <a:srgbClr val="F01928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294" autoAdjust="0"/>
    <p:restoredTop sz="86602" autoAdjust="0"/>
  </p:normalViewPr>
  <p:slideViewPr>
    <p:cSldViewPr snapToGrid="0">
      <p:cViewPr varScale="1">
        <p:scale>
          <a:sx n="95" d="100"/>
          <a:sy n="95" d="100"/>
        </p:scale>
        <p:origin x="462" y="84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5" d="100"/>
          <a:sy n="125" d="100"/>
        </p:scale>
        <p:origin x="400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3496218-2491-4B88-B548-8A1A0F8DDF80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B33241BC-33A7-4B25-877A-5EBC3D8307A9}">
      <dgm:prSet phldrT="[Text]"/>
      <dgm:spPr/>
      <dgm:t>
        <a:bodyPr/>
        <a:lstStyle/>
        <a:p>
          <a:r>
            <a:rPr lang="cs-CZ" dirty="0"/>
            <a:t>Evropská rada</a:t>
          </a:r>
        </a:p>
      </dgm:t>
    </dgm:pt>
    <dgm:pt modelId="{68F5C909-D863-4D5A-AB4F-4E82C20D9C66}" type="parTrans" cxnId="{9BEFB3A8-FC32-4095-B27A-0A99FDE51797}">
      <dgm:prSet/>
      <dgm:spPr/>
      <dgm:t>
        <a:bodyPr/>
        <a:lstStyle/>
        <a:p>
          <a:endParaRPr lang="cs-CZ"/>
        </a:p>
      </dgm:t>
    </dgm:pt>
    <dgm:pt modelId="{D27176CF-5512-4A67-9B2C-AF3E81045B43}" type="sibTrans" cxnId="{9BEFB3A8-FC32-4095-B27A-0A99FDE51797}">
      <dgm:prSet/>
      <dgm:spPr/>
      <dgm:t>
        <a:bodyPr/>
        <a:lstStyle/>
        <a:p>
          <a:endParaRPr lang="cs-CZ"/>
        </a:p>
      </dgm:t>
    </dgm:pt>
    <dgm:pt modelId="{4F11ABEE-78E8-4A80-BF6A-E71D01AE7C03}">
      <dgm:prSet phldrT="[Text]"/>
      <dgm:spPr/>
      <dgm:t>
        <a:bodyPr/>
        <a:lstStyle/>
        <a:p>
          <a:r>
            <a:rPr lang="cs-CZ" dirty="0"/>
            <a:t>Soudní dvůr EU</a:t>
          </a:r>
        </a:p>
      </dgm:t>
    </dgm:pt>
    <dgm:pt modelId="{87B4B2F8-F45E-48C9-AC71-BEE752D6B04C}" type="parTrans" cxnId="{6455FCA6-07B9-4B00-8285-A8854CEF69EF}">
      <dgm:prSet/>
      <dgm:spPr/>
      <dgm:t>
        <a:bodyPr/>
        <a:lstStyle/>
        <a:p>
          <a:endParaRPr lang="cs-CZ"/>
        </a:p>
      </dgm:t>
    </dgm:pt>
    <dgm:pt modelId="{1B87D5A1-7411-41A1-A032-38CB23861037}" type="sibTrans" cxnId="{6455FCA6-07B9-4B00-8285-A8854CEF69EF}">
      <dgm:prSet/>
      <dgm:spPr/>
      <dgm:t>
        <a:bodyPr/>
        <a:lstStyle/>
        <a:p>
          <a:endParaRPr lang="cs-CZ"/>
        </a:p>
      </dgm:t>
    </dgm:pt>
    <dgm:pt modelId="{3145338F-AEEC-43E0-9BEE-F8785886149E}">
      <dgm:prSet phldrT="[Text]"/>
      <dgm:spPr/>
      <dgm:t>
        <a:bodyPr/>
        <a:lstStyle/>
        <a:p>
          <a:r>
            <a:rPr lang="cs-CZ" dirty="0"/>
            <a:t>Účetní dvůr</a:t>
          </a:r>
        </a:p>
      </dgm:t>
    </dgm:pt>
    <dgm:pt modelId="{D7DBC583-0BEA-4F3F-99B9-569A7AF23E91}" type="parTrans" cxnId="{C49A4799-771B-40D0-8E38-8FC87E879AED}">
      <dgm:prSet/>
      <dgm:spPr/>
      <dgm:t>
        <a:bodyPr/>
        <a:lstStyle/>
        <a:p>
          <a:endParaRPr lang="cs-CZ"/>
        </a:p>
      </dgm:t>
    </dgm:pt>
    <dgm:pt modelId="{79641372-E3DF-4FF5-A0A4-CA71C7492227}" type="sibTrans" cxnId="{C49A4799-771B-40D0-8E38-8FC87E879AED}">
      <dgm:prSet/>
      <dgm:spPr/>
      <dgm:t>
        <a:bodyPr/>
        <a:lstStyle/>
        <a:p>
          <a:endParaRPr lang="cs-CZ"/>
        </a:p>
      </dgm:t>
    </dgm:pt>
    <dgm:pt modelId="{9E57991C-4F42-41E2-A1D1-916DFF372F90}">
      <dgm:prSet/>
      <dgm:spPr/>
      <dgm:t>
        <a:bodyPr/>
        <a:lstStyle/>
        <a:p>
          <a:r>
            <a:rPr lang="cs-CZ" dirty="0"/>
            <a:t>Evropská komise</a:t>
          </a:r>
        </a:p>
      </dgm:t>
    </dgm:pt>
    <dgm:pt modelId="{B668A68A-0900-43B4-887D-A60E1F683D52}" type="parTrans" cxnId="{4ED39448-DAC3-4FCE-BF4C-A493605EB277}">
      <dgm:prSet/>
      <dgm:spPr/>
      <dgm:t>
        <a:bodyPr/>
        <a:lstStyle/>
        <a:p>
          <a:endParaRPr lang="cs-CZ"/>
        </a:p>
      </dgm:t>
    </dgm:pt>
    <dgm:pt modelId="{D20C8896-80BA-4A73-B513-21F9A9DE8CF1}" type="sibTrans" cxnId="{4ED39448-DAC3-4FCE-BF4C-A493605EB277}">
      <dgm:prSet/>
      <dgm:spPr/>
      <dgm:t>
        <a:bodyPr/>
        <a:lstStyle/>
        <a:p>
          <a:endParaRPr lang="cs-CZ"/>
        </a:p>
      </dgm:t>
    </dgm:pt>
    <dgm:pt modelId="{2A9F29A7-6088-4999-A1AD-D3889D4CC774}">
      <dgm:prSet/>
      <dgm:spPr/>
      <dgm:t>
        <a:bodyPr/>
        <a:lstStyle/>
        <a:p>
          <a:r>
            <a:rPr lang="cs-CZ" dirty="0"/>
            <a:t>Evropský parlament</a:t>
          </a:r>
        </a:p>
      </dgm:t>
    </dgm:pt>
    <dgm:pt modelId="{5242903D-4088-461E-B1D6-B56CDA2E13AB}" type="parTrans" cxnId="{2F5D75C4-863E-4BF0-B525-D4A3BFFA68B0}">
      <dgm:prSet/>
      <dgm:spPr/>
      <dgm:t>
        <a:bodyPr/>
        <a:lstStyle/>
        <a:p>
          <a:endParaRPr lang="cs-CZ"/>
        </a:p>
      </dgm:t>
    </dgm:pt>
    <dgm:pt modelId="{BE147055-078D-453B-A41E-8718E2D6569F}" type="sibTrans" cxnId="{2F5D75C4-863E-4BF0-B525-D4A3BFFA68B0}">
      <dgm:prSet/>
      <dgm:spPr/>
      <dgm:t>
        <a:bodyPr/>
        <a:lstStyle/>
        <a:p>
          <a:endParaRPr lang="cs-CZ"/>
        </a:p>
      </dgm:t>
    </dgm:pt>
    <dgm:pt modelId="{D7B29331-3D43-44D6-83B1-FB6CC6070B79}">
      <dgm:prSet/>
      <dgm:spPr/>
      <dgm:t>
        <a:bodyPr/>
        <a:lstStyle/>
        <a:p>
          <a:r>
            <a:rPr lang="cs-CZ" dirty="0"/>
            <a:t>Rada EU</a:t>
          </a:r>
        </a:p>
      </dgm:t>
    </dgm:pt>
    <dgm:pt modelId="{80FAB507-EBC5-459A-9EB8-7623B522CB4E}" type="parTrans" cxnId="{A22E26B2-ACB7-47B7-8A76-DEEA6D011956}">
      <dgm:prSet/>
      <dgm:spPr/>
      <dgm:t>
        <a:bodyPr/>
        <a:lstStyle/>
        <a:p>
          <a:endParaRPr lang="cs-CZ"/>
        </a:p>
      </dgm:t>
    </dgm:pt>
    <dgm:pt modelId="{AC912F53-BA96-4ADF-A305-B127B848EF5B}" type="sibTrans" cxnId="{A22E26B2-ACB7-47B7-8A76-DEEA6D011956}">
      <dgm:prSet/>
      <dgm:spPr/>
      <dgm:t>
        <a:bodyPr/>
        <a:lstStyle/>
        <a:p>
          <a:endParaRPr lang="cs-CZ"/>
        </a:p>
      </dgm:t>
    </dgm:pt>
    <dgm:pt modelId="{009F9C03-9C12-4C87-9C97-F66C48EF7136}">
      <dgm:prSet/>
      <dgm:spPr/>
      <dgm:t>
        <a:bodyPr/>
        <a:lstStyle/>
        <a:p>
          <a:r>
            <a:rPr lang="cs-CZ" dirty="0"/>
            <a:t>Evropská centrální banka</a:t>
          </a:r>
        </a:p>
      </dgm:t>
    </dgm:pt>
    <dgm:pt modelId="{E5F41C09-8531-48DF-822F-C517754DC10F}" type="parTrans" cxnId="{024101B2-449A-432A-A084-A30A1DA6FF81}">
      <dgm:prSet/>
      <dgm:spPr/>
      <dgm:t>
        <a:bodyPr/>
        <a:lstStyle/>
        <a:p>
          <a:endParaRPr lang="cs-CZ"/>
        </a:p>
      </dgm:t>
    </dgm:pt>
    <dgm:pt modelId="{3A17B16E-E49C-4B08-8BF9-656B6AEE8ED9}" type="sibTrans" cxnId="{024101B2-449A-432A-A084-A30A1DA6FF81}">
      <dgm:prSet/>
      <dgm:spPr/>
      <dgm:t>
        <a:bodyPr/>
        <a:lstStyle/>
        <a:p>
          <a:endParaRPr lang="cs-CZ"/>
        </a:p>
      </dgm:t>
    </dgm:pt>
    <dgm:pt modelId="{A0700C15-94F3-46AC-B154-CC4517D4ABEC}" type="pres">
      <dgm:prSet presAssocID="{F3496218-2491-4B88-B548-8A1A0F8DDF80}" presName="Name0" presStyleCnt="0">
        <dgm:presLayoutVars>
          <dgm:chMax val="7"/>
          <dgm:chPref val="7"/>
          <dgm:dir/>
        </dgm:presLayoutVars>
      </dgm:prSet>
      <dgm:spPr/>
    </dgm:pt>
    <dgm:pt modelId="{8BD2D41E-B04F-4270-AE30-3646D0EF76E8}" type="pres">
      <dgm:prSet presAssocID="{F3496218-2491-4B88-B548-8A1A0F8DDF80}" presName="Name1" presStyleCnt="0"/>
      <dgm:spPr/>
    </dgm:pt>
    <dgm:pt modelId="{F14FE691-D403-46A5-B620-282C2192EFBB}" type="pres">
      <dgm:prSet presAssocID="{F3496218-2491-4B88-B548-8A1A0F8DDF80}" presName="cycle" presStyleCnt="0"/>
      <dgm:spPr/>
    </dgm:pt>
    <dgm:pt modelId="{AC216C3B-DE75-410E-A199-7B8DDC130134}" type="pres">
      <dgm:prSet presAssocID="{F3496218-2491-4B88-B548-8A1A0F8DDF80}" presName="srcNode" presStyleLbl="node1" presStyleIdx="0" presStyleCnt="7"/>
      <dgm:spPr/>
    </dgm:pt>
    <dgm:pt modelId="{35240CC6-CA06-4A79-B660-2E5DF3372335}" type="pres">
      <dgm:prSet presAssocID="{F3496218-2491-4B88-B548-8A1A0F8DDF80}" presName="conn" presStyleLbl="parChTrans1D2" presStyleIdx="0" presStyleCnt="1"/>
      <dgm:spPr/>
    </dgm:pt>
    <dgm:pt modelId="{5BFA1AFD-B09F-49FE-824C-797211515B3F}" type="pres">
      <dgm:prSet presAssocID="{F3496218-2491-4B88-B548-8A1A0F8DDF80}" presName="extraNode" presStyleLbl="node1" presStyleIdx="0" presStyleCnt="7"/>
      <dgm:spPr/>
    </dgm:pt>
    <dgm:pt modelId="{E1E531F5-0A1C-4849-82E5-768A4C72B970}" type="pres">
      <dgm:prSet presAssocID="{F3496218-2491-4B88-B548-8A1A0F8DDF80}" presName="dstNode" presStyleLbl="node1" presStyleIdx="0" presStyleCnt="7"/>
      <dgm:spPr/>
    </dgm:pt>
    <dgm:pt modelId="{AC538984-CCDE-4D49-9708-4EBE0DCE5901}" type="pres">
      <dgm:prSet presAssocID="{B33241BC-33A7-4B25-877A-5EBC3D8307A9}" presName="text_1" presStyleLbl="node1" presStyleIdx="0" presStyleCnt="7">
        <dgm:presLayoutVars>
          <dgm:bulletEnabled val="1"/>
        </dgm:presLayoutVars>
      </dgm:prSet>
      <dgm:spPr/>
    </dgm:pt>
    <dgm:pt modelId="{FBB54167-4BCA-4E8F-B9C1-B27D5DB0D010}" type="pres">
      <dgm:prSet presAssocID="{B33241BC-33A7-4B25-877A-5EBC3D8307A9}" presName="accent_1" presStyleCnt="0"/>
      <dgm:spPr/>
    </dgm:pt>
    <dgm:pt modelId="{91C4E7E0-99D9-4D5B-A2E6-DAA7E272BE84}" type="pres">
      <dgm:prSet presAssocID="{B33241BC-33A7-4B25-877A-5EBC3D8307A9}" presName="accentRepeatNode" presStyleLbl="solidFgAcc1" presStyleIdx="0" presStyleCnt="7"/>
      <dgm:spPr/>
    </dgm:pt>
    <dgm:pt modelId="{698FE850-F84A-4BC0-A941-AE0ABE7748F5}" type="pres">
      <dgm:prSet presAssocID="{D7B29331-3D43-44D6-83B1-FB6CC6070B79}" presName="text_2" presStyleLbl="node1" presStyleIdx="1" presStyleCnt="7">
        <dgm:presLayoutVars>
          <dgm:bulletEnabled val="1"/>
        </dgm:presLayoutVars>
      </dgm:prSet>
      <dgm:spPr/>
    </dgm:pt>
    <dgm:pt modelId="{69053611-B822-49DA-9AC0-70E74FD72D29}" type="pres">
      <dgm:prSet presAssocID="{D7B29331-3D43-44D6-83B1-FB6CC6070B79}" presName="accent_2" presStyleCnt="0"/>
      <dgm:spPr/>
    </dgm:pt>
    <dgm:pt modelId="{EB8F9AA0-7E1F-42CA-9EB8-41E26D75B7A0}" type="pres">
      <dgm:prSet presAssocID="{D7B29331-3D43-44D6-83B1-FB6CC6070B79}" presName="accentRepeatNode" presStyleLbl="solidFgAcc1" presStyleIdx="1" presStyleCnt="7"/>
      <dgm:spPr/>
    </dgm:pt>
    <dgm:pt modelId="{B81221C3-4F41-4896-90C4-4FBBA83B3BF2}" type="pres">
      <dgm:prSet presAssocID="{2A9F29A7-6088-4999-A1AD-D3889D4CC774}" presName="text_3" presStyleLbl="node1" presStyleIdx="2" presStyleCnt="7">
        <dgm:presLayoutVars>
          <dgm:bulletEnabled val="1"/>
        </dgm:presLayoutVars>
      </dgm:prSet>
      <dgm:spPr/>
    </dgm:pt>
    <dgm:pt modelId="{42056374-5598-4FF4-8D26-98D9B54D2922}" type="pres">
      <dgm:prSet presAssocID="{2A9F29A7-6088-4999-A1AD-D3889D4CC774}" presName="accent_3" presStyleCnt="0"/>
      <dgm:spPr/>
    </dgm:pt>
    <dgm:pt modelId="{EB104A9F-6969-4C3C-AF2A-D701461FB8C7}" type="pres">
      <dgm:prSet presAssocID="{2A9F29A7-6088-4999-A1AD-D3889D4CC774}" presName="accentRepeatNode" presStyleLbl="solidFgAcc1" presStyleIdx="2" presStyleCnt="7"/>
      <dgm:spPr/>
    </dgm:pt>
    <dgm:pt modelId="{9F0FDFB8-B9EC-4CE8-B27E-69477341A5C1}" type="pres">
      <dgm:prSet presAssocID="{9E57991C-4F42-41E2-A1D1-916DFF372F90}" presName="text_4" presStyleLbl="node1" presStyleIdx="3" presStyleCnt="7">
        <dgm:presLayoutVars>
          <dgm:bulletEnabled val="1"/>
        </dgm:presLayoutVars>
      </dgm:prSet>
      <dgm:spPr/>
    </dgm:pt>
    <dgm:pt modelId="{B1AA0C13-0EF2-46A3-B328-8A94A5787930}" type="pres">
      <dgm:prSet presAssocID="{9E57991C-4F42-41E2-A1D1-916DFF372F90}" presName="accent_4" presStyleCnt="0"/>
      <dgm:spPr/>
    </dgm:pt>
    <dgm:pt modelId="{B9EFDB67-1650-4645-B619-2C63D79A484E}" type="pres">
      <dgm:prSet presAssocID="{9E57991C-4F42-41E2-A1D1-916DFF372F90}" presName="accentRepeatNode" presStyleLbl="solidFgAcc1" presStyleIdx="3" presStyleCnt="7"/>
      <dgm:spPr/>
    </dgm:pt>
    <dgm:pt modelId="{9D714FC7-A066-4396-9986-34D9C9F1D118}" type="pres">
      <dgm:prSet presAssocID="{4F11ABEE-78E8-4A80-BF6A-E71D01AE7C03}" presName="text_5" presStyleLbl="node1" presStyleIdx="4" presStyleCnt="7">
        <dgm:presLayoutVars>
          <dgm:bulletEnabled val="1"/>
        </dgm:presLayoutVars>
      </dgm:prSet>
      <dgm:spPr/>
    </dgm:pt>
    <dgm:pt modelId="{448ECA8E-269B-47A6-9D67-1545076068AE}" type="pres">
      <dgm:prSet presAssocID="{4F11ABEE-78E8-4A80-BF6A-E71D01AE7C03}" presName="accent_5" presStyleCnt="0"/>
      <dgm:spPr/>
    </dgm:pt>
    <dgm:pt modelId="{5079DDEC-2BB1-4C72-9D72-D7B105B6FC1C}" type="pres">
      <dgm:prSet presAssocID="{4F11ABEE-78E8-4A80-BF6A-E71D01AE7C03}" presName="accentRepeatNode" presStyleLbl="solidFgAcc1" presStyleIdx="4" presStyleCnt="7"/>
      <dgm:spPr/>
    </dgm:pt>
    <dgm:pt modelId="{FE2BDBBE-1CF6-4FDB-9DCB-C7350639802D}" type="pres">
      <dgm:prSet presAssocID="{3145338F-AEEC-43E0-9BEE-F8785886149E}" presName="text_6" presStyleLbl="node1" presStyleIdx="5" presStyleCnt="7">
        <dgm:presLayoutVars>
          <dgm:bulletEnabled val="1"/>
        </dgm:presLayoutVars>
      </dgm:prSet>
      <dgm:spPr/>
    </dgm:pt>
    <dgm:pt modelId="{0F0C5BE8-A94D-4F15-8E6D-02D94FBCE12C}" type="pres">
      <dgm:prSet presAssocID="{3145338F-AEEC-43E0-9BEE-F8785886149E}" presName="accent_6" presStyleCnt="0"/>
      <dgm:spPr/>
    </dgm:pt>
    <dgm:pt modelId="{D63A57E3-885A-461E-8ED2-3265311E7FED}" type="pres">
      <dgm:prSet presAssocID="{3145338F-AEEC-43E0-9BEE-F8785886149E}" presName="accentRepeatNode" presStyleLbl="solidFgAcc1" presStyleIdx="5" presStyleCnt="7"/>
      <dgm:spPr/>
    </dgm:pt>
    <dgm:pt modelId="{F02C6AF9-5E53-4939-A2C5-C6181C0829A7}" type="pres">
      <dgm:prSet presAssocID="{009F9C03-9C12-4C87-9C97-F66C48EF7136}" presName="text_7" presStyleLbl="node1" presStyleIdx="6" presStyleCnt="7">
        <dgm:presLayoutVars>
          <dgm:bulletEnabled val="1"/>
        </dgm:presLayoutVars>
      </dgm:prSet>
      <dgm:spPr/>
    </dgm:pt>
    <dgm:pt modelId="{3268E65D-1E51-4BDF-AB64-9E6D22EC125A}" type="pres">
      <dgm:prSet presAssocID="{009F9C03-9C12-4C87-9C97-F66C48EF7136}" presName="accent_7" presStyleCnt="0"/>
      <dgm:spPr/>
    </dgm:pt>
    <dgm:pt modelId="{F21E89CE-9765-488E-80D8-4F4589AA1CC0}" type="pres">
      <dgm:prSet presAssocID="{009F9C03-9C12-4C87-9C97-F66C48EF7136}" presName="accentRepeatNode" presStyleLbl="solidFgAcc1" presStyleIdx="6" presStyleCnt="7"/>
      <dgm:spPr/>
    </dgm:pt>
  </dgm:ptLst>
  <dgm:cxnLst>
    <dgm:cxn modelId="{F1484632-1C00-4EC3-A191-40417A2D5802}" type="presOf" srcId="{4F11ABEE-78E8-4A80-BF6A-E71D01AE7C03}" destId="{9D714FC7-A066-4396-9986-34D9C9F1D118}" srcOrd="0" destOrd="0" presId="urn:microsoft.com/office/officeart/2008/layout/VerticalCurvedList"/>
    <dgm:cxn modelId="{40E37765-98E7-4BA1-BFDD-D0BCC2CD9067}" type="presOf" srcId="{9E57991C-4F42-41E2-A1D1-916DFF372F90}" destId="{9F0FDFB8-B9EC-4CE8-B27E-69477341A5C1}" srcOrd="0" destOrd="0" presId="urn:microsoft.com/office/officeart/2008/layout/VerticalCurvedList"/>
    <dgm:cxn modelId="{4ED39448-DAC3-4FCE-BF4C-A493605EB277}" srcId="{F3496218-2491-4B88-B548-8A1A0F8DDF80}" destId="{9E57991C-4F42-41E2-A1D1-916DFF372F90}" srcOrd="3" destOrd="0" parTransId="{B668A68A-0900-43B4-887D-A60E1F683D52}" sibTransId="{D20C8896-80BA-4A73-B513-21F9A9DE8CF1}"/>
    <dgm:cxn modelId="{B7A69382-6C7F-4579-9EF5-50C9206B94AC}" type="presOf" srcId="{2A9F29A7-6088-4999-A1AD-D3889D4CC774}" destId="{B81221C3-4F41-4896-90C4-4FBBA83B3BF2}" srcOrd="0" destOrd="0" presId="urn:microsoft.com/office/officeart/2008/layout/VerticalCurvedList"/>
    <dgm:cxn modelId="{C49A4799-771B-40D0-8E38-8FC87E879AED}" srcId="{F3496218-2491-4B88-B548-8A1A0F8DDF80}" destId="{3145338F-AEEC-43E0-9BEE-F8785886149E}" srcOrd="5" destOrd="0" parTransId="{D7DBC583-0BEA-4F3F-99B9-569A7AF23E91}" sibTransId="{79641372-E3DF-4FF5-A0A4-CA71C7492227}"/>
    <dgm:cxn modelId="{6455FCA6-07B9-4B00-8285-A8854CEF69EF}" srcId="{F3496218-2491-4B88-B548-8A1A0F8DDF80}" destId="{4F11ABEE-78E8-4A80-BF6A-E71D01AE7C03}" srcOrd="4" destOrd="0" parTransId="{87B4B2F8-F45E-48C9-AC71-BEE752D6B04C}" sibTransId="{1B87D5A1-7411-41A1-A032-38CB23861037}"/>
    <dgm:cxn modelId="{1A4FB1A8-0C38-4F51-B95C-84C0DCC73377}" type="presOf" srcId="{F3496218-2491-4B88-B548-8A1A0F8DDF80}" destId="{A0700C15-94F3-46AC-B154-CC4517D4ABEC}" srcOrd="0" destOrd="0" presId="urn:microsoft.com/office/officeart/2008/layout/VerticalCurvedList"/>
    <dgm:cxn modelId="{9BEFB3A8-FC32-4095-B27A-0A99FDE51797}" srcId="{F3496218-2491-4B88-B548-8A1A0F8DDF80}" destId="{B33241BC-33A7-4B25-877A-5EBC3D8307A9}" srcOrd="0" destOrd="0" parTransId="{68F5C909-D863-4D5A-AB4F-4E82C20D9C66}" sibTransId="{D27176CF-5512-4A67-9B2C-AF3E81045B43}"/>
    <dgm:cxn modelId="{024101B2-449A-432A-A084-A30A1DA6FF81}" srcId="{F3496218-2491-4B88-B548-8A1A0F8DDF80}" destId="{009F9C03-9C12-4C87-9C97-F66C48EF7136}" srcOrd="6" destOrd="0" parTransId="{E5F41C09-8531-48DF-822F-C517754DC10F}" sibTransId="{3A17B16E-E49C-4B08-8BF9-656B6AEE8ED9}"/>
    <dgm:cxn modelId="{7C9D1BB2-401A-4903-A4DC-83A24916845A}" type="presOf" srcId="{3145338F-AEEC-43E0-9BEE-F8785886149E}" destId="{FE2BDBBE-1CF6-4FDB-9DCB-C7350639802D}" srcOrd="0" destOrd="0" presId="urn:microsoft.com/office/officeart/2008/layout/VerticalCurvedList"/>
    <dgm:cxn modelId="{A22E26B2-ACB7-47B7-8A76-DEEA6D011956}" srcId="{F3496218-2491-4B88-B548-8A1A0F8DDF80}" destId="{D7B29331-3D43-44D6-83B1-FB6CC6070B79}" srcOrd="1" destOrd="0" parTransId="{80FAB507-EBC5-459A-9EB8-7623B522CB4E}" sibTransId="{AC912F53-BA96-4ADF-A305-B127B848EF5B}"/>
    <dgm:cxn modelId="{5ADC98B4-7ED6-464E-ACEF-34FF97523A3C}" type="presOf" srcId="{B33241BC-33A7-4B25-877A-5EBC3D8307A9}" destId="{AC538984-CCDE-4D49-9708-4EBE0DCE5901}" srcOrd="0" destOrd="0" presId="urn:microsoft.com/office/officeart/2008/layout/VerticalCurvedList"/>
    <dgm:cxn modelId="{702CBAB4-A4E4-4DFB-9E84-BDD9C6B477BD}" type="presOf" srcId="{009F9C03-9C12-4C87-9C97-F66C48EF7136}" destId="{F02C6AF9-5E53-4939-A2C5-C6181C0829A7}" srcOrd="0" destOrd="0" presId="urn:microsoft.com/office/officeart/2008/layout/VerticalCurvedList"/>
    <dgm:cxn modelId="{88F5FDB7-6C96-4C82-BE67-21FB4BC4590C}" type="presOf" srcId="{D7B29331-3D43-44D6-83B1-FB6CC6070B79}" destId="{698FE850-F84A-4BC0-A941-AE0ABE7748F5}" srcOrd="0" destOrd="0" presId="urn:microsoft.com/office/officeart/2008/layout/VerticalCurvedList"/>
    <dgm:cxn modelId="{2F5D75C4-863E-4BF0-B525-D4A3BFFA68B0}" srcId="{F3496218-2491-4B88-B548-8A1A0F8DDF80}" destId="{2A9F29A7-6088-4999-A1AD-D3889D4CC774}" srcOrd="2" destOrd="0" parTransId="{5242903D-4088-461E-B1D6-B56CDA2E13AB}" sibTransId="{BE147055-078D-453B-A41E-8718E2D6569F}"/>
    <dgm:cxn modelId="{5581C2FA-F2F7-40FD-9FA3-2A79F5A3924D}" type="presOf" srcId="{D27176CF-5512-4A67-9B2C-AF3E81045B43}" destId="{35240CC6-CA06-4A79-B660-2E5DF3372335}" srcOrd="0" destOrd="0" presId="urn:microsoft.com/office/officeart/2008/layout/VerticalCurvedList"/>
    <dgm:cxn modelId="{671030A3-6D10-49BA-9F75-14F426A44506}" type="presParOf" srcId="{A0700C15-94F3-46AC-B154-CC4517D4ABEC}" destId="{8BD2D41E-B04F-4270-AE30-3646D0EF76E8}" srcOrd="0" destOrd="0" presId="urn:microsoft.com/office/officeart/2008/layout/VerticalCurvedList"/>
    <dgm:cxn modelId="{50AF26A1-2B14-4073-A44D-A210902F4098}" type="presParOf" srcId="{8BD2D41E-B04F-4270-AE30-3646D0EF76E8}" destId="{F14FE691-D403-46A5-B620-282C2192EFBB}" srcOrd="0" destOrd="0" presId="urn:microsoft.com/office/officeart/2008/layout/VerticalCurvedList"/>
    <dgm:cxn modelId="{00F375DA-1CC2-4DFD-911C-EAA50B19B59D}" type="presParOf" srcId="{F14FE691-D403-46A5-B620-282C2192EFBB}" destId="{AC216C3B-DE75-410E-A199-7B8DDC130134}" srcOrd="0" destOrd="0" presId="urn:microsoft.com/office/officeart/2008/layout/VerticalCurvedList"/>
    <dgm:cxn modelId="{7AB634C1-8AD4-4CCE-8389-F8DB6D38512B}" type="presParOf" srcId="{F14FE691-D403-46A5-B620-282C2192EFBB}" destId="{35240CC6-CA06-4A79-B660-2E5DF3372335}" srcOrd="1" destOrd="0" presId="urn:microsoft.com/office/officeart/2008/layout/VerticalCurvedList"/>
    <dgm:cxn modelId="{7BB3CE55-F7BE-40B4-B84F-42F21B7D1D29}" type="presParOf" srcId="{F14FE691-D403-46A5-B620-282C2192EFBB}" destId="{5BFA1AFD-B09F-49FE-824C-797211515B3F}" srcOrd="2" destOrd="0" presId="urn:microsoft.com/office/officeart/2008/layout/VerticalCurvedList"/>
    <dgm:cxn modelId="{1314BB43-1E97-4A9D-B857-21284660CDF8}" type="presParOf" srcId="{F14FE691-D403-46A5-B620-282C2192EFBB}" destId="{E1E531F5-0A1C-4849-82E5-768A4C72B970}" srcOrd="3" destOrd="0" presId="urn:microsoft.com/office/officeart/2008/layout/VerticalCurvedList"/>
    <dgm:cxn modelId="{469FDB05-44D3-4F05-8B1B-C3E42633B89E}" type="presParOf" srcId="{8BD2D41E-B04F-4270-AE30-3646D0EF76E8}" destId="{AC538984-CCDE-4D49-9708-4EBE0DCE5901}" srcOrd="1" destOrd="0" presId="urn:microsoft.com/office/officeart/2008/layout/VerticalCurvedList"/>
    <dgm:cxn modelId="{9EACC944-ACA8-4DDF-82B7-04130F747DC6}" type="presParOf" srcId="{8BD2D41E-B04F-4270-AE30-3646D0EF76E8}" destId="{FBB54167-4BCA-4E8F-B9C1-B27D5DB0D010}" srcOrd="2" destOrd="0" presId="urn:microsoft.com/office/officeart/2008/layout/VerticalCurvedList"/>
    <dgm:cxn modelId="{C47DDC1D-6148-4BCF-855E-9AD7684CF14F}" type="presParOf" srcId="{FBB54167-4BCA-4E8F-B9C1-B27D5DB0D010}" destId="{91C4E7E0-99D9-4D5B-A2E6-DAA7E272BE84}" srcOrd="0" destOrd="0" presId="urn:microsoft.com/office/officeart/2008/layout/VerticalCurvedList"/>
    <dgm:cxn modelId="{4E7F6972-6770-4C0A-ABE8-3EBC2B9EB6A3}" type="presParOf" srcId="{8BD2D41E-B04F-4270-AE30-3646D0EF76E8}" destId="{698FE850-F84A-4BC0-A941-AE0ABE7748F5}" srcOrd="3" destOrd="0" presId="urn:microsoft.com/office/officeart/2008/layout/VerticalCurvedList"/>
    <dgm:cxn modelId="{90C87911-29E2-4C84-9D19-E22E7E053D1F}" type="presParOf" srcId="{8BD2D41E-B04F-4270-AE30-3646D0EF76E8}" destId="{69053611-B822-49DA-9AC0-70E74FD72D29}" srcOrd="4" destOrd="0" presId="urn:microsoft.com/office/officeart/2008/layout/VerticalCurvedList"/>
    <dgm:cxn modelId="{DEA624D5-E151-4F61-8174-32AE8FDA1739}" type="presParOf" srcId="{69053611-B822-49DA-9AC0-70E74FD72D29}" destId="{EB8F9AA0-7E1F-42CA-9EB8-41E26D75B7A0}" srcOrd="0" destOrd="0" presId="urn:microsoft.com/office/officeart/2008/layout/VerticalCurvedList"/>
    <dgm:cxn modelId="{A56506A2-154B-4211-8C92-4F4FF64AE729}" type="presParOf" srcId="{8BD2D41E-B04F-4270-AE30-3646D0EF76E8}" destId="{B81221C3-4F41-4896-90C4-4FBBA83B3BF2}" srcOrd="5" destOrd="0" presId="urn:microsoft.com/office/officeart/2008/layout/VerticalCurvedList"/>
    <dgm:cxn modelId="{EBED1407-1B20-4B39-92F6-26616998AFCB}" type="presParOf" srcId="{8BD2D41E-B04F-4270-AE30-3646D0EF76E8}" destId="{42056374-5598-4FF4-8D26-98D9B54D2922}" srcOrd="6" destOrd="0" presId="urn:microsoft.com/office/officeart/2008/layout/VerticalCurvedList"/>
    <dgm:cxn modelId="{8D726F85-26F8-47DD-887B-36C1C9026228}" type="presParOf" srcId="{42056374-5598-4FF4-8D26-98D9B54D2922}" destId="{EB104A9F-6969-4C3C-AF2A-D701461FB8C7}" srcOrd="0" destOrd="0" presId="urn:microsoft.com/office/officeart/2008/layout/VerticalCurvedList"/>
    <dgm:cxn modelId="{0BC8A142-B097-41BA-8B31-F22F1F488D91}" type="presParOf" srcId="{8BD2D41E-B04F-4270-AE30-3646D0EF76E8}" destId="{9F0FDFB8-B9EC-4CE8-B27E-69477341A5C1}" srcOrd="7" destOrd="0" presId="urn:microsoft.com/office/officeart/2008/layout/VerticalCurvedList"/>
    <dgm:cxn modelId="{6FEA7E69-CBFA-4424-BE4B-D79AF3311946}" type="presParOf" srcId="{8BD2D41E-B04F-4270-AE30-3646D0EF76E8}" destId="{B1AA0C13-0EF2-46A3-B328-8A94A5787930}" srcOrd="8" destOrd="0" presId="urn:microsoft.com/office/officeart/2008/layout/VerticalCurvedList"/>
    <dgm:cxn modelId="{D5EF6D23-1F16-4F06-A2DF-9E689B4DCD8D}" type="presParOf" srcId="{B1AA0C13-0EF2-46A3-B328-8A94A5787930}" destId="{B9EFDB67-1650-4645-B619-2C63D79A484E}" srcOrd="0" destOrd="0" presId="urn:microsoft.com/office/officeart/2008/layout/VerticalCurvedList"/>
    <dgm:cxn modelId="{22E0DED9-0F1A-4F42-8B39-D9B43DC82514}" type="presParOf" srcId="{8BD2D41E-B04F-4270-AE30-3646D0EF76E8}" destId="{9D714FC7-A066-4396-9986-34D9C9F1D118}" srcOrd="9" destOrd="0" presId="urn:microsoft.com/office/officeart/2008/layout/VerticalCurvedList"/>
    <dgm:cxn modelId="{BE1C9717-CF51-4B74-BA02-F4461DBB3F14}" type="presParOf" srcId="{8BD2D41E-B04F-4270-AE30-3646D0EF76E8}" destId="{448ECA8E-269B-47A6-9D67-1545076068AE}" srcOrd="10" destOrd="0" presId="urn:microsoft.com/office/officeart/2008/layout/VerticalCurvedList"/>
    <dgm:cxn modelId="{3B4ECE7E-75EB-4537-9427-1A7DA732878A}" type="presParOf" srcId="{448ECA8E-269B-47A6-9D67-1545076068AE}" destId="{5079DDEC-2BB1-4C72-9D72-D7B105B6FC1C}" srcOrd="0" destOrd="0" presId="urn:microsoft.com/office/officeart/2008/layout/VerticalCurvedList"/>
    <dgm:cxn modelId="{269130D2-5D0D-4DE0-ABF6-0A06CE5B89AA}" type="presParOf" srcId="{8BD2D41E-B04F-4270-AE30-3646D0EF76E8}" destId="{FE2BDBBE-1CF6-4FDB-9DCB-C7350639802D}" srcOrd="11" destOrd="0" presId="urn:microsoft.com/office/officeart/2008/layout/VerticalCurvedList"/>
    <dgm:cxn modelId="{EAA3CA72-867F-4A61-890F-E8B073F2EC76}" type="presParOf" srcId="{8BD2D41E-B04F-4270-AE30-3646D0EF76E8}" destId="{0F0C5BE8-A94D-4F15-8E6D-02D94FBCE12C}" srcOrd="12" destOrd="0" presId="urn:microsoft.com/office/officeart/2008/layout/VerticalCurvedList"/>
    <dgm:cxn modelId="{352C2C4C-EDF0-4936-9A73-CF228F8E7CA2}" type="presParOf" srcId="{0F0C5BE8-A94D-4F15-8E6D-02D94FBCE12C}" destId="{D63A57E3-885A-461E-8ED2-3265311E7FED}" srcOrd="0" destOrd="0" presId="urn:microsoft.com/office/officeart/2008/layout/VerticalCurvedList"/>
    <dgm:cxn modelId="{D7711166-254D-4B58-95D0-53212154294B}" type="presParOf" srcId="{8BD2D41E-B04F-4270-AE30-3646D0EF76E8}" destId="{F02C6AF9-5E53-4939-A2C5-C6181C0829A7}" srcOrd="13" destOrd="0" presId="urn:microsoft.com/office/officeart/2008/layout/VerticalCurvedList"/>
    <dgm:cxn modelId="{5FEFCE6D-C23B-465A-9670-906FC97E4829}" type="presParOf" srcId="{8BD2D41E-B04F-4270-AE30-3646D0EF76E8}" destId="{3268E65D-1E51-4BDF-AB64-9E6D22EC125A}" srcOrd="14" destOrd="0" presId="urn:microsoft.com/office/officeart/2008/layout/VerticalCurvedList"/>
    <dgm:cxn modelId="{94D047E5-2D1A-496C-91B6-A7B2F53058DD}" type="presParOf" srcId="{3268E65D-1E51-4BDF-AB64-9E6D22EC125A}" destId="{F21E89CE-9765-488E-80D8-4F4589AA1CC0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240CC6-CA06-4A79-B660-2E5DF3372335}">
      <dsp:nvSpPr>
        <dsp:cNvPr id="0" name=""/>
        <dsp:cNvSpPr/>
      </dsp:nvSpPr>
      <dsp:spPr>
        <a:xfrm>
          <a:off x="-4679428" y="-717514"/>
          <a:ext cx="5575228" cy="5575228"/>
        </a:xfrm>
        <a:prstGeom prst="blockArc">
          <a:avLst>
            <a:gd name="adj1" fmla="val 18900000"/>
            <a:gd name="adj2" fmla="val 2700000"/>
            <a:gd name="adj3" fmla="val 387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538984-CCDE-4D49-9708-4EBE0DCE5901}">
      <dsp:nvSpPr>
        <dsp:cNvPr id="0" name=""/>
        <dsp:cNvSpPr/>
      </dsp:nvSpPr>
      <dsp:spPr>
        <a:xfrm>
          <a:off x="290435" y="188213"/>
          <a:ext cx="5029568" cy="37626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8657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/>
            <a:t>Evropská rada</a:t>
          </a:r>
        </a:p>
      </dsp:txBody>
      <dsp:txXfrm>
        <a:off x="290435" y="188213"/>
        <a:ext cx="5029568" cy="376261"/>
      </dsp:txXfrm>
    </dsp:sp>
    <dsp:sp modelId="{91C4E7E0-99D9-4D5B-A2E6-DAA7E272BE84}">
      <dsp:nvSpPr>
        <dsp:cNvPr id="0" name=""/>
        <dsp:cNvSpPr/>
      </dsp:nvSpPr>
      <dsp:spPr>
        <a:xfrm>
          <a:off x="55271" y="141180"/>
          <a:ext cx="470326" cy="47032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8FE850-F84A-4BC0-A941-AE0ABE7748F5}">
      <dsp:nvSpPr>
        <dsp:cNvPr id="0" name=""/>
        <dsp:cNvSpPr/>
      </dsp:nvSpPr>
      <dsp:spPr>
        <a:xfrm>
          <a:off x="631173" y="752936"/>
          <a:ext cx="4688829" cy="37626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8657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/>
            <a:t>Rada EU</a:t>
          </a:r>
        </a:p>
      </dsp:txBody>
      <dsp:txXfrm>
        <a:off x="631173" y="752936"/>
        <a:ext cx="4688829" cy="376261"/>
      </dsp:txXfrm>
    </dsp:sp>
    <dsp:sp modelId="{EB8F9AA0-7E1F-42CA-9EB8-41E26D75B7A0}">
      <dsp:nvSpPr>
        <dsp:cNvPr id="0" name=""/>
        <dsp:cNvSpPr/>
      </dsp:nvSpPr>
      <dsp:spPr>
        <a:xfrm>
          <a:off x="396010" y="705904"/>
          <a:ext cx="470326" cy="47032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1221C3-4F41-4896-90C4-4FBBA83B3BF2}">
      <dsp:nvSpPr>
        <dsp:cNvPr id="0" name=""/>
        <dsp:cNvSpPr/>
      </dsp:nvSpPr>
      <dsp:spPr>
        <a:xfrm>
          <a:off x="817896" y="1317246"/>
          <a:ext cx="4502106" cy="37626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8657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/>
            <a:t>Evropský parlament</a:t>
          </a:r>
        </a:p>
      </dsp:txBody>
      <dsp:txXfrm>
        <a:off x="817896" y="1317246"/>
        <a:ext cx="4502106" cy="376261"/>
      </dsp:txXfrm>
    </dsp:sp>
    <dsp:sp modelId="{EB104A9F-6969-4C3C-AF2A-D701461FB8C7}">
      <dsp:nvSpPr>
        <dsp:cNvPr id="0" name=""/>
        <dsp:cNvSpPr/>
      </dsp:nvSpPr>
      <dsp:spPr>
        <a:xfrm>
          <a:off x="582733" y="1270213"/>
          <a:ext cx="470326" cy="47032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0FDFB8-B9EC-4CE8-B27E-69477341A5C1}">
      <dsp:nvSpPr>
        <dsp:cNvPr id="0" name=""/>
        <dsp:cNvSpPr/>
      </dsp:nvSpPr>
      <dsp:spPr>
        <a:xfrm>
          <a:off x="877515" y="1881969"/>
          <a:ext cx="4442487" cy="37626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8657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/>
            <a:t>Evropská komise</a:t>
          </a:r>
        </a:p>
      </dsp:txBody>
      <dsp:txXfrm>
        <a:off x="877515" y="1881969"/>
        <a:ext cx="4442487" cy="376261"/>
      </dsp:txXfrm>
    </dsp:sp>
    <dsp:sp modelId="{B9EFDB67-1650-4645-B619-2C63D79A484E}">
      <dsp:nvSpPr>
        <dsp:cNvPr id="0" name=""/>
        <dsp:cNvSpPr/>
      </dsp:nvSpPr>
      <dsp:spPr>
        <a:xfrm>
          <a:off x="642352" y="1834936"/>
          <a:ext cx="470326" cy="47032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714FC7-A066-4396-9986-34D9C9F1D118}">
      <dsp:nvSpPr>
        <dsp:cNvPr id="0" name=""/>
        <dsp:cNvSpPr/>
      </dsp:nvSpPr>
      <dsp:spPr>
        <a:xfrm>
          <a:off x="817896" y="2446692"/>
          <a:ext cx="4502106" cy="37626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8657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/>
            <a:t>Soudní dvůr EU</a:t>
          </a:r>
        </a:p>
      </dsp:txBody>
      <dsp:txXfrm>
        <a:off x="817896" y="2446692"/>
        <a:ext cx="4502106" cy="376261"/>
      </dsp:txXfrm>
    </dsp:sp>
    <dsp:sp modelId="{5079DDEC-2BB1-4C72-9D72-D7B105B6FC1C}">
      <dsp:nvSpPr>
        <dsp:cNvPr id="0" name=""/>
        <dsp:cNvSpPr/>
      </dsp:nvSpPr>
      <dsp:spPr>
        <a:xfrm>
          <a:off x="582733" y="2399659"/>
          <a:ext cx="470326" cy="47032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2BDBBE-1CF6-4FDB-9DCB-C7350639802D}">
      <dsp:nvSpPr>
        <dsp:cNvPr id="0" name=""/>
        <dsp:cNvSpPr/>
      </dsp:nvSpPr>
      <dsp:spPr>
        <a:xfrm>
          <a:off x="631173" y="3011001"/>
          <a:ext cx="4688829" cy="37626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8657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/>
            <a:t>Účetní dvůr</a:t>
          </a:r>
        </a:p>
      </dsp:txBody>
      <dsp:txXfrm>
        <a:off x="631173" y="3011001"/>
        <a:ext cx="4688829" cy="376261"/>
      </dsp:txXfrm>
    </dsp:sp>
    <dsp:sp modelId="{D63A57E3-885A-461E-8ED2-3265311E7FED}">
      <dsp:nvSpPr>
        <dsp:cNvPr id="0" name=""/>
        <dsp:cNvSpPr/>
      </dsp:nvSpPr>
      <dsp:spPr>
        <a:xfrm>
          <a:off x="396010" y="2963969"/>
          <a:ext cx="470326" cy="47032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2C6AF9-5E53-4939-A2C5-C6181C0829A7}">
      <dsp:nvSpPr>
        <dsp:cNvPr id="0" name=""/>
        <dsp:cNvSpPr/>
      </dsp:nvSpPr>
      <dsp:spPr>
        <a:xfrm>
          <a:off x="290435" y="3575725"/>
          <a:ext cx="5029568" cy="37626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8657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/>
            <a:t>Evropská centrální banka</a:t>
          </a:r>
        </a:p>
      </dsp:txBody>
      <dsp:txXfrm>
        <a:off x="290435" y="3575725"/>
        <a:ext cx="5029568" cy="376261"/>
      </dsp:txXfrm>
    </dsp:sp>
    <dsp:sp modelId="{F21E89CE-9765-488E-80D8-4F4589AA1CC0}">
      <dsp:nvSpPr>
        <dsp:cNvPr id="0" name=""/>
        <dsp:cNvSpPr/>
      </dsp:nvSpPr>
      <dsp:spPr>
        <a:xfrm>
          <a:off x="55271" y="3528692"/>
          <a:ext cx="470326" cy="47032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016" y="0"/>
            <a:ext cx="2945659" cy="496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3322"/>
            <a:ext cx="2945659" cy="496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016" y="9433322"/>
            <a:ext cx="2945659" cy="496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6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8900" y="744538"/>
            <a:ext cx="6619875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6661"/>
            <a:ext cx="5438140" cy="4468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599"/>
            <a:ext cx="2945659" cy="496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31599"/>
            <a:ext cx="2945659" cy="496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9452724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6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1682885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EI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  <a:endParaRPr 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BC5D462A-E758-4BCA-AD83-84964775D7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46943" cy="1067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997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JUDr. Malachta, KOV - EI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6251278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5FEE0D4D-8DE9-4C74-909E-3D6A7A05C0C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54350"/>
            <a:ext cx="867342" cy="59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JUDr. Malachta, KOV - EI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BD9EAA30-1FED-4896-80B1-3BDC9D59935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54350"/>
            <a:ext cx="867342" cy="59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nímek s obrázkem">
    <p:bg>
      <p:bgPr>
        <a:solidFill>
          <a:srgbClr val="91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JUDr. Malachta, KOV - EI</a:t>
            </a:r>
            <a:endParaRPr lang="cs-CZ" dirty="0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507BAEFB-3478-47F5-888D-1DA9C581BEA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5419" cy="597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8545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 LAW">
    <p:bg>
      <p:bgPr>
        <a:solidFill>
          <a:srgbClr val="91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3CB5923B-A900-438F-B7D2-0E35F40784C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870" y="2019299"/>
            <a:ext cx="4106255" cy="2833317"/>
          </a:xfrm>
          <a:prstGeom prst="rect">
            <a:avLst/>
          </a:prstGeom>
        </p:spPr>
      </p:pic>
      <p:sp>
        <p:nvSpPr>
          <p:cNvPr id="3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rgbClr val="9100DC"/>
                </a:solidFill>
              </a:defRPr>
            </a:lvl1pPr>
          </a:lstStyle>
          <a:p>
            <a:r>
              <a:rPr lang="cs-CZ"/>
              <a:t>JUDr. Malachta, KOV - EI</a:t>
            </a:r>
            <a:endParaRPr lang="cs-CZ" dirty="0"/>
          </a:p>
        </p:txBody>
      </p:sp>
      <p:sp>
        <p:nvSpPr>
          <p:cNvPr id="4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rgbClr val="9100DC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0208" y="2434288"/>
            <a:ext cx="7673489" cy="1989423"/>
          </a:xfrm>
          <a:prstGeom prst="rect">
            <a:avLst/>
          </a:prstGeom>
        </p:spPr>
      </p:pic>
      <p:sp>
        <p:nvSpPr>
          <p:cNvPr id="3" name="Zástupný symbol pro zápatí 1">
            <a:extLst>
              <a:ext uri="{FF2B5EF4-FFF2-40B4-BE49-F238E27FC236}">
                <a16:creationId xmlns:a16="http://schemas.microsoft.com/office/drawing/2014/main" id="{AA728D69-F43C-45BB-A655-A4B6ABA23BC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r>
              <a:rPr lang="cs-CZ"/>
              <a:t>JUDr. Malachta, KOV - EI</a:t>
            </a:r>
            <a:endParaRPr lang="cs-CZ" dirty="0"/>
          </a:p>
        </p:txBody>
      </p:sp>
      <p:sp>
        <p:nvSpPr>
          <p:cNvPr id="5" name="Zástupný symbol pro číslo snímku 2">
            <a:extLst>
              <a:ext uri="{FF2B5EF4-FFF2-40B4-BE49-F238E27FC236}">
                <a16:creationId xmlns:a16="http://schemas.microsoft.com/office/drawing/2014/main" id="{B1B107C1-A64C-4C75-A4EF-124CAB9AEE0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JUDr. Malachta, KOV - EI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083D8F9C-31DA-4A72-9A88-45079BA91C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54350"/>
            <a:ext cx="867342" cy="59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– inverzní">
    <p:bg>
      <p:bgPr>
        <a:solidFill>
          <a:srgbClr val="91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JUDr. Malachta, KOV - EI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  <a:endParaRPr lang="cs-CZ" dirty="0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7A9A2BD2-1096-47BE-BE7D-31D4B6ED512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35992" cy="1059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JUDr. Malachta, KOV - EI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BD636BBA-EAE3-4723-B113-5D7145D09DF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54350"/>
            <a:ext cx="867342" cy="59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JUDr. Malachta, KOV - EI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9027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8D071A41-2EBD-49A7-A906-FB9C1EE30D4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54350"/>
            <a:ext cx="867342" cy="59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1695074"/>
            <a:ext cx="5218413" cy="3896711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JUDr. Malachta, KOV - EI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9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2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67024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8EF222EE-72EC-4915-BFF7-454D9FCA75D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54350"/>
            <a:ext cx="867342" cy="59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440000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JUDr. Malachta, KOV - EI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19999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8160001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17" name="Obrázek 16">
            <a:extLst>
              <a:ext uri="{FF2B5EF4-FFF2-40B4-BE49-F238E27FC236}">
                <a16:creationId xmlns:a16="http://schemas.microsoft.com/office/drawing/2014/main" id="{46E8DF9B-B034-4030-8D59-8EB30894BE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54350"/>
            <a:ext cx="867342" cy="59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a tex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JUDr. Malachta, KOV - EI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6272212" y="692150"/>
            <a:ext cx="5200987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9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692150"/>
            <a:ext cx="5218413" cy="4899635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0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11D939FD-1FD8-4E6C-BF1C-80C9479ECF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54350"/>
            <a:ext cx="867342" cy="59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3837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58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JUDr. Malachta, KOV - EI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F8A642DD-F4D1-4553-8BF4-32A8C8CF50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54350"/>
            <a:ext cx="867342" cy="59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JUDr. Malachta, KOV - EI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 dirty="0"/>
              <a:t>Upravte styly předlohy textu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90" r:id="rId3"/>
    <p:sldLayoutId id="2147483685" r:id="rId4"/>
    <p:sldLayoutId id="2147483688" r:id="rId5"/>
    <p:sldLayoutId id="2147483674" r:id="rId6"/>
    <p:sldLayoutId id="2147483673" r:id="rId7"/>
    <p:sldLayoutId id="2147483676" r:id="rId8"/>
    <p:sldLayoutId id="2147483675" r:id="rId9"/>
    <p:sldLayoutId id="2147483677" r:id="rId10"/>
    <p:sldLayoutId id="2147483686" r:id="rId11"/>
    <p:sldLayoutId id="2147483691" r:id="rId12"/>
    <p:sldLayoutId id="2147483692" r:id="rId13"/>
    <p:sldLayoutId id="2147483693" r:id="rId14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6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49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.em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vcr.cz/clanek/agenda-eu-na-mv-lisabonska-smlouva.aspx" TargetMode="External"/><Relationship Id="rId2" Type="http://schemas.openxmlformats.org/officeDocument/2006/relationships/hyperlink" Target="https://www.google.com/search?q=%C4%8Dl%C3%A1nek+50+lisabonsk%C3%A9+smlouvy&amp;rlz=1C1GCEA_enCZ924CZ924&amp;oq=%C4%8Dl%C3%A1nek+50+lisabonsk%C3%A9+smlouvy&amp;aqs=chrome..69i57.7017j0j7&amp;sourceid=chrome&amp;ie=UTF-8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kahoot.it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EI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38546" y="2584952"/>
            <a:ext cx="11781527" cy="1479047"/>
          </a:xfrm>
        </p:spPr>
        <p:txBody>
          <a:bodyPr/>
          <a:lstStyle/>
          <a:p>
            <a:pPr algn="ctr"/>
            <a:r>
              <a:rPr lang="cs-CZ" dirty="0">
                <a:solidFill>
                  <a:srgbClr val="C00000"/>
                </a:solidFill>
              </a:rPr>
              <a:t>Evropská integrace</a:t>
            </a:r>
            <a:br>
              <a:rPr lang="cs-CZ" dirty="0"/>
            </a:br>
            <a:br>
              <a:rPr lang="cs-CZ" dirty="0"/>
            </a:br>
            <a:r>
              <a:rPr lang="cs-CZ" dirty="0"/>
              <a:t>1. seminář</a:t>
            </a:r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>
          <a:xfrm>
            <a:off x="3443886" y="5020521"/>
            <a:ext cx="5516881" cy="447491"/>
          </a:xfrm>
        </p:spPr>
        <p:txBody>
          <a:bodyPr/>
          <a:lstStyle/>
          <a:p>
            <a:pPr algn="ctr"/>
            <a:r>
              <a:rPr lang="cs-CZ" dirty="0">
                <a:solidFill>
                  <a:schemeClr val="tx2"/>
                </a:solidFill>
              </a:rPr>
              <a:t>JUDr. Bc. Radovan Malachta</a:t>
            </a:r>
          </a:p>
          <a:p>
            <a:pPr algn="ctr"/>
            <a:r>
              <a:rPr lang="cs-CZ" dirty="0">
                <a:solidFill>
                  <a:schemeClr val="tx2"/>
                </a:solidFill>
              </a:rPr>
              <a:t>podzim 2022</a:t>
            </a:r>
          </a:p>
        </p:txBody>
      </p:sp>
    </p:spTree>
    <p:extLst>
      <p:ext uri="{BB962C8B-B14F-4D97-AF65-F5344CB8AC3E}">
        <p14:creationId xmlns:p14="http://schemas.microsoft.com/office/powerpoint/2010/main" val="9547150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FD943B1-4B11-419D-88C9-5564C267635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/>
              <a:t>JUDr. Malachta, KOV - EI</a:t>
            </a:r>
            <a:endParaRPr lang="cs-CZ" alt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AC56BE9-C7CB-47A9-AA5A-9EB76ABEDAC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11" name="Nadpis 10">
            <a:extLst>
              <a:ext uri="{FF2B5EF4-FFF2-40B4-BE49-F238E27FC236}">
                <a16:creationId xmlns:a16="http://schemas.microsoft.com/office/drawing/2014/main" id="{422D0206-BA74-43A7-93B0-FCFAC3912A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Proč EU není stát?</a:t>
            </a:r>
          </a:p>
        </p:txBody>
      </p:sp>
      <p:sp>
        <p:nvSpPr>
          <p:cNvPr id="12" name="Zástupný obsah 11">
            <a:extLst>
              <a:ext uri="{FF2B5EF4-FFF2-40B4-BE49-F238E27FC236}">
                <a16:creationId xmlns:a16="http://schemas.microsoft.com/office/drawing/2014/main" id="{FDEA5CF0-7256-4161-A752-B828F9745D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území ?</a:t>
            </a:r>
          </a:p>
          <a:p>
            <a:r>
              <a:rPr lang="cs-CZ" dirty="0"/>
              <a:t>obyvatelstvo ?</a:t>
            </a:r>
          </a:p>
          <a:p>
            <a:r>
              <a:rPr lang="cs-CZ" dirty="0"/>
              <a:t>státní moc ?</a:t>
            </a:r>
          </a:p>
          <a:p>
            <a:r>
              <a:rPr lang="cs-CZ" dirty="0"/>
              <a:t>MV ?</a:t>
            </a: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1B1CB958-72F9-42CF-9333-F0F988543A10}"/>
              </a:ext>
            </a:extLst>
          </p:cNvPr>
          <p:cNvSpPr txBox="1"/>
          <p:nvPr/>
        </p:nvSpPr>
        <p:spPr>
          <a:xfrm rot="2135790">
            <a:off x="8340483" y="2596814"/>
            <a:ext cx="292482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3200" b="1" i="0" dirty="0">
                <a:solidFill>
                  <a:schemeClr val="tx2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447.7 </a:t>
            </a:r>
            <a:r>
              <a:rPr lang="cs-CZ" sz="3200" b="1" i="0" dirty="0" err="1">
                <a:solidFill>
                  <a:schemeClr val="tx2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million</a:t>
            </a:r>
            <a:r>
              <a:rPr lang="cs-CZ" sz="3200" b="1" i="0" dirty="0">
                <a:solidFill>
                  <a:schemeClr val="tx2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 </a:t>
            </a:r>
            <a:r>
              <a:rPr lang="cs-CZ" sz="3200" b="1" i="0" dirty="0" err="1">
                <a:solidFill>
                  <a:schemeClr val="tx2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inhabitants</a:t>
            </a:r>
            <a:endParaRPr lang="cs-CZ" sz="3200" b="1" dirty="0">
              <a:solidFill>
                <a:schemeClr val="tx2"/>
              </a:solidFill>
              <a:highlight>
                <a:srgbClr val="FFFF00"/>
              </a:highlight>
            </a:endParaRP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0963BD15-E409-41BC-8368-70244BCCE1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7585" y="1676472"/>
            <a:ext cx="4455003" cy="4551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4565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B15DE24-2F31-4E36-91C7-479F634B5F3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EI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54C2190-2083-4F24-8726-80B17A4E68C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DD9760C-DF11-4191-9895-34B989BC9C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Zájmy EU vs. zájmy členských států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BA1B5221-EED1-4CA6-8113-B687BF09EC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 algn="just">
              <a:buNone/>
            </a:pPr>
            <a:r>
              <a:rPr lang="cs-CZ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Tomio Okamura prohlásil v roce 2020 na Facebook stránce SPD následující výrok. Uveďte, zda Věra Jourová jako česká eurokomisařka skutečně pochybuje, když nehájí v Evropské unii zájmy České republiky.</a:t>
            </a:r>
            <a:endParaRPr lang="cs-CZ" sz="320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DC97F49D-FFBD-4A6A-9BBE-1CA808DF03D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3506876" y="3114118"/>
            <a:ext cx="4923692" cy="3113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650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71167D2-61DD-4D8C-90C9-E0B38545CC1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EI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ED1EE50-CEDE-44FD-BB97-477F197C550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3FD5282-E29E-4CF6-A102-394B988CE7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Andrej Babiš – možné porušení zájmů EU?</a:t>
            </a:r>
          </a:p>
        </p:txBody>
      </p:sp>
      <p:pic>
        <p:nvPicPr>
          <p:cNvPr id="4098" name="Picture 2" descr="Andrej Babiš se svými právníky v soudní síni. Foto: Gabriel Kuchta, Deník N">
            <a:extLst>
              <a:ext uri="{FF2B5EF4-FFF2-40B4-BE49-F238E27FC236}">
                <a16:creationId xmlns:a16="http://schemas.microsoft.com/office/drawing/2014/main" id="{B9D0C04F-C1AF-4F29-928B-135B739A09E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1644" y="1692275"/>
            <a:ext cx="6210300" cy="414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36317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2DA4117-2F05-432C-BD12-A1B7BE5256B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EI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99F1BF6-FC79-4497-8A19-4FFAB82E146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8E5071B-6F04-4809-8586-1018CC5AC2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Orgány EU </a:t>
            </a:r>
          </a:p>
        </p:txBody>
      </p:sp>
      <p:graphicFrame>
        <p:nvGraphicFramePr>
          <p:cNvPr id="6" name="Zástupný symbol pro obsah 5">
            <a:extLst>
              <a:ext uri="{FF2B5EF4-FFF2-40B4-BE49-F238E27FC236}">
                <a16:creationId xmlns:a16="http://schemas.microsoft.com/office/drawing/2014/main" id="{DCCB73BB-0388-4AB5-820F-9F81301BC96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720725" y="1692275"/>
          <a:ext cx="5375275" cy="414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Zástupný symbol pro obsah 9">
            <a:extLst>
              <a:ext uri="{FF2B5EF4-FFF2-40B4-BE49-F238E27FC236}">
                <a16:creationId xmlns:a16="http://schemas.microsoft.com/office/drawing/2014/main" id="{AC45A46A-7736-4A27-8DE7-804EFAF29A82}"/>
              </a:ext>
            </a:extLst>
          </p:cNvPr>
          <p:cNvSpPr txBox="1">
            <a:spLocks/>
          </p:cNvSpPr>
          <p:nvPr/>
        </p:nvSpPr>
        <p:spPr>
          <a:xfrm>
            <a:off x="6251277" y="2123792"/>
            <a:ext cx="5219998" cy="327716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00DC"/>
            </a:solidFill>
          </a:ln>
        </p:spPr>
        <p:txBody>
          <a:bodyPr vert="horz" lIns="0" tIns="0" rIns="0" bIns="0" rtlCol="0">
            <a:noAutofit/>
          </a:bodyPr>
          <a:lstStyle>
            <a:lvl1pPr marL="252000" indent="-180000" algn="l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7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72000" indent="0" algn="ctr">
              <a:buNone/>
            </a:pPr>
            <a:r>
              <a:rPr lang="cs-CZ" kern="0" dirty="0"/>
              <a:t>Není tématem semináře (je přednášeno), ale měli byste umět charakterizovat orgán, popsat jeho činnost/funkci, znát sídlo a počet členů.</a:t>
            </a:r>
          </a:p>
        </p:txBody>
      </p:sp>
      <p:sp>
        <p:nvSpPr>
          <p:cNvPr id="5" name="Ovál 4">
            <a:extLst>
              <a:ext uri="{FF2B5EF4-FFF2-40B4-BE49-F238E27FC236}">
                <a16:creationId xmlns:a16="http://schemas.microsoft.com/office/drawing/2014/main" id="{AF533C76-99CB-4F65-A4A9-AED03C9FE201}"/>
              </a:ext>
            </a:extLst>
          </p:cNvPr>
          <p:cNvSpPr/>
          <p:nvPr/>
        </p:nvSpPr>
        <p:spPr bwMode="auto">
          <a:xfrm rot="20703071">
            <a:off x="6893169" y="582804"/>
            <a:ext cx="4863402" cy="1127467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Který orgán neprezentuje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zájmy členských států? </a:t>
            </a:r>
          </a:p>
        </p:txBody>
      </p:sp>
    </p:spTree>
    <p:extLst>
      <p:ext uri="{BB962C8B-B14F-4D97-AF65-F5344CB8AC3E}">
        <p14:creationId xmlns:p14="http://schemas.microsoft.com/office/powerpoint/2010/main" val="37746710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036FB60-37FF-41AB-AE37-A6783A0C676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/>
              <a:t>JUDr. Malachta, KOV - EI</a:t>
            </a:r>
            <a:endParaRPr lang="cs-CZ" alt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2EB5CD9-B3B0-4B91-8C3D-C0151C9A8F4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14</a:t>
            </a:fld>
            <a:endParaRPr lang="cs-CZ" altLang="cs-CZ" dirty="0"/>
          </a:p>
        </p:txBody>
      </p:sp>
      <p:sp>
        <p:nvSpPr>
          <p:cNvPr id="9" name="Zástupný text 8">
            <a:extLst>
              <a:ext uri="{FF2B5EF4-FFF2-40B4-BE49-F238E27FC236}">
                <a16:creationId xmlns:a16="http://schemas.microsoft.com/office/drawing/2014/main" id="{137756DD-FF48-44DD-BA8A-9F1608C8F62E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cs-CZ" sz="2800" b="1" dirty="0"/>
              <a:t>Mezinárodní organizace</a:t>
            </a:r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434BF000-2AAB-4754-96A6-648AFE0852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451846"/>
            <a:ext cx="10753200" cy="451576"/>
          </a:xfrm>
        </p:spPr>
        <p:txBody>
          <a:bodyPr/>
          <a:lstStyle/>
          <a:p>
            <a:r>
              <a:rPr lang="cs-CZ" dirty="0"/>
              <a:t>EU není klasická mezinárodní organizace…</a:t>
            </a:r>
          </a:p>
        </p:txBody>
      </p:sp>
      <p:sp>
        <p:nvSpPr>
          <p:cNvPr id="10" name="Zástupný text 9">
            <a:extLst>
              <a:ext uri="{FF2B5EF4-FFF2-40B4-BE49-F238E27FC236}">
                <a16:creationId xmlns:a16="http://schemas.microsoft.com/office/drawing/2014/main" id="{AB349682-1F6E-498A-95CB-2C1DD99CE254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cs-CZ" sz="2800" b="1" dirty="0"/>
              <a:t>EU</a:t>
            </a:r>
          </a:p>
        </p:txBody>
      </p:sp>
      <p:sp>
        <p:nvSpPr>
          <p:cNvPr id="8" name="Zástupný obsah 7">
            <a:extLst>
              <a:ext uri="{FF2B5EF4-FFF2-40B4-BE49-F238E27FC236}">
                <a16:creationId xmlns:a16="http://schemas.microsoft.com/office/drawing/2014/main" id="{48883E95-20DB-4414-AC93-ABE1894293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1"/>
            <a:ext cx="5219998" cy="3311514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cs-CZ" sz="2400" dirty="0"/>
              <a:t>není nadřazena členským státům</a:t>
            </a:r>
          </a:p>
          <a:p>
            <a:r>
              <a:rPr lang="cs-CZ" sz="2400" dirty="0"/>
              <a:t>koordinační charakter</a:t>
            </a:r>
          </a:p>
          <a:p>
            <a:r>
              <a:rPr lang="cs-CZ" sz="2400" dirty="0"/>
              <a:t>státy jsou si rovny </a:t>
            </a:r>
          </a:p>
          <a:p>
            <a:r>
              <a:rPr lang="cs-CZ" sz="2400" dirty="0"/>
              <a:t>není jediný soud, který by sjednocoval výklad práva</a:t>
            </a:r>
          </a:p>
          <a:p>
            <a:r>
              <a:rPr lang="cs-CZ" sz="2400" dirty="0"/>
              <a:t>státy tvoří a vynucují právo</a:t>
            </a:r>
            <a:endParaRPr lang="cs-CZ" sz="2400" i="1" dirty="0"/>
          </a:p>
          <a:p>
            <a:pPr marL="72000" indent="0">
              <a:buNone/>
            </a:pPr>
            <a:r>
              <a:rPr lang="cs-CZ" sz="2400" i="1" dirty="0"/>
              <a:t>V čem spočívá ona nerovnost?</a:t>
            </a:r>
          </a:p>
          <a:p>
            <a:pPr marL="72000" indent="0">
              <a:buNone/>
            </a:pPr>
            <a:r>
              <a:rPr lang="cs-CZ" sz="2400" i="1" dirty="0"/>
              <a:t>V čem spočívá ona nadřazenost?</a:t>
            </a:r>
            <a:endParaRPr lang="cs-CZ" sz="2400" dirty="0"/>
          </a:p>
          <a:p>
            <a:endParaRPr lang="cs-CZ" sz="2400" dirty="0"/>
          </a:p>
          <a:p>
            <a:pPr marL="72000" indent="0">
              <a:buNone/>
            </a:pPr>
            <a:r>
              <a:rPr lang="cs-CZ" sz="2400" dirty="0"/>
              <a:t>				</a:t>
            </a:r>
          </a:p>
        </p:txBody>
      </p:sp>
      <p:sp>
        <p:nvSpPr>
          <p:cNvPr id="11" name="Zástupný obsah 10">
            <a:extLst>
              <a:ext uri="{FF2B5EF4-FFF2-40B4-BE49-F238E27FC236}">
                <a16:creationId xmlns:a16="http://schemas.microsoft.com/office/drawing/2014/main" id="{452442B7-EB1D-487E-B487-68D0095D72C8}"/>
              </a:ext>
            </a:extLst>
          </p:cNvPr>
          <p:cNvSpPr>
            <a:spLocks noGrp="1"/>
          </p:cNvSpPr>
          <p:nvPr>
            <p:ph idx="28"/>
          </p:nvPr>
        </p:nvSpPr>
        <p:spPr>
          <a:xfrm>
            <a:off x="6251280" y="1690270"/>
            <a:ext cx="5219998" cy="4537729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cs-CZ" sz="2400" dirty="0"/>
              <a:t>je nadřazena členským státům</a:t>
            </a:r>
          </a:p>
          <a:p>
            <a:r>
              <a:rPr lang="cs-CZ" sz="2400" dirty="0"/>
              <a:t>subordinační charakter</a:t>
            </a:r>
          </a:p>
          <a:p>
            <a:r>
              <a:rPr lang="cs-CZ" sz="2400" dirty="0"/>
              <a:t>státy si nejsou rovny</a:t>
            </a:r>
          </a:p>
          <a:p>
            <a:r>
              <a:rPr lang="cs-CZ" sz="2400" dirty="0"/>
              <a:t>SD EU sjednocuje výklad práva</a:t>
            </a:r>
          </a:p>
          <a:p>
            <a:r>
              <a:rPr lang="cs-CZ" sz="2400" dirty="0"/>
              <a:t>EU má pravomoc přijímat právní úpravu v oblastech, ve kterých členské státy přenesly výkon pravomocí na EU</a:t>
            </a:r>
          </a:p>
          <a:p>
            <a:pPr marL="72000" indent="0">
              <a:buNone/>
            </a:pPr>
            <a:endParaRPr lang="cs-CZ" sz="2400" i="1" dirty="0"/>
          </a:p>
          <a:p>
            <a:pPr marL="72000" indent="0">
              <a:buNone/>
            </a:pPr>
            <a:endParaRPr lang="cs-CZ" sz="2400" dirty="0"/>
          </a:p>
        </p:txBody>
      </p:sp>
      <p:cxnSp>
        <p:nvCxnSpPr>
          <p:cNvPr id="13" name="Přímá spojnice se šipkou 12">
            <a:extLst>
              <a:ext uri="{FF2B5EF4-FFF2-40B4-BE49-F238E27FC236}">
                <a16:creationId xmlns:a16="http://schemas.microsoft.com/office/drawing/2014/main" id="{5E79175E-E046-493F-8A5A-8462C749E8A8}"/>
              </a:ext>
            </a:extLst>
          </p:cNvPr>
          <p:cNvCxnSpPr/>
          <p:nvPr/>
        </p:nvCxnSpPr>
        <p:spPr bwMode="auto">
          <a:xfrm flipV="1">
            <a:off x="5054885" y="3308279"/>
            <a:ext cx="1041115" cy="194181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Přímá spojnice se šipkou 17">
            <a:extLst>
              <a:ext uri="{FF2B5EF4-FFF2-40B4-BE49-F238E27FC236}">
                <a16:creationId xmlns:a16="http://schemas.microsoft.com/office/drawing/2014/main" id="{121A1207-5873-4DE4-927E-EDE29BE9C9AD}"/>
              </a:ext>
            </a:extLst>
          </p:cNvPr>
          <p:cNvCxnSpPr/>
          <p:nvPr/>
        </p:nvCxnSpPr>
        <p:spPr bwMode="auto">
          <a:xfrm flipV="1">
            <a:off x="5231888" y="2082517"/>
            <a:ext cx="863390" cy="347948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" name="Ovál 3">
            <a:extLst>
              <a:ext uri="{FF2B5EF4-FFF2-40B4-BE49-F238E27FC236}">
                <a16:creationId xmlns:a16="http://schemas.microsoft.com/office/drawing/2014/main" id="{5B54D379-5E80-4DD3-88F4-9F5DE7F07B5B}"/>
              </a:ext>
            </a:extLst>
          </p:cNvPr>
          <p:cNvSpPr/>
          <p:nvPr/>
        </p:nvSpPr>
        <p:spPr bwMode="auto">
          <a:xfrm>
            <a:off x="9787094" y="2280975"/>
            <a:ext cx="2291025" cy="755998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nadstátnost</a:t>
            </a:r>
          </a:p>
        </p:txBody>
      </p:sp>
    </p:spTree>
    <p:extLst>
      <p:ext uri="{BB962C8B-B14F-4D97-AF65-F5344CB8AC3E}">
        <p14:creationId xmlns:p14="http://schemas.microsoft.com/office/powerpoint/2010/main" val="29657508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B1B3713-798F-414A-874E-DCE1D1949C1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EI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BE7BC45-D104-4BA8-9185-BD16C348F80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15</a:t>
            </a:fld>
            <a:endParaRPr lang="cs-CZ" altLang="cs-CZ" dirty="0"/>
          </a:p>
        </p:txBody>
      </p:sp>
      <p:sp>
        <p:nvSpPr>
          <p:cNvPr id="8" name="Zástupný text 7">
            <a:extLst>
              <a:ext uri="{FF2B5EF4-FFF2-40B4-BE49-F238E27FC236}">
                <a16:creationId xmlns:a16="http://schemas.microsoft.com/office/drawing/2014/main" id="{332F7E95-58B3-41FC-9783-46C1135619D6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cs-CZ" b="1" dirty="0"/>
              <a:t>Mezinárodní právo</a:t>
            </a:r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8E6B3EF4-E9F8-4FD5-A469-39410CBFA3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Prameny: mezinárodní vs. unijní prostředí</a:t>
            </a:r>
          </a:p>
        </p:txBody>
      </p:sp>
      <p:sp>
        <p:nvSpPr>
          <p:cNvPr id="9" name="Zástupný text 8">
            <a:extLst>
              <a:ext uri="{FF2B5EF4-FFF2-40B4-BE49-F238E27FC236}">
                <a16:creationId xmlns:a16="http://schemas.microsoft.com/office/drawing/2014/main" id="{65714DDD-6A56-472A-9110-E677773E5809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cs-CZ" b="1" dirty="0"/>
              <a:t>Právo EU</a:t>
            </a:r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9469D0B1-6DD8-45FD-9EAE-EFB9B4A0B7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1"/>
            <a:ext cx="5219998" cy="1462165"/>
          </a:xfrm>
          <a:solidFill>
            <a:schemeClr val="accent4">
              <a:lumMod val="20000"/>
              <a:lumOff val="80000"/>
            </a:schemeClr>
          </a:solidFill>
          <a:ln>
            <a:solidFill>
              <a:srgbClr val="0000DC"/>
            </a:solidFill>
          </a:ln>
        </p:spPr>
        <p:txBody>
          <a:bodyPr/>
          <a:lstStyle/>
          <a:p>
            <a:r>
              <a:rPr lang="cs-CZ" dirty="0"/>
              <a:t>mezinárodní smlouva</a:t>
            </a:r>
          </a:p>
          <a:p>
            <a:r>
              <a:rPr lang="cs-CZ" dirty="0"/>
              <a:t>mezinárodní obyčej</a:t>
            </a:r>
          </a:p>
        </p:txBody>
      </p:sp>
      <p:sp>
        <p:nvSpPr>
          <p:cNvPr id="10" name="Zástupný obsah 9">
            <a:extLst>
              <a:ext uri="{FF2B5EF4-FFF2-40B4-BE49-F238E27FC236}">
                <a16:creationId xmlns:a16="http://schemas.microsoft.com/office/drawing/2014/main" id="{965F7E1D-6A27-45D7-B11E-C0919BE26622}"/>
              </a:ext>
            </a:extLst>
          </p:cNvPr>
          <p:cNvSpPr>
            <a:spLocks noGrp="1"/>
          </p:cNvSpPr>
          <p:nvPr>
            <p:ph idx="28"/>
          </p:nvPr>
        </p:nvSpPr>
        <p:spPr>
          <a:xfrm>
            <a:off x="6251280" y="1690271"/>
            <a:ext cx="5219998" cy="3405711"/>
          </a:xfrm>
          <a:solidFill>
            <a:schemeClr val="accent4">
              <a:lumMod val="20000"/>
              <a:lumOff val="80000"/>
            </a:schemeClr>
          </a:solidFill>
          <a:ln>
            <a:solidFill>
              <a:srgbClr val="0000DC"/>
            </a:solidFill>
          </a:ln>
        </p:spPr>
        <p:txBody>
          <a:bodyPr/>
          <a:lstStyle/>
          <a:p>
            <a:r>
              <a:rPr lang="cs-CZ" dirty="0"/>
              <a:t>primární právo – mezinárodní smlouvy</a:t>
            </a:r>
          </a:p>
          <a:p>
            <a:r>
              <a:rPr lang="cs-CZ" dirty="0"/>
              <a:t>sekundární právo</a:t>
            </a:r>
          </a:p>
          <a:p>
            <a:pPr lvl="1"/>
            <a:r>
              <a:rPr lang="cs-CZ" dirty="0"/>
              <a:t>nařízení </a:t>
            </a:r>
          </a:p>
          <a:p>
            <a:pPr lvl="1"/>
            <a:r>
              <a:rPr lang="cs-CZ" dirty="0"/>
              <a:t>směrnice</a:t>
            </a:r>
          </a:p>
          <a:p>
            <a:pPr lvl="1"/>
            <a:r>
              <a:rPr lang="cs-CZ" dirty="0"/>
              <a:t>rozhodnutí</a:t>
            </a:r>
          </a:p>
          <a:p>
            <a:pPr lvl="1"/>
            <a:r>
              <a:rPr lang="cs-CZ" dirty="0"/>
              <a:t>doporučení a stanoviska</a:t>
            </a:r>
          </a:p>
        </p:txBody>
      </p:sp>
    </p:spTree>
    <p:extLst>
      <p:ext uri="{BB962C8B-B14F-4D97-AF65-F5344CB8AC3E}">
        <p14:creationId xmlns:p14="http://schemas.microsoft.com/office/powerpoint/2010/main" val="25289120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5DFAC63-28F5-447B-839E-38E2055CCA2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EI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B5EB9DA-7B9F-4CD6-8FE5-534E4DF5A22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B66AFF7-7642-4C8A-BD72-D6384065BD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Ze zadání z interaktivní osnovy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30F5909F-A6EF-4537-BD98-01FDF77B90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449001"/>
            <a:ext cx="10753200" cy="4610155"/>
          </a:xfr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/>
          <a:lstStyle/>
          <a:p>
            <a:pPr marL="72000" indent="0" algn="l">
              <a:lnSpc>
                <a:spcPct val="100000"/>
              </a:lnSpc>
              <a:buNone/>
            </a:pPr>
            <a:r>
              <a:rPr lang="cs-CZ" sz="2000" b="0" i="1" dirty="0">
                <a:effectLst/>
              </a:rPr>
              <a:t>Uveďte, pro kterou mezinárodní organizaci – „klasickou“, tj. mezivládní, nebo nadstátní (EU) – jsou typické následující znaky:  (Pozn: některé mohou být společné pro oba typy mezinárodních organizací, jiné naopak nemusí být typické ani pro jednu kategorii): </a:t>
            </a:r>
          </a:p>
          <a:p>
            <a:pPr marL="72000" indent="0" algn="l">
              <a:lnSpc>
                <a:spcPct val="100000"/>
              </a:lnSpc>
              <a:buNone/>
            </a:pPr>
            <a:endParaRPr lang="cs-CZ" sz="2000" b="0" i="1" dirty="0">
              <a:effectLst/>
            </a:endParaRPr>
          </a:p>
          <a:p>
            <a:pPr marL="742950" lvl="1" indent="-285750" algn="l">
              <a:buFont typeface="+mj-lt"/>
              <a:buAutoNum type="arabicPeriod"/>
            </a:pPr>
            <a:r>
              <a:rPr lang="cs-CZ" b="0" i="0" dirty="0">
                <a:effectLst/>
              </a:rPr>
              <a:t>možnost většinového rozhodování na úrovni představitelů států </a:t>
            </a:r>
          </a:p>
          <a:p>
            <a:pPr marL="742950" lvl="1" indent="-285750" algn="l">
              <a:buFont typeface="+mj-lt"/>
              <a:buAutoNum type="arabicPeriod"/>
            </a:pPr>
            <a:r>
              <a:rPr lang="cs-CZ" b="0" i="0" dirty="0">
                <a:effectLst/>
              </a:rPr>
              <a:t>rozhodování na úrovni představitelů vlád </a:t>
            </a:r>
          </a:p>
          <a:p>
            <a:pPr marL="742950" lvl="1" indent="-285750" algn="l">
              <a:buFont typeface="+mj-lt"/>
              <a:buAutoNum type="arabicPeriod"/>
            </a:pPr>
            <a:r>
              <a:rPr lang="cs-CZ" b="0" i="0" dirty="0">
                <a:effectLst/>
              </a:rPr>
              <a:t>vlastní, na členských státech nezávislé orgány </a:t>
            </a:r>
          </a:p>
          <a:p>
            <a:pPr marL="742950" lvl="1" indent="-285750" algn="l">
              <a:buFont typeface="+mj-lt"/>
              <a:buAutoNum type="arabicPeriod"/>
            </a:pPr>
            <a:r>
              <a:rPr lang="cs-CZ" b="0" i="0" dirty="0">
                <a:effectLst/>
              </a:rPr>
              <a:t>existence orgánu, který je volený přímo občany </a:t>
            </a:r>
          </a:p>
          <a:p>
            <a:pPr marL="742950" lvl="1" indent="-285750" algn="l">
              <a:buFont typeface="+mj-lt"/>
              <a:buAutoNum type="arabicPeriod"/>
            </a:pPr>
            <a:r>
              <a:rPr lang="cs-CZ" b="0" i="0" dirty="0">
                <a:effectLst/>
              </a:rPr>
              <a:t>vlastní legislativa upravující práva a povinnosti občanů </a:t>
            </a:r>
          </a:p>
          <a:p>
            <a:pPr marL="742950" lvl="1" indent="-285750" algn="l">
              <a:buFont typeface="+mj-lt"/>
              <a:buAutoNum type="arabicPeriod"/>
            </a:pPr>
            <a:r>
              <a:rPr lang="cs-CZ" b="0" i="0" dirty="0">
                <a:effectLst/>
              </a:rPr>
              <a:t>přednostně použitelná legislativa (před vnitrostátním právem) </a:t>
            </a:r>
          </a:p>
          <a:p>
            <a:pPr marL="742950" lvl="1" indent="-285750" algn="l">
              <a:buFont typeface="+mj-lt"/>
              <a:buAutoNum type="arabicPeriod"/>
            </a:pPr>
            <a:r>
              <a:rPr lang="cs-CZ" b="0" i="0" dirty="0">
                <a:effectLst/>
              </a:rPr>
              <a:t>efektivní nástroje vynucování práva a dodržování povinností </a:t>
            </a:r>
          </a:p>
          <a:p>
            <a:pPr marL="742950" lvl="1" indent="-285750" algn="l">
              <a:buFont typeface="+mj-lt"/>
              <a:buAutoNum type="arabicPeriod"/>
            </a:pPr>
            <a:r>
              <a:rPr lang="cs-CZ" b="0" i="0" dirty="0">
                <a:effectLst/>
              </a:rPr>
              <a:t>možnost státu vystoupit z této MO </a:t>
            </a:r>
          </a:p>
          <a:p>
            <a:pPr marL="742950" lvl="1" indent="-285750" algn="l">
              <a:buFont typeface="+mj-lt"/>
              <a:buAutoNum type="arabicPeriod"/>
            </a:pPr>
            <a:r>
              <a:rPr lang="cs-CZ" b="0" i="0" dirty="0">
                <a:effectLst/>
              </a:rPr>
              <a:t>možnost států upravit fungování této MO </a:t>
            </a:r>
          </a:p>
          <a:p>
            <a:pPr marL="742950" lvl="1" indent="-285750" algn="l">
              <a:buFont typeface="+mj-lt"/>
              <a:buAutoNum type="arabicPeriod"/>
            </a:pPr>
            <a:r>
              <a:rPr lang="cs-CZ" b="0" i="0" dirty="0">
                <a:effectLst/>
              </a:rPr>
              <a:t>rozhodování o některých otázkách namísto členských států </a:t>
            </a:r>
          </a:p>
          <a:p>
            <a:pPr marL="742950" lvl="1" indent="-285750" algn="l">
              <a:buFont typeface="+mj-lt"/>
              <a:buAutoNum type="arabicPeriod"/>
            </a:pPr>
            <a:r>
              <a:rPr lang="cs-CZ" b="0" i="0" dirty="0">
                <a:effectLst/>
              </a:rPr>
              <a:t> vlastní, na členských státech nezávislé pravomoci 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715060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BFE7880-FF42-401E-9057-16250331E1E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EI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AE57EE8-FECB-4C23-BF75-ECEC6180E98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17</a:t>
            </a:fld>
            <a:endParaRPr lang="cs-CZ" altLang="cs-CZ" dirty="0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84F627E9-25D3-41CD-BF0B-06E43A9F2E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>
                <a:solidFill>
                  <a:srgbClr val="C00000"/>
                </a:solidFill>
              </a:rPr>
              <a:t>Nejvýznamnější milníky</a:t>
            </a:r>
          </a:p>
        </p:txBody>
      </p:sp>
    </p:spTree>
    <p:extLst>
      <p:ext uri="{BB962C8B-B14F-4D97-AF65-F5344CB8AC3E}">
        <p14:creationId xmlns:p14="http://schemas.microsoft.com/office/powerpoint/2010/main" val="13859995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7908DCA-73ED-48A4-8FEC-403C7660B0A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EI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EA84DDB-6646-4B42-B4D0-9453D3844B3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F191C04-0D7E-45D5-A834-4B02E4CD4D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078" y="487852"/>
            <a:ext cx="10753200" cy="451576"/>
          </a:xfrm>
        </p:spPr>
        <p:txBody>
          <a:bodyPr/>
          <a:lstStyle/>
          <a:p>
            <a:r>
              <a:rPr lang="cs-CZ" dirty="0"/>
              <a:t>Něco málo z historie: pospojujte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38657FCF-7EE3-4A34-9D1B-89AB9388F5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723" y="1357534"/>
            <a:ext cx="5219998" cy="3306719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pPr marL="586350" indent="-514350">
              <a:buFont typeface="+mj-lt"/>
              <a:buAutoNum type="arabicPeriod"/>
            </a:pPr>
            <a:r>
              <a:rPr lang="cs-CZ" sz="2400" dirty="0"/>
              <a:t>ESUO</a:t>
            </a:r>
          </a:p>
          <a:p>
            <a:pPr marL="586350" indent="-514350">
              <a:buFont typeface="+mj-lt"/>
              <a:buAutoNum type="arabicPeriod"/>
            </a:pPr>
            <a:r>
              <a:rPr lang="cs-CZ" sz="2400" dirty="0"/>
              <a:t>EHS a EURATOM</a:t>
            </a:r>
          </a:p>
          <a:p>
            <a:pPr marL="586350" indent="-514350">
              <a:buFont typeface="+mj-lt"/>
              <a:buAutoNum type="arabicPeriod"/>
            </a:pPr>
            <a:r>
              <a:rPr lang="cs-CZ" sz="2400" dirty="0"/>
              <a:t>Smlouva o založení EHS</a:t>
            </a:r>
            <a:r>
              <a:rPr lang="cs-CZ" sz="1600" dirty="0"/>
              <a:t> (2 možnosti)</a:t>
            </a:r>
          </a:p>
          <a:p>
            <a:pPr marL="586350" indent="-514350">
              <a:buFont typeface="+mj-lt"/>
              <a:buAutoNum type="arabicPeriod"/>
            </a:pPr>
            <a:r>
              <a:rPr lang="cs-CZ" sz="2400" dirty="0"/>
              <a:t>Smlouva o EU</a:t>
            </a:r>
          </a:p>
          <a:p>
            <a:pPr marL="586350" indent="-514350">
              <a:buFont typeface="+mj-lt"/>
              <a:buAutoNum type="arabicPeriod"/>
            </a:pPr>
            <a:r>
              <a:rPr lang="cs-CZ" sz="2400" dirty="0"/>
              <a:t>Amsterodamská, Niceská, Lisabonská smlouva</a:t>
            </a:r>
          </a:p>
        </p:txBody>
      </p:sp>
      <p:sp>
        <p:nvSpPr>
          <p:cNvPr id="9" name="Zástupný symbol pro obsah 8">
            <a:extLst>
              <a:ext uri="{FF2B5EF4-FFF2-40B4-BE49-F238E27FC236}">
                <a16:creationId xmlns:a16="http://schemas.microsoft.com/office/drawing/2014/main" id="{0B2F1061-1234-4B68-AF26-F6210EDB7DFC}"/>
              </a:ext>
            </a:extLst>
          </p:cNvPr>
          <p:cNvSpPr>
            <a:spLocks noGrp="1"/>
          </p:cNvSpPr>
          <p:nvPr>
            <p:ph idx="28"/>
          </p:nvPr>
        </p:nvSpPr>
        <p:spPr>
          <a:xfrm>
            <a:off x="6251281" y="1356669"/>
            <a:ext cx="5219998" cy="3308449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pPr marL="586350" indent="-514350">
              <a:buFont typeface="+mj-lt"/>
              <a:buAutoNum type="alphaUcPeriod"/>
            </a:pPr>
            <a:r>
              <a:rPr lang="cs-CZ" sz="2400" dirty="0"/>
              <a:t>revizní smlouvy</a:t>
            </a:r>
          </a:p>
          <a:p>
            <a:pPr marL="586350" indent="-514350">
              <a:buFont typeface="+mj-lt"/>
              <a:buAutoNum type="alphaUcPeriod"/>
            </a:pPr>
            <a:r>
              <a:rPr lang="cs-CZ" sz="2400" dirty="0"/>
              <a:t>Římské smlouvy</a:t>
            </a:r>
          </a:p>
          <a:p>
            <a:pPr marL="586350" indent="-514350">
              <a:buFont typeface="+mj-lt"/>
              <a:buAutoNum type="alphaUcPeriod"/>
            </a:pPr>
            <a:r>
              <a:rPr lang="cs-CZ" sz="2400" dirty="0"/>
              <a:t>Pařížská smlouva</a:t>
            </a:r>
          </a:p>
          <a:p>
            <a:pPr marL="586350" indent="-514350">
              <a:buFont typeface="+mj-lt"/>
              <a:buAutoNum type="alphaUcPeriod"/>
            </a:pPr>
            <a:r>
              <a:rPr lang="cs-CZ" sz="2400" dirty="0"/>
              <a:t>Smlouva o fungování EU</a:t>
            </a:r>
          </a:p>
          <a:p>
            <a:pPr marL="586350" indent="-514350">
              <a:buFont typeface="+mj-lt"/>
              <a:buAutoNum type="alphaUcPeriod"/>
            </a:pPr>
            <a:r>
              <a:rPr lang="cs-CZ" sz="2400" dirty="0"/>
              <a:t>Maastrichtská smlouva</a:t>
            </a:r>
          </a:p>
          <a:p>
            <a:pPr marL="72000" indent="0">
              <a:buNone/>
            </a:pPr>
            <a:endParaRPr lang="cs-CZ" dirty="0"/>
          </a:p>
        </p:txBody>
      </p:sp>
      <p:sp>
        <p:nvSpPr>
          <p:cNvPr id="10" name="Zástupný symbol pro obsah 5">
            <a:extLst>
              <a:ext uri="{FF2B5EF4-FFF2-40B4-BE49-F238E27FC236}">
                <a16:creationId xmlns:a16="http://schemas.microsoft.com/office/drawing/2014/main" id="{74FA4BB8-3470-4624-8D34-A3B17E3A6CEC}"/>
              </a:ext>
            </a:extLst>
          </p:cNvPr>
          <p:cNvSpPr txBox="1">
            <a:spLocks/>
          </p:cNvSpPr>
          <p:nvPr/>
        </p:nvSpPr>
        <p:spPr>
          <a:xfrm>
            <a:off x="2202599" y="4664253"/>
            <a:ext cx="8473440" cy="106200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 vert="horz" lIns="0" tIns="0" rIns="0" bIns="0" rtlCol="0">
            <a:noAutofit/>
          </a:bodyPr>
          <a:lstStyle>
            <a:lvl1pPr marL="252000" indent="-180000" algn="l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72000" indent="0">
              <a:buNone/>
            </a:pPr>
            <a:r>
              <a:rPr lang="cs-CZ" sz="2400" kern="0" dirty="0"/>
              <a:t>1997/1999		1952-2002		2007/2009		</a:t>
            </a:r>
          </a:p>
          <a:p>
            <a:pPr marL="72000" indent="0">
              <a:buNone/>
            </a:pPr>
            <a:r>
              <a:rPr lang="cs-CZ" sz="2400" kern="0" dirty="0"/>
              <a:t>	1957/1958		1992/1993		 2000/2003 			 </a:t>
            </a:r>
          </a:p>
        </p:txBody>
      </p:sp>
      <p:sp>
        <p:nvSpPr>
          <p:cNvPr id="5" name="Obdélník: se zakulacenými rohy 4">
            <a:extLst>
              <a:ext uri="{FF2B5EF4-FFF2-40B4-BE49-F238E27FC236}">
                <a16:creationId xmlns:a16="http://schemas.microsoft.com/office/drawing/2014/main" id="{62261FAB-59D4-4067-9FFF-43FBD987B57D}"/>
              </a:ext>
            </a:extLst>
          </p:cNvPr>
          <p:cNvSpPr/>
          <p:nvPr/>
        </p:nvSpPr>
        <p:spPr bwMode="auto">
          <a:xfrm>
            <a:off x="3486778" y="5908431"/>
            <a:ext cx="5004079" cy="602301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Co u většiny znamenají dvě data / ?</a:t>
            </a:r>
          </a:p>
        </p:txBody>
      </p:sp>
    </p:spTree>
    <p:extLst>
      <p:ext uri="{BB962C8B-B14F-4D97-AF65-F5344CB8AC3E}">
        <p14:creationId xmlns:p14="http://schemas.microsoft.com/office/powerpoint/2010/main" val="8187013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0483740-859A-4742-8310-87F8A8EED4A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EI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FE1C6F1-0D0E-4B72-9067-BA3E10F3578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F4C7337-29C2-4228-8D56-2E65F8D911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Odpověď na předchozí slide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7A8567A9-AC22-43E2-9B7B-EB27A223B8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400" y="1652046"/>
            <a:ext cx="10753200" cy="3733869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cs-CZ" sz="2400" dirty="0">
                <a:solidFill>
                  <a:schemeClr val="tx2"/>
                </a:solidFill>
              </a:rPr>
              <a:t>ESUO </a:t>
            </a:r>
            <a:r>
              <a:rPr lang="cs-CZ" sz="2400" dirty="0"/>
              <a:t>(Pařížská smlouva)</a:t>
            </a:r>
          </a:p>
          <a:p>
            <a:r>
              <a:rPr lang="cs-CZ" sz="2400" dirty="0">
                <a:solidFill>
                  <a:schemeClr val="tx2"/>
                </a:solidFill>
              </a:rPr>
              <a:t>EHS a EURATOM </a:t>
            </a:r>
            <a:r>
              <a:rPr lang="cs-CZ" sz="2400" dirty="0"/>
              <a:t>(Římské smlouvy)</a:t>
            </a:r>
          </a:p>
          <a:p>
            <a:pPr lvl="1"/>
            <a:r>
              <a:rPr lang="cs-CZ" sz="2400" dirty="0"/>
              <a:t>Smlouva o založení EHS = </a:t>
            </a:r>
            <a:r>
              <a:rPr lang="cs-CZ" sz="2400" dirty="0">
                <a:solidFill>
                  <a:srgbClr val="0000DC"/>
                </a:solidFill>
              </a:rPr>
              <a:t>Smlouva o fungování Evropské unie (SFEU)</a:t>
            </a:r>
          </a:p>
          <a:p>
            <a:r>
              <a:rPr lang="cs-CZ" sz="2400" dirty="0"/>
              <a:t>Maastrichtská smlouva </a:t>
            </a:r>
            <a:r>
              <a:rPr lang="cs-CZ" sz="2400" dirty="0">
                <a:solidFill>
                  <a:schemeClr val="tx2"/>
                </a:solidFill>
              </a:rPr>
              <a:t>= Smlouva o Evropské unii (SEU) </a:t>
            </a:r>
          </a:p>
          <a:p>
            <a:r>
              <a:rPr lang="cs-CZ" sz="2400" dirty="0">
                <a:solidFill>
                  <a:srgbClr val="0000DC"/>
                </a:solidFill>
              </a:rPr>
              <a:t>revizní smlouvy</a:t>
            </a:r>
          </a:p>
          <a:p>
            <a:pPr lvl="1"/>
            <a:r>
              <a:rPr lang="cs-CZ" sz="2400" dirty="0"/>
              <a:t>Amsterodamská</a:t>
            </a:r>
          </a:p>
          <a:p>
            <a:pPr lvl="1"/>
            <a:r>
              <a:rPr lang="cs-CZ" sz="2400" dirty="0"/>
              <a:t>Niceská </a:t>
            </a:r>
          </a:p>
          <a:p>
            <a:pPr lvl="1"/>
            <a:r>
              <a:rPr lang="cs-CZ" sz="2400" dirty="0"/>
              <a:t>Lisabonská</a:t>
            </a:r>
          </a:p>
          <a:p>
            <a:endParaRPr lang="cs-CZ" sz="2400" dirty="0"/>
          </a:p>
        </p:txBody>
      </p:sp>
      <p:sp>
        <p:nvSpPr>
          <p:cNvPr id="7" name="Ovál 6">
            <a:extLst>
              <a:ext uri="{FF2B5EF4-FFF2-40B4-BE49-F238E27FC236}">
                <a16:creationId xmlns:a16="http://schemas.microsoft.com/office/drawing/2014/main" id="{69A22DCE-9348-42E1-8A96-DB4DEA228CBE}"/>
              </a:ext>
            </a:extLst>
          </p:cNvPr>
          <p:cNvSpPr/>
          <p:nvPr/>
        </p:nvSpPr>
        <p:spPr bwMode="auto">
          <a:xfrm>
            <a:off x="4009293" y="4441372"/>
            <a:ext cx="4401178" cy="643094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Proč se jim říká </a:t>
            </a:r>
            <a:r>
              <a:rPr lang="cs-CZ" dirty="0">
                <a:solidFill>
                  <a:schemeClr val="tx1"/>
                </a:solidFill>
                <a:latin typeface="Tahoma" pitchFamily="34" charset="0"/>
              </a:rPr>
              <a:t>revizní?</a:t>
            </a:r>
            <a:endParaRPr kumimoji="0" lang="cs-CZ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37228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EI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>
                <a:solidFill>
                  <a:srgbClr val="C00000"/>
                </a:solidFill>
              </a:rPr>
              <a:t>Organizační pokyny</a:t>
            </a:r>
          </a:p>
        </p:txBody>
      </p:sp>
    </p:spTree>
    <p:extLst>
      <p:ext uri="{BB962C8B-B14F-4D97-AF65-F5344CB8AC3E}">
        <p14:creationId xmlns:p14="http://schemas.microsoft.com/office/powerpoint/2010/main" val="9389025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A371325-4D50-4634-9730-4592516958D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EI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CD688DE-013E-4109-8932-CCDD9795971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C152E70-89B9-4573-B195-D3F267487A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Příklad: Ratifikace Lisabonské smlouvy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CD8208FB-8BFD-44C3-9058-9B06DA1696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561407"/>
            <a:ext cx="11177248" cy="2146435"/>
          </a:xfrm>
        </p:spPr>
        <p:txBody>
          <a:bodyPr/>
          <a:lstStyle/>
          <a:p>
            <a:r>
              <a:rPr lang="cs-CZ" sz="2400" dirty="0"/>
              <a:t>Lisabonskou smlouvu muselo ratifikovat všech tehdejších 27 členských států EU</a:t>
            </a:r>
          </a:p>
          <a:p>
            <a:r>
              <a:rPr lang="cs-CZ" sz="2400" dirty="0"/>
              <a:t>Co to je ratifikace smlouvy a k čemu slouží?</a:t>
            </a:r>
          </a:p>
          <a:p>
            <a:r>
              <a:rPr lang="cs-CZ" sz="2400" dirty="0"/>
              <a:t>Co kdyby jeden stát neratifikoval? Co kdyby neratifikovala více jak polovina členských států?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E82CBCB9-0AC4-4F6E-B947-A86E661A0D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6565" y="3429000"/>
            <a:ext cx="6325461" cy="305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511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F36CBC3-2F65-486F-B80E-744E09D718B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EI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3915B9C-A5F6-4ABC-B5B5-C43DDB29460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21</a:t>
            </a:fld>
            <a:endParaRPr lang="cs-CZ" altLang="cs-CZ" dirty="0"/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BCC1B90A-F68D-4A13-9257-0C03F60F5C7C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83393" y="532562"/>
            <a:ext cx="6219930" cy="5695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8712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01A758A-7C76-4224-8769-AB6CA9CDEAE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EI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42FC44D-513F-4614-9AF2-BD045339AD6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AF587CF-84F7-443A-B949-EBD6E0AC00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Příklad: „článek 50 Lisabonské smlouvy“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180AD0A9-E3C9-4BE8-81BF-7523945990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3040772"/>
          </a:xfr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/>
          <a:lstStyle/>
          <a:p>
            <a:r>
              <a:rPr lang="cs-CZ" sz="2400" dirty="0">
                <a:hlinkClick r:id="rId2"/>
              </a:rPr>
              <a:t>https://www.google.com/</a:t>
            </a:r>
            <a:r>
              <a:rPr lang="cs-CZ" sz="2400" dirty="0" err="1">
                <a:hlinkClick r:id="rId2"/>
              </a:rPr>
              <a:t>search?q</a:t>
            </a:r>
            <a:r>
              <a:rPr lang="cs-CZ" sz="2400" dirty="0">
                <a:hlinkClick r:id="rId2"/>
              </a:rPr>
              <a:t>=%C4%8Dl%C3%A1nek+50+lisabonsk%C3%A9+smlouvy&amp;rlz=1C1GCEA_enCZ924CZ924&amp;oq=%C4%8Dl%C3%A1nek+50+lisabonsk%C3%A9+smlouvy&amp;aqs=chrome..69i57.7017j0j7&amp;sourceid=</a:t>
            </a:r>
            <a:r>
              <a:rPr lang="cs-CZ" sz="2400" dirty="0" err="1">
                <a:hlinkClick r:id="rId2"/>
              </a:rPr>
              <a:t>chrome&amp;ie</a:t>
            </a:r>
            <a:r>
              <a:rPr lang="cs-CZ" sz="2400" dirty="0">
                <a:hlinkClick r:id="rId2"/>
              </a:rPr>
              <a:t>=UTF-8</a:t>
            </a:r>
            <a:r>
              <a:rPr lang="cs-CZ" sz="2400" dirty="0"/>
              <a:t> </a:t>
            </a:r>
          </a:p>
          <a:p>
            <a:r>
              <a:rPr lang="cs-CZ" sz="2400" dirty="0">
                <a:hlinkClick r:id="rId3"/>
              </a:rPr>
              <a:t>https://www.mvcr.cz/clanek/agenda-eu-na-mv-lisabonska-smlouva.aspx</a:t>
            </a:r>
            <a:r>
              <a:rPr lang="cs-CZ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73668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95E4495-6AC6-42CE-BD7E-C3DA85AB001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/>
              <a:t>JUDr. Malachta, KOV - EI</a:t>
            </a:r>
            <a:endParaRPr lang="cs-CZ" alt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925A798-A8B0-40DA-ABA1-F234A3C061F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23</a:t>
            </a:fld>
            <a:endParaRPr lang="cs-CZ" altLang="cs-CZ" dirty="0"/>
          </a:p>
        </p:txBody>
      </p:sp>
      <p:sp>
        <p:nvSpPr>
          <p:cNvPr id="11" name="Zástupný symbol pro text 10">
            <a:extLst>
              <a:ext uri="{FF2B5EF4-FFF2-40B4-BE49-F238E27FC236}">
                <a16:creationId xmlns:a16="http://schemas.microsoft.com/office/drawing/2014/main" id="{3D603734-3D93-43E2-A9C3-4C32EABE800F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000" y="1423730"/>
            <a:ext cx="5220000" cy="451575"/>
          </a:xfrm>
        </p:spPr>
        <p:txBody>
          <a:bodyPr/>
          <a:lstStyle/>
          <a:p>
            <a:r>
              <a:rPr lang="cs-CZ" sz="2800" b="1" dirty="0"/>
              <a:t>MAASTRICHT - LISABON</a:t>
            </a:r>
          </a:p>
        </p:txBody>
      </p:sp>
      <p:sp>
        <p:nvSpPr>
          <p:cNvPr id="9" name="Nadpis 8">
            <a:extLst>
              <a:ext uri="{FF2B5EF4-FFF2-40B4-BE49-F238E27FC236}">
                <a16:creationId xmlns:a16="http://schemas.microsoft.com/office/drawing/2014/main" id="{2F049D8C-3B96-4B48-97F2-F1E914B7E9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Výběr z historie…</a:t>
            </a:r>
          </a:p>
        </p:txBody>
      </p:sp>
      <p:sp>
        <p:nvSpPr>
          <p:cNvPr id="12" name="Zástupný symbol pro text 11">
            <a:extLst>
              <a:ext uri="{FF2B5EF4-FFF2-40B4-BE49-F238E27FC236}">
                <a16:creationId xmlns:a16="http://schemas.microsoft.com/office/drawing/2014/main" id="{5A3FFDE5-E10F-416F-B5B8-A62FC16FB4A4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251278" y="1423729"/>
            <a:ext cx="5220000" cy="451575"/>
          </a:xfrm>
        </p:spPr>
        <p:txBody>
          <a:bodyPr/>
          <a:lstStyle/>
          <a:p>
            <a:r>
              <a:rPr lang="cs-CZ" sz="2800" b="1" dirty="0"/>
              <a:t>PO LISABONU</a:t>
            </a:r>
          </a:p>
        </p:txBody>
      </p:sp>
      <p:sp>
        <p:nvSpPr>
          <p:cNvPr id="10" name="Zástupný symbol pro obsah 9">
            <a:extLst>
              <a:ext uri="{FF2B5EF4-FFF2-40B4-BE49-F238E27FC236}">
                <a16:creationId xmlns:a16="http://schemas.microsoft.com/office/drawing/2014/main" id="{9B52773F-4C93-44E9-A759-E8259A178A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965305"/>
            <a:ext cx="5219998" cy="4172695"/>
          </a:xfrm>
          <a:solidFill>
            <a:schemeClr val="accent4">
              <a:lumMod val="20000"/>
              <a:lumOff val="80000"/>
            </a:schemeClr>
          </a:solidFill>
          <a:ln>
            <a:solidFill>
              <a:srgbClr val="0000DC"/>
            </a:solidFill>
          </a:ln>
        </p:spPr>
        <p:txBody>
          <a:bodyPr/>
          <a:lstStyle/>
          <a:p>
            <a:r>
              <a:rPr lang="cs-CZ" dirty="0"/>
              <a:t>3 pilíře</a:t>
            </a:r>
          </a:p>
          <a:p>
            <a:r>
              <a:rPr lang="cs-CZ" dirty="0"/>
              <a:t>1. pilíř – nadstátní</a:t>
            </a:r>
          </a:p>
          <a:p>
            <a:pPr lvl="1"/>
            <a:r>
              <a:rPr lang="cs-CZ" dirty="0"/>
              <a:t>ES a EURATOM</a:t>
            </a:r>
          </a:p>
          <a:p>
            <a:pPr lvl="1"/>
            <a:r>
              <a:rPr lang="cs-CZ" dirty="0"/>
              <a:t>rozhodování kvalifikovanou většinou</a:t>
            </a:r>
          </a:p>
          <a:p>
            <a:r>
              <a:rPr lang="cs-CZ" dirty="0"/>
              <a:t>2. a 3. pilíř – mezivládní</a:t>
            </a:r>
          </a:p>
          <a:p>
            <a:pPr lvl="1"/>
            <a:r>
              <a:rPr lang="cs-CZ" dirty="0"/>
              <a:t>Společná zahraniční a bezpečnostní politika</a:t>
            </a:r>
          </a:p>
          <a:p>
            <a:pPr lvl="1"/>
            <a:r>
              <a:rPr lang="cs-CZ" dirty="0"/>
              <a:t>Spolupráce v oblasti justice a policejních věcí</a:t>
            </a:r>
          </a:p>
          <a:p>
            <a:pPr lvl="1"/>
            <a:r>
              <a:rPr lang="cs-CZ" dirty="0"/>
              <a:t>jednomyslný souhlas všech členů</a:t>
            </a:r>
          </a:p>
        </p:txBody>
      </p:sp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EDB2364F-DEB7-40E6-863B-15A9B42003BD}"/>
              </a:ext>
            </a:extLst>
          </p:cNvPr>
          <p:cNvSpPr>
            <a:spLocks noGrp="1"/>
          </p:cNvSpPr>
          <p:nvPr>
            <p:ph idx="28"/>
          </p:nvPr>
        </p:nvSpPr>
        <p:spPr>
          <a:xfrm>
            <a:off x="6251280" y="1958091"/>
            <a:ext cx="5219998" cy="764789"/>
          </a:xfrm>
          <a:solidFill>
            <a:schemeClr val="accent4">
              <a:lumMod val="20000"/>
              <a:lumOff val="80000"/>
            </a:schemeClr>
          </a:solidFill>
          <a:ln>
            <a:solidFill>
              <a:srgbClr val="0000DC"/>
            </a:solidFill>
          </a:ln>
        </p:spPr>
        <p:txBody>
          <a:bodyPr/>
          <a:lstStyle/>
          <a:p>
            <a:r>
              <a:rPr lang="cs-CZ" dirty="0"/>
              <a:t>vše je dnes EU</a:t>
            </a:r>
          </a:p>
        </p:txBody>
      </p:sp>
      <p:sp>
        <p:nvSpPr>
          <p:cNvPr id="14" name="Ovál 13">
            <a:extLst>
              <a:ext uri="{FF2B5EF4-FFF2-40B4-BE49-F238E27FC236}">
                <a16:creationId xmlns:a16="http://schemas.microsoft.com/office/drawing/2014/main" id="{C106E1BA-2077-4D08-B1F5-5DE8A392FBB8}"/>
              </a:ext>
            </a:extLst>
          </p:cNvPr>
          <p:cNvSpPr/>
          <p:nvPr/>
        </p:nvSpPr>
        <p:spPr bwMode="auto">
          <a:xfrm>
            <a:off x="7118838" y="2938882"/>
            <a:ext cx="3484880" cy="650463"/>
          </a:xfrm>
          <a:prstGeom prst="ellipse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NADSTÁTNOST</a:t>
            </a:r>
          </a:p>
        </p:txBody>
      </p:sp>
    </p:spTree>
    <p:extLst>
      <p:ext uri="{BB962C8B-B14F-4D97-AF65-F5344CB8AC3E}">
        <p14:creationId xmlns:p14="http://schemas.microsoft.com/office/powerpoint/2010/main" val="27540853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1B682C7-68B8-4B61-8B6A-EA6DA8884FF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EI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5CA3353-1715-46F8-909C-A93B80A5CCA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297D5B5-D99A-48F4-9B34-900C018041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Pozor ale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808A980F-C1F3-48E2-8D9C-D198248451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1443084"/>
          </a:xfrm>
        </p:spPr>
        <p:txBody>
          <a:bodyPr/>
          <a:lstStyle/>
          <a:p>
            <a:pPr marL="72000" indent="0">
              <a:buNone/>
            </a:pPr>
            <a:r>
              <a:rPr lang="cs-CZ" dirty="0"/>
              <a:t>Vývoj evropské integrace, historie, je mnohem rozsáhlejší. Viz přednášky </a:t>
            </a:r>
            <a:r>
              <a:rPr lang="cs-CZ" dirty="0">
                <a:sym typeface="Wingdings" panose="05000000000000000000" pitchFamily="2" charset="2"/>
              </a:rPr>
              <a:t> </a:t>
            </a:r>
            <a:endParaRPr lang="cs-CZ" dirty="0"/>
          </a:p>
        </p:txBody>
      </p:sp>
      <p:pic>
        <p:nvPicPr>
          <p:cNvPr id="1026" name="Picture 2" descr="Hot tip seal stock vector. Illustration of creative - 119299030">
            <a:extLst>
              <a:ext uri="{FF2B5EF4-FFF2-40B4-BE49-F238E27FC236}">
                <a16:creationId xmlns:a16="http://schemas.microsoft.com/office/drawing/2014/main" id="{FD5A6007-2AC7-44F3-ABCF-DC0C6816F1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6106" y="3429000"/>
            <a:ext cx="21336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38677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EI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25</a:t>
            </a:fld>
            <a:endParaRPr lang="cs-CZ" altLang="cs-CZ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DĚKUJI </a:t>
            </a:r>
            <a:br>
              <a:rPr lang="cs-CZ" dirty="0"/>
            </a:br>
            <a:r>
              <a:rPr lang="cs-CZ" sz="2800" dirty="0"/>
              <a:t>malachta@mail.muni.cz</a:t>
            </a:r>
          </a:p>
        </p:txBody>
      </p:sp>
    </p:spTree>
    <p:extLst>
      <p:ext uri="{BB962C8B-B14F-4D97-AF65-F5344CB8AC3E}">
        <p14:creationId xmlns:p14="http://schemas.microsoft.com/office/powerpoint/2010/main" val="3319351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349FF2A-0DA2-449A-98AD-7D0E2ACD8D6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EI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5BA6854-52F2-4B32-B0F0-9943BE12708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E699982-DD8D-4D33-B7F9-9DB0101804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Podmínky zápočtu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951A7C84-9695-4BEA-82B0-96B803FAA7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296816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cs-CZ" dirty="0"/>
              <a:t>účast a aktivní účast</a:t>
            </a:r>
          </a:p>
          <a:p>
            <a:pPr lvl="1"/>
            <a:r>
              <a:rPr lang="cs-CZ" dirty="0"/>
              <a:t>4 účasti musí být vyhodnoceny jako aktivní (informace do neděle v poznámkovém bloku)</a:t>
            </a:r>
          </a:p>
          <a:p>
            <a:pPr lvl="1"/>
            <a:r>
              <a:rPr lang="cs-CZ" dirty="0"/>
              <a:t>absence 1 neomluvená, další musí být omluveny řádně v IS a bude za ně uloženo náhradní plnění</a:t>
            </a:r>
          </a:p>
          <a:p>
            <a:r>
              <a:rPr lang="cs-CZ" dirty="0"/>
              <a:t>vypracování prezentace a studijní opory ve dvojici</a:t>
            </a:r>
          </a:p>
          <a:p>
            <a:pPr lvl="1"/>
            <a:r>
              <a:rPr lang="cs-CZ" dirty="0"/>
              <a:t>15 minut prezentování na semináři + diskuse</a:t>
            </a:r>
          </a:p>
          <a:p>
            <a:pPr lvl="1"/>
            <a:r>
              <a:rPr lang="cs-CZ" dirty="0"/>
              <a:t>požadovaná kvalita</a:t>
            </a:r>
          </a:p>
          <a:p>
            <a:r>
              <a:rPr lang="cs-CZ" dirty="0"/>
              <a:t>hodnocení započteno (Z) – nezapočteno (N)</a:t>
            </a:r>
          </a:p>
          <a:p>
            <a:r>
              <a:rPr lang="cs-CZ" dirty="0"/>
              <a:t>nesplnění = psaní testu či jiné plnění dle domluvy</a:t>
            </a:r>
          </a:p>
          <a:p>
            <a:pPr lvl="1"/>
            <a:endParaRPr lang="cs-CZ" dirty="0"/>
          </a:p>
          <a:p>
            <a:pPr marL="324000" lvl="1" indent="0">
              <a:buNone/>
            </a:pPr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DD779583-C95D-47A8-9CF7-9DF24A7E7C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8437" y="4059534"/>
            <a:ext cx="2084391" cy="1627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5868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A0B401A-17F2-4F33-BB91-29AFD488367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EI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876D320-A552-4B09-B80D-7235F6A8AAA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1CF976CA-AAE0-4695-BCFB-D4AC3F4DD3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2033376"/>
          </a:xfrm>
        </p:spPr>
        <p:txBody>
          <a:bodyPr/>
          <a:lstStyle/>
          <a:p>
            <a:pPr algn="ctr"/>
            <a:r>
              <a:rPr lang="cs-CZ" dirty="0">
                <a:solidFill>
                  <a:srgbClr val="C00000"/>
                </a:solidFill>
              </a:rPr>
              <a:t>Úvodní kvíz k evropské integraci</a:t>
            </a:r>
            <a:br>
              <a:rPr lang="cs-CZ" dirty="0"/>
            </a:br>
            <a:r>
              <a:rPr lang="cs-CZ" sz="3600" dirty="0"/>
              <a:t>aneb co bychom měli umět ze všeobecného přehledu či zkrátka štěstí na tipování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844336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01BF2FD-9DD5-4E42-AC69-41ED5B2465C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EI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D346889-2C49-47A4-9949-927202A5BF8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0C5CAF19-6E56-455B-AB80-77663CF11A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</p:spPr>
        <p:txBody>
          <a:bodyPr/>
          <a:lstStyle/>
          <a:p>
            <a:pPr marL="72000" indent="0">
              <a:buNone/>
            </a:pPr>
            <a:endParaRPr lang="cs-CZ" dirty="0">
              <a:hlinkClick r:id="rId2"/>
            </a:endParaRPr>
          </a:p>
          <a:p>
            <a:pPr marL="72000" indent="0">
              <a:buNone/>
            </a:pPr>
            <a:endParaRPr lang="cs-CZ" dirty="0">
              <a:hlinkClick r:id="rId2"/>
            </a:endParaRPr>
          </a:p>
          <a:p>
            <a:pPr marL="72000" indent="0">
              <a:buNone/>
            </a:pPr>
            <a:endParaRPr lang="cs-CZ" dirty="0">
              <a:hlinkClick r:id="rId2"/>
            </a:endParaRPr>
          </a:p>
          <a:p>
            <a:pPr marL="72000" indent="0" algn="ctr">
              <a:buNone/>
            </a:pPr>
            <a:r>
              <a:rPr lang="cs-CZ" dirty="0">
                <a:hlinkClick r:id="rId2"/>
              </a:rPr>
              <a:t>https://kahoot.it/</a:t>
            </a:r>
            <a:r>
              <a:rPr lang="cs-CZ" dirty="0"/>
              <a:t> </a:t>
            </a:r>
          </a:p>
        </p:txBody>
      </p:sp>
      <p:pic>
        <p:nvPicPr>
          <p:cNvPr id="3074" name="Picture 2" descr="Aplikace Kahoot! míří do Česka! Podle průzkumů zaujala nejen učitele, ale i  děti | Objevit.cz">
            <a:extLst>
              <a:ext uri="{FF2B5EF4-FFF2-40B4-BE49-F238E27FC236}">
                <a16:creationId xmlns:a16="http://schemas.microsoft.com/office/drawing/2014/main" id="{F81BC21C-98A4-4B9E-AE7C-2A2ED96AE1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0375" y="1384300"/>
            <a:ext cx="3651250" cy="204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38286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0CBFA0B1-8FAF-485F-A6C0-916B1F648A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EI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086D39F-AB65-4686-9E3E-07B4D7E9793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110FC4B-C1CF-4F9B-B612-E331F4C91A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400" y="378000"/>
            <a:ext cx="10753200" cy="451576"/>
          </a:xfrm>
        </p:spPr>
        <p:txBody>
          <a:bodyPr/>
          <a:lstStyle/>
          <a:p>
            <a:r>
              <a:rPr lang="cs-CZ" dirty="0"/>
              <a:t>Témata prezentací</a:t>
            </a: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4CB422E6-D3F7-4513-BAAE-95F0F7AA36E1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38372" y="866327"/>
            <a:ext cx="11915255" cy="5816977"/>
          </a:xfrm>
          <a:prstGeom prst="rect">
            <a:avLst/>
          </a:prstGeom>
          <a:solidFill>
            <a:srgbClr val="F3F8F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cs-CZ" altLang="cs-CZ" sz="1200" b="1" i="0" u="none" strike="noStrike" cap="none" normalizeH="0" baseline="0" dirty="0">
                <a:ln>
                  <a:noFill/>
                </a:ln>
                <a:solidFill>
                  <a:srgbClr val="3A3A3A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Předsednictví ČR v Radě v roce 2022</a:t>
            </a:r>
            <a:r>
              <a:rPr kumimoji="0" lang="cs-CZ" altLang="cs-CZ" sz="1200" b="0" i="0" u="none" strike="noStrike" cap="none" normalizeH="0" baseline="0" dirty="0">
                <a:ln>
                  <a:noFill/>
                </a:ln>
                <a:solidFill>
                  <a:srgbClr val="3A3A3A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 – ambice, cíle a průběžné zhodnocení činnosti, řešené otázky.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2"/>
              <a:tabLst/>
            </a:pPr>
            <a:r>
              <a:rPr kumimoji="0" lang="cs-CZ" altLang="cs-CZ" sz="1200" b="1" i="0" u="none" strike="noStrike" cap="none" normalizeH="0" baseline="0" dirty="0">
                <a:ln>
                  <a:noFill/>
                </a:ln>
                <a:solidFill>
                  <a:srgbClr val="3A3A3A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EU a ruská invaze na Ukrajinu</a:t>
            </a:r>
            <a:r>
              <a:rPr kumimoji="0" lang="cs-CZ" altLang="cs-CZ" sz="1200" b="0" i="0" u="none" strike="noStrike" cap="none" normalizeH="0" baseline="0" dirty="0">
                <a:ln>
                  <a:noFill/>
                </a:ln>
                <a:solidFill>
                  <a:srgbClr val="3A3A3A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 – možnosti a meze pomoci EU Ukrajině, pravomoci EU, blokády členských států; přehled sankcí, jejich efektivita, role EU, problémy se souhlasem členských států.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3"/>
              <a:tabLst/>
            </a:pPr>
            <a:r>
              <a:rPr kumimoji="0" lang="cs-CZ" altLang="cs-CZ" sz="1200" b="1" i="0" u="none" strike="noStrike" cap="none" normalizeH="0" baseline="0" dirty="0">
                <a:ln>
                  <a:noFill/>
                </a:ln>
                <a:solidFill>
                  <a:srgbClr val="3A3A3A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Covid a postavení EU</a:t>
            </a:r>
            <a:r>
              <a:rPr kumimoji="0" lang="cs-CZ" altLang="cs-CZ" sz="1200" b="0" i="0" u="none" strike="noStrike" cap="none" normalizeH="0" baseline="0" dirty="0">
                <a:ln>
                  <a:noFill/>
                </a:ln>
                <a:solidFill>
                  <a:srgbClr val="3A3A3A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 – jak reagovala a reaguje EU na covidovou pandemii, otázky spojené s cestováním a uzavíráním hranic členských států na jaře 2020, přerozdělování vakcín, EU covid pasy.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4"/>
              <a:tabLst/>
            </a:pPr>
            <a:r>
              <a:rPr kumimoji="0" lang="cs-CZ" altLang="cs-CZ" sz="1200" b="1" i="0" u="none" strike="noStrike" cap="none" normalizeH="0" baseline="0" dirty="0">
                <a:ln>
                  <a:noFill/>
                </a:ln>
                <a:solidFill>
                  <a:srgbClr val="3A3A3A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Řešení aktuální energetické krize </a:t>
            </a:r>
            <a:r>
              <a:rPr kumimoji="0" lang="cs-CZ" altLang="cs-CZ" sz="1200" b="0" i="0" u="none" strike="noStrike" cap="none" normalizeH="0" baseline="0" dirty="0">
                <a:ln>
                  <a:noFill/>
                </a:ln>
                <a:solidFill>
                  <a:srgbClr val="3A3A3A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– návrhy EU, limity realizace, alternativní možnosti (elektřina, plyn), řešení zdražování pohonných hmot na úrovni EU.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5"/>
              <a:tabLst/>
            </a:pPr>
            <a:r>
              <a:rPr kumimoji="0" lang="cs-CZ" altLang="cs-CZ" sz="1200" b="1" i="0" u="none" strike="noStrike" cap="none" normalizeH="0" baseline="0" dirty="0">
                <a:ln>
                  <a:noFill/>
                </a:ln>
                <a:solidFill>
                  <a:srgbClr val="3A3A3A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Zákaz aut se spalovacími motory </a:t>
            </a:r>
            <a:r>
              <a:rPr kumimoji="0" lang="cs-CZ" altLang="cs-CZ" sz="1200" b="0" i="0" u="none" strike="noStrike" cap="none" normalizeH="0" baseline="0" dirty="0">
                <a:ln>
                  <a:noFill/>
                </a:ln>
                <a:solidFill>
                  <a:srgbClr val="3A3A3A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– průběhy jednání, námitky České republiky, výhody a nevýhody (důvody, proč EU chce zavést).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6"/>
              <a:tabLst/>
            </a:pPr>
            <a:r>
              <a:rPr kumimoji="0" lang="cs-CZ" altLang="cs-CZ" sz="1200" b="1" i="0" u="none" strike="noStrike" cap="none" normalizeH="0" baseline="0" dirty="0">
                <a:ln>
                  <a:noFill/>
                </a:ln>
                <a:solidFill>
                  <a:srgbClr val="3A3A3A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Letecká přeprava</a:t>
            </a:r>
            <a:r>
              <a:rPr kumimoji="0" lang="cs-CZ" altLang="cs-CZ" sz="1200" b="0" i="0" u="none" strike="noStrike" cap="none" normalizeH="0" baseline="0" dirty="0">
                <a:ln>
                  <a:noFill/>
                </a:ln>
                <a:solidFill>
                  <a:srgbClr val="3A3A3A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 - náhrada škody v letecké přepravě při zpoždění či zrušení letů – analýza problémů nastalých v létě 2022, regulace EU ohledně náhrady škody.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7"/>
              <a:tabLst/>
            </a:pPr>
            <a:r>
              <a:rPr kumimoji="0" lang="cs-CZ" altLang="cs-CZ" sz="1200" b="1" i="0" u="none" strike="noStrike" cap="none" normalizeH="0" baseline="0" dirty="0">
                <a:ln>
                  <a:noFill/>
                </a:ln>
                <a:solidFill>
                  <a:srgbClr val="3A3A3A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Aktuální otázky spojené s regulací tabákových výrobků v EU </a:t>
            </a:r>
            <a:r>
              <a:rPr kumimoji="0" lang="cs-CZ" altLang="cs-CZ" sz="1200" b="0" i="0" u="none" strike="noStrike" cap="none" normalizeH="0" baseline="0" dirty="0">
                <a:ln>
                  <a:noFill/>
                </a:ln>
                <a:solidFill>
                  <a:srgbClr val="3A3A3A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– spotřební daň, současné úvahy Komise, regulace dovozu vč. otázek e-cigaret a marihuany v EU.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8"/>
              <a:tabLst/>
            </a:pPr>
            <a:r>
              <a:rPr kumimoji="0" lang="cs-CZ" altLang="cs-CZ" sz="1200" b="1" i="0" u="none" strike="noStrike" cap="none" normalizeH="0" baseline="0" dirty="0">
                <a:ln>
                  <a:noFill/>
                </a:ln>
                <a:solidFill>
                  <a:srgbClr val="3A3A3A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Řešení migrační krize</a:t>
            </a:r>
            <a:r>
              <a:rPr kumimoji="0" lang="cs-CZ" altLang="cs-CZ" sz="1200" b="0" i="0" u="none" strike="noStrike" cap="none" normalizeH="0" baseline="0" dirty="0">
                <a:ln>
                  <a:noFill/>
                </a:ln>
                <a:solidFill>
                  <a:srgbClr val="3A3A3A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 – od roku 2014 do současnosti, migrační kvóty a postoj ČR.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9"/>
              <a:tabLst/>
            </a:pPr>
            <a:r>
              <a:rPr kumimoji="0" lang="cs-CZ" altLang="cs-CZ" sz="1200" b="1" i="0" u="none" strike="noStrike" cap="none" normalizeH="0" baseline="0" dirty="0">
                <a:ln>
                  <a:noFill/>
                </a:ln>
                <a:solidFill>
                  <a:srgbClr val="3A3A3A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Trestní oblast a EU</a:t>
            </a:r>
            <a:r>
              <a:rPr kumimoji="0" lang="cs-CZ" altLang="cs-CZ" sz="1200" b="0" i="0" u="none" strike="noStrike" cap="none" normalizeH="0" baseline="0" dirty="0">
                <a:ln>
                  <a:noFill/>
                </a:ln>
                <a:solidFill>
                  <a:srgbClr val="3A3A3A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 – Europol, evropský zatýkací rozkaz.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10"/>
              <a:tabLst/>
            </a:pPr>
            <a:r>
              <a:rPr kumimoji="0" lang="cs-CZ" altLang="cs-CZ" sz="1200" b="1" i="0" u="none" strike="noStrike" cap="none" normalizeH="0" baseline="0" dirty="0">
                <a:ln>
                  <a:noFill/>
                </a:ln>
                <a:solidFill>
                  <a:srgbClr val="3A3A3A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Zámořská území členských států</a:t>
            </a:r>
            <a:r>
              <a:rPr kumimoji="0" lang="cs-CZ" altLang="cs-CZ" sz="1200" b="0" i="0" u="none" strike="noStrike" cap="none" normalizeH="0" baseline="0" dirty="0">
                <a:ln>
                  <a:noFill/>
                </a:ln>
                <a:solidFill>
                  <a:srgbClr val="3A3A3A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 – přehled, postavení v rámci evropské integrace, platí tam totéž pravidla, co v rámci EU?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11"/>
              <a:tabLst/>
            </a:pPr>
            <a:r>
              <a:rPr kumimoji="0" lang="cs-CZ" altLang="cs-CZ" sz="1200" b="1" i="0" u="none" strike="noStrike" cap="none" normalizeH="0" baseline="0" dirty="0">
                <a:ln>
                  <a:noFill/>
                </a:ln>
                <a:solidFill>
                  <a:srgbClr val="3A3A3A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Víno a EU</a:t>
            </a:r>
            <a:r>
              <a:rPr kumimoji="0" lang="cs-CZ" altLang="cs-CZ" sz="1200" b="0" i="0" u="none" strike="noStrike" cap="none" normalizeH="0" baseline="0" dirty="0">
                <a:ln>
                  <a:noFill/>
                </a:ln>
                <a:solidFill>
                  <a:srgbClr val="3A3A3A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 – regulace EU – označování vína, omezování výroby vína, podpora z unijního rozpočtu.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12"/>
              <a:tabLst/>
            </a:pPr>
            <a:r>
              <a:rPr kumimoji="0" lang="cs-CZ" altLang="cs-CZ" sz="1200" b="1" i="0" u="none" strike="noStrike" cap="none" normalizeH="0" baseline="0" dirty="0">
                <a:ln>
                  <a:noFill/>
                </a:ln>
                <a:solidFill>
                  <a:srgbClr val="3A3A3A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Brexit </a:t>
            </a:r>
            <a:r>
              <a:rPr kumimoji="0" lang="cs-CZ" altLang="cs-CZ" sz="1200" b="0" i="0" u="none" strike="noStrike" cap="none" normalizeH="0" baseline="0" dirty="0">
                <a:ln>
                  <a:noFill/>
                </a:ln>
                <a:solidFill>
                  <a:srgbClr val="3A3A3A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– vývoj po roce 2020, analýza dopadů. Inspirace pro </a:t>
            </a:r>
            <a:r>
              <a:rPr kumimoji="0" lang="cs-CZ" altLang="cs-CZ" sz="1200" b="0" i="0" u="none" strike="noStrike" cap="none" normalizeH="0" baseline="0" dirty="0" err="1">
                <a:ln>
                  <a:noFill/>
                </a:ln>
                <a:solidFill>
                  <a:srgbClr val="3A3A3A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Frexit</a:t>
            </a:r>
            <a:r>
              <a:rPr kumimoji="0" lang="cs-CZ" altLang="cs-CZ" sz="1200" b="0" i="0" u="none" strike="noStrike" cap="none" normalizeH="0" baseline="0" dirty="0">
                <a:ln>
                  <a:noFill/>
                </a:ln>
                <a:solidFill>
                  <a:srgbClr val="3A3A3A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kumimoji="0" lang="cs-CZ" altLang="cs-CZ" sz="1200" b="0" i="0" u="none" strike="noStrike" cap="none" normalizeH="0" baseline="0" dirty="0" err="1">
                <a:ln>
                  <a:noFill/>
                </a:ln>
                <a:solidFill>
                  <a:srgbClr val="3A3A3A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Polexit</a:t>
            </a:r>
            <a:r>
              <a:rPr kumimoji="0" lang="cs-CZ" altLang="cs-CZ" sz="1200" b="0" i="0" u="none" strike="noStrike" cap="none" normalizeH="0" baseline="0" dirty="0">
                <a:ln>
                  <a:noFill/>
                </a:ln>
                <a:solidFill>
                  <a:srgbClr val="3A3A3A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, Czexit?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13"/>
              <a:tabLst/>
            </a:pPr>
            <a:r>
              <a:rPr kumimoji="0" lang="cs-CZ" altLang="cs-CZ" sz="1200" b="1" i="0" u="none" strike="noStrike" cap="none" normalizeH="0" baseline="0" dirty="0">
                <a:ln>
                  <a:noFill/>
                </a:ln>
                <a:solidFill>
                  <a:srgbClr val="3A3A3A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GDPR </a:t>
            </a:r>
            <a:r>
              <a:rPr kumimoji="0" lang="cs-CZ" altLang="cs-CZ" sz="1200" b="0" i="0" u="none" strike="noStrike" cap="none" normalizeH="0" baseline="0" dirty="0">
                <a:ln>
                  <a:noFill/>
                </a:ln>
                <a:solidFill>
                  <a:srgbClr val="3A3A3A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– ochrana osobních údajů aneb co často slýcháváme a podepisujeme.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14"/>
              <a:tabLst/>
            </a:pPr>
            <a:r>
              <a:rPr kumimoji="0" lang="cs-CZ" altLang="cs-CZ" sz="1200" b="1" i="0" u="none" strike="noStrike" cap="none" normalizeH="0" baseline="0" dirty="0">
                <a:ln>
                  <a:noFill/>
                </a:ln>
                <a:solidFill>
                  <a:srgbClr val="3A3A3A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Jazyky v EU </a:t>
            </a:r>
            <a:r>
              <a:rPr kumimoji="0" lang="cs-CZ" altLang="cs-CZ" sz="1200" b="0" i="0" u="none" strike="noStrike" cap="none" normalizeH="0" baseline="0" dirty="0">
                <a:ln>
                  <a:noFill/>
                </a:ln>
                <a:solidFill>
                  <a:srgbClr val="3A3A3A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– autentické, úřední, postavení katalánštiny, problémy s překladem.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15"/>
              <a:tabLst/>
            </a:pPr>
            <a:r>
              <a:rPr kumimoji="0" lang="cs-CZ" altLang="cs-CZ" sz="1200" b="1" i="0" u="none" strike="noStrike" cap="none" normalizeH="0" baseline="0" dirty="0">
                <a:ln>
                  <a:noFill/>
                </a:ln>
                <a:solidFill>
                  <a:srgbClr val="3A3A3A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Evropský průkaz zdravotního pojištění </a:t>
            </a:r>
            <a:r>
              <a:rPr kumimoji="0" lang="cs-CZ" altLang="cs-CZ" sz="1200" b="0" i="0" u="none" strike="noStrike" cap="none" normalizeH="0" baseline="0" dirty="0">
                <a:ln>
                  <a:noFill/>
                </a:ln>
                <a:solidFill>
                  <a:srgbClr val="3A3A3A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– funkce, význam, rozsah působnosti.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16"/>
              <a:tabLst/>
            </a:pPr>
            <a:r>
              <a:rPr kumimoji="0" lang="cs-CZ" altLang="cs-CZ" sz="1200" b="1" i="0" u="none" strike="noStrike" cap="none" normalizeH="0" baseline="0" dirty="0">
                <a:ln>
                  <a:noFill/>
                </a:ln>
                <a:solidFill>
                  <a:srgbClr val="3A3A3A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Daňové ráje v EU a na území Evropy</a:t>
            </a:r>
            <a:endParaRPr kumimoji="0" lang="cs-CZ" altLang="cs-CZ" sz="1200" b="0" i="0" u="none" strike="noStrike" cap="none" normalizeH="0" baseline="0" dirty="0">
              <a:ln>
                <a:noFill/>
              </a:ln>
              <a:solidFill>
                <a:srgbClr val="3A3A3A"/>
              </a:solidFill>
              <a:effectLst/>
              <a:latin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17"/>
              <a:tabLst/>
            </a:pPr>
            <a:r>
              <a:rPr kumimoji="0" lang="cs-CZ" altLang="cs-CZ" sz="1200" b="1" i="0" u="none" strike="noStrike" cap="none" normalizeH="0" baseline="0" dirty="0">
                <a:ln>
                  <a:noFill/>
                </a:ln>
                <a:solidFill>
                  <a:srgbClr val="3A3A3A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Frakce v Evropském parlamentu</a:t>
            </a:r>
            <a:endParaRPr kumimoji="0" lang="cs-CZ" altLang="cs-CZ" sz="1200" b="0" i="0" u="none" strike="noStrike" cap="none" normalizeH="0" baseline="0" dirty="0">
              <a:ln>
                <a:noFill/>
              </a:ln>
              <a:solidFill>
                <a:srgbClr val="3A3A3A"/>
              </a:solidFill>
              <a:effectLst/>
              <a:latin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18"/>
              <a:tabLst/>
            </a:pPr>
            <a:r>
              <a:rPr kumimoji="0" lang="cs-CZ" altLang="cs-CZ" sz="1200" b="1" i="0" u="none" strike="noStrike" cap="none" normalizeH="0" baseline="0" dirty="0">
                <a:ln>
                  <a:noFill/>
                </a:ln>
                <a:solidFill>
                  <a:srgbClr val="3A3A3A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Evropské politické strany</a:t>
            </a:r>
            <a:r>
              <a:rPr kumimoji="0" lang="cs-CZ" altLang="cs-CZ" sz="1200" b="0" i="0" u="none" strike="noStrike" cap="none" normalizeH="0" baseline="0" dirty="0">
                <a:ln>
                  <a:noFill/>
                </a:ln>
                <a:solidFill>
                  <a:srgbClr val="3A3A3A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 – dvojice si vybere vybranou politickou stranu v Evropském parlamentu a uceleně ji představí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19"/>
              <a:tabLst/>
            </a:pPr>
            <a:r>
              <a:rPr kumimoji="0" lang="cs-CZ" altLang="cs-CZ" sz="1200" b="1" i="0" u="none" strike="noStrike" cap="none" normalizeH="0" baseline="0" dirty="0">
                <a:ln>
                  <a:noFill/>
                </a:ln>
                <a:solidFill>
                  <a:srgbClr val="3A3A3A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Další témata, se kterými může přijít dvojice a mohou být po posouzení schválena</a:t>
            </a:r>
            <a:r>
              <a:rPr kumimoji="0" lang="cs-CZ" altLang="cs-CZ" sz="1200" b="0" i="0" u="none" strike="noStrike" cap="none" normalizeH="0" baseline="0" dirty="0">
                <a:ln>
                  <a:noFill/>
                </a:ln>
                <a:solidFill>
                  <a:srgbClr val="3A3A3A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 – například regulace dovozu a spotřební daň na alkohol; bankovnictví v EU pro občany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19"/>
              <a:tabLst/>
            </a:pPr>
            <a:r>
              <a:rPr kumimoji="0" lang="cs-CZ" altLang="cs-CZ" sz="1200" b="0" i="0" u="none" strike="noStrike" cap="none" normalizeH="0" baseline="0" dirty="0">
                <a:ln>
                  <a:noFill/>
                </a:ln>
                <a:solidFill>
                  <a:srgbClr val="3A3A3A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(SEPA platby, platby v rámci EU a vně EU); převoz domácích mazlíčků přes hranice EU; převoz a zdržení zbraní v EU atd.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200" b="0" i="0" u="none" strike="noStrike" cap="none" normalizeH="0" baseline="0" dirty="0">
              <a:ln>
                <a:noFill/>
              </a:ln>
              <a:solidFill>
                <a:srgbClr val="3A3A3A"/>
              </a:solidFill>
              <a:effectLst/>
              <a:latin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200" b="0" i="0" u="none" strike="noStrike" cap="none" normalizeH="0" baseline="0" dirty="0">
                <a:ln>
                  <a:noFill/>
                </a:ln>
                <a:solidFill>
                  <a:srgbClr val="3A3A3A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Didaktické návrhy témat</a:t>
            </a:r>
            <a:endParaRPr kumimoji="0" lang="cs-CZ" altLang="cs-CZ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cs-CZ" altLang="cs-CZ" sz="1200" b="1" i="0" u="none" strike="noStrike" cap="none" normalizeH="0" baseline="0" dirty="0">
                <a:ln>
                  <a:noFill/>
                </a:ln>
                <a:solidFill>
                  <a:srgbClr val="3A3A3A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Symboly EU</a:t>
            </a:r>
            <a:r>
              <a:rPr kumimoji="0" lang="cs-CZ" altLang="cs-CZ" sz="1200" b="0" i="0" u="none" strike="noStrike" cap="none" normalizeH="0" baseline="0" dirty="0">
                <a:ln>
                  <a:noFill/>
                </a:ln>
                <a:solidFill>
                  <a:srgbClr val="3A3A3A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 – přehled, význam, využití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2"/>
              <a:tabLst/>
            </a:pPr>
            <a:r>
              <a:rPr kumimoji="0" lang="cs-CZ" altLang="cs-CZ" sz="1200" b="1" i="0" u="none" strike="noStrike" cap="none" normalizeH="0" baseline="0" dirty="0">
                <a:ln>
                  <a:noFill/>
                </a:ln>
                <a:solidFill>
                  <a:srgbClr val="3A3A3A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Vánoce v EU</a:t>
            </a:r>
            <a:r>
              <a:rPr kumimoji="0" lang="cs-CZ" altLang="cs-CZ" sz="1200" b="0" i="0" u="none" strike="noStrike" cap="none" normalizeH="0" baseline="0" dirty="0">
                <a:ln>
                  <a:noFill/>
                </a:ln>
                <a:solidFill>
                  <a:srgbClr val="3A3A3A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 – zajímavosti a tradice vybraných unijních zemí a srovnání s ČR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3"/>
              <a:tabLst/>
            </a:pPr>
            <a:r>
              <a:rPr kumimoji="0" lang="cs-CZ" altLang="cs-CZ" sz="1200" b="1" i="0" u="none" strike="noStrike" cap="none" normalizeH="0" baseline="0" dirty="0">
                <a:ln>
                  <a:noFill/>
                </a:ln>
                <a:solidFill>
                  <a:srgbClr val="3A3A3A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Modelový den Evropy pro žáky druhého stupně ZŠ</a:t>
            </a:r>
            <a:r>
              <a:rPr kumimoji="0" lang="cs-CZ" altLang="cs-CZ" sz="1200" b="0" i="0" u="none" strike="noStrike" cap="none" normalizeH="0" baseline="0" dirty="0">
                <a:ln>
                  <a:noFill/>
                </a:ln>
                <a:solidFill>
                  <a:srgbClr val="3A3A3A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 – dvojice připraví návrh modelového dne Evropy a aktivit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4"/>
              <a:tabLst/>
            </a:pPr>
            <a:r>
              <a:rPr kumimoji="0" lang="cs-CZ" altLang="cs-CZ" sz="1200" b="1" i="0" u="none" strike="noStrike" cap="none" normalizeH="0" baseline="0" dirty="0">
                <a:ln>
                  <a:noFill/>
                </a:ln>
                <a:solidFill>
                  <a:srgbClr val="3A3A3A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Modelový den Evropy pro studenty SŠ </a:t>
            </a:r>
            <a:r>
              <a:rPr kumimoji="0" lang="cs-CZ" altLang="cs-CZ" sz="1200" b="0" i="0" u="none" strike="noStrike" cap="none" normalizeH="0" baseline="0" dirty="0">
                <a:ln>
                  <a:noFill/>
                </a:ln>
                <a:solidFill>
                  <a:srgbClr val="3A3A3A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– dvojice připraví návrh modelového dne Evropy a aktivit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5"/>
              <a:tabLst/>
            </a:pPr>
            <a:r>
              <a:rPr kumimoji="0" lang="cs-CZ" altLang="cs-CZ" sz="1200" b="1" i="0" u="none" strike="noStrike" cap="none" normalizeH="0" baseline="0" dirty="0">
                <a:ln>
                  <a:noFill/>
                </a:ln>
                <a:solidFill>
                  <a:srgbClr val="3A3A3A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Další témata, se kterými může přijít dvojice a mohou být po posouzení schválena </a:t>
            </a:r>
            <a:r>
              <a:rPr kumimoji="0" lang="cs-CZ" altLang="cs-CZ" sz="1200" b="0" i="0" u="none" strike="noStrike" cap="none" normalizeH="0" baseline="0" dirty="0">
                <a:ln>
                  <a:noFill/>
                </a:ln>
                <a:solidFill>
                  <a:srgbClr val="3A3A3A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– dvojice si vybere zemi, kterou z hlediska evropské integrace představí – může být zahrnuta například typická kultura, architektura, jídlo dané země, nicméně s přesahem pro význam evropské integrace</a:t>
            </a:r>
          </a:p>
        </p:txBody>
      </p:sp>
    </p:spTree>
    <p:extLst>
      <p:ext uri="{BB962C8B-B14F-4D97-AF65-F5344CB8AC3E}">
        <p14:creationId xmlns:p14="http://schemas.microsoft.com/office/powerpoint/2010/main" val="26132545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4CE912A-ED6A-4B76-8785-E8DFD6873A7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EI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6E5B00A-1507-4FD8-A0C2-E0A6D3EC42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037BAA98-A1E8-4820-B398-618BCA54AB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>
                <a:solidFill>
                  <a:srgbClr val="C00000"/>
                </a:solidFill>
              </a:rPr>
              <a:t>Podstata EU a její specifika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10BBAFC6-728F-4D83-9011-5AD3A19F78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1228" y="4235226"/>
            <a:ext cx="2642716" cy="1829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87395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F543181-A29E-4574-943E-0EECB722FAE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EI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FD76840-FD44-4D69-96BE-660DEE161FE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E15C9B4-511F-4C1D-A372-7D1D33AF7B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Členské státy EU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98E6717B-DC98-476A-9CBF-171645FAADD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5618" y="1692274"/>
            <a:ext cx="5558229" cy="4250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27229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5371B5C-7BFD-4C12-B89A-90CC032043F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EI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65A69A2-2B5E-4CE0-AC69-432C51BC7FD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8E8C71E-E474-4A59-8CA4-10E9DE9119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Brainstorming – výhody a nevýhody EU</a:t>
            </a:r>
          </a:p>
        </p:txBody>
      </p:sp>
      <p:pic>
        <p:nvPicPr>
          <p:cNvPr id="3074" name="Picture 2" descr="Pros and cons Vectors &amp; Illustrations for Free Download | Freepik">
            <a:extLst>
              <a:ext uri="{FF2B5EF4-FFF2-40B4-BE49-F238E27FC236}">
                <a16:creationId xmlns:a16="http://schemas.microsoft.com/office/drawing/2014/main" id="{B364C5BD-1B6D-4A1C-85C5-79BF2E282D0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8766" y="1764315"/>
            <a:ext cx="7144434" cy="414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Effective brainstorming (without feeling lost) | by Tejj | UX Collective">
            <a:extLst>
              <a:ext uri="{FF2B5EF4-FFF2-40B4-BE49-F238E27FC236}">
                <a16:creationId xmlns:a16="http://schemas.microsoft.com/office/drawing/2014/main" id="{963FF209-DE18-4042-BD37-53E7FDB43A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05214" cy="688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IN VARIETATE CONCORDIA - European Union Motto&quot; Tote Bag for Sale by  northtribe | Redbubble">
            <a:extLst>
              <a:ext uri="{FF2B5EF4-FFF2-40B4-BE49-F238E27FC236}">
                <a16:creationId xmlns:a16="http://schemas.microsoft.com/office/drawing/2014/main" id="{C10F00ED-CFDA-413B-A1EF-6CD1491387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00" y="1530831"/>
            <a:ext cx="3455377" cy="4607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2895952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e-LAW-CZ.potx" id="{9368F25A-D07D-4454-BB9E-323E9573381A}" vid="{D76D3162-79D4-49CC-8197-D810905360BE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Prezentace-LAW-CZ</Template>
  <TotalTime>54</TotalTime>
  <Words>1521</Words>
  <Application>Microsoft Office PowerPoint</Application>
  <PresentationFormat>Širokoúhlá obrazovka</PresentationFormat>
  <Paragraphs>212</Paragraphs>
  <Slides>25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25</vt:i4>
      </vt:variant>
    </vt:vector>
  </HeadingPairs>
  <TitlesOfParts>
    <vt:vector size="31" baseType="lpstr">
      <vt:lpstr>Arial</vt:lpstr>
      <vt:lpstr>Arial</vt:lpstr>
      <vt:lpstr>Open Sans</vt:lpstr>
      <vt:lpstr>Tahoma</vt:lpstr>
      <vt:lpstr>Wingdings</vt:lpstr>
      <vt:lpstr>Prezentace_MU_CZ</vt:lpstr>
      <vt:lpstr>Evropská integrace  1. seminář</vt:lpstr>
      <vt:lpstr>Organizační pokyny</vt:lpstr>
      <vt:lpstr>Podmínky zápočtu</vt:lpstr>
      <vt:lpstr>Úvodní kvíz k evropské integraci aneb co bychom měli umět ze všeobecného přehledu či zkrátka štěstí na tipování</vt:lpstr>
      <vt:lpstr>Prezentace aplikace PowerPoint</vt:lpstr>
      <vt:lpstr>Témata prezentací</vt:lpstr>
      <vt:lpstr>Podstata EU a její specifika</vt:lpstr>
      <vt:lpstr>Členské státy EU</vt:lpstr>
      <vt:lpstr>Brainstorming – výhody a nevýhody EU</vt:lpstr>
      <vt:lpstr>Proč EU není stát?</vt:lpstr>
      <vt:lpstr>Zájmy EU vs. zájmy členských států</vt:lpstr>
      <vt:lpstr>Andrej Babiš – možné porušení zájmů EU?</vt:lpstr>
      <vt:lpstr>Orgány EU </vt:lpstr>
      <vt:lpstr>EU není klasická mezinárodní organizace…</vt:lpstr>
      <vt:lpstr>Prameny: mezinárodní vs. unijní prostředí</vt:lpstr>
      <vt:lpstr>Ze zadání z interaktivní osnovy</vt:lpstr>
      <vt:lpstr>Nejvýznamnější milníky</vt:lpstr>
      <vt:lpstr>Něco málo z historie: pospojujte</vt:lpstr>
      <vt:lpstr>Odpověď na předchozí slide</vt:lpstr>
      <vt:lpstr>Příklad: Ratifikace Lisabonské smlouvy</vt:lpstr>
      <vt:lpstr>Prezentace aplikace PowerPoint</vt:lpstr>
      <vt:lpstr>Příklad: „článek 50 Lisabonské smlouvy“</vt:lpstr>
      <vt:lpstr>Výběr z historie…</vt:lpstr>
      <vt:lpstr>Pozor ale</vt:lpstr>
      <vt:lpstr>DĚKUJI  malachta@mail.muni.cz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MPS  I. seminář</dc:title>
  <dc:creator>Účet Microsoft</dc:creator>
  <cp:lastModifiedBy>Radovan Malachta</cp:lastModifiedBy>
  <cp:revision>185</cp:revision>
  <cp:lastPrinted>2022-02-28T15:02:21Z</cp:lastPrinted>
  <dcterms:created xsi:type="dcterms:W3CDTF">2020-10-09T15:16:21Z</dcterms:created>
  <dcterms:modified xsi:type="dcterms:W3CDTF">2022-09-14T07:10:43Z</dcterms:modified>
</cp:coreProperties>
</file>