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9" r:id="rId3"/>
    <p:sldMasterId id="2147483661" r:id="rId4"/>
    <p:sldMasterId id="2147483669" r:id="rId5"/>
    <p:sldMasterId id="2147483671" r:id="rId6"/>
    <p:sldMasterId id="2147483673" r:id="rId7"/>
  </p:sldMasterIdLst>
  <p:sldIdLst>
    <p:sldId id="274" r:id="rId8"/>
    <p:sldId id="266" r:id="rId9"/>
    <p:sldId id="257" r:id="rId10"/>
    <p:sldId id="265" r:id="rId11"/>
    <p:sldId id="267" r:id="rId12"/>
    <p:sldId id="256" r:id="rId13"/>
    <p:sldId id="258" r:id="rId14"/>
    <p:sldId id="259" r:id="rId15"/>
    <p:sldId id="260" r:id="rId16"/>
    <p:sldId id="261" r:id="rId17"/>
    <p:sldId id="262" r:id="rId18"/>
    <p:sldId id="263" r:id="rId19"/>
    <p:sldId id="268" r:id="rId20"/>
    <p:sldId id="269" r:id="rId21"/>
    <p:sldId id="270" r:id="rId22"/>
    <p:sldId id="271" r:id="rId23"/>
    <p:sldId id="273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E7392-108A-4D93-990D-9D5502FD48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8C9C8-4E91-4E55-9D76-754E4D3007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85D57-BABF-4D85-BD3E-68E5ADAD32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407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408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6409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D20F23A-44BD-4FB9-B01B-8C3CE51DED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F4D53-445A-4727-BEEF-B7EB2FC1B6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D1A55-9670-4FAE-8858-77E8A71BAA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0B089-4E9F-4058-B2A0-C6FBAEE74C1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5EE74-9AF7-4C9F-9EE4-AFE7B01AF54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D2AA5-18A2-459A-9B44-6338A597FE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16FA9-8353-48AA-BC86-EC221E1006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2D4AA-6D81-4B3E-AD47-B9F0D573A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F0852-0961-4DD9-AEC5-B7EFB1CBA7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D11BF-A40E-4570-A516-4DC3AA9C5D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1ED47-A5F1-48C0-AB37-EC5C8FDC81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4E30D-812F-49D7-8188-95CC01BD93E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2765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766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9AB0115-6F45-45F1-BDEF-8206A325DA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0BFAF-A085-4F77-A181-EA2DD38D54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3A8C-286D-4508-8951-F5F3252DE8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A0101-A8C2-4A4D-B07A-A272C1AB2A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EEA3D-676C-4BFB-99B8-1A16834435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AEFE7-1FD5-4EC1-BC7A-E357A167AE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5090D-FD06-4AF8-8DE5-0212ECE455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9CE83-77B4-4836-BF0D-3E5EE218B6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80623-84CA-429D-AE37-B6875526D7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99AC8-FCB0-4EC3-8662-474BAD5D0C9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BB592-13AD-4D55-ACC6-2A1761D9C7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BB0D4-8C1C-41E3-9DBA-780EAE225F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44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45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46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6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7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8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0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1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2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3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4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5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6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7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68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69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70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1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2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73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74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877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5878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587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588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881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DD57B74-10C2-47DD-A1E5-0CF6B638B8A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C8CBF-03BB-43BD-8387-1B00024CAE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7D7FA-5CEC-46B2-A027-19778F9519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A8876-350F-47D5-8703-5DD2BC6B7D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7E398B-A61A-4119-8282-022056FF9C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2F56E-AE6C-41D3-97D9-A38638F8A3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558E7-4457-4F1F-966E-BEF5528CDC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36F77-4D6B-4B9D-9CD9-FFC02D1454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060DAC-2F8F-43CF-85C1-21E67FC979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BF37A-9C9A-46DB-B731-ED995560CF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7429-64A9-46CB-9252-9D3ED25597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2A10F-BD12-40D2-BC2D-B9D4C9956A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BD6FE59-1338-4F8E-9918-E9CF7BE0174C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6042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A10EB-68E3-49F6-99C0-B0A3C4E3189C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8F47-4ED7-47E5-9C94-BF7E4FCABE1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1A41B-F887-46C7-8691-02E6A664AC2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448DC-42C6-423D-9F32-5E5F4E3A07E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0945-9BF4-41FF-8544-A3422E19A39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A5D91-F793-4115-B7D6-88633F281384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02AA3-9E90-4A7E-AE68-5527CA1BAA3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D633F-6B3F-4817-B362-B810D28CB2AD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72CEA-21D9-409B-BD0A-22CF83EDE246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73F8B-B475-48DF-BD94-984DB0FCFF7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4D9C2-5395-41D2-BE7B-38680E07DA38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>
    <p:blinds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6963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6963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63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9638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69639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9640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69641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642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643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69644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69645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46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47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69648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49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5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69651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52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53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69654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55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5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69657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58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59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69660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61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62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69663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64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6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69666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67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68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69669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70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71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69672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73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74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69675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76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77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69678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79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80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69681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82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83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69684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85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86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69687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88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89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69690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91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92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69693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94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95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69696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697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698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69699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00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01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69702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03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04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69705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06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69707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08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6970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69710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11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12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69713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14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15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69716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17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1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69719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20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21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69722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23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24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69725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26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27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69728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29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30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69731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32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33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69734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35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3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69737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38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9739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69740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741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69742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69743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69744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45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46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47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48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49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9750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9751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69752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69753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4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5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6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7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8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59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0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1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2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3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4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5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9766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976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976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9769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9770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9771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D337987-DFD3-419C-B894-7DB51283AA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1C418-E468-4D7B-BBCD-9389B01848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7062C-AE5A-42E2-9D1E-61C20E673A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623B0-8517-4BE0-B2D0-7DC4AE5391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DD472-A819-4B53-8FBA-B48C1DF34E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CE964-493B-43E6-9C15-1600D80C49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4C60FA-F11D-4BE5-A38E-FF580001B8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BFA3C-953C-4E9B-B813-91E49EBC7C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FD0AF-3965-4079-92FB-01989F85491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A7029-838E-4529-AFF3-9160515F1D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BF93F-66D4-4F2D-A490-1EB2FFACA3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CC3D0-FCF4-4B57-976B-08324B8F65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8068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D4FE2A-DB12-4CFA-BFCC-25D068E7593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3F56D-1619-481A-BBFB-EC08E49121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0C194-17A4-493B-8720-10339ACE36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98D59-E09F-4677-946F-007C8D41A3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0559A-B362-4B1C-8756-C6A8066896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81912-9256-4925-838D-CF8C6942CC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E6AF6-4384-4748-82D5-257EB47FE6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3A660-D4EA-4453-8F97-290A9AD89D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76B89-2931-457A-919D-88403885BE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6BB3B-4283-41C2-86FD-18400F7191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B3F0B-1E99-4256-B47D-BA986BCB3A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E47ED-F1B6-4C72-B492-0249DBA737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7319A4-F760-48B7-B1A2-72F1055799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429855-8C20-48C7-A8CA-35829312482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F9076-BF5F-407D-87D5-0586BE6373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678EF-03C0-4A91-A333-C5066A74E6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F8E2FB8D-27EC-4003-9144-4F646A9A027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wipe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536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6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7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8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8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38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38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538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538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33CFE13-2B6C-4C91-9F69-4605ED0D712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blinds/>
  </p:transition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2662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6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66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66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9632DF88-377D-42D8-A98B-9979A68DEA96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663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663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blinds dir="vert"/>
  </p:transition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3481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2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2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3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4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4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4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4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4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5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485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85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85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48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485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485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485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</a:defRPr>
            </a:lvl1pPr>
          </a:lstStyle>
          <a:p>
            <a:fld id="{BC8E260F-A2A2-4251-B795-F2633B266927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>
    <p:cover dir="r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+mj-lt"/>
              </a:defRPr>
            </a:lvl1pPr>
          </a:lstStyle>
          <a:p>
            <a:endParaRPr lang="ru-RU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j-lt"/>
              </a:defRPr>
            </a:lvl1pPr>
          </a:lstStyle>
          <a:p>
            <a:endParaRPr lang="ru-RU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j-lt"/>
              </a:defRPr>
            </a:lvl1pPr>
          </a:lstStyle>
          <a:p>
            <a:fld id="{84F40403-B6D8-4D7C-A681-14901E0ADD00}" type="slidenum">
              <a:rPr lang="ru-RU" altLang="en-US"/>
              <a:pPr/>
              <a:t>‹#›</a:t>
            </a:fld>
            <a:endParaRPr lang="ru-RU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blinds/>
  </p:transition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68611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68612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61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861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68615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616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8617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6861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61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8620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68621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68622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623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68624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68625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6862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2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28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6862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3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3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6863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3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34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6863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3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37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6863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3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40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6864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4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43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6864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4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4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6864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4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49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6865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5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52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6865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5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55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6865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5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58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6865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6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6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6866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6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64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6866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6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67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6866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6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70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6867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7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73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6867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7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7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6867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7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79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6868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8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82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6868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8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85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6868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8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868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68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6869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6869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9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93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6869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9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96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6869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69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699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6870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0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02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6870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0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05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6870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0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08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6870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1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11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6871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1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14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6871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1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17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6871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1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8720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6872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6872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6872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4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2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0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1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5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7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3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4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4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4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4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8744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874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874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874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874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874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44D06414-8215-4960-9543-E0FA75C64FC9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cover dir="d"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241CFDD9-6BDF-49C1-9CE7-ACFA1234AA14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ransition>
    <p:dissolve/>
  </p:transition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620713"/>
            <a:ext cx="8785225" cy="2808287"/>
          </a:xfrm>
        </p:spPr>
        <p:txBody>
          <a:bodyPr/>
          <a:lstStyle/>
          <a:p>
            <a:r>
              <a:rPr lang="ru-RU"/>
              <a:t>«МОГУЧИЙ, СВОБОДОЛЮБИВЫЙ ДУХ МЦЫРИ»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933825"/>
            <a:ext cx="8424862" cy="2590800"/>
          </a:xfrm>
        </p:spPr>
        <p:txBody>
          <a:bodyPr/>
          <a:lstStyle/>
          <a:p>
            <a:endParaRPr lang="ru-RU"/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248150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 descr="Мцыри 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88913"/>
            <a:ext cx="4321175" cy="5616575"/>
          </a:xfrm>
          <a:prstGeom prst="rect">
            <a:avLst/>
          </a:prstGeom>
          <a:noFill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643438" y="6237288"/>
            <a:ext cx="4249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643438" y="6237288"/>
            <a:ext cx="4321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551363" y="5805488"/>
            <a:ext cx="43418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>
                <a:cs typeface="Times New Roman" pitchFamily="18" charset="0"/>
              </a:rPr>
              <a:t>Гравюра </a:t>
            </a:r>
          </a:p>
          <a:p>
            <a:pPr algn="ctr"/>
            <a:r>
              <a:rPr lang="ru-RU">
                <a:cs typeface="Times New Roman" pitchFamily="18" charset="0"/>
              </a:rPr>
              <a:t>Ф.Константинова и  В.Фаворского</a:t>
            </a:r>
          </a:p>
          <a:p>
            <a:pPr algn="ctr"/>
            <a:endParaRPr lang="ru-RU">
              <a:cs typeface="Times New Roman" pitchFamily="18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79388" y="6021388"/>
            <a:ext cx="4392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cs typeface="Times New Roman" pitchFamily="18" charset="0"/>
              </a:rPr>
              <a:t>Бой с барсом. Гравюра на дереве </a:t>
            </a:r>
          </a:p>
          <a:p>
            <a:r>
              <a:rPr lang="ru-RU">
                <a:cs typeface="Times New Roman" pitchFamily="18" charset="0"/>
              </a:rPr>
              <a:t>М. Н. Орловой-Мочаловой. 1947.</a:t>
            </a:r>
            <a:r>
              <a:rPr lang="ru-RU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/>
              <a:t>«То был пустыни вечный гость - могучий барс»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/>
              <a:t>       </a:t>
            </a:r>
            <a:r>
              <a:rPr lang="ru-RU" sz="2800" b="1"/>
              <a:t>... То взор кровавый устремлял,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Мотая ласково хвостом,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      На полный месяц, - и на нём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    Шерсть отливала серебром.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      Я ждал, схватив рогатый сук,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     Минуту битвы; сердце вдруг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Зажглося жаждою борьбы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  И крови... Да, рука судьбы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Меня вела иным путём...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/>
              <a:t> </a:t>
            </a:r>
          </a:p>
        </p:txBody>
      </p:sp>
    </p:spTree>
  </p:cSld>
  <p:clrMapOvr>
    <a:masterClrMapping/>
  </p:clrMapOvr>
  <p:transition>
    <p:blind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83518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...И от желаний ты отвык.                     Тебе есть  в мире что забыть,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Что за нужда? Ты жил старик!             Ты жил, - я также мог бы жить!</a:t>
            </a:r>
          </a:p>
        </p:txBody>
      </p:sp>
    </p:spTree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52525"/>
          </a:xfrm>
        </p:spPr>
        <p:txBody>
          <a:bodyPr/>
          <a:lstStyle/>
          <a:p>
            <a:r>
              <a:rPr lang="ru-RU" sz="4000" b="1">
                <a:latin typeface="Times New Roman" pitchFamily="18" charset="0"/>
              </a:rPr>
              <a:t>Мцыри – образец силы </a:t>
            </a:r>
            <a:br>
              <a:rPr lang="ru-RU" sz="4000" b="1">
                <a:latin typeface="Times New Roman" pitchFamily="18" charset="0"/>
              </a:rPr>
            </a:br>
            <a:r>
              <a:rPr lang="ru-RU" sz="4000" b="1">
                <a:latin typeface="Times New Roman" pitchFamily="18" charset="0"/>
              </a:rPr>
              <a:t>человеческого характера</a:t>
            </a:r>
          </a:p>
        </p:txBody>
      </p:sp>
      <p:sp>
        <p:nvSpPr>
          <p:cNvPr id="49159" name="Rectangle 7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49160" name="Rectangle 8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4932363" y="1700213"/>
            <a:ext cx="4032250" cy="49688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/>
              <a:t>         Мцыри – очень сильный человек. Он впитал в себя с детства невероятную гордость горцев, особое видение мира, понятие о чести. </a:t>
            </a:r>
          </a:p>
          <a:p>
            <a:pPr>
              <a:buFontTx/>
              <a:buNone/>
            </a:pPr>
            <a:r>
              <a:rPr lang="ru-RU" sz="2400"/>
              <a:t>        Лучше умереть в борьбе, чем всю жизнь прозябать, сознавая безвыходность своего положения и невозможность ничего изменить.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179388" y="1700213"/>
            <a:ext cx="4537075" cy="4392612"/>
            <a:chOff x="192" y="864"/>
            <a:chExt cx="3648" cy="2866"/>
          </a:xfrm>
        </p:grpSpPr>
        <p:pic>
          <p:nvPicPr>
            <p:cNvPr id="49163" name="Picture 11" descr="лермонтов_рисунок"/>
            <p:cNvPicPr>
              <a:picLocks noChangeAspect="1" noChangeArrowheads="1"/>
            </p:cNvPicPr>
            <p:nvPr/>
          </p:nvPicPr>
          <p:blipFill>
            <a:blip r:embed="rId2"/>
            <a:srcRect l="4593" t="7246" r="9665" b="28986"/>
            <a:stretch>
              <a:fillRect/>
            </a:stretch>
          </p:blipFill>
          <p:spPr bwMode="auto">
            <a:xfrm>
              <a:off x="192" y="864"/>
              <a:ext cx="3648" cy="2866"/>
            </a:xfrm>
            <a:prstGeom prst="rect">
              <a:avLst/>
            </a:prstGeom>
            <a:noFill/>
          </p:spPr>
        </p:pic>
        <p:sp>
          <p:nvSpPr>
            <p:cNvPr id="49164" name="Rectangle 12"/>
            <p:cNvSpPr>
              <a:spLocks noChangeArrowheads="1"/>
            </p:cNvSpPr>
            <p:nvPr/>
          </p:nvSpPr>
          <p:spPr bwMode="auto">
            <a:xfrm>
              <a:off x="288" y="961"/>
              <a:ext cx="3416" cy="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ru-RU" sz="2400" b="0">
                <a:solidFill>
                  <a:srgbClr val="BB23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179388" y="63087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58750" y="6092825"/>
            <a:ext cx="4773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Развалины на берегу Арагвы, 1837 г. Рисунок М.Ю.Лермонтова</a:t>
            </a:r>
          </a:p>
        </p:txBody>
      </p:sp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112838"/>
          </a:xfrm>
        </p:spPr>
        <p:txBody>
          <a:bodyPr/>
          <a:lstStyle/>
          <a:p>
            <a:r>
              <a:rPr lang="ru-RU"/>
              <a:t>Автор и его герой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ru-RU" sz="240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00213"/>
            <a:ext cx="4392613" cy="4395787"/>
          </a:xfrm>
        </p:spPr>
        <p:txBody>
          <a:bodyPr/>
          <a:lstStyle/>
          <a:p>
            <a:pPr>
              <a:buFontTx/>
              <a:buNone/>
            </a:pPr>
            <a:r>
              <a:rPr lang="ru-RU" sz="2400"/>
              <a:t>         </a:t>
            </a:r>
            <a:r>
              <a:rPr lang="ru-RU" sz="2400">
                <a:latin typeface="Times New Roman" pitchFamily="18" charset="0"/>
              </a:rPr>
              <a:t>Лермонтову, как и Мцыри, свойственны «пламенная страсть» к свободе, стремление к действию, к борьбе. Его «огненной душе» близок мир романтической поэмы с его экзотическими пейзажами, исключительными обстоятельствами, идеальными героями.   </a:t>
            </a:r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179388" y="1700213"/>
            <a:ext cx="4321175" cy="4392612"/>
            <a:chOff x="192" y="816"/>
            <a:chExt cx="3408" cy="2921"/>
          </a:xfrm>
        </p:grpSpPr>
        <p:pic>
          <p:nvPicPr>
            <p:cNvPr id="52232" name="Picture 8" descr="лермонтов_рисунок 002"/>
            <p:cNvPicPr>
              <a:picLocks noChangeAspect="1" noChangeArrowheads="1"/>
            </p:cNvPicPr>
            <p:nvPr/>
          </p:nvPicPr>
          <p:blipFill>
            <a:blip r:embed="rId2"/>
            <a:srcRect l="11867" t="11163" r="5067" b="21860"/>
            <a:stretch>
              <a:fillRect/>
            </a:stretch>
          </p:blipFill>
          <p:spPr bwMode="auto">
            <a:xfrm>
              <a:off x="192" y="816"/>
              <a:ext cx="3408" cy="2921"/>
            </a:xfrm>
            <a:prstGeom prst="rect">
              <a:avLst/>
            </a:prstGeom>
            <a:noFill/>
          </p:spPr>
        </p:pic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3084" y="864"/>
              <a:ext cx="136" cy="3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None/>
              </a:pPr>
              <a:endParaRPr lang="ru-RU" sz="2400" b="0">
                <a:solidFill>
                  <a:srgbClr val="BB23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endParaRPr>
            </a:p>
          </p:txBody>
        </p:sp>
      </p:grp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231775" y="6186488"/>
            <a:ext cx="462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Военно-Грузинская дорога. </a:t>
            </a:r>
          </a:p>
          <a:p>
            <a:pPr algn="ctr"/>
            <a:r>
              <a:rPr lang="ru-RU"/>
              <a:t>Рисунок Лермонтова                                </a:t>
            </a: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936625"/>
          </a:xfrm>
        </p:spPr>
        <p:txBody>
          <a:bodyPr/>
          <a:lstStyle/>
          <a:p>
            <a:r>
              <a:rPr lang="ru-RU"/>
              <a:t>Образ главного героя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507412" cy="53276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ru-RU" sz="2800"/>
              <a:t>       </a:t>
            </a:r>
            <a:r>
              <a:rPr lang="ru-RU" sz="2800">
                <a:latin typeface="Times New Roman" pitchFamily="18" charset="0"/>
              </a:rPr>
              <a:t>Мцыри чувствует </a:t>
            </a:r>
            <a:r>
              <a:rPr lang="ru-RU" sz="2800" b="1">
                <a:latin typeface="Times New Roman" pitchFamily="18" charset="0"/>
              </a:rPr>
              <a:t>гармонию природы</a:t>
            </a:r>
            <a:r>
              <a:rPr lang="ru-RU" sz="2800">
                <a:latin typeface="Times New Roman" pitchFamily="18" charset="0"/>
              </a:rPr>
              <a:t>. Он слышит и видит природу во всей полноте звуков, красок, ощущений. Для него шум потока после грозы подобен «сердитых сотне голосов», и все они ему понятны («хотя без слов мне внятен был тот разговор»…). «Зубцы далеких гор» напоминают юноше красивый «узор», а тучка будто «крадется» за луной «как за добычею своей, объятья жадные раскрыв»,деревья напоминают ему «братьев в пляске круговой». Мцыри ставит себя в один ряд с тем, что вокруг него: буря, «божий сад», барс. Он говорит про себя: «как барс пустынный зол и дик», «как зверь, был чужд людей и полз и прятался, как змей».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800">
              <a:latin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ru-RU"/>
              <a:t>Важные моменты в жизни Мцыри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569325" cy="43195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>
                <a:latin typeface="Times New Roman" pitchFamily="18" charset="0"/>
              </a:rPr>
              <a:t>1. 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осуществляет свой побег, о котором давно мечтал («давным-давно задумал я»).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Мцыри увидел грузинку, спускающуюся  по узкой горной тропе за водой. Ему хочется идти за девушкой, его одолевает страстный порыв, желание оказаться в кругу близких, родных людей, слышать рядом с собой голос  «так сладко вольный». Но он, поборов своё желание, не посмел выйти ей навстречу, остаётся верным своей цели и продолжает нелёгкий путь по лесным дебрям в поисках родного дома.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Битва с барсом. Юноша уже ощутил всю силу и радость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свободы, увидел единство природы и вступает в бой с одним из ее творений. Герой сражается с барсом, не обращая внимания на физическую боль, не ведая страха за свою жизнь: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Я ждал, схватив рогатый сук, минуты битвы: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Сердце вдруг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зажглося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жаждою борьбы.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0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dirty="0"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blind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01625"/>
            <a:ext cx="8278812" cy="1462088"/>
          </a:xfrm>
        </p:spPr>
        <p:txBody>
          <a:bodyPr/>
          <a:lstStyle/>
          <a:p>
            <a:r>
              <a:rPr lang="ru-RU" b="1">
                <a:latin typeface="Times New Roman" pitchFamily="18" charset="0"/>
              </a:rPr>
              <a:t>В.Г.Белинский о поэме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00213"/>
            <a:ext cx="8207375" cy="4968875"/>
          </a:xfrm>
        </p:spPr>
        <p:txBody>
          <a:bodyPr/>
          <a:lstStyle/>
          <a:p>
            <a:pPr>
              <a:buFontTx/>
              <a:buNone/>
            </a:pPr>
            <a:r>
              <a:rPr lang="ru-RU" sz="2800"/>
              <a:t>       </a:t>
            </a:r>
          </a:p>
          <a:p>
            <a:pPr>
              <a:buFontTx/>
              <a:buNone/>
            </a:pPr>
            <a:r>
              <a:rPr lang="ru-RU" sz="2800"/>
              <a:t>       </a:t>
            </a:r>
            <a:r>
              <a:rPr lang="ru-RU" b="1">
                <a:latin typeface="Times New Roman" pitchFamily="18" charset="0"/>
              </a:rPr>
              <a:t>«Мцыри» –»любимый идеал нашего поэта, это отражение в поэзии тени его собственной души… Можно сказать без преувеличения, - что поэт брал цвета у радуги, лучи у солнца, блеск у молнии, грохот у громов, гул у ветров, - что вся природа сама несла и подавалаему материалы, когда писал он эту поэму».</a:t>
            </a:r>
          </a:p>
        </p:txBody>
      </p:sp>
    </p:spTree>
  </p:cSld>
  <p:clrMapOvr>
    <a:masterClrMapping/>
  </p:clrMapOvr>
  <p:transition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Детство Лермрнтова 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094" y="482811"/>
            <a:ext cx="3807785" cy="5445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924300" y="620713"/>
            <a:ext cx="4968875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err="1">
                <a:latin typeface="Arial" charset="0"/>
              </a:rPr>
              <a:t>М.Ю.Лермонтов</a:t>
            </a:r>
            <a:r>
              <a:rPr lang="ru-RU" sz="2800" dirty="0">
                <a:latin typeface="Arial" charset="0"/>
              </a:rPr>
              <a:t>. «Мцыри»</a:t>
            </a:r>
          </a:p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FF0066"/>
                </a:solidFill>
                <a:latin typeface="Arial" charset="0"/>
              </a:rPr>
              <a:t>Что за огненная душа, что за могучий дух у этого Мцыри…</a:t>
            </a:r>
          </a:p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FF0066"/>
                </a:solidFill>
                <a:latin typeface="Arial" charset="0"/>
              </a:rPr>
              <a:t>                   </a:t>
            </a:r>
            <a:r>
              <a:rPr lang="ru-RU" sz="2400" dirty="0" err="1">
                <a:solidFill>
                  <a:srgbClr val="FF0066"/>
                </a:solidFill>
                <a:latin typeface="Arial" charset="0"/>
              </a:rPr>
              <a:t>В.Г.Белинский</a:t>
            </a:r>
            <a:endParaRPr lang="ru-RU" sz="2400" dirty="0">
              <a:solidFill>
                <a:srgbClr val="FF0066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dirty="0">
              <a:solidFill>
                <a:srgbClr val="FF0066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dirty="0">
              <a:solidFill>
                <a:srgbClr val="FF0066"/>
              </a:solidFill>
              <a:latin typeface="Arial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87852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63575" y="496888"/>
            <a:ext cx="608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latin typeface="Arial" charset="0"/>
              </a:rPr>
              <a:t>                                                                                             </a:t>
            </a:r>
          </a:p>
        </p:txBody>
      </p:sp>
      <p:sp>
        <p:nvSpPr>
          <p:cNvPr id="4107" name="WordArt 11"/>
          <p:cNvSpPr>
            <a:spLocks noChangeArrowheads="1" noChangeShapeType="1" noTextEdit="1"/>
          </p:cNvSpPr>
          <p:nvPr/>
        </p:nvSpPr>
        <p:spPr bwMode="auto">
          <a:xfrm>
            <a:off x="1116013" y="5229225"/>
            <a:ext cx="7056437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Mangal"/>
              </a:rPr>
              <a:t>Немного лет тому назад</a:t>
            </a:r>
          </a:p>
          <a:p>
            <a:pPr algn="ctr"/>
            <a:r>
              <a:rPr lang="ru-RU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Mangal"/>
              </a:rPr>
              <a:t>Там, где, сливаяся, шумят,</a:t>
            </a:r>
          </a:p>
          <a:p>
            <a:pPr algn="ctr"/>
            <a:r>
              <a:rPr lang="ru-RU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Mangal"/>
              </a:rPr>
              <a:t>Обнявшись, будто две сестры,</a:t>
            </a:r>
          </a:p>
          <a:p>
            <a:pPr algn="ctr"/>
            <a:r>
              <a:rPr lang="ru-RU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Mangal"/>
              </a:rPr>
              <a:t>Струи Арагвы и Куры,</a:t>
            </a:r>
          </a:p>
          <a:p>
            <a:pPr algn="ctr"/>
            <a:r>
              <a:rPr lang="ru-RU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Mangal"/>
              </a:rPr>
              <a:t>Был монастырь.</a:t>
            </a:r>
          </a:p>
        </p:txBody>
      </p:sp>
    </p:spTree>
  </p:cSld>
  <p:clrMapOvr>
    <a:masterClrMapping/>
  </p:clrMapOvr>
  <p:transition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228600"/>
            <a:ext cx="3657600" cy="1524000"/>
          </a:xfrm>
        </p:spPr>
        <p:txBody>
          <a:bodyPr/>
          <a:lstStyle/>
          <a:p>
            <a:r>
              <a:rPr lang="ru-RU" sz="3600" b="1">
                <a:solidFill>
                  <a:schemeClr val="tx1"/>
                </a:solidFill>
                <a:latin typeface="Times New Roman" pitchFamily="18" charset="0"/>
              </a:rPr>
              <a:t>История названия поэмы</a:t>
            </a:r>
          </a:p>
        </p:txBody>
      </p:sp>
      <p:pic>
        <p:nvPicPr>
          <p:cNvPr id="36867" name="Picture 3" descr="автограф_стихи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-6000" contrast="24000"/>
          </a:blip>
          <a:srcRect/>
          <a:stretch>
            <a:fillRect/>
          </a:stretch>
        </p:blipFill>
        <p:spPr>
          <a:xfrm>
            <a:off x="250825" y="457200"/>
            <a:ext cx="4176713" cy="5943600"/>
          </a:xfrm>
          <a:noFill/>
          <a:ln w="3175" cap="flat">
            <a:solidFill>
              <a:srgbClr val="000000"/>
            </a:solidFill>
          </a:ln>
          <a:effectLst>
            <a:outerShdw dist="144802" dir="2272499" algn="ctr" rotWithShape="0">
              <a:srgbClr val="808080"/>
            </a:outerShdw>
          </a:effec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43438" y="1844675"/>
            <a:ext cx="417671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/>
              <a:t>В автографе поэма была названа «Бэри» с примечанием: «Бэри, по-грузински монах».  Позднее(в сборнике «Стихотворения М.Лермонтова» 1840г.) поэт изменил название – «Мцыри»(не служащий монах, послушник, а также чужестранец).</a:t>
            </a:r>
          </a:p>
        </p:txBody>
      </p:sp>
    </p:spTree>
  </p:cSld>
  <p:clrMapOvr>
    <a:masterClrMapping/>
  </p:clrMapOvr>
  <p:transition>
    <p:cover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23850" y="1412875"/>
            <a:ext cx="84963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0" dirty="0">
                <a:solidFill>
                  <a:srgbClr val="000000"/>
                </a:solidFill>
              </a:rPr>
              <a:t>Начинается произведение с описания места, где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происходят события. Автор очень коротко знакомит 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нас с детством главного героя  и обстоятельствами того, как он попал в монастырь. Затем Лермонтов резко переносит нас к завершающему эпизоду – предсмертной исповеди главного героя.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Именно она и занимает большую часть поэмы. 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В исповеди Мцыри рассказывает о самых ярких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моментах своей жизни – о трех днях,</a:t>
            </a:r>
          </a:p>
          <a:p>
            <a:r>
              <a:rPr lang="ru-RU" sz="2800" b="0" dirty="0">
                <a:solidFill>
                  <a:srgbClr val="000000"/>
                </a:solidFill>
              </a:rPr>
              <a:t>проведенных на воле, за пределами монастыря.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76238" y="423863"/>
            <a:ext cx="79406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4000" dirty="0"/>
              <a:t>Особенности композиции</a:t>
            </a:r>
            <a:r>
              <a:rPr lang="ru-RU" dirty="0">
                <a:latin typeface="Arial" charset="0"/>
              </a:rPr>
              <a:t>                                                                                                                           </a:t>
            </a:r>
          </a:p>
        </p:txBody>
      </p: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3025"/>
            <a:ext cx="51847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55650" y="6246813"/>
            <a:ext cx="43100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sz="1400">
                <a:latin typeface="Arial" charset="0"/>
              </a:rPr>
              <a:t>Голова Мцыри. Гравюра на дереве</a:t>
            </a:r>
            <a:br>
              <a:rPr lang="ru-RU" sz="1400">
                <a:latin typeface="Arial" charset="0"/>
              </a:rPr>
            </a:br>
            <a:r>
              <a:rPr lang="ru-RU" sz="1400">
                <a:latin typeface="Arial" charset="0"/>
              </a:rPr>
              <a:t>художника Ф. Д. Константинова. 1957.</a:t>
            </a:r>
            <a:r>
              <a:rPr lang="ru-RU" b="0">
                <a:latin typeface="Arial" charset="0"/>
              </a:rPr>
              <a:t> 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5867400" y="404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b="0">
              <a:latin typeface="Arial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5919788" y="280988"/>
            <a:ext cx="30448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>
                <a:cs typeface="Times New Roman" pitchFamily="18" charset="0"/>
              </a:rPr>
              <a:t>«А  душу можно ль</a:t>
            </a:r>
          </a:p>
          <a:p>
            <a:r>
              <a:rPr lang="ru-RU" sz="2400">
                <a:cs typeface="Times New Roman" pitchFamily="18" charset="0"/>
              </a:rPr>
              <a:t> рассказать?»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508625" y="1576388"/>
            <a:ext cx="3455988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 </a:t>
            </a:r>
            <a:r>
              <a:rPr lang="ru-RU" sz="2000">
                <a:cs typeface="Times New Roman" pitchFamily="18" charset="0"/>
              </a:rPr>
              <a:t>Я знал одной лишь думы власть,</a:t>
            </a:r>
          </a:p>
          <a:p>
            <a:r>
              <a:rPr lang="ru-RU" sz="2000">
                <a:cs typeface="Times New Roman" pitchFamily="18" charset="0"/>
              </a:rPr>
              <a:t>Одну – но пламенную страсть:</a:t>
            </a:r>
          </a:p>
          <a:p>
            <a:r>
              <a:rPr lang="ru-RU" sz="2000">
                <a:cs typeface="Times New Roman" pitchFamily="18" charset="0"/>
              </a:rPr>
              <a:t>Она, как червь, во мне жила,</a:t>
            </a:r>
          </a:p>
          <a:p>
            <a:r>
              <a:rPr lang="ru-RU" sz="2000">
                <a:cs typeface="Times New Roman" pitchFamily="18" charset="0"/>
              </a:rPr>
              <a:t>Изгрызла душу и сожгла.</a:t>
            </a:r>
          </a:p>
          <a:p>
            <a:r>
              <a:rPr lang="ru-RU" sz="2000">
                <a:cs typeface="Times New Roman" pitchFamily="18" charset="0"/>
              </a:rPr>
              <a:t>Она мечты мои звала</a:t>
            </a:r>
          </a:p>
          <a:p>
            <a:r>
              <a:rPr lang="ru-RU" sz="2000">
                <a:cs typeface="Times New Roman" pitchFamily="18" charset="0"/>
              </a:rPr>
              <a:t>От келий душных и молитв</a:t>
            </a:r>
          </a:p>
          <a:p>
            <a:r>
              <a:rPr lang="ru-RU" sz="2000">
                <a:cs typeface="Times New Roman" pitchFamily="18" charset="0"/>
              </a:rPr>
              <a:t>В тот чудный мир тревог и битв,</a:t>
            </a:r>
          </a:p>
          <a:p>
            <a:r>
              <a:rPr lang="ru-RU" sz="2000">
                <a:cs typeface="Times New Roman" pitchFamily="18" charset="0"/>
              </a:rPr>
              <a:t>Где в тучах прячутся скалы,</a:t>
            </a:r>
          </a:p>
          <a:p>
            <a:r>
              <a:rPr lang="ru-RU" sz="2000">
                <a:cs typeface="Times New Roman" pitchFamily="18" charset="0"/>
              </a:rPr>
              <a:t>Где люди вольны, как орлы.</a:t>
            </a:r>
          </a:p>
        </p:txBody>
      </p:sp>
    </p:spTree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88913"/>
            <a:ext cx="52562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31775" y="2439988"/>
            <a:ext cx="2900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79388" y="333375"/>
            <a:ext cx="3313112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Arial" charset="0"/>
              </a:rPr>
              <a:t>Весной 1837 года Лермонтов, сосланный на Кавказ, проезжал по Военно-Грузинской дороге. Близ станции Мцхеты, под Тифлисом, </a:t>
            </a:r>
          </a:p>
          <a:p>
            <a:r>
              <a:rPr lang="ru-RU">
                <a:latin typeface="Arial" charset="0"/>
              </a:rPr>
              <a:t>поэт увидел остатки некогда существовавшего  монастыря. Здесь встретил он бродившего среди развалин и могильных плит дряхлого старика. Это был монах-горец, который рассказал о своей судьбе. Ребёнком он попал в плен и прожил всю жизнь в монастырских стенах, хотя страстно тосковал по родине и мечтал о свободе.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 rot="10836127" flipV="1">
            <a:off x="3778250" y="5235575"/>
            <a:ext cx="5105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>
                <a:latin typeface="Arial" charset="0"/>
              </a:rPr>
              <a:t>Храм Джвари – место событий поэмы М.Ю.Лермонтова «Мцыри»</a:t>
            </a:r>
          </a:p>
        </p:txBody>
      </p:sp>
    </p:spTree>
  </p:cSld>
  <p:clrMapOvr>
    <a:masterClrMapping/>
  </p:clrMapOvr>
  <p:transition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Мцыри 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176712" cy="5761037"/>
          </a:xfrm>
          <a:prstGeom prst="rect">
            <a:avLst/>
          </a:prstGeom>
          <a:noFill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58750" y="5969000"/>
            <a:ext cx="419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87313" y="5969000"/>
            <a:ext cx="42687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>
                <a:latin typeface="Arial" charset="0"/>
              </a:rPr>
              <a:t>Гравюра Ф.Константинова</a:t>
            </a:r>
          </a:p>
          <a:p>
            <a:pPr algn="ctr"/>
            <a:r>
              <a:rPr lang="ru-RU">
                <a:latin typeface="Arial" charset="0"/>
              </a:rPr>
              <a:t> и  В.Фаворского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716463" y="333375"/>
            <a:ext cx="4176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443413" y="393700"/>
            <a:ext cx="452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479925" y="280988"/>
            <a:ext cx="4119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>
                <a:cs typeface="Times New Roman" pitchFamily="18" charset="0"/>
              </a:rPr>
              <a:t>Побег Мцыри из монастыря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4500563" y="908050"/>
            <a:ext cx="416083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И в час ночной, ужасный час,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Когда гроза пугала вас,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Когда, столпясь при алтаре,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Вы ниц лежали на земле,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Я убежал. О, я как брат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Обняться с бурей был бы рад!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Глазами тучи я следил,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Рукою молнии ловил...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Скажи мне, что средь этих стен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Могли бы дать вы мне взамен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Той дружбы краткой, но живой</a:t>
            </a:r>
          </a:p>
          <a:p>
            <a:pPr>
              <a:spcBef>
                <a:spcPct val="50000"/>
              </a:spcBef>
            </a:pPr>
            <a:r>
              <a:rPr lang="ru-RU" sz="2000">
                <a:cs typeface="Times New Roman" pitchFamily="18" charset="0"/>
              </a:rPr>
              <a:t>Меж бурным сердцем и грозой?..</a:t>
            </a:r>
          </a:p>
        </p:txBody>
      </p:sp>
    </p:spTree>
  </p:cSld>
  <p:clrMapOvr>
    <a:masterClrMapping/>
  </p:clrMapOvr>
  <p:transition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Мцыри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176712" cy="5400675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31775" y="5824538"/>
            <a:ext cx="2365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3213" y="5661025"/>
            <a:ext cx="40528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600">
                <a:latin typeface="Arial" charset="0"/>
              </a:rPr>
              <a:t>Гравюра Ф.Константинова</a:t>
            </a:r>
          </a:p>
          <a:p>
            <a:pPr algn="ctr"/>
            <a:r>
              <a:rPr lang="ru-RU" sz="1600">
                <a:latin typeface="Arial" charset="0"/>
              </a:rPr>
              <a:t> и  В.Фаворского</a:t>
            </a:r>
          </a:p>
          <a:p>
            <a:endParaRPr lang="ru-RU" sz="1600">
              <a:latin typeface="Arial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624388" y="352425"/>
            <a:ext cx="419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587875" y="466725"/>
            <a:ext cx="4376738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И вот в туманной вышине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Запели птички, и восток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Озолотился; ветерок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Сырые шевельнул листы;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Дохнули сонные цветы,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И, как они, навстречу дню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Я поднял голову мою...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Я осмотрелся; не таю: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Мне стало страшно; на краю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Грозящей бездны я лежал,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Где выл, крутясь, сердитый вал;</a:t>
            </a:r>
          </a:p>
          <a:p>
            <a:pPr>
              <a:spcBef>
                <a:spcPct val="50000"/>
              </a:spcBef>
            </a:pPr>
            <a:r>
              <a:rPr lang="ru-RU" sz="2000">
                <a:latin typeface="Arial" charset="0"/>
              </a:rPr>
              <a:t>Туда вели ступени скал.</a:t>
            </a:r>
          </a:p>
        </p:txBody>
      </p:sp>
    </p:spTree>
  </p:cSld>
  <p:clrMapOvr>
    <a:masterClrMapping/>
  </p:clrMapOvr>
  <p:transition>
    <p:wipe dir="u"/>
  </p:transition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1058</Words>
  <Application>Microsoft Office PowerPoint</Application>
  <PresentationFormat>Экран (4:3)</PresentationFormat>
  <Paragraphs>103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Arial</vt:lpstr>
      <vt:lpstr>Arial Black</vt:lpstr>
      <vt:lpstr>Garamond</vt:lpstr>
      <vt:lpstr>Mangal</vt:lpstr>
      <vt:lpstr>Monotype Corsiva</vt:lpstr>
      <vt:lpstr>Tahoma</vt:lpstr>
      <vt:lpstr>Times New Roman</vt:lpstr>
      <vt:lpstr>Wingdings</vt:lpstr>
      <vt:lpstr>Оформление по умолчанию</vt:lpstr>
      <vt:lpstr>Клен</vt:lpstr>
      <vt:lpstr>Трава</vt:lpstr>
      <vt:lpstr>Равновесие</vt:lpstr>
      <vt:lpstr>Край</vt:lpstr>
      <vt:lpstr>Салют</vt:lpstr>
      <vt:lpstr>Океан</vt:lpstr>
      <vt:lpstr>«МОГУЧИЙ, СВОБОДОЛЮБИВЫЙ ДУХ МЦЫРИ»</vt:lpstr>
      <vt:lpstr>Презентация PowerPoint</vt:lpstr>
      <vt:lpstr>Презентация PowerPoint</vt:lpstr>
      <vt:lpstr>История названия поэмы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«То был пустыни вечный гость - могучий барс»</vt:lpstr>
      <vt:lpstr>Презентация PowerPoint</vt:lpstr>
      <vt:lpstr>Мцыри – образец силы  человеческого характера</vt:lpstr>
      <vt:lpstr>Автор и его герой</vt:lpstr>
      <vt:lpstr>Образ главного героя</vt:lpstr>
      <vt:lpstr>Важные моменты в жизни Мцыри</vt:lpstr>
      <vt:lpstr>В.Г.Белинский о поэме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NVG</cp:lastModifiedBy>
  <cp:revision>14</cp:revision>
  <dcterms:created xsi:type="dcterms:W3CDTF">2008-12-20T17:27:38Z</dcterms:created>
  <dcterms:modified xsi:type="dcterms:W3CDTF">2022-10-13T07:59:05Z</dcterms:modified>
</cp:coreProperties>
</file>