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87" r:id="rId3"/>
    <p:sldId id="257" r:id="rId4"/>
    <p:sldId id="258" r:id="rId5"/>
    <p:sldId id="259" r:id="rId6"/>
    <p:sldId id="260" r:id="rId7"/>
    <p:sldId id="262" r:id="rId8"/>
    <p:sldId id="263" r:id="rId9"/>
    <p:sldId id="265" r:id="rId10"/>
    <p:sldId id="264" r:id="rId11"/>
    <p:sldId id="277" r:id="rId12"/>
    <p:sldId id="278" r:id="rId13"/>
    <p:sldId id="279" r:id="rId14"/>
    <p:sldId id="280" r:id="rId15"/>
    <p:sldId id="266" r:id="rId16"/>
    <p:sldId id="272" r:id="rId17"/>
    <p:sldId id="268" r:id="rId18"/>
    <p:sldId id="273" r:id="rId19"/>
    <p:sldId id="270" r:id="rId20"/>
    <p:sldId id="269" r:id="rId21"/>
    <p:sldId id="271" r:id="rId22"/>
    <p:sldId id="281" r:id="rId23"/>
    <p:sldId id="282" r:id="rId24"/>
    <p:sldId id="274" r:id="rId25"/>
    <p:sldId id="275" r:id="rId26"/>
    <p:sldId id="285" r:id="rId27"/>
    <p:sldId id="286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6" d="100"/>
          <a:sy n="66" d="100"/>
        </p:scale>
        <p:origin x="8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CBA06A81-9C20-452D-8C78-4C22032A3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A5821-7DC1-411D-AA77-FD25F7F90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3E373-FA13-42C3-87EF-4672D06A2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77193-9224-4264-8569-F50486F45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E5C60-9217-4886-ABEB-3EFAECA1B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4A1BF-F2F7-4F42-8999-97AFCBEDC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7F1EA-7AC6-4621-89F5-3AA6ED7DA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A1ED1-5CF1-4825-81DD-3CDDE7590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99913-7349-4994-AC12-CF93D0607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CCD98-21D7-41E9-B834-5D5A9EF19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52AF1-88D8-4D7F-9912-5A953456A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E5A01-5FAC-42BC-A56B-36EDA965A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4E0DB8B9-6C4C-4AA9-A38B-41896480E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85813"/>
            <a:ext cx="7815263" cy="2500312"/>
          </a:xfrm>
        </p:spPr>
        <p:txBody>
          <a:bodyPr/>
          <a:lstStyle/>
          <a:p>
            <a:pPr eaLnBrk="1" hangingPunct="1"/>
            <a:r>
              <a:rPr lang="ru-RU" b="1" i="1"/>
              <a:t>Иван Сергеевич Тургенев</a:t>
            </a:r>
            <a:br>
              <a:rPr lang="ru-RU" b="1" i="1"/>
            </a:br>
            <a:r>
              <a:rPr lang="ru-RU"/>
              <a:t> </a:t>
            </a:r>
            <a:r>
              <a:rPr lang="ru-RU" sz="3200"/>
              <a:t>«Вся моя биография в моих сочинениях». </a:t>
            </a:r>
            <a:br>
              <a:rPr lang="ru-RU" b="1" i="1"/>
            </a:br>
            <a:endParaRPr lang="ru-RU" b="1" i="1"/>
          </a:p>
        </p:txBody>
      </p:sp>
      <p:pic>
        <p:nvPicPr>
          <p:cNvPr id="4" name="Picture 4" descr="C:\Documents and Settings\АННА\Мои документы\Мои рисунки\Новая папка (3)\Турген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71744"/>
            <a:ext cx="2928958" cy="394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000125"/>
          </a:xfrm>
        </p:spPr>
        <p:txBody>
          <a:bodyPr/>
          <a:lstStyle/>
          <a:p>
            <a:pPr eaLnBrk="1" hangingPunct="1"/>
            <a:r>
              <a:rPr lang="ru-RU" b="1" i="1"/>
              <a:t>Творческая деятельность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571625"/>
            <a:ext cx="7772400" cy="4524375"/>
          </a:xfrm>
        </p:spPr>
        <p:txBody>
          <a:bodyPr/>
          <a:lstStyle/>
          <a:p>
            <a:pPr eaLnBrk="1" hangingPunct="1"/>
            <a:r>
              <a:rPr lang="ru-RU" sz="3600" b="1"/>
              <a:t>1844 </a:t>
            </a:r>
            <a:r>
              <a:rPr lang="ru-RU" sz="3600"/>
              <a:t>- поэма «Параша» (Белинский хвалил, сказал, что она пахнет земляникой). </a:t>
            </a:r>
          </a:p>
          <a:p>
            <a:pPr eaLnBrk="1" hangingPunct="1"/>
            <a:r>
              <a:rPr lang="ru-RU" sz="3600" b="1"/>
              <a:t>1847</a:t>
            </a:r>
            <a:r>
              <a:rPr lang="ru-RU" sz="3600"/>
              <a:t> - написан первый серьёзный рассказ — «Хорь и Калиныч». 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4438"/>
          </a:xfrm>
        </p:spPr>
        <p:txBody>
          <a:bodyPr/>
          <a:lstStyle/>
          <a:p>
            <a:pPr eaLnBrk="1" hangingPunct="1"/>
            <a:r>
              <a:rPr lang="ru-RU"/>
              <a:t> </a:t>
            </a:r>
            <a:r>
              <a:rPr lang="ru-RU" i="1"/>
              <a:t>Цикл «Записки охотника».</a:t>
            </a:r>
            <a:br>
              <a:rPr lang="ru-RU" i="1"/>
            </a:br>
            <a:r>
              <a:rPr lang="ru-RU" sz="2800" i="1"/>
              <a:t>(1847-1852)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214438"/>
            <a:ext cx="8572500" cy="56435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/>
              <a:t>«Хорь и Калиныч», «Бурмистр», «Контора», «Смерть», «Бежин луг», «Уездный лекарь», «Гамлет Щигровского уезда», «Два помещика».</a:t>
            </a:r>
          </a:p>
          <a:p>
            <a:pPr eaLnBrk="1" hangingPunct="1">
              <a:lnSpc>
                <a:spcPct val="90000"/>
              </a:lnSpc>
            </a:pPr>
            <a:r>
              <a:rPr lang="ru-RU"/>
              <a:t>Тематика: изображение духовного облика крепостного крестьянина, протест против крепостничества, призыв к освобождению народа от помещичьего ига.</a:t>
            </a:r>
          </a:p>
          <a:p>
            <a:pPr eaLnBrk="1" hangingPunct="1">
              <a:lnSpc>
                <a:spcPct val="90000"/>
              </a:lnSpc>
            </a:pPr>
            <a:r>
              <a:rPr lang="ru-RU"/>
              <a:t>Впервые в русской литературе звучит тема самоценности, нравственной значимости людей из народа.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819775"/>
          </a:xfrm>
        </p:spPr>
        <p:txBody>
          <a:bodyPr/>
          <a:lstStyle/>
          <a:p>
            <a:pPr algn="just"/>
            <a:r>
              <a:rPr lang="ru-RU" sz="3600" dirty="0"/>
              <a:t>«Под этим именем я собрал и сосредоточил все, против чего я решил бороться до конца, с чем поклялся никогда не примиряться… Это была моя </a:t>
            </a:r>
            <a:r>
              <a:rPr lang="ru-RU" sz="3600" dirty="0" err="1"/>
              <a:t>аннибаловская</a:t>
            </a:r>
            <a:r>
              <a:rPr lang="ru-RU" sz="3600" dirty="0"/>
              <a:t> </a:t>
            </a:r>
            <a:br>
              <a:rPr lang="ru-RU" sz="3600" dirty="0"/>
            </a:br>
            <a:r>
              <a:rPr lang="ru-RU" sz="3600" dirty="0"/>
              <a:t>клятва…»</a:t>
            </a:r>
            <a:br>
              <a:rPr lang="ru-RU" sz="3600" dirty="0"/>
            </a:br>
            <a:r>
              <a:rPr lang="ru-RU" sz="3600" dirty="0"/>
              <a:t>Писатель не скрывает забитости и темноты, свойственных крестьянской массе, но при этом показывает творческие и поэтические начала.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214438"/>
          </a:xfrm>
        </p:spPr>
        <p:txBody>
          <a:bodyPr/>
          <a:lstStyle/>
          <a:p>
            <a:r>
              <a:rPr lang="ru-RU" i="1"/>
              <a:t>Пьесы-комедии (1846-1851)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357188" y="1428750"/>
            <a:ext cx="8501062" cy="5429250"/>
          </a:xfrm>
        </p:spPr>
        <p:txBody>
          <a:bodyPr/>
          <a:lstStyle/>
          <a:p>
            <a:pPr eaLnBrk="1" hangingPunct="1"/>
            <a:r>
              <a:rPr lang="ru-RU"/>
              <a:t>«Безденежье», «Завтрак у предводителя», «Разговор на большой дороге», «Месяц в деревне».</a:t>
            </a:r>
          </a:p>
          <a:p>
            <a:pPr eaLnBrk="1" hangingPunct="1"/>
            <a:r>
              <a:rPr lang="ru-RU"/>
              <a:t>Повести продолжают сатирические принципы драматургии Гоголя, социально-психологические проблемы эпохи.</a:t>
            </a:r>
          </a:p>
          <a:p>
            <a:pPr eaLnBrk="1" hangingPunct="1"/>
            <a:r>
              <a:rPr lang="ru-RU"/>
              <a:t>Пьесы оказали воздействие на русских драматургов А.Н.Островского и А.П.Чехова.</a:t>
            </a:r>
          </a:p>
          <a:p>
            <a:pPr eaLnBrk="1" hangingPunct="1"/>
            <a:endParaRPr lang="ru-RU"/>
          </a:p>
          <a:p>
            <a:pPr eaLnBrk="1" hangingPunct="1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357313"/>
          </a:xfrm>
        </p:spPr>
        <p:txBody>
          <a:bodyPr/>
          <a:lstStyle/>
          <a:p>
            <a:r>
              <a:rPr lang="ru-RU" i="1"/>
              <a:t>Повести зрелого периода</a:t>
            </a:r>
            <a:br>
              <a:rPr lang="ru-RU" i="1"/>
            </a:br>
            <a:r>
              <a:rPr lang="ru-RU" sz="3200" i="1"/>
              <a:t>1854 – 1856 г.г.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57188" y="1500188"/>
            <a:ext cx="8501062" cy="4595812"/>
          </a:xfrm>
        </p:spPr>
        <p:txBody>
          <a:bodyPr/>
          <a:lstStyle/>
          <a:p>
            <a:r>
              <a:rPr lang="ru-RU" sz="3600"/>
              <a:t>«Муму», «Постоялый двор», «Дневник лишнего человека», «Яков Пасынков», «Переписка».</a:t>
            </a:r>
          </a:p>
          <a:p>
            <a:r>
              <a:rPr lang="ru-RU" sz="3600"/>
              <a:t>Темы исторических судеб дворянской и разночинской интеллигенции.</a:t>
            </a:r>
          </a:p>
          <a:p>
            <a:r>
              <a:rPr lang="ru-RU" sz="3600"/>
              <a:t>Пьесы оказали воздействие на русских драматургов А.Н.Островского, А.П.Чехова.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14438"/>
          </a:xfrm>
        </p:spPr>
        <p:txBody>
          <a:bodyPr/>
          <a:lstStyle/>
          <a:p>
            <a:pPr eaLnBrk="1" hangingPunct="1"/>
            <a:r>
              <a:rPr lang="ru-RU" b="1" i="1"/>
              <a:t>Романы И.С.Тургенева</a:t>
            </a:r>
            <a:endParaRPr lang="ru-RU" sz="2000" b="1" i="1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285875"/>
            <a:ext cx="7772400" cy="52863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 каждом из его романов запечатлён конкретный момент исторического бытия России.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lang="ru-RU" sz="2400" dirty="0"/>
          </a:p>
          <a:p>
            <a:pPr eaLnBrk="1" hangingPunct="1">
              <a:defRPr/>
            </a:pPr>
            <a:r>
              <a:rPr lang="ru-RU" sz="3600" dirty="0"/>
              <a:t>«Рудин» (</a:t>
            </a:r>
            <a:r>
              <a:rPr lang="ru-RU" sz="3600" b="1" dirty="0"/>
              <a:t>1856</a:t>
            </a:r>
            <a:r>
              <a:rPr lang="ru-RU" sz="3600" dirty="0"/>
              <a:t>)</a:t>
            </a:r>
          </a:p>
          <a:p>
            <a:pPr eaLnBrk="1" hangingPunct="1">
              <a:defRPr/>
            </a:pPr>
            <a:r>
              <a:rPr lang="ru-RU" sz="3600" dirty="0"/>
              <a:t>«Накануне» (</a:t>
            </a:r>
            <a:r>
              <a:rPr lang="ru-RU" sz="3600" b="1" dirty="0"/>
              <a:t>1859</a:t>
            </a:r>
            <a:r>
              <a:rPr lang="ru-RU" sz="3600" dirty="0"/>
              <a:t>)</a:t>
            </a:r>
          </a:p>
          <a:p>
            <a:pPr eaLnBrk="1" hangingPunct="1">
              <a:defRPr/>
            </a:pPr>
            <a:r>
              <a:rPr lang="ru-RU" sz="3600" dirty="0"/>
              <a:t>«Дворянское гнездо» (</a:t>
            </a:r>
            <a:r>
              <a:rPr lang="ru-RU" sz="3600" b="1" dirty="0"/>
              <a:t>1860</a:t>
            </a:r>
            <a:r>
              <a:rPr lang="ru-RU" sz="3600" dirty="0"/>
              <a:t>)</a:t>
            </a:r>
          </a:p>
          <a:p>
            <a:pPr eaLnBrk="1" hangingPunct="1">
              <a:defRPr/>
            </a:pPr>
            <a:r>
              <a:rPr lang="ru-RU" sz="3600" dirty="0"/>
              <a:t>«Отцы и дети» (</a:t>
            </a:r>
            <a:r>
              <a:rPr lang="ru-RU" sz="3600" b="1" dirty="0"/>
              <a:t>1862</a:t>
            </a:r>
            <a:r>
              <a:rPr lang="ru-RU" sz="3600" dirty="0"/>
              <a:t>)</a:t>
            </a:r>
          </a:p>
          <a:p>
            <a:pPr eaLnBrk="1" hangingPunct="1">
              <a:defRPr/>
            </a:pPr>
            <a:r>
              <a:rPr lang="ru-RU" sz="3600" dirty="0"/>
              <a:t>«Дым» (</a:t>
            </a:r>
            <a:r>
              <a:rPr lang="ru-RU" sz="3600" b="1" dirty="0"/>
              <a:t>1867</a:t>
            </a:r>
            <a:r>
              <a:rPr lang="ru-RU" sz="3600" dirty="0"/>
              <a:t>)</a:t>
            </a:r>
          </a:p>
          <a:p>
            <a:pPr eaLnBrk="1" hangingPunct="1">
              <a:defRPr/>
            </a:pPr>
            <a:r>
              <a:rPr lang="ru-RU" sz="3600" dirty="0"/>
              <a:t>«Новь» (</a:t>
            </a:r>
            <a:r>
              <a:rPr lang="ru-RU" sz="3600" b="1" dirty="0"/>
              <a:t>1877</a:t>
            </a:r>
            <a:r>
              <a:rPr lang="ru-RU" sz="3600" dirty="0"/>
              <a:t>). 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85875"/>
          </a:xfrm>
        </p:spPr>
        <p:txBody>
          <a:bodyPr/>
          <a:lstStyle/>
          <a:p>
            <a:pPr eaLnBrk="1" hangingPunct="1"/>
            <a:r>
              <a:rPr lang="ru-RU" b="1" i="1"/>
              <a:t>«Рудин» (1856)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57750" y="1214438"/>
            <a:ext cx="4000500" cy="535781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/>
              <a:t>«Рудин» - описывает облик человека 1840-х годов, его реальный вклад в историю.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/>
              <a:t>роман о лишнем человеке </a:t>
            </a:r>
            <a:r>
              <a:rPr lang="ru-RU" sz="2400"/>
              <a:t>(«Дневник лишнего человека», 1850)</a:t>
            </a:r>
          </a:p>
        </p:txBody>
      </p:sp>
      <p:pic>
        <p:nvPicPr>
          <p:cNvPr id="9218" name="Picture 2" descr="C:\Documents and Settings\АННА\Мои документы\Мои рисунки\Новая папка (3)\0_5_505_1185195541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214438"/>
            <a:ext cx="4572000" cy="53578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14438"/>
          </a:xfrm>
        </p:spPr>
        <p:txBody>
          <a:bodyPr/>
          <a:lstStyle/>
          <a:p>
            <a:pPr eaLnBrk="1" hangingPunct="1"/>
            <a:r>
              <a:rPr lang="ru-RU" b="1" i="1"/>
              <a:t>«Рудин»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285875"/>
            <a:ext cx="8858250" cy="5286375"/>
          </a:xfrm>
        </p:spPr>
        <p:txBody>
          <a:bodyPr/>
          <a:lstStyle/>
          <a:p>
            <a:pPr eaLnBrk="1" hangingPunct="1"/>
            <a:r>
              <a:rPr lang="ru-RU" sz="4000"/>
              <a:t>Рудин жаждет деятельности, постоянно о ней говорит, пишет планы, создаёт прожекты, мечтает, увлекает молодые сердца, но ничего реально не делает. </a:t>
            </a:r>
          </a:p>
          <a:p>
            <a:pPr eaLnBrk="1" hangingPunct="1"/>
            <a:r>
              <a:rPr lang="ru-RU" sz="4000" b="1" i="1"/>
              <a:t>Роман о невероятной силе и слабости слова.</a:t>
            </a:r>
            <a:r>
              <a:rPr lang="ru-RU" sz="4000"/>
              <a:t> </a:t>
            </a:r>
            <a:endParaRPr lang="ru-RU" sz="4000" b="1" i="1"/>
          </a:p>
          <a:p>
            <a:pPr eaLnBrk="1" hangingPunct="1"/>
            <a:endParaRPr lang="ru-RU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14438"/>
          </a:xfrm>
        </p:spPr>
        <p:txBody>
          <a:bodyPr/>
          <a:lstStyle/>
          <a:p>
            <a:pPr eaLnBrk="1" hangingPunct="1"/>
            <a:r>
              <a:rPr lang="ru-RU" b="1" i="1"/>
              <a:t>«Дворянское гнездо» (1858)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29063" y="1357313"/>
            <a:ext cx="5214937" cy="5214937"/>
          </a:xfrm>
        </p:spPr>
        <p:txBody>
          <a:bodyPr/>
          <a:lstStyle/>
          <a:p>
            <a:pPr eaLnBrk="1" hangingPunct="1"/>
            <a:r>
              <a:rPr lang="ru-RU"/>
              <a:t>«Дворянское гнездо» — самый лиричный из романов много любви. </a:t>
            </a:r>
          </a:p>
          <a:p>
            <a:pPr eaLnBrk="1" hangingPunct="1"/>
            <a:r>
              <a:rPr lang="ru-RU"/>
              <a:t>Образ “тургеневской девушки” - Лиза Калитина. </a:t>
            </a:r>
          </a:p>
          <a:p>
            <a:pPr eaLnBrk="1" hangingPunct="1"/>
            <a:r>
              <a:rPr lang="ru-RU"/>
              <a:t>Единственный  роман, безоговорочно принятый публикой                                      как шедевр.</a:t>
            </a:r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</p:txBody>
      </p:sp>
      <p:pic>
        <p:nvPicPr>
          <p:cNvPr id="10242" name="Picture 2" descr="C:\Documents and Settings\АННА\Мои документы\Мои рисунки\Новая папка (3)\Гнездо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500188"/>
            <a:ext cx="3571875" cy="5000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0"/>
            <a:ext cx="7772400" cy="1285875"/>
          </a:xfrm>
        </p:spPr>
        <p:txBody>
          <a:bodyPr/>
          <a:lstStyle/>
          <a:p>
            <a:pPr eaLnBrk="1" hangingPunct="1"/>
            <a:r>
              <a:rPr lang="ru-RU" b="1" i="1"/>
              <a:t>«Дворянское гнездо» (1858)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8715375" cy="52149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/>
              <a:t>                                           </a:t>
            </a:r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r>
              <a:rPr lang="ru-RU"/>
              <a:t>основное действие приходится на 1842 год, посвящён судьбам русского дворянства, постепенно сходящего с исторической сцены. </a:t>
            </a:r>
          </a:p>
          <a:p>
            <a:pPr eaLnBrk="1" hangingPunct="1"/>
            <a:endParaRPr lang="ru-RU"/>
          </a:p>
        </p:txBody>
      </p:sp>
      <p:pic>
        <p:nvPicPr>
          <p:cNvPr id="11267" name="Picture 3" descr="C:\Documents and Settings\АННА\Мои документы\Мои рисунки\Новая папка (3)\дворянск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57313"/>
            <a:ext cx="52863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000125"/>
          </a:xfrm>
        </p:spPr>
        <p:txBody>
          <a:bodyPr/>
          <a:lstStyle/>
          <a:p>
            <a:r>
              <a:rPr lang="ru-RU" b="1" i="1"/>
              <a:t>Иван Сергеевич Тургенев</a:t>
            </a:r>
            <a:endParaRPr lang="ru-RU"/>
          </a:p>
        </p:txBody>
      </p:sp>
      <p:sp>
        <p:nvSpPr>
          <p:cNvPr id="4099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750"/>
            <a:ext cx="4352925" cy="4667250"/>
          </a:xfrm>
        </p:spPr>
        <p:txBody>
          <a:bodyPr/>
          <a:lstStyle/>
          <a:p>
            <a:r>
              <a:rPr lang="ru-RU"/>
              <a:t>Вместе с Толстым и Достоевским вошёл в тройку русских писателей-титанов, впервые заговоривших </a:t>
            </a:r>
            <a:r>
              <a:rPr lang="ru-RU" b="1" i="1"/>
              <a:t>о тайной жизни души человеческой</a:t>
            </a:r>
            <a:r>
              <a:rPr lang="ru-RU"/>
              <a:t>. Летописец уходящей дворянской эпохи.</a:t>
            </a:r>
          </a:p>
          <a:p>
            <a:endParaRPr lang="ru-RU"/>
          </a:p>
        </p:txBody>
      </p:sp>
      <p:pic>
        <p:nvPicPr>
          <p:cNvPr id="5" name="Content Placeholder 4" descr="C:\Documents and Settings\АННА\Мои документы\Мои рисунки\Новая папка (3)\Тургене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357313"/>
            <a:ext cx="3765550" cy="50720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85875"/>
          </a:xfrm>
        </p:spPr>
        <p:txBody>
          <a:bodyPr/>
          <a:lstStyle/>
          <a:p>
            <a:pPr eaLnBrk="1" hangingPunct="1"/>
            <a:r>
              <a:rPr lang="ru-RU" b="1" i="1"/>
              <a:t>«Накануне» (1859)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000125"/>
            <a:ext cx="8572500" cy="5572125"/>
          </a:xfrm>
        </p:spPr>
        <p:txBody>
          <a:bodyPr/>
          <a:lstStyle/>
          <a:p>
            <a:pPr eaLnBrk="1" hangingPunct="1"/>
            <a:r>
              <a:rPr lang="ru-RU" sz="4000"/>
              <a:t>Роман спровоцировал раскол в «Современнике» (Добролюбов: « Нет ещё русского героя, который бы пошёл супротив “внутренних турок”, как Инсаров — супротив внешних». А Тургенев уже побывал в ссылке и не хотел крупных неприятностей, причём на ровном месте.</a:t>
            </a:r>
          </a:p>
          <a:p>
            <a:pPr eaLnBrk="1" hangingPunct="1"/>
            <a:endParaRPr lang="ru-RU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58250" cy="1428750"/>
          </a:xfrm>
        </p:spPr>
        <p:txBody>
          <a:bodyPr/>
          <a:lstStyle/>
          <a:p>
            <a:pPr eaLnBrk="1" hangingPunct="1"/>
            <a:r>
              <a:rPr lang="ru-RU" sz="4000" b="1" i="1"/>
              <a:t>«Накануне»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8" y="1285875"/>
            <a:ext cx="5357812" cy="5214938"/>
          </a:xfrm>
        </p:spPr>
        <p:txBody>
          <a:bodyPr/>
          <a:lstStyle/>
          <a:p>
            <a:pPr eaLnBrk="1" hangingPunct="1"/>
            <a:r>
              <a:rPr lang="ru-RU" sz="3200"/>
              <a:t>События относятся к 1853 году. Смысл жизни болгарина Инсарова — в освобождении Болгарии от власти турок, это  становится и делом Елены, вышедшей за Инсарова замуж. Полезное дело, которое так искал Рудин, наконец, нашлось. </a:t>
            </a:r>
          </a:p>
        </p:txBody>
      </p:sp>
      <p:pic>
        <p:nvPicPr>
          <p:cNvPr id="8194" name="Picture 2" descr="C:\Documents and Settings\АННА\Мои документы\Мои рисунки\Новая папка (3)\Nehutyt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357313"/>
            <a:ext cx="3143250" cy="5143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85875"/>
          </a:xfrm>
        </p:spPr>
        <p:txBody>
          <a:bodyPr/>
          <a:lstStyle/>
          <a:p>
            <a:r>
              <a:rPr lang="ru-RU" b="1" i="1"/>
              <a:t>«Отцы и дети» </a:t>
            </a:r>
            <a:r>
              <a:rPr lang="ru-RU" sz="3200" b="1" i="1"/>
              <a:t>(1862)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285750" y="1143000"/>
            <a:ext cx="8858250" cy="5429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/>
              <a:t>Полемика, конфликт идейных, социальных, исторических, философских, нравственных концессий 50-х  - 60-ых гг.</a:t>
            </a:r>
          </a:p>
          <a:p>
            <a:pPr eaLnBrk="1" hangingPunct="1">
              <a:lnSpc>
                <a:spcPct val="90000"/>
              </a:lnSpc>
            </a:pPr>
            <a:r>
              <a:rPr lang="ru-RU" sz="3600"/>
              <a:t>Главный герой – разночинец Базаров – тип человека новейшего поколения.</a:t>
            </a:r>
          </a:p>
          <a:p>
            <a:pPr eaLnBrk="1" hangingPunct="1">
              <a:lnSpc>
                <a:spcPct val="90000"/>
              </a:lnSpc>
            </a:pPr>
            <a:r>
              <a:rPr lang="ru-RU" sz="3600"/>
              <a:t>Роман вызвал полемику из-за особенностей изображения детей, т.е. революционной демократической молодежи.</a:t>
            </a:r>
          </a:p>
          <a:p>
            <a:pPr eaLnBrk="1" hangingPunct="1">
              <a:lnSpc>
                <a:spcPct val="90000"/>
              </a:lnSpc>
            </a:pPr>
            <a:endParaRPr lang="ru-RU" sz="3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071563"/>
          </a:xfrm>
        </p:spPr>
        <p:txBody>
          <a:bodyPr/>
          <a:lstStyle/>
          <a:p>
            <a:r>
              <a:rPr lang="ru-RU" b="1" i="1"/>
              <a:t>«Отцы и дети»</a:t>
            </a:r>
          </a:p>
        </p:txBody>
      </p:sp>
      <p:pic>
        <p:nvPicPr>
          <p:cNvPr id="25603" name="Picture 2" descr="C:\Documents and Settings\АННА\Мои документы\Мои рисунки\Новая папка (3)\Отцы и дет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500188"/>
            <a:ext cx="3786188" cy="4786312"/>
          </a:xfrm>
          <a:noFill/>
        </p:spPr>
      </p:pic>
      <p:pic>
        <p:nvPicPr>
          <p:cNvPr id="2560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9125" y="1428750"/>
            <a:ext cx="4429125" cy="4857750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1071563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>
                <a:latin typeface="+mn-lt"/>
                <a:ea typeface="+mn-ea"/>
                <a:cs typeface="+mn-cs"/>
              </a:rPr>
              <a:t>«Дым»                  «Новь»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285875"/>
            <a:ext cx="4210050" cy="4810125"/>
          </a:xfrm>
        </p:spPr>
        <p:txBody>
          <a:bodyPr/>
          <a:lstStyle/>
          <a:p>
            <a:pPr eaLnBrk="1" hangingPunct="1"/>
            <a:r>
              <a:rPr lang="ru-RU" sz="3200"/>
              <a:t> Роман-неудача. Действие происходит за границей, слишком много политических разговоров: тогда злободневных, теперь непонятных.</a:t>
            </a:r>
          </a:p>
          <a:p>
            <a:pPr eaLnBrk="1" hangingPunct="1"/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38"/>
            <a:ext cx="4210050" cy="4881562"/>
          </a:xfrm>
        </p:spPr>
        <p:txBody>
          <a:bodyPr/>
          <a:lstStyle/>
          <a:p>
            <a:pPr eaLnBrk="1" hangingPunct="1"/>
            <a:r>
              <a:rPr lang="ru-RU" sz="3200"/>
              <a:t>Попытка реабилитации в глазах русской “прогрессивной” молодёжи. </a:t>
            </a:r>
          </a:p>
          <a:p>
            <a:pPr eaLnBrk="1" hangingPunct="1"/>
            <a:r>
              <a:rPr lang="ru-RU" sz="3200"/>
              <a:t>Главный герой — революционер,  ужасный недотёпа.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85750"/>
            <a:ext cx="9144000" cy="6572250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/>
              <a:t>Таинственные оккультные повести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«Рассказ отца Алексея»</a:t>
            </a:r>
          </a:p>
          <a:p>
            <a:r>
              <a:rPr lang="ru-RU"/>
              <a:t>«Собака»</a:t>
            </a:r>
          </a:p>
          <a:p>
            <a:r>
              <a:rPr lang="ru-RU"/>
              <a:t>«Клара Милич»</a:t>
            </a:r>
          </a:p>
          <a:p>
            <a:r>
              <a:rPr lang="ru-RU"/>
              <a:t>«Странная история»</a:t>
            </a:r>
          </a:p>
          <a:p>
            <a:r>
              <a:rPr lang="ru-RU"/>
              <a:t>«Призраки»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819775"/>
          </a:xfrm>
        </p:spPr>
        <p:txBody>
          <a:bodyPr/>
          <a:lstStyle/>
          <a:p>
            <a:r>
              <a:rPr lang="ru-RU"/>
              <a:t>«У счастья нет завтрашнего дня, у него нет и вчерашнего. Оно не помнит прошедшего, не думает о будущем, у него есть настоящее – одно мгновение»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3" name="Picture 2" descr="C:\Documents and Settings\АННА\Мои документы\Мои рисунки\Новая папка (3)\пейзаж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571500"/>
            <a:ext cx="4210050" cy="5929313"/>
          </a:xfrm>
          <a:noFill/>
        </p:spPr>
      </p:pic>
      <p:pic>
        <p:nvPicPr>
          <p:cNvPr id="30724" name="Picture 3" descr="C:\Documents and Settings\АННА\Мои документы\Мои рисунки\Новая папка (3)\спасско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571500"/>
            <a:ext cx="4572000" cy="5929313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747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8" name="Picture 4" descr="C:\Documents and Settings\АННА\Мои документы\Мои рисунки\Новая папка (3)\портр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4337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2" descr="C:\Documents and Settings\АННА\Мои документы\Мои рисунки\Новая папка (3)\могил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4813" y="357188"/>
            <a:ext cx="4929187" cy="6215062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b="1" i="1"/>
              <a:t> Варвара Петровна Лутовинова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57188" y="928688"/>
            <a:ext cx="5072062" cy="56435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/>
              <a:t>Незаурядные способности, сильная воля, гордость, отсутствие любви превращались в желание властвовать, распоряжаться судьбами людей.</a:t>
            </a:r>
          </a:p>
          <a:p>
            <a:pPr eaLnBrk="1" hangingPunct="1">
              <a:lnSpc>
                <a:spcPct val="90000"/>
              </a:lnSpc>
            </a:pPr>
            <a:r>
              <a:rPr lang="ru-RU"/>
              <a:t>Дневник матери потряс сына: «Какая женщина!.. Да простит ей Бог все! Но какая жизнь!»</a:t>
            </a:r>
          </a:p>
          <a:p>
            <a:pPr eaLnBrk="1" hangingPunct="1">
              <a:lnSpc>
                <a:spcPct val="90000"/>
              </a:lnSpc>
            </a:pPr>
            <a:endParaRPr lang="ru-RU" sz="2800"/>
          </a:p>
        </p:txBody>
      </p:sp>
      <p:pic>
        <p:nvPicPr>
          <p:cNvPr id="5125" name="Picture 5" descr="C:\Documents and Settings\АННА\Мои документы\Мои рисунки\Новая папка (3)\мать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1428750"/>
            <a:ext cx="3143250" cy="4857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ru-RU" b="1" i="1"/>
              <a:t>«Несколько слов о любви»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/>
              <a:t>Именно от матери противоречия Тургенева к женщине: поклонение,  неприятие семьи, брака, «мещанского счастья».</a:t>
            </a:r>
          </a:p>
          <a:p>
            <a:pPr eaLnBrk="1" hangingPunct="1">
              <a:lnSpc>
                <a:spcPct val="90000"/>
              </a:lnSpc>
            </a:pPr>
            <a:r>
              <a:rPr lang="ru-RU"/>
              <a:t>Странная любовь к Полине Виардо. </a:t>
            </a:r>
            <a:r>
              <a:rPr lang="ru-RU" sz="2800" i="1"/>
              <a:t>«Ах, мои чувства к Вам слишком велики и могучи. Я не могу больше жить вдали от Вас, я должен чувствовать Вашу близость, наслаждаться ею; день, когда мне не светили Ваши глаза,- день потерянный!»</a:t>
            </a:r>
          </a:p>
          <a:p>
            <a:pPr eaLnBrk="1" hangingPunct="1">
              <a:lnSpc>
                <a:spcPct val="90000"/>
              </a:lnSpc>
            </a:pPr>
            <a:r>
              <a:rPr lang="ru-RU"/>
              <a:t>Ее обликом навеяно стихотворение в прозе «Стой!»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ru-RU" b="1" i="1"/>
              <a:t>Отец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57688" y="1219200"/>
            <a:ext cx="4481512" cy="4114800"/>
          </a:xfrm>
        </p:spPr>
        <p:txBody>
          <a:bodyPr/>
          <a:lstStyle/>
          <a:p>
            <a:pPr eaLnBrk="1" hangingPunct="1"/>
            <a:r>
              <a:rPr lang="ru-RU"/>
              <a:t>Офицер, выходец из старинного дворянского рода</a:t>
            </a:r>
            <a:r>
              <a:rPr lang="en-US"/>
              <a:t>.</a:t>
            </a:r>
          </a:p>
          <a:p>
            <a:pPr eaLnBrk="1" hangingPunct="1"/>
            <a:r>
              <a:rPr lang="ru-RU"/>
              <a:t>Послужил прототипом отца главного героя в повести “Первая любовь”. </a:t>
            </a:r>
          </a:p>
          <a:p>
            <a:pPr eaLnBrk="1" hangingPunct="1"/>
            <a:endParaRPr lang="ru-RU" sz="2800"/>
          </a:p>
        </p:txBody>
      </p:sp>
      <p:pic>
        <p:nvPicPr>
          <p:cNvPr id="7" name="ClipArt Placeholder 6" descr="отец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214438"/>
            <a:ext cx="3786187" cy="52149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/>
              <a:t>Впечатление детства.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8196" name="Picture 6" descr="мг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428750"/>
            <a:ext cx="81438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186613" cy="928688"/>
          </a:xfrm>
        </p:spPr>
        <p:txBody>
          <a:bodyPr/>
          <a:lstStyle/>
          <a:p>
            <a:pPr eaLnBrk="1" hangingPunct="1"/>
            <a:r>
              <a:rPr lang="ru-RU" sz="3600" i="1"/>
              <a:t>Университет (1833-1841)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28688"/>
            <a:ext cx="5568950" cy="5929312"/>
          </a:xfrm>
        </p:spPr>
        <p:txBody>
          <a:bodyPr/>
          <a:lstStyle/>
          <a:p>
            <a:pPr eaLnBrk="1" hangingPunct="1"/>
            <a:r>
              <a:rPr lang="ru-RU" sz="2800" b="1"/>
              <a:t>1833 </a:t>
            </a:r>
            <a:r>
              <a:rPr lang="ru-RU" b="1"/>
              <a:t>- </a:t>
            </a:r>
            <a:r>
              <a:rPr lang="ru-RU"/>
              <a:t>Московский университет, перевёлся в Питер.</a:t>
            </a:r>
          </a:p>
          <a:p>
            <a:pPr eaLnBrk="1" hangingPunct="1"/>
            <a:r>
              <a:rPr lang="ru-RU" b="1"/>
              <a:t>1838</a:t>
            </a:r>
            <a:r>
              <a:rPr lang="ru-RU"/>
              <a:t> - отправился в Берлин”, слушал лекции по истории, философии, классической филологии. </a:t>
            </a:r>
          </a:p>
          <a:p>
            <a:pPr eaLnBrk="1" hangingPunct="1"/>
            <a:r>
              <a:rPr lang="ru-RU"/>
              <a:t>Увлекся немецкой философией  Шеллинга, Канта, Фихте, диалектикой Фридриха Гегеля.</a:t>
            </a:r>
          </a:p>
        </p:txBody>
      </p:sp>
      <p:sp>
        <p:nvSpPr>
          <p:cNvPr id="9220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5" name="Picture 7" descr="мол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28750"/>
            <a:ext cx="32416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214438"/>
          </a:xfrm>
        </p:spPr>
        <p:txBody>
          <a:bodyPr/>
          <a:lstStyle/>
          <a:p>
            <a:pPr eaLnBrk="1" hangingPunct="1"/>
            <a:r>
              <a:rPr lang="ru-RU" b="1" i="1"/>
              <a:t>Увлечение философией на западе: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857375"/>
            <a:ext cx="8101013" cy="4238625"/>
          </a:xfrm>
        </p:spPr>
        <p:txBody>
          <a:bodyPr/>
          <a:lstStyle/>
          <a:p>
            <a:pPr eaLnBrk="1" hangingPunct="1"/>
            <a:r>
              <a:rPr lang="ru-RU" sz="3600" b="1" i="1"/>
              <a:t>Споры о русских “вечных” вопросах: “Что делать?”,  “Кто виноват?”,  “Быть или не быть?”</a:t>
            </a:r>
          </a:p>
          <a:p>
            <a:pPr eaLnBrk="1" hangingPunct="1"/>
            <a:r>
              <a:rPr lang="ru-RU" sz="3600" b="1" i="1"/>
              <a:t>Тургенев — профессиональный философ (</a:t>
            </a:r>
            <a:r>
              <a:rPr lang="ru-RU" sz="3600" i="1"/>
              <a:t>кандидат философии), что и отразилось в творчестве. </a:t>
            </a:r>
          </a:p>
          <a:p>
            <a:pPr eaLnBrk="1" hangingPunct="1"/>
            <a:endParaRPr lang="ru-RU" i="1"/>
          </a:p>
          <a:p>
            <a:pPr eaLnBrk="1" hangingPunct="1"/>
            <a:endParaRPr lang="ru-RU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72463" cy="6000750"/>
          </a:xfrm>
        </p:spPr>
        <p:txBody>
          <a:bodyPr/>
          <a:lstStyle/>
          <a:p>
            <a:pPr algn="just" eaLnBrk="1" hangingPunct="1"/>
            <a:r>
              <a:rPr lang="ru-RU" sz="3200" dirty="0"/>
              <a:t>Тургенев был близко знаком с Мериме, Флобером, Золя, Жорж Санд, Мопассаном.</a:t>
            </a:r>
            <a:br>
              <a:rPr lang="ru-RU" sz="3200" dirty="0"/>
            </a:br>
            <a:r>
              <a:rPr lang="ru-RU" sz="3200" b="1" i="1" dirty="0"/>
              <a:t>Его любили и уважали, к его мнению прислушивались, и именно с Тургенева началось признание русской литературы в мире. </a:t>
            </a:r>
            <a:r>
              <a:rPr lang="ru-RU" sz="3200" dirty="0"/>
              <a:t>Он честно и благородно пропагандировал творчество русских  писателей на Западе. Мопассан о нём трогательно написал: </a:t>
            </a:r>
            <a:r>
              <a:rPr lang="ru-RU" sz="3200" i="1" dirty="0"/>
              <a:t>“Он был прост, добр, в высшей степени прямодушен, обаятелен, как никто, предан необыкновенно своим друзьям, мёртвым и живым”.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Ленты">
  <a:themeElements>
    <a:clrScheme name="Ленты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Ленты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Ленты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нты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нты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Designs\Ленты.pot</Template>
  <TotalTime>403</TotalTime>
  <Words>771</Words>
  <Application>Microsoft Office PowerPoint</Application>
  <PresentationFormat>Экран (4:3)</PresentationFormat>
  <Paragraphs>85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Times New Roman</vt:lpstr>
      <vt:lpstr>Wingdings</vt:lpstr>
      <vt:lpstr>Ленты</vt:lpstr>
      <vt:lpstr>Иван Сергеевич Тургенев  «Вся моя биография в моих сочинениях».  </vt:lpstr>
      <vt:lpstr>Иван Сергеевич Тургенев</vt:lpstr>
      <vt:lpstr> Варвара Петровна Лутовинова</vt:lpstr>
      <vt:lpstr>«Несколько слов о любви»</vt:lpstr>
      <vt:lpstr>Отец</vt:lpstr>
      <vt:lpstr>Впечатление детства.</vt:lpstr>
      <vt:lpstr>Университет (1833-1841)</vt:lpstr>
      <vt:lpstr>Увлечение философией на западе:</vt:lpstr>
      <vt:lpstr>Тургенев был близко знаком с Мериме, Флобером, Золя, Жорж Санд, Мопассаном. Его любили и уважали, к его мнению прислушивались, и именно с Тургенева началось признание русской литературы в мире. Он честно и благородно пропагандировал творчество русских  писателей на Западе. Мопассан о нём трогательно написал: “Он был прост, добр, в высшей степени прямодушен, обаятелен, как никто, предан необыкновенно своим друзьям, мёртвым и живым”.</vt:lpstr>
      <vt:lpstr>Творческая деятельность</vt:lpstr>
      <vt:lpstr> Цикл «Записки охотника». (1847-1852)</vt:lpstr>
      <vt:lpstr>«Под этим именем я собрал и сосредоточил все, против чего я решил бороться до конца, с чем поклялся никогда не примиряться… Это была моя аннибаловская  клятва…» Писатель не скрывает забитости и темноты, свойственных крестьянской массе, но при этом показывает творческие и поэтические начала.</vt:lpstr>
      <vt:lpstr>Пьесы-комедии (1846-1851)</vt:lpstr>
      <vt:lpstr>Повести зрелого периода 1854 – 1856 г.г.</vt:lpstr>
      <vt:lpstr>Романы И.С.Тургенева</vt:lpstr>
      <vt:lpstr>«Рудин» (1856)</vt:lpstr>
      <vt:lpstr>«Рудин»</vt:lpstr>
      <vt:lpstr>«Дворянское гнездо» (1858)</vt:lpstr>
      <vt:lpstr>«Дворянское гнездо» (1858)</vt:lpstr>
      <vt:lpstr>«Накануне» (1859)</vt:lpstr>
      <vt:lpstr>«Накануне»</vt:lpstr>
      <vt:lpstr>«Отцы и дети» (1862)</vt:lpstr>
      <vt:lpstr>«Отцы и дети»</vt:lpstr>
      <vt:lpstr>«Дым»                  «Новь»</vt:lpstr>
      <vt:lpstr>Презентация PowerPoint</vt:lpstr>
      <vt:lpstr>Таинственные оккультные повести</vt:lpstr>
      <vt:lpstr>«У счастья нет завтрашнего дня, у него нет и вчерашнего. Оно не помнит прошедшего, не думает о будущем, у него есть настоящее – одно мгновение»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Сергеевич Тургенев</dc:title>
  <dc:creator>Мама</dc:creator>
  <cp:lastModifiedBy>NVG</cp:lastModifiedBy>
  <cp:revision>47</cp:revision>
  <dcterms:created xsi:type="dcterms:W3CDTF">2008-07-11T13:48:48Z</dcterms:created>
  <dcterms:modified xsi:type="dcterms:W3CDTF">2022-11-09T12:18:42Z</dcterms:modified>
</cp:coreProperties>
</file>