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0A7D2F9-535B-4031-B95F-A5F8D3912832}" type="datetimeFigureOut">
              <a:rPr lang="cs-CZ" smtClean="0"/>
              <a:t>17.09.2021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1033932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A7D2F9-535B-4031-B95F-A5F8D3912832}" type="datetimeFigureOut">
              <a:rPr lang="cs-CZ" smtClean="0"/>
              <a:t>17.09.2021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2262344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A7D2F9-535B-4031-B95F-A5F8D3912832}" type="datetimeFigureOut">
              <a:rPr lang="cs-CZ" smtClean="0"/>
              <a:t>17.09.2021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334479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A7D2F9-535B-4031-B95F-A5F8D3912832}" type="datetimeFigureOut">
              <a:rPr lang="cs-CZ" smtClean="0"/>
              <a:t>17.09.2021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87646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0A7D2F9-535B-4031-B95F-A5F8D3912832}" type="datetimeFigureOut">
              <a:rPr lang="cs-CZ" smtClean="0"/>
              <a:t>17.09.2021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3232133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0A7D2F9-535B-4031-B95F-A5F8D3912832}" type="datetimeFigureOut">
              <a:rPr lang="cs-CZ" smtClean="0"/>
              <a:t>17.09.2021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3428169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0A7D2F9-535B-4031-B95F-A5F8D3912832}" type="datetimeFigureOut">
              <a:rPr lang="cs-CZ" smtClean="0"/>
              <a:t>17.09.2021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571925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0A7D2F9-535B-4031-B95F-A5F8D3912832}" type="datetimeFigureOut">
              <a:rPr lang="cs-CZ" smtClean="0"/>
              <a:t>17.09.2021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3638929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0A7D2F9-535B-4031-B95F-A5F8D3912832}" type="datetimeFigureOut">
              <a:rPr lang="cs-CZ" smtClean="0"/>
              <a:t>17.09.2021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340058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0A7D2F9-535B-4031-B95F-A5F8D3912832}" type="datetimeFigureOut">
              <a:rPr lang="cs-CZ" smtClean="0"/>
              <a:t>17.09.2021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1671242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0A7D2F9-535B-4031-B95F-A5F8D3912832}" type="datetimeFigureOut">
              <a:rPr lang="cs-CZ" smtClean="0"/>
              <a:t>17.09.2021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4C5C49-4AA3-48E2-B91C-60C9F4225AD9}" type="slidenum">
              <a:rPr lang="cs-CZ" smtClean="0"/>
              <a:t>‹#›</a:t>
            </a:fld>
            <a:endParaRPr lang="cs-CZ"/>
          </a:p>
        </p:txBody>
      </p:sp>
    </p:spTree>
    <p:extLst>
      <p:ext uri="{BB962C8B-B14F-4D97-AF65-F5344CB8AC3E}">
        <p14:creationId xmlns:p14="http://schemas.microsoft.com/office/powerpoint/2010/main" val="2093514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7D2F9-535B-4031-B95F-A5F8D3912832}" type="datetimeFigureOut">
              <a:rPr lang="cs-CZ" smtClean="0"/>
              <a:t>17.09.2021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4C5C49-4AA3-48E2-B91C-60C9F4225AD9}" type="slidenum">
              <a:rPr lang="cs-CZ" smtClean="0"/>
              <a:t>‹#›</a:t>
            </a:fld>
            <a:endParaRPr lang="cs-CZ"/>
          </a:p>
        </p:txBody>
      </p:sp>
    </p:spTree>
    <p:extLst>
      <p:ext uri="{BB962C8B-B14F-4D97-AF65-F5344CB8AC3E}">
        <p14:creationId xmlns:p14="http://schemas.microsoft.com/office/powerpoint/2010/main" val="175835930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6600" dirty="0" smtClean="0"/>
              <a:t>Filozofické aspekty sociálních věd</a:t>
            </a:r>
            <a:endParaRPr lang="cs-CZ" sz="6600" dirty="0"/>
          </a:p>
        </p:txBody>
      </p:sp>
      <p:sp>
        <p:nvSpPr>
          <p:cNvPr id="3" name="Podnadpis 2"/>
          <p:cNvSpPr>
            <a:spLocks noGrp="1"/>
          </p:cNvSpPr>
          <p:nvPr>
            <p:ph type="subTitle" idx="1"/>
          </p:nvPr>
        </p:nvSpPr>
        <p:spPr/>
        <p:txBody>
          <a:bodyPr>
            <a:normAutofit/>
          </a:bodyPr>
          <a:lstStyle/>
          <a:p>
            <a:r>
              <a:rPr lang="cs-CZ" dirty="0" smtClean="0"/>
              <a:t>ZS 2021/2022</a:t>
            </a:r>
          </a:p>
          <a:p>
            <a:r>
              <a:rPr lang="cs-CZ" dirty="0" smtClean="0"/>
              <a:t>doc. Michal </a:t>
            </a:r>
            <a:r>
              <a:rPr lang="cs-CZ" dirty="0" err="1" smtClean="0"/>
              <a:t>Kaplánek</a:t>
            </a:r>
            <a:r>
              <a:rPr lang="cs-CZ" dirty="0" smtClean="0"/>
              <a:t>, </a:t>
            </a:r>
            <a:r>
              <a:rPr lang="cs-CZ" dirty="0" err="1" smtClean="0"/>
              <a:t>Th.D</a:t>
            </a:r>
            <a:r>
              <a:rPr lang="cs-CZ" dirty="0" smtClean="0"/>
              <a:t>.</a:t>
            </a:r>
            <a:endParaRPr lang="cs-CZ" dirty="0"/>
          </a:p>
        </p:txBody>
      </p:sp>
    </p:spTree>
    <p:extLst>
      <p:ext uri="{BB962C8B-B14F-4D97-AF65-F5344CB8AC3E}">
        <p14:creationId xmlns:p14="http://schemas.microsoft.com/office/powerpoint/2010/main" val="427995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Postomoderna</a:t>
            </a:r>
            <a:r>
              <a:rPr lang="cs-CZ" dirty="0" smtClean="0"/>
              <a:t> – znaky (</a:t>
            </a:r>
            <a:r>
              <a:rPr lang="cs-CZ" dirty="0" err="1" smtClean="0"/>
              <a:t>Helsper</a:t>
            </a:r>
            <a:r>
              <a:rPr lang="cs-CZ" dirty="0" smtClean="0"/>
              <a:t>)</a:t>
            </a:r>
            <a:endParaRPr lang="cs-CZ" dirty="0"/>
          </a:p>
        </p:txBody>
      </p:sp>
      <p:sp>
        <p:nvSpPr>
          <p:cNvPr id="3" name="Zástupný symbol pro obsah 2"/>
          <p:cNvSpPr>
            <a:spLocks noGrp="1"/>
          </p:cNvSpPr>
          <p:nvPr>
            <p:ph idx="1"/>
          </p:nvPr>
        </p:nvSpPr>
        <p:spPr>
          <a:xfrm>
            <a:off x="467544" y="1340768"/>
            <a:ext cx="8229600" cy="5400600"/>
          </a:xfrm>
        </p:spPr>
        <p:txBody>
          <a:bodyPr>
            <a:normAutofit fontScale="85000" lnSpcReduction="20000"/>
          </a:bodyPr>
          <a:lstStyle/>
          <a:p>
            <a:pPr marL="0" lvl="0" indent="0">
              <a:buNone/>
            </a:pPr>
            <a:r>
              <a:rPr lang="cs-CZ" b="1" dirty="0"/>
              <a:t>R</a:t>
            </a:r>
            <a:r>
              <a:rPr lang="cs-CZ" b="1" dirty="0" smtClean="0"/>
              <a:t>adikální pluralita</a:t>
            </a:r>
          </a:p>
          <a:p>
            <a:pPr marL="457200" lvl="1" indent="0">
              <a:buNone/>
            </a:pPr>
            <a:r>
              <a:rPr lang="cs-CZ" sz="2100" dirty="0" smtClean="0">
                <a:latin typeface="Times New Roman"/>
                <a:ea typeface="Calibri"/>
              </a:rPr>
              <a:t>Důsledek: </a:t>
            </a:r>
            <a:r>
              <a:rPr lang="cs-CZ" sz="2100" i="1" dirty="0" smtClean="0">
                <a:latin typeface="Times New Roman"/>
                <a:ea typeface="Calibri"/>
              </a:rPr>
              <a:t>kapitulace na hledání univerzálního vysvětlení světa.</a:t>
            </a:r>
          </a:p>
          <a:p>
            <a:pPr marL="457200" lvl="1" indent="0">
              <a:buNone/>
            </a:pPr>
            <a:r>
              <a:rPr lang="cs-CZ" sz="2100" dirty="0" err="1" smtClean="0">
                <a:latin typeface="Times New Roman"/>
                <a:ea typeface="Calibri"/>
              </a:rPr>
              <a:t>Lyotard</a:t>
            </a:r>
            <a:r>
              <a:rPr lang="cs-CZ" sz="2100" dirty="0" smtClean="0">
                <a:latin typeface="Times New Roman"/>
                <a:ea typeface="Calibri"/>
              </a:rPr>
              <a:t>: </a:t>
            </a:r>
            <a:r>
              <a:rPr lang="cs-CZ" sz="2100" i="1" dirty="0" smtClean="0">
                <a:latin typeface="Times New Roman"/>
                <a:ea typeface="Calibri"/>
              </a:rPr>
              <a:t>Každý </a:t>
            </a:r>
            <a:r>
              <a:rPr lang="cs-CZ" sz="2100" i="1" dirty="0">
                <a:latin typeface="Times New Roman"/>
                <a:ea typeface="Calibri"/>
              </a:rPr>
              <a:t>nárok na výlučnost odpovídá pouze neoprávněnému povýšení partikulární pravdy na domnělou pravdu absolutní</a:t>
            </a:r>
            <a:r>
              <a:rPr lang="cs-CZ" sz="2100" i="1" dirty="0" smtClean="0">
                <a:latin typeface="Times New Roman"/>
                <a:ea typeface="Calibri"/>
              </a:rPr>
              <a:t>. </a:t>
            </a:r>
            <a:endParaRPr lang="cs-CZ" sz="2100" dirty="0"/>
          </a:p>
          <a:p>
            <a:pPr marL="0" lvl="0" indent="0">
              <a:buNone/>
            </a:pPr>
            <a:r>
              <a:rPr lang="cs-CZ" b="1" dirty="0"/>
              <a:t>R</a:t>
            </a:r>
            <a:r>
              <a:rPr lang="cs-CZ" b="1" dirty="0" smtClean="0"/>
              <a:t>elativizace racionality</a:t>
            </a:r>
          </a:p>
          <a:p>
            <a:pPr marL="457200" lvl="1" indent="0">
              <a:buNone/>
            </a:pPr>
            <a:r>
              <a:rPr lang="cs-CZ" sz="2100" i="1" dirty="0">
                <a:latin typeface="Times New Roman"/>
                <a:ea typeface="Calibri"/>
              </a:rPr>
              <a:t>zpochybnění platnosti závěrů, k nimž se dojde rozumovou úvahou</a:t>
            </a:r>
            <a:endParaRPr lang="cs-CZ" sz="2100" i="1" dirty="0"/>
          </a:p>
          <a:p>
            <a:pPr marL="0" lvl="0" indent="0">
              <a:buNone/>
            </a:pPr>
            <a:r>
              <a:rPr lang="cs-CZ" b="1" dirty="0"/>
              <a:t>H</a:t>
            </a:r>
            <a:r>
              <a:rPr lang="cs-CZ" b="1" dirty="0" smtClean="0"/>
              <a:t>ypoteticky </a:t>
            </a:r>
            <a:r>
              <a:rPr lang="cs-CZ" b="1" dirty="0"/>
              <a:t>reflexivní postoj k </a:t>
            </a:r>
            <a:r>
              <a:rPr lang="cs-CZ" b="1" dirty="0" smtClean="0"/>
              <a:t>životu</a:t>
            </a:r>
          </a:p>
          <a:p>
            <a:pPr marL="457200" lvl="1" indent="0">
              <a:buNone/>
            </a:pPr>
            <a:r>
              <a:rPr lang="cs-CZ" sz="2100" i="1" dirty="0" smtClean="0">
                <a:latin typeface="Times New Roman"/>
                <a:ea typeface="Calibri"/>
              </a:rPr>
              <a:t>Postmoderní člověk nemá „přesvědčení“, jen se domnívá, takže má „hypotézy“, které neustále podrobuje „reflexi“.</a:t>
            </a:r>
            <a:endParaRPr lang="cs-CZ" sz="2100" i="1" dirty="0"/>
          </a:p>
          <a:p>
            <a:pPr marL="0" lvl="0" indent="0">
              <a:buNone/>
            </a:pPr>
            <a:r>
              <a:rPr lang="cs-CZ" b="1" dirty="0" smtClean="0"/>
              <a:t>„Černé </a:t>
            </a:r>
            <a:r>
              <a:rPr lang="cs-CZ" b="1" dirty="0"/>
              <a:t>utopie</a:t>
            </a:r>
            <a:r>
              <a:rPr lang="cs-CZ" b="1" dirty="0" smtClean="0"/>
              <a:t>“</a:t>
            </a:r>
          </a:p>
          <a:p>
            <a:pPr marL="457200" lvl="1" indent="0">
              <a:buNone/>
            </a:pPr>
            <a:r>
              <a:rPr lang="cs-CZ" sz="2100" i="1" dirty="0">
                <a:latin typeface="Times New Roman" panose="02020603050405020304" pitchFamily="18" charset="0"/>
                <a:cs typeface="Times New Roman" panose="02020603050405020304" pitchFamily="18" charset="0"/>
              </a:rPr>
              <a:t>r</a:t>
            </a:r>
            <a:r>
              <a:rPr lang="cs-CZ" sz="2100" i="1" dirty="0" smtClean="0">
                <a:latin typeface="Times New Roman" panose="02020603050405020304" pitchFamily="18" charset="0"/>
                <a:cs typeface="Times New Roman" panose="02020603050405020304" pitchFamily="18" charset="0"/>
              </a:rPr>
              <a:t>iziková společnost – skandál – metastáze a extáze</a:t>
            </a:r>
            <a:endParaRPr lang="cs-CZ" sz="2100" i="1" dirty="0">
              <a:latin typeface="Times New Roman" panose="02020603050405020304" pitchFamily="18" charset="0"/>
              <a:cs typeface="Times New Roman" panose="02020603050405020304" pitchFamily="18" charset="0"/>
            </a:endParaRPr>
          </a:p>
          <a:p>
            <a:pPr marL="0" lvl="0" indent="0">
              <a:buNone/>
            </a:pPr>
            <a:r>
              <a:rPr lang="cs-CZ" b="1" dirty="0"/>
              <a:t>N</a:t>
            </a:r>
            <a:r>
              <a:rPr lang="cs-CZ" b="1" dirty="0" smtClean="0"/>
              <a:t>áhrada </a:t>
            </a:r>
            <a:r>
              <a:rPr lang="cs-CZ" b="1" dirty="0"/>
              <a:t>skutečnosti </a:t>
            </a:r>
            <a:r>
              <a:rPr lang="cs-CZ" b="1" dirty="0" smtClean="0"/>
              <a:t>simulací</a:t>
            </a:r>
          </a:p>
          <a:p>
            <a:pPr marL="457200" lvl="1" indent="0">
              <a:buNone/>
            </a:pPr>
            <a:r>
              <a:rPr lang="cs-CZ" sz="2100" dirty="0" err="1" smtClean="0">
                <a:latin typeface="Times New Roman"/>
                <a:ea typeface="Calibri"/>
              </a:rPr>
              <a:t>Kamper</a:t>
            </a:r>
            <a:r>
              <a:rPr lang="cs-CZ" sz="2100" dirty="0" smtClean="0">
                <a:latin typeface="Times New Roman"/>
                <a:ea typeface="Calibri"/>
              </a:rPr>
              <a:t>: </a:t>
            </a:r>
            <a:r>
              <a:rPr lang="cs-CZ" sz="2100" i="1" dirty="0" smtClean="0">
                <a:latin typeface="Times New Roman"/>
                <a:ea typeface="Calibri"/>
              </a:rPr>
              <a:t>přemožení </a:t>
            </a:r>
            <a:r>
              <a:rPr lang="cs-CZ" sz="2100" i="1" dirty="0">
                <a:latin typeface="Times New Roman"/>
                <a:ea typeface="Calibri"/>
              </a:rPr>
              <a:t>reality </a:t>
            </a:r>
            <a:r>
              <a:rPr lang="cs-CZ" sz="2100" i="1" dirty="0" smtClean="0">
                <a:latin typeface="Times New Roman"/>
                <a:ea typeface="Calibri"/>
              </a:rPr>
              <a:t>napodobeninou</a:t>
            </a:r>
          </a:p>
          <a:p>
            <a:pPr marL="457200" lvl="1" indent="0">
              <a:buNone/>
            </a:pPr>
            <a:r>
              <a:rPr lang="cs-CZ" sz="2100" dirty="0" err="1" smtClean="0">
                <a:latin typeface="Times New Roman"/>
              </a:rPr>
              <a:t>Baudrillard</a:t>
            </a:r>
            <a:r>
              <a:rPr lang="cs-CZ" sz="2100" dirty="0" smtClean="0">
                <a:latin typeface="Times New Roman"/>
              </a:rPr>
              <a:t>: </a:t>
            </a:r>
            <a:r>
              <a:rPr lang="cs-CZ" sz="2100" i="1" dirty="0" smtClean="0">
                <a:latin typeface="Times New Roman"/>
              </a:rPr>
              <a:t>agónie reálna</a:t>
            </a:r>
            <a:endParaRPr lang="cs-CZ" sz="2100" dirty="0"/>
          </a:p>
          <a:p>
            <a:pPr marL="0" lvl="0" indent="0">
              <a:buNone/>
            </a:pPr>
            <a:r>
              <a:rPr lang="cs-CZ" b="1" dirty="0"/>
              <a:t>R</a:t>
            </a:r>
            <a:r>
              <a:rPr lang="cs-CZ" b="1" dirty="0" smtClean="0"/>
              <a:t>ozpad </a:t>
            </a:r>
            <a:r>
              <a:rPr lang="cs-CZ" b="1" dirty="0"/>
              <a:t>moderního „já</a:t>
            </a:r>
            <a:r>
              <a:rPr lang="cs-CZ" b="1" dirty="0" smtClean="0"/>
              <a:t>“</a:t>
            </a:r>
          </a:p>
          <a:p>
            <a:pPr marL="457200" lvl="1" indent="0">
              <a:buNone/>
            </a:pPr>
            <a:r>
              <a:rPr lang="cs-CZ" sz="2100" i="1" dirty="0" smtClean="0">
                <a:latin typeface="Times New Roman"/>
                <a:ea typeface="Calibri"/>
              </a:rPr>
              <a:t>Člověk může jen těžko definovat </a:t>
            </a:r>
            <a:r>
              <a:rPr lang="cs-CZ" sz="2100" i="1" dirty="0">
                <a:latin typeface="Times New Roman"/>
                <a:ea typeface="Calibri"/>
              </a:rPr>
              <a:t>hranice své osobnosti: zdá se jako by nebyl ničím jiným než </a:t>
            </a:r>
            <a:r>
              <a:rPr lang="cs-CZ" sz="2100" i="1" dirty="0" smtClean="0">
                <a:latin typeface="Times New Roman"/>
                <a:ea typeface="Calibri"/>
              </a:rPr>
              <a:t>„přijímačem“.</a:t>
            </a:r>
            <a:endParaRPr lang="cs-CZ" sz="2100" i="1" dirty="0"/>
          </a:p>
        </p:txBody>
      </p:sp>
    </p:spTree>
    <p:extLst>
      <p:ext uri="{BB962C8B-B14F-4D97-AF65-F5344CB8AC3E}">
        <p14:creationId xmlns:p14="http://schemas.microsoft.com/office/powerpoint/2010/main" val="3559813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znaky postmoderny</a:t>
            </a:r>
            <a:endParaRPr lang="cs-CZ" dirty="0"/>
          </a:p>
        </p:txBody>
      </p:sp>
      <p:sp>
        <p:nvSpPr>
          <p:cNvPr id="3" name="Zástupný symbol pro obsah 2"/>
          <p:cNvSpPr>
            <a:spLocks noGrp="1"/>
          </p:cNvSpPr>
          <p:nvPr>
            <p:ph idx="1"/>
          </p:nvPr>
        </p:nvSpPr>
        <p:spPr>
          <a:xfrm>
            <a:off x="457200" y="1268760"/>
            <a:ext cx="8229600" cy="5400600"/>
          </a:xfrm>
        </p:spPr>
        <p:txBody>
          <a:bodyPr>
            <a:normAutofit fontScale="92500" lnSpcReduction="10000"/>
          </a:bodyPr>
          <a:lstStyle/>
          <a:p>
            <a:r>
              <a:rPr lang="cs-CZ" dirty="0" smtClean="0"/>
              <a:t>Beck: Individualizace</a:t>
            </a:r>
          </a:p>
          <a:p>
            <a:pPr marL="457200" lvl="1" indent="0">
              <a:buNone/>
            </a:pPr>
            <a:r>
              <a:rPr lang="cs-CZ" dirty="0">
                <a:latin typeface="Times New Roman"/>
                <a:ea typeface="Calibri"/>
              </a:rPr>
              <a:t>=</a:t>
            </a:r>
            <a:r>
              <a:rPr lang="cs-CZ" i="1" dirty="0" smtClean="0">
                <a:latin typeface="Times New Roman"/>
                <a:ea typeface="Calibri"/>
              </a:rPr>
              <a:t> možnost </a:t>
            </a:r>
            <a:r>
              <a:rPr lang="cs-CZ" i="1" dirty="0">
                <a:latin typeface="Times New Roman"/>
                <a:ea typeface="Calibri"/>
              </a:rPr>
              <a:t>jedince individuálně rozhodovat o zaměření vlastního života, přičemž tato možnost se v některých oblastech života postupně stává nutností.</a:t>
            </a:r>
            <a:endParaRPr lang="cs-CZ" dirty="0" smtClean="0"/>
          </a:p>
          <a:p>
            <a:r>
              <a:rPr lang="cs-CZ" dirty="0" err="1" smtClean="0"/>
              <a:t>Inglehart</a:t>
            </a:r>
            <a:r>
              <a:rPr lang="cs-CZ" dirty="0" smtClean="0"/>
              <a:t>: </a:t>
            </a:r>
            <a:r>
              <a:rPr lang="cs-CZ" dirty="0" err="1" smtClean="0"/>
              <a:t>Postmaterialismus</a:t>
            </a:r>
            <a:endParaRPr lang="cs-CZ" dirty="0" smtClean="0"/>
          </a:p>
          <a:p>
            <a:pPr marL="457200" lvl="1" indent="0">
              <a:buNone/>
            </a:pPr>
            <a:r>
              <a:rPr lang="cs-CZ" i="1" dirty="0" smtClean="0">
                <a:latin typeface="Times New Roman"/>
                <a:ea typeface="Calibri"/>
              </a:rPr>
              <a:t>= nový </a:t>
            </a:r>
            <a:r>
              <a:rPr lang="cs-CZ" i="1" dirty="0">
                <a:latin typeface="Times New Roman"/>
                <a:ea typeface="Calibri"/>
              </a:rPr>
              <a:t>systém </a:t>
            </a:r>
            <a:r>
              <a:rPr lang="cs-CZ" i="1" dirty="0" smtClean="0">
                <a:latin typeface="Times New Roman"/>
                <a:ea typeface="Calibri"/>
              </a:rPr>
              <a:t>priorit, </a:t>
            </a:r>
            <a:r>
              <a:rPr lang="cs-CZ" i="1" dirty="0">
                <a:latin typeface="Times New Roman"/>
                <a:ea typeface="Calibri"/>
              </a:rPr>
              <a:t>který upřednostňuje estetické hodnoty a hodnoty sociální komunikace před hodnotami tradičními, jako je materiální jistota, bezpečnost a společenské postavení</a:t>
            </a:r>
            <a:endParaRPr lang="cs-CZ" i="1" dirty="0" smtClean="0"/>
          </a:p>
          <a:p>
            <a:r>
              <a:rPr lang="cs-CZ" dirty="0" smtClean="0"/>
              <a:t>Schulze: Společnost zážitku</a:t>
            </a:r>
          </a:p>
          <a:p>
            <a:pPr marL="457200" lvl="1" indent="0">
              <a:buNone/>
            </a:pPr>
            <a:r>
              <a:rPr lang="cs-CZ" i="1" dirty="0">
                <a:latin typeface="Times New Roman"/>
                <a:ea typeface="Calibri"/>
              </a:rPr>
              <a:t>Lidé žijící v blahobytu neusilují tolik o dosažení objektivního cíle (vždyť tak jako tak mají, co potřebují), ale spíše chtějí uspokojit subjektivní potřeby.</a:t>
            </a:r>
            <a:endParaRPr lang="cs-CZ" i="1" dirty="0" smtClean="0"/>
          </a:p>
        </p:txBody>
      </p:sp>
    </p:spTree>
    <p:extLst>
      <p:ext uri="{BB962C8B-B14F-4D97-AF65-F5344CB8AC3E}">
        <p14:creationId xmlns:p14="http://schemas.microsoft.com/office/powerpoint/2010/main" val="1510601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Současné pojetí vědy</a:t>
            </a:r>
            <a:endParaRPr lang="cs-CZ" dirty="0"/>
          </a:p>
        </p:txBody>
      </p:sp>
      <p:sp>
        <p:nvSpPr>
          <p:cNvPr id="3" name="Zástupný symbol pro obsah 2"/>
          <p:cNvSpPr>
            <a:spLocks noGrp="1"/>
          </p:cNvSpPr>
          <p:nvPr>
            <p:ph idx="1"/>
          </p:nvPr>
        </p:nvSpPr>
        <p:spPr>
          <a:xfrm>
            <a:off x="457200" y="1340768"/>
            <a:ext cx="8229600" cy="5184576"/>
          </a:xfrm>
        </p:spPr>
        <p:txBody>
          <a:bodyPr>
            <a:normAutofit fontScale="92500" lnSpcReduction="20000"/>
          </a:bodyPr>
          <a:lstStyle/>
          <a:p>
            <a:r>
              <a:rPr lang="cs-CZ" dirty="0" smtClean="0"/>
              <a:t>Rozdělení: science – art</a:t>
            </a:r>
          </a:p>
          <a:p>
            <a:pPr marL="0" indent="0">
              <a:buNone/>
            </a:pPr>
            <a:r>
              <a:rPr lang="cs-CZ" dirty="0"/>
              <a:t>	</a:t>
            </a:r>
            <a:r>
              <a:rPr lang="cs-CZ" dirty="0" smtClean="0"/>
              <a:t>	   o přírodě – o člověku</a:t>
            </a:r>
          </a:p>
          <a:p>
            <a:pPr marL="0" indent="0">
              <a:buNone/>
            </a:pPr>
            <a:r>
              <a:rPr lang="cs-CZ" dirty="0"/>
              <a:t>	</a:t>
            </a:r>
            <a:r>
              <a:rPr lang="cs-CZ" dirty="0" smtClean="0"/>
              <a:t>	   přírodní – sociální – humanitní</a:t>
            </a:r>
          </a:p>
          <a:p>
            <a:r>
              <a:rPr lang="cs-CZ" dirty="0" smtClean="0"/>
              <a:t>Přírodní a sociální vědy se dnes většinou řídí podle (novo)pozitivistického paradigmatu: </a:t>
            </a:r>
          </a:p>
          <a:p>
            <a:pPr marL="0" indent="0">
              <a:buNone/>
            </a:pPr>
            <a:r>
              <a:rPr lang="cs-CZ" dirty="0"/>
              <a:t>	</a:t>
            </a:r>
            <a:r>
              <a:rPr lang="cs-CZ" i="1" dirty="0"/>
              <a:t>Z</a:t>
            </a:r>
            <a:r>
              <a:rPr lang="cs-CZ" i="1" dirty="0" smtClean="0"/>
              <a:t>a vědecké tvrzení se považuje to, co je 	experimentálně ověřitelné anebo teorie 	založené na experimentálně ověřených premisách.</a:t>
            </a:r>
          </a:p>
          <a:p>
            <a:r>
              <a:rPr lang="cs-CZ" dirty="0" smtClean="0"/>
              <a:t>Problémy s filosofií, teologií, abstraktní matematikou, interpretací historie, pedagogikou, uměním a spiritualitou</a:t>
            </a:r>
          </a:p>
        </p:txBody>
      </p:sp>
    </p:spTree>
    <p:extLst>
      <p:ext uri="{BB962C8B-B14F-4D97-AF65-F5344CB8AC3E}">
        <p14:creationId xmlns:p14="http://schemas.microsoft.com/office/powerpoint/2010/main" val="380077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Pozitivistická věda – vývoj (1)</a:t>
            </a:r>
            <a:endParaRPr lang="cs-CZ" dirty="0"/>
          </a:p>
        </p:txBody>
      </p:sp>
      <p:sp>
        <p:nvSpPr>
          <p:cNvPr id="3" name="Zástupný symbol pro obsah 2"/>
          <p:cNvSpPr>
            <a:spLocks noGrp="1"/>
          </p:cNvSpPr>
          <p:nvPr>
            <p:ph idx="1"/>
          </p:nvPr>
        </p:nvSpPr>
        <p:spPr>
          <a:xfrm>
            <a:off x="457200" y="1600200"/>
            <a:ext cx="8229600" cy="5069160"/>
          </a:xfrm>
        </p:spPr>
        <p:txBody>
          <a:bodyPr>
            <a:normAutofit fontScale="77500" lnSpcReduction="20000"/>
          </a:bodyPr>
          <a:lstStyle/>
          <a:p>
            <a:pPr marL="0" indent="0" algn="just">
              <a:buNone/>
            </a:pPr>
            <a:r>
              <a:rPr lang="cs-CZ" b="1" dirty="0" smtClean="0"/>
              <a:t>Auguste </a:t>
            </a:r>
            <a:r>
              <a:rPr lang="cs-CZ" b="1" dirty="0" err="1" smtClean="0"/>
              <a:t>Comte</a:t>
            </a:r>
            <a:r>
              <a:rPr lang="cs-CZ" b="1" dirty="0" smtClean="0"/>
              <a:t> (1798-1857)</a:t>
            </a:r>
          </a:p>
          <a:p>
            <a:pPr marL="0" indent="0" algn="just">
              <a:buNone/>
            </a:pPr>
            <a:r>
              <a:rPr lang="cs-CZ" dirty="0" smtClean="0"/>
              <a:t>vsadil </a:t>
            </a:r>
            <a:r>
              <a:rPr lang="cs-CZ" dirty="0"/>
              <a:t>na nikdy nekončící postupné zdokonalování a na postupnou kumulaci </a:t>
            </a:r>
            <a:r>
              <a:rPr lang="cs-CZ" dirty="0" smtClean="0"/>
              <a:t>vědění; proto </a:t>
            </a:r>
            <a:r>
              <a:rPr lang="cs-CZ" dirty="0"/>
              <a:t>musel </a:t>
            </a:r>
            <a:r>
              <a:rPr lang="cs-CZ" dirty="0" smtClean="0"/>
              <a:t>odmítnout </a:t>
            </a:r>
            <a:r>
              <a:rPr lang="cs-CZ" dirty="0"/>
              <a:t>metafyzické hledání </a:t>
            </a:r>
            <a:r>
              <a:rPr lang="cs-CZ" i="1" dirty="0"/>
              <a:t>„prvních a posledních příčin“. </a:t>
            </a:r>
            <a:endParaRPr lang="cs-CZ" i="1" dirty="0" smtClean="0"/>
          </a:p>
          <a:p>
            <a:pPr marL="0" indent="0" algn="just">
              <a:buNone/>
            </a:pPr>
            <a:r>
              <a:rPr lang="cs-CZ" dirty="0" smtClean="0"/>
              <a:t>V </a:t>
            </a:r>
            <a:r>
              <a:rPr lang="cs-CZ" dirty="0"/>
              <a:t>jeho vědě nešlo o absolutní pravdy, nýbrž o hledání vědeckých zákonitostí</a:t>
            </a:r>
            <a:r>
              <a:rPr lang="cs-CZ" dirty="0" smtClean="0"/>
              <a:t>:</a:t>
            </a:r>
          </a:p>
          <a:p>
            <a:pPr marL="0" indent="0" algn="just">
              <a:buNone/>
            </a:pPr>
            <a:r>
              <a:rPr lang="cs-CZ" i="1" dirty="0" smtClean="0"/>
              <a:t>„</a:t>
            </a:r>
            <a:r>
              <a:rPr lang="cs-CZ" i="1" dirty="0"/>
              <a:t>V</a:t>
            </a:r>
            <a:r>
              <a:rPr lang="cs-CZ" i="1" dirty="0" smtClean="0"/>
              <a:t>eškeré </a:t>
            </a:r>
            <a:r>
              <a:rPr lang="cs-CZ" i="1" dirty="0"/>
              <a:t>zkoumání povahy bytí a jejich prvních a posledních příčin musí vždy být absolutní; zatímco zákonitosti fenoménu musejí být relativní, neboť předpokládají kontinuální vývoj přemýšlení, podrobený postupnému vylepšování pozorování bez možnosti plného odhalení pravé reality… Relativní charakter vědeckých koncepcí je neoddělitelný od skutečné ideje přírodních zákonitostí</a:t>
            </a:r>
            <a:r>
              <a:rPr lang="cs-CZ" i="1" dirty="0" smtClean="0"/>
              <a:t>.“</a:t>
            </a:r>
          </a:p>
          <a:p>
            <a:pPr marL="0" indent="0" algn="just">
              <a:buNone/>
            </a:pPr>
            <a:r>
              <a:rPr lang="cs-CZ" b="1" i="1" dirty="0"/>
              <a:t>Vědecká teorie neodhaluje pravdu, „pouze“ na základě patřičné metody organizuje fakta</a:t>
            </a:r>
            <a:r>
              <a:rPr lang="cs-CZ" dirty="0"/>
              <a:t> (</a:t>
            </a:r>
            <a:r>
              <a:rPr lang="cs-CZ" dirty="0" err="1"/>
              <a:t>Giddens</a:t>
            </a:r>
            <a:r>
              <a:rPr lang="cs-CZ" dirty="0"/>
              <a:t>, </a:t>
            </a:r>
            <a:r>
              <a:rPr lang="cs-CZ" dirty="0" smtClean="0"/>
              <a:t>1978).</a:t>
            </a:r>
            <a:endParaRPr lang="cs-CZ" dirty="0"/>
          </a:p>
        </p:txBody>
      </p:sp>
    </p:spTree>
    <p:extLst>
      <p:ext uri="{BB962C8B-B14F-4D97-AF65-F5344CB8AC3E}">
        <p14:creationId xmlns:p14="http://schemas.microsoft.com/office/powerpoint/2010/main" val="2197963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cs-CZ" dirty="0" smtClean="0"/>
              <a:t>Pozitivistická věda – vývoj (2)</a:t>
            </a:r>
            <a:endParaRPr lang="cs-CZ" dirty="0"/>
          </a:p>
        </p:txBody>
      </p:sp>
      <p:sp>
        <p:nvSpPr>
          <p:cNvPr id="3" name="Zástupný symbol pro obsah 2"/>
          <p:cNvSpPr>
            <a:spLocks noGrp="1"/>
          </p:cNvSpPr>
          <p:nvPr>
            <p:ph idx="1"/>
          </p:nvPr>
        </p:nvSpPr>
        <p:spPr>
          <a:xfrm>
            <a:off x="457200" y="1196752"/>
            <a:ext cx="8229600" cy="5544616"/>
          </a:xfrm>
        </p:spPr>
        <p:txBody>
          <a:bodyPr>
            <a:normAutofit fontScale="77500" lnSpcReduction="20000"/>
          </a:bodyPr>
          <a:lstStyle/>
          <a:p>
            <a:pPr marL="0" indent="0">
              <a:buNone/>
            </a:pPr>
            <a:r>
              <a:rPr lang="cs-CZ" b="1" dirty="0" err="1" smtClean="0"/>
              <a:t>Émile</a:t>
            </a:r>
            <a:r>
              <a:rPr lang="cs-CZ" b="1" dirty="0" smtClean="0"/>
              <a:t> </a:t>
            </a:r>
            <a:r>
              <a:rPr lang="cs-CZ" b="1" dirty="0" err="1" smtClean="0"/>
              <a:t>Durkheim</a:t>
            </a:r>
            <a:r>
              <a:rPr lang="cs-CZ" b="1" dirty="0" smtClean="0"/>
              <a:t> (1858-1917)</a:t>
            </a:r>
            <a:endParaRPr lang="cs-CZ" dirty="0"/>
          </a:p>
          <a:p>
            <a:r>
              <a:rPr lang="cs-CZ" dirty="0" smtClean="0"/>
              <a:t>zbavil </a:t>
            </a:r>
            <a:r>
              <a:rPr lang="cs-CZ" dirty="0"/>
              <a:t>pozitivismus </a:t>
            </a:r>
            <a:r>
              <a:rPr lang="cs-CZ" dirty="0" err="1"/>
              <a:t>comtovské</a:t>
            </a:r>
            <a:r>
              <a:rPr lang="cs-CZ" dirty="0"/>
              <a:t> pompy (on sám sebe za pozitivistu </a:t>
            </a:r>
            <a:r>
              <a:rPr lang="cs-CZ" dirty="0" smtClean="0"/>
              <a:t>nepovažoval) a </a:t>
            </a:r>
            <a:r>
              <a:rPr lang="cs-CZ" dirty="0"/>
              <a:t>přispěl k jeho obecnému přijetí za standard </a:t>
            </a:r>
            <a:r>
              <a:rPr lang="cs-CZ" dirty="0" smtClean="0"/>
              <a:t>vědeckosti </a:t>
            </a:r>
          </a:p>
          <a:p>
            <a:r>
              <a:rPr lang="cs-CZ" dirty="0"/>
              <a:t>p</a:t>
            </a:r>
            <a:r>
              <a:rPr lang="cs-CZ" dirty="0" smtClean="0"/>
              <a:t>ovažoval sociologii za prostředek </a:t>
            </a:r>
            <a:r>
              <a:rPr lang="cs-CZ" dirty="0"/>
              <a:t>i </a:t>
            </a:r>
            <a:r>
              <a:rPr lang="cs-CZ" dirty="0" smtClean="0"/>
              <a:t>cíl, formu </a:t>
            </a:r>
            <a:r>
              <a:rPr lang="cs-CZ" dirty="0"/>
              <a:t>i </a:t>
            </a:r>
            <a:r>
              <a:rPr lang="cs-CZ" dirty="0" smtClean="0"/>
              <a:t>obsah vědy jako takové</a:t>
            </a:r>
            <a:endParaRPr lang="cs-CZ" dirty="0"/>
          </a:p>
          <a:p>
            <a:r>
              <a:rPr lang="cs-CZ" dirty="0"/>
              <a:t>u</a:t>
            </a:r>
            <a:r>
              <a:rPr lang="cs-CZ" dirty="0" smtClean="0"/>
              <a:t>siloval o to, aby se sociologie stala precizní empirickou vědou </a:t>
            </a:r>
            <a:r>
              <a:rPr lang="cs-CZ" dirty="0"/>
              <a:t>o společnosti, </a:t>
            </a:r>
            <a:r>
              <a:rPr lang="cs-CZ" dirty="0" smtClean="0"/>
              <a:t>která by stála „nade </a:t>
            </a:r>
            <a:r>
              <a:rPr lang="cs-CZ" dirty="0"/>
              <a:t>všemi ostatními morálními a náboženskými </a:t>
            </a:r>
            <a:r>
              <a:rPr lang="cs-CZ" dirty="0" smtClean="0"/>
              <a:t>hodnotami“ </a:t>
            </a:r>
          </a:p>
          <a:p>
            <a:r>
              <a:rPr lang="cs-CZ" dirty="0" smtClean="0"/>
              <a:t>hodlal </a:t>
            </a:r>
            <a:r>
              <a:rPr lang="cs-CZ" dirty="0"/>
              <a:t>transformovat </a:t>
            </a:r>
            <a:r>
              <a:rPr lang="cs-CZ" dirty="0" smtClean="0"/>
              <a:t>samotnou vědu, aby byla respektovaná jako něco účelného a správného</a:t>
            </a:r>
          </a:p>
          <a:p>
            <a:pPr marL="0" indent="0">
              <a:buNone/>
            </a:pPr>
            <a:r>
              <a:rPr lang="cs-CZ" b="1" dirty="0" smtClean="0"/>
              <a:t>Logičtí pozitivisté Vídeňského kruhu (30. léta 20. stol.):</a:t>
            </a:r>
          </a:p>
          <a:p>
            <a:pPr marL="0" indent="0">
              <a:buNone/>
            </a:pPr>
            <a:r>
              <a:rPr lang="cs-CZ" i="1" dirty="0" smtClean="0">
                <a:ea typeface="Calibri"/>
                <a:cs typeface="Times New Roman"/>
              </a:rPr>
              <a:t>„neexistují </a:t>
            </a:r>
            <a:r>
              <a:rPr lang="cs-CZ" i="1" dirty="0">
                <a:ea typeface="Calibri"/>
                <a:cs typeface="Times New Roman"/>
              </a:rPr>
              <a:t>logické ani metodologické rozdíly mezi přírodními a sociálními </a:t>
            </a:r>
            <a:r>
              <a:rPr lang="cs-CZ" i="1" dirty="0" smtClean="0">
                <a:ea typeface="Calibri"/>
                <a:cs typeface="Times New Roman"/>
              </a:rPr>
              <a:t>vědami“</a:t>
            </a:r>
          </a:p>
          <a:p>
            <a:pPr marL="0" indent="0">
              <a:buNone/>
            </a:pPr>
            <a:r>
              <a:rPr lang="cs-CZ" i="1" dirty="0" smtClean="0">
                <a:cs typeface="Times New Roman"/>
              </a:rPr>
              <a:t>„</a:t>
            </a:r>
            <a:r>
              <a:rPr lang="cs-CZ" i="1" dirty="0">
                <a:ea typeface="Calibri"/>
                <a:cs typeface="Times New Roman"/>
              </a:rPr>
              <a:t>jedině výroky, jejichž platnost je ověřena empirickým pozorováním, mohou být </a:t>
            </a:r>
            <a:r>
              <a:rPr lang="cs-CZ" i="1" dirty="0" smtClean="0">
                <a:ea typeface="Calibri"/>
                <a:cs typeface="Times New Roman"/>
              </a:rPr>
              <a:t>smysluplné“</a:t>
            </a:r>
            <a:endParaRPr lang="cs-CZ" i="1" dirty="0"/>
          </a:p>
          <a:p>
            <a:endParaRPr lang="cs-CZ" dirty="0"/>
          </a:p>
        </p:txBody>
      </p:sp>
    </p:spTree>
    <p:extLst>
      <p:ext uri="{BB962C8B-B14F-4D97-AF65-F5344CB8AC3E}">
        <p14:creationId xmlns:p14="http://schemas.microsoft.com/office/powerpoint/2010/main" val="2667178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Kritika pozitivismu</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smtClean="0"/>
              <a:t>Problematické teze: </a:t>
            </a:r>
            <a:endParaRPr lang="cs-CZ" b="1" dirty="0" smtClean="0"/>
          </a:p>
          <a:p>
            <a:r>
              <a:rPr lang="cs-CZ" dirty="0" smtClean="0"/>
              <a:t>Předvídatelnost</a:t>
            </a:r>
          </a:p>
          <a:p>
            <a:pPr marL="0" lvl="1" indent="0">
              <a:buNone/>
            </a:pPr>
            <a:r>
              <a:rPr lang="cs-CZ" sz="1800" dirty="0" smtClean="0"/>
              <a:t>Zastánci </a:t>
            </a:r>
            <a:r>
              <a:rPr lang="cs-CZ" sz="1800" dirty="0"/>
              <a:t>deduktivně-nomologického modelu (</a:t>
            </a:r>
            <a:r>
              <a:rPr lang="cs-CZ" sz="1800" dirty="0" err="1"/>
              <a:t>Oppenheim</a:t>
            </a:r>
            <a:r>
              <a:rPr lang="cs-CZ" sz="1800" dirty="0"/>
              <a:t>, </a:t>
            </a:r>
            <a:r>
              <a:rPr lang="cs-CZ" sz="1800" dirty="0" err="1"/>
              <a:t>Hempel</a:t>
            </a:r>
            <a:r>
              <a:rPr lang="cs-CZ" sz="1800" dirty="0"/>
              <a:t>) tvrdili, že </a:t>
            </a:r>
            <a:r>
              <a:rPr lang="cs-CZ" sz="1800" i="1" dirty="0"/>
              <a:t>vědec je schopen dedukovat existenci určitého jevu na základě jednoho nebo více univerzálních zákonů za současné existence předpokládaných </a:t>
            </a:r>
            <a:r>
              <a:rPr lang="cs-CZ" sz="1800" i="1" dirty="0" smtClean="0"/>
              <a:t>podmínek.</a:t>
            </a:r>
            <a:endParaRPr lang="cs-CZ" sz="1800" i="1" dirty="0"/>
          </a:p>
          <a:p>
            <a:r>
              <a:rPr lang="cs-CZ" dirty="0" smtClean="0"/>
              <a:t>Poznatelnost</a:t>
            </a:r>
          </a:p>
          <a:p>
            <a:pPr marL="0" indent="0">
              <a:buNone/>
            </a:pPr>
            <a:r>
              <a:rPr lang="cs-CZ" sz="1900" dirty="0"/>
              <a:t>Pozitivistická věda počítala s poznatelností univerza (s vývojem vědy budeme stále více poznávat, a to jak jednotlivé jevy, tak i jejich zákonitosti).</a:t>
            </a:r>
          </a:p>
          <a:p>
            <a:r>
              <a:rPr lang="cs-CZ" dirty="0" smtClean="0"/>
              <a:t>Objektivita (neutralita) vědy</a:t>
            </a:r>
          </a:p>
          <a:p>
            <a:pPr marL="0" indent="0">
              <a:buNone/>
            </a:pPr>
            <a:r>
              <a:rPr lang="cs-CZ" sz="1800" dirty="0" smtClean="0"/>
              <a:t>Pozitivismus se stal filosofií vědy, která předstírá její neutralitu – mlčí o tom, že rozhodnutí, „co se má zkoumat“ je rozhodnutím politickým a etickým.</a:t>
            </a:r>
          </a:p>
        </p:txBody>
      </p:sp>
    </p:spTree>
    <p:extLst>
      <p:ext uri="{BB962C8B-B14F-4D97-AF65-F5344CB8AC3E}">
        <p14:creationId xmlns:p14="http://schemas.microsoft.com/office/powerpoint/2010/main" val="892269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Kritici pozitivismu</a:t>
            </a:r>
            <a:endParaRPr lang="cs-CZ" dirty="0"/>
          </a:p>
        </p:txBody>
      </p:sp>
      <p:sp>
        <p:nvSpPr>
          <p:cNvPr id="3" name="Zástupný symbol pro obsah 2"/>
          <p:cNvSpPr>
            <a:spLocks noGrp="1"/>
          </p:cNvSpPr>
          <p:nvPr>
            <p:ph idx="1"/>
          </p:nvPr>
        </p:nvSpPr>
        <p:spPr>
          <a:xfrm>
            <a:off x="457200" y="1600200"/>
            <a:ext cx="8229600" cy="5069160"/>
          </a:xfrm>
        </p:spPr>
        <p:txBody>
          <a:bodyPr>
            <a:normAutofit/>
          </a:bodyPr>
          <a:lstStyle/>
          <a:p>
            <a:r>
              <a:rPr lang="cs-CZ" dirty="0" smtClean="0"/>
              <a:t>Karl </a:t>
            </a:r>
            <a:r>
              <a:rPr lang="cs-CZ" dirty="0" err="1" smtClean="0"/>
              <a:t>Popper</a:t>
            </a:r>
            <a:r>
              <a:rPr lang="cs-CZ" dirty="0" smtClean="0"/>
              <a:t> (sám pozitivista)</a:t>
            </a:r>
          </a:p>
          <a:p>
            <a:pPr marL="0" indent="0">
              <a:buNone/>
            </a:pPr>
            <a:r>
              <a:rPr lang="cs-CZ" sz="1800" dirty="0"/>
              <a:t>Uvědomoval si nebezpečí, jaká skýtá vědecká teorie, která se stane „módou“ či náhražkou za ideologii. Uvědomoval si, že se západní společnost, jíž chybí „otec“ (jistota, univerzální autorita), nevědomky chápe čehokoli, co má dostatečnou kapacitu tvářit se jako </a:t>
            </a:r>
            <a:r>
              <a:rPr lang="cs-CZ" sz="1800" dirty="0" smtClean="0"/>
              <a:t>náboženství</a:t>
            </a:r>
          </a:p>
          <a:p>
            <a:r>
              <a:rPr lang="cs-CZ" dirty="0" err="1"/>
              <a:t>François</a:t>
            </a:r>
            <a:r>
              <a:rPr lang="cs-CZ" dirty="0"/>
              <a:t> </a:t>
            </a:r>
            <a:r>
              <a:rPr lang="cs-CZ" dirty="0" err="1" smtClean="0"/>
              <a:t>Lyotard</a:t>
            </a:r>
            <a:endParaRPr lang="cs-CZ" dirty="0" smtClean="0"/>
          </a:p>
          <a:p>
            <a:pPr marL="0" indent="0">
              <a:buNone/>
            </a:pPr>
            <a:r>
              <a:rPr lang="cs-CZ" sz="1900" dirty="0"/>
              <a:t>(Post)moderní je </a:t>
            </a:r>
            <a:r>
              <a:rPr lang="cs-CZ" sz="1900" dirty="0" smtClean="0"/>
              <a:t>pochybovat</a:t>
            </a:r>
            <a:r>
              <a:rPr lang="cs-CZ" sz="1900" dirty="0"/>
              <a:t>. Neustálé rozbíjení „</a:t>
            </a:r>
            <a:r>
              <a:rPr lang="cs-CZ" sz="1900" dirty="0" smtClean="0"/>
              <a:t>modelů“, </a:t>
            </a:r>
            <a:r>
              <a:rPr lang="cs-CZ" sz="1900" dirty="0"/>
              <a:t>permanentní vědecká revoluce, dekonstrukce, tím vším se můžeme vyvarovat nástrah absolutní pravdy a/nebo předsudku. </a:t>
            </a:r>
            <a:endParaRPr lang="cs-CZ" sz="1900" dirty="0" smtClean="0"/>
          </a:p>
          <a:p>
            <a:r>
              <a:rPr lang="cs-CZ" dirty="0" smtClean="0"/>
              <a:t>Hans Joachim </a:t>
            </a:r>
            <a:r>
              <a:rPr lang="cs-CZ" dirty="0" err="1" smtClean="0"/>
              <a:t>Morgenthau</a:t>
            </a:r>
            <a:r>
              <a:rPr lang="cs-CZ" dirty="0" smtClean="0"/>
              <a:t> </a:t>
            </a:r>
          </a:p>
          <a:p>
            <a:pPr marL="0" indent="0">
              <a:buNone/>
            </a:pPr>
            <a:r>
              <a:rPr lang="cs-CZ" sz="1800" i="1" dirty="0"/>
              <a:t>Moudrost vědoucího je odoláním pokušení považovat jakoukoli pravdu, metodu či názor za univerzální a zároveň odoláním pokušení na pozitivní hledání této pravdy rezignovat. Neboť jen v jejím hledání při vědomí, že existuje, a při současném vědomí, že ji nikdy nebude schopen odhalit, spočívá síla vědce (či státníka).</a:t>
            </a:r>
            <a:endParaRPr lang="cs-CZ" sz="1800" dirty="0"/>
          </a:p>
        </p:txBody>
      </p:sp>
    </p:spTree>
    <p:extLst>
      <p:ext uri="{BB962C8B-B14F-4D97-AF65-F5344CB8AC3E}">
        <p14:creationId xmlns:p14="http://schemas.microsoft.com/office/powerpoint/2010/main" val="3977733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Literární zdroje: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KOŘAN, Michal. Beztvará věda, pozitivismus a realismus v mezinárodních vztazích. In </a:t>
            </a:r>
            <a:r>
              <a:rPr lang="cs-CZ" i="1" dirty="0" smtClean="0"/>
              <a:t>Mezinárodní vztahy – speciální číslo, </a:t>
            </a:r>
            <a:r>
              <a:rPr lang="cs-CZ" dirty="0" smtClean="0"/>
              <a:t>2006, 7-31.</a:t>
            </a:r>
          </a:p>
          <a:p>
            <a:r>
              <a:rPr lang="cs-CZ" dirty="0" smtClean="0"/>
              <a:t>KAPLÁNEK, Michal. Charakteristické znaky společnosti na konci 20. a na začátku 21. století. Studijní text dostupný v </a:t>
            </a:r>
            <a:r>
              <a:rPr lang="cs-CZ" dirty="0" err="1" smtClean="0"/>
              <a:t>ISu</a:t>
            </a:r>
            <a:r>
              <a:rPr lang="cs-CZ" dirty="0" smtClean="0"/>
              <a:t>; vychází z těchto autorů: </a:t>
            </a:r>
            <a:r>
              <a:rPr lang="cs-CZ" dirty="0" err="1" smtClean="0"/>
              <a:t>Helsper</a:t>
            </a:r>
            <a:r>
              <a:rPr lang="cs-CZ" dirty="0" smtClean="0"/>
              <a:t>, </a:t>
            </a:r>
            <a:r>
              <a:rPr lang="cs-CZ" dirty="0" err="1" smtClean="0"/>
              <a:t>Inglehart</a:t>
            </a:r>
            <a:r>
              <a:rPr lang="cs-CZ" dirty="0" smtClean="0"/>
              <a:t>, Schulze, Beck.</a:t>
            </a:r>
          </a:p>
        </p:txBody>
      </p:sp>
    </p:spTree>
    <p:extLst>
      <p:ext uri="{BB962C8B-B14F-4D97-AF65-F5344CB8AC3E}">
        <p14:creationId xmlns:p14="http://schemas.microsoft.com/office/powerpoint/2010/main" val="1221252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Důsledky pro </a:t>
            </a:r>
            <a:r>
              <a:rPr lang="cs-CZ" smtClean="0"/>
              <a:t>pedagogiku – otázky</a:t>
            </a:r>
            <a:endParaRPr lang="cs-CZ" dirty="0"/>
          </a:p>
        </p:txBody>
      </p:sp>
      <p:sp>
        <p:nvSpPr>
          <p:cNvPr id="3" name="Zástupný symbol pro obsah 2"/>
          <p:cNvSpPr>
            <a:spLocks noGrp="1"/>
          </p:cNvSpPr>
          <p:nvPr>
            <p:ph idx="1"/>
          </p:nvPr>
        </p:nvSpPr>
        <p:spPr/>
        <p:txBody>
          <a:bodyPr/>
          <a:lstStyle/>
          <a:p>
            <a:r>
              <a:rPr lang="cs-CZ" dirty="0" smtClean="0"/>
              <a:t>Je pedagogika věda sociální nebo humanitní?</a:t>
            </a:r>
          </a:p>
          <a:p>
            <a:r>
              <a:rPr lang="cs-CZ" dirty="0" smtClean="0"/>
              <a:t>Jaký je smysl sociální pedagogiky?</a:t>
            </a:r>
          </a:p>
          <a:p>
            <a:r>
              <a:rPr lang="cs-CZ" dirty="0" smtClean="0"/>
              <a:t>Jsou pedagogické profese „pomáhající“?</a:t>
            </a:r>
          </a:p>
          <a:p>
            <a:r>
              <a:rPr lang="cs-CZ" dirty="0" smtClean="0"/>
              <a:t>Má sociální pedagog především zkoumat prostředí a ovlivňovat ho anebo mít před očima spíše rozvoj osobnosti?</a:t>
            </a:r>
          </a:p>
          <a:p>
            <a:r>
              <a:rPr lang="cs-CZ" dirty="0" smtClean="0"/>
              <a:t>Jaké jsou cílové skupiny práce sociálního pedagoga a proč?</a:t>
            </a:r>
            <a:endParaRPr lang="cs-CZ" dirty="0"/>
          </a:p>
        </p:txBody>
      </p:sp>
    </p:spTree>
    <p:extLst>
      <p:ext uri="{BB962C8B-B14F-4D97-AF65-F5344CB8AC3E}">
        <p14:creationId xmlns:p14="http://schemas.microsoft.com/office/powerpoint/2010/main" val="4242661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 předmětu (1)</a:t>
            </a:r>
            <a:endParaRPr lang="cs-CZ" dirty="0"/>
          </a:p>
        </p:txBody>
      </p:sp>
      <p:sp>
        <p:nvSpPr>
          <p:cNvPr id="3" name="Zástupný symbol pro obsah 2"/>
          <p:cNvSpPr>
            <a:spLocks noGrp="1"/>
          </p:cNvSpPr>
          <p:nvPr>
            <p:ph idx="1"/>
          </p:nvPr>
        </p:nvSpPr>
        <p:spPr/>
        <p:txBody>
          <a:bodyPr>
            <a:normAutofit fontScale="92500" lnSpcReduction="10000"/>
          </a:bodyPr>
          <a:lstStyle/>
          <a:p>
            <a:pPr>
              <a:buFont typeface="Courier New" panose="02070309020205020404" pitchFamily="49" charset="0"/>
              <a:buChar char="o"/>
            </a:pPr>
            <a:r>
              <a:rPr lang="cs-CZ" dirty="0" smtClean="0"/>
              <a:t>V navazujícím magisterském studiu si zvyšujete kvalifikaci pro práci v oblasti vychovatelství a/nebo sociálních služeb (s dětmi a mládeží)</a:t>
            </a:r>
          </a:p>
          <a:p>
            <a:pPr>
              <a:buFont typeface="Courier New" panose="02070309020205020404" pitchFamily="49" charset="0"/>
              <a:buChar char="o"/>
            </a:pPr>
            <a:r>
              <a:rPr lang="cs-CZ" dirty="0" smtClean="0"/>
              <a:t>Při výběru pracovního místa a pedagogických metod a postupů si můžeme klást tyto otázky:</a:t>
            </a:r>
          </a:p>
          <a:p>
            <a:pPr lvl="1">
              <a:buFont typeface="Arial" panose="020B0604020202020204" pitchFamily="34" charset="0"/>
              <a:buChar char="•"/>
            </a:pPr>
            <a:r>
              <a:rPr lang="cs-CZ" dirty="0" smtClean="0"/>
              <a:t>Co je záměrem zřizovatele? </a:t>
            </a:r>
            <a:r>
              <a:rPr lang="cs-CZ" dirty="0"/>
              <a:t>O</a:t>
            </a:r>
            <a:r>
              <a:rPr lang="cs-CZ" dirty="0" smtClean="0"/>
              <a:t>č jde lidem, kteří zařízení vedou? Kdo nebo co je středem jejich zájmu?</a:t>
            </a:r>
          </a:p>
          <a:p>
            <a:pPr lvl="1">
              <a:buFont typeface="Arial" panose="020B0604020202020204" pitchFamily="34" charset="0"/>
              <a:buChar char="•"/>
            </a:pPr>
            <a:r>
              <a:rPr lang="cs-CZ" dirty="0" smtClean="0"/>
              <a:t>Jaké jsou cíle (pedagogických) činností a kdo je určuje?</a:t>
            </a:r>
          </a:p>
          <a:p>
            <a:pPr lvl="1">
              <a:buFont typeface="Arial" panose="020B0604020202020204" pitchFamily="34" charset="0"/>
              <a:buChar char="•"/>
            </a:pPr>
            <a:r>
              <a:rPr lang="cs-CZ" dirty="0" smtClean="0"/>
              <a:t>Jaký přístup k člověku se zde uplatňuje a proč?</a:t>
            </a:r>
          </a:p>
          <a:p>
            <a:pPr lvl="1">
              <a:buFont typeface="Arial" panose="020B0604020202020204" pitchFamily="34" charset="0"/>
              <a:buChar char="•"/>
            </a:pPr>
            <a:r>
              <a:rPr lang="cs-CZ" dirty="0" smtClean="0"/>
              <a:t>Jakým metodám se zde dává přednost a proč?</a:t>
            </a:r>
            <a:endParaRPr lang="cs-CZ" dirty="0"/>
          </a:p>
        </p:txBody>
      </p:sp>
    </p:spTree>
    <p:extLst>
      <p:ext uri="{BB962C8B-B14F-4D97-AF65-F5344CB8AC3E}">
        <p14:creationId xmlns:p14="http://schemas.microsoft.com/office/powerpoint/2010/main" val="1063442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 předmětu (2)</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lgn="ctr">
              <a:buNone/>
            </a:pPr>
            <a:r>
              <a:rPr lang="cs-CZ" b="1" dirty="0" smtClean="0"/>
              <a:t>A co já?</a:t>
            </a:r>
          </a:p>
          <a:p>
            <a:pPr marL="0" indent="0">
              <a:buNone/>
            </a:pPr>
            <a:r>
              <a:rPr lang="cs-CZ" dirty="0" smtClean="0"/>
              <a:t>Hledám-li odpověď na otázku přístupu a zaměření pedagogické práce v konkrétní organizaci, vynoří se přede mnou další otázky:</a:t>
            </a:r>
          </a:p>
          <a:p>
            <a:r>
              <a:rPr lang="cs-CZ" dirty="0" smtClean="0"/>
              <a:t>Jaká jsou filozofická (světonázorová, ideologická) východiska vedoucí k volbě cílů, přístupů a metod ve vychovatelské a sociální práci (s dětmi a mládeží)?</a:t>
            </a:r>
          </a:p>
          <a:p>
            <a:r>
              <a:rPr lang="cs-CZ" dirty="0" smtClean="0"/>
              <a:t>Z jakého přístupu k sociální pedagogice (jako vědě) vychází cíle, přístupy a metody, které preferují jednotliví autoři?</a:t>
            </a:r>
          </a:p>
          <a:p>
            <a:r>
              <a:rPr lang="cs-CZ" dirty="0" smtClean="0"/>
              <a:t>Jaký pohled na vědu (pedagogiku) je „za tím“?</a:t>
            </a:r>
            <a:endParaRPr lang="cs-CZ" dirty="0"/>
          </a:p>
        </p:txBody>
      </p:sp>
    </p:spTree>
    <p:extLst>
      <p:ext uri="{BB962C8B-B14F-4D97-AF65-F5344CB8AC3E}">
        <p14:creationId xmlns:p14="http://schemas.microsoft.com/office/powerpoint/2010/main" val="2066658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cs-CZ" dirty="0" smtClean="0"/>
              <a:t>Obsah předmětu</a:t>
            </a:r>
            <a:endParaRPr lang="cs-CZ" dirty="0"/>
          </a:p>
        </p:txBody>
      </p:sp>
      <p:sp>
        <p:nvSpPr>
          <p:cNvPr id="3" name="Zástupný symbol pro obsah 2"/>
          <p:cNvSpPr>
            <a:spLocks noGrp="1"/>
          </p:cNvSpPr>
          <p:nvPr>
            <p:ph idx="1"/>
          </p:nvPr>
        </p:nvSpPr>
        <p:spPr>
          <a:xfrm>
            <a:off x="457200" y="1340768"/>
            <a:ext cx="8229600" cy="5184576"/>
          </a:xfrm>
        </p:spPr>
        <p:txBody>
          <a:bodyPr>
            <a:normAutofit fontScale="92500" lnSpcReduction="20000"/>
          </a:bodyPr>
          <a:lstStyle/>
          <a:p>
            <a:pPr marL="0" indent="0">
              <a:buNone/>
            </a:pPr>
            <a:r>
              <a:rPr lang="cs-CZ" b="1" dirty="0" smtClean="0"/>
              <a:t>17.9.</a:t>
            </a:r>
            <a:r>
              <a:rPr lang="cs-CZ" dirty="0" smtClean="0"/>
              <a:t>   </a:t>
            </a:r>
          </a:p>
          <a:p>
            <a:pPr marL="0" indent="0">
              <a:buNone/>
            </a:pPr>
            <a:r>
              <a:rPr lang="cs-CZ" dirty="0" smtClean="0"/>
              <a:t>Filozofické pohledy na sociální a humanitní vědy (témata: 1-3)</a:t>
            </a:r>
          </a:p>
          <a:p>
            <a:pPr marL="0" indent="0">
              <a:buNone/>
            </a:pPr>
            <a:r>
              <a:rPr lang="cs-CZ" b="1" dirty="0" smtClean="0"/>
              <a:t>15.10. </a:t>
            </a:r>
          </a:p>
          <a:p>
            <a:pPr marL="0" indent="0">
              <a:buNone/>
            </a:pPr>
            <a:r>
              <a:rPr lang="cs-CZ" dirty="0" smtClean="0"/>
              <a:t>Filozofické pohledy na (sociální) pedagogiku (témata: 4-7)</a:t>
            </a:r>
          </a:p>
          <a:p>
            <a:pPr marL="0" indent="0">
              <a:buNone/>
            </a:pPr>
            <a:r>
              <a:rPr lang="cs-CZ" b="1" dirty="0" smtClean="0"/>
              <a:t>13.11. </a:t>
            </a:r>
          </a:p>
          <a:p>
            <a:pPr marL="0" indent="0">
              <a:buNone/>
            </a:pPr>
            <a:r>
              <a:rPr lang="cs-CZ" dirty="0" smtClean="0"/>
              <a:t>Filozofická východiska sociální pedagogiky a sociální práce (témata: 8-9)</a:t>
            </a:r>
          </a:p>
          <a:p>
            <a:pPr marL="0" indent="0">
              <a:buNone/>
            </a:pPr>
            <a:r>
              <a:rPr lang="cs-CZ" b="1" dirty="0" smtClean="0"/>
              <a:t>10.12. </a:t>
            </a:r>
          </a:p>
          <a:p>
            <a:pPr marL="0" indent="0">
              <a:buNone/>
            </a:pPr>
            <a:r>
              <a:rPr lang="cs-CZ" dirty="0" smtClean="0"/>
              <a:t>Dopad kulturních rozdílů a společenského vývoje na (sociální) pedagogiku (témata: 10-11)</a:t>
            </a:r>
            <a:endParaRPr lang="cs-CZ" dirty="0"/>
          </a:p>
        </p:txBody>
      </p:sp>
    </p:spTree>
    <p:extLst>
      <p:ext uri="{BB962C8B-B14F-4D97-AF65-F5344CB8AC3E}">
        <p14:creationId xmlns:p14="http://schemas.microsoft.com/office/powerpoint/2010/main" val="4248315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Filozofické/filosofické pohledy na vědu</a:t>
            </a:r>
            <a:endParaRPr lang="cs-CZ" dirty="0"/>
          </a:p>
        </p:txBody>
      </p:sp>
      <p:sp>
        <p:nvSpPr>
          <p:cNvPr id="3" name="Zástupný symbol pro obsah 2"/>
          <p:cNvSpPr>
            <a:spLocks noGrp="1"/>
          </p:cNvSpPr>
          <p:nvPr>
            <p:ph idx="1"/>
          </p:nvPr>
        </p:nvSpPr>
        <p:spPr>
          <a:xfrm>
            <a:off x="467544" y="1700808"/>
            <a:ext cx="8435280" cy="4525963"/>
          </a:xfrm>
        </p:spPr>
        <p:txBody>
          <a:bodyPr>
            <a:normAutofit fontScale="85000" lnSpcReduction="10000"/>
          </a:bodyPr>
          <a:lstStyle/>
          <a:p>
            <a:pPr marL="514350" indent="-514350">
              <a:buFont typeface="+mj-lt"/>
              <a:buAutoNum type="arabicParenR"/>
            </a:pPr>
            <a:r>
              <a:rPr lang="cs-CZ" dirty="0" smtClean="0"/>
              <a:t>Tři století velkých změn: od osvícenství k postmoderně</a:t>
            </a:r>
          </a:p>
          <a:p>
            <a:pPr marL="914400" lvl="1" indent="-514350">
              <a:buFont typeface="Wingdings" panose="05000000000000000000" pitchFamily="2" charset="2"/>
              <a:buChar char="ü"/>
            </a:pPr>
            <a:r>
              <a:rPr lang="cs-CZ" dirty="0" smtClean="0"/>
              <a:t>Osvícenství</a:t>
            </a:r>
          </a:p>
          <a:p>
            <a:pPr marL="914400" lvl="1" indent="-514350">
              <a:buFont typeface="Wingdings" panose="05000000000000000000" pitchFamily="2" charset="2"/>
              <a:buChar char="ü"/>
            </a:pPr>
            <a:r>
              <a:rPr lang="cs-CZ" dirty="0" smtClean="0"/>
              <a:t>Znaky doby moderní</a:t>
            </a:r>
          </a:p>
          <a:p>
            <a:pPr marL="914400" lvl="1" indent="-514350">
              <a:spcAft>
                <a:spcPts val="600"/>
              </a:spcAft>
              <a:buFont typeface="Wingdings" panose="05000000000000000000" pitchFamily="2" charset="2"/>
              <a:buChar char="ü"/>
            </a:pPr>
            <a:r>
              <a:rPr lang="cs-CZ" dirty="0" smtClean="0"/>
              <a:t>Znaky postmoderny</a:t>
            </a:r>
          </a:p>
          <a:p>
            <a:pPr marL="514350" indent="-514350">
              <a:buFont typeface="+mj-lt"/>
              <a:buAutoNum type="arabicParenR"/>
            </a:pPr>
            <a:r>
              <a:rPr lang="cs-CZ" dirty="0" smtClean="0"/>
              <a:t>Pozitivismus ve vědě: přínosy a deficity</a:t>
            </a:r>
          </a:p>
          <a:p>
            <a:pPr lvl="1">
              <a:buFont typeface="Wingdings" panose="05000000000000000000" pitchFamily="2" charset="2"/>
              <a:buChar char="ü"/>
            </a:pPr>
            <a:r>
              <a:rPr lang="cs-CZ" dirty="0"/>
              <a:t> </a:t>
            </a:r>
            <a:r>
              <a:rPr lang="cs-CZ" dirty="0" smtClean="0"/>
              <a:t> </a:t>
            </a:r>
            <a:r>
              <a:rPr lang="cs-CZ" dirty="0" err="1" smtClean="0"/>
              <a:t>Comte</a:t>
            </a:r>
            <a:endParaRPr lang="cs-CZ" dirty="0" smtClean="0"/>
          </a:p>
          <a:p>
            <a:pPr lvl="1">
              <a:buFont typeface="Wingdings" panose="05000000000000000000" pitchFamily="2" charset="2"/>
              <a:buChar char="ü"/>
            </a:pPr>
            <a:r>
              <a:rPr lang="cs-CZ" dirty="0" smtClean="0"/>
              <a:t>  </a:t>
            </a:r>
            <a:r>
              <a:rPr lang="cs-CZ" dirty="0" err="1" smtClean="0"/>
              <a:t>Durkheim</a:t>
            </a:r>
            <a:endParaRPr lang="cs-CZ" dirty="0" smtClean="0"/>
          </a:p>
          <a:p>
            <a:pPr lvl="1">
              <a:buFont typeface="Wingdings" panose="05000000000000000000" pitchFamily="2" charset="2"/>
              <a:buChar char="ü"/>
            </a:pPr>
            <a:r>
              <a:rPr lang="cs-CZ" dirty="0"/>
              <a:t> </a:t>
            </a:r>
            <a:r>
              <a:rPr lang="cs-CZ" dirty="0" smtClean="0"/>
              <a:t> </a:t>
            </a:r>
            <a:r>
              <a:rPr lang="cs-CZ" dirty="0" err="1" smtClean="0"/>
              <a:t>Nagel</a:t>
            </a:r>
            <a:r>
              <a:rPr lang="cs-CZ" dirty="0" smtClean="0"/>
              <a:t>, </a:t>
            </a:r>
            <a:r>
              <a:rPr lang="cs-CZ" dirty="0" err="1" smtClean="0"/>
              <a:t>Hempel</a:t>
            </a:r>
            <a:r>
              <a:rPr lang="cs-CZ" dirty="0" smtClean="0"/>
              <a:t>, </a:t>
            </a:r>
            <a:r>
              <a:rPr lang="cs-CZ" dirty="0" err="1" smtClean="0"/>
              <a:t>Oppenheim</a:t>
            </a:r>
            <a:endParaRPr lang="cs-CZ" dirty="0" smtClean="0"/>
          </a:p>
          <a:p>
            <a:pPr lvl="1">
              <a:spcAft>
                <a:spcPts val="600"/>
              </a:spcAft>
              <a:buFont typeface="Wingdings" panose="05000000000000000000" pitchFamily="2" charset="2"/>
              <a:buChar char="ü"/>
            </a:pPr>
            <a:r>
              <a:rPr lang="cs-CZ" dirty="0"/>
              <a:t> </a:t>
            </a:r>
            <a:r>
              <a:rPr lang="cs-CZ" dirty="0" smtClean="0"/>
              <a:t> </a:t>
            </a:r>
            <a:r>
              <a:rPr lang="cs-CZ" dirty="0" err="1" smtClean="0"/>
              <a:t>Morgenthau</a:t>
            </a:r>
            <a:endParaRPr lang="cs-CZ" dirty="0" smtClean="0"/>
          </a:p>
          <a:p>
            <a:pPr marL="514350" indent="-514350">
              <a:buFont typeface="+mj-lt"/>
              <a:buAutoNum type="arabicParenR"/>
            </a:pPr>
            <a:r>
              <a:rPr lang="cs-CZ" dirty="0" smtClean="0"/>
              <a:t>Důsledky pro pedagogiku (úvod k příštímu tématu)</a:t>
            </a:r>
            <a:endParaRPr lang="cs-CZ" dirty="0"/>
          </a:p>
        </p:txBody>
      </p:sp>
    </p:spTree>
    <p:extLst>
      <p:ext uri="{BB962C8B-B14F-4D97-AF65-F5344CB8AC3E}">
        <p14:creationId xmlns:p14="http://schemas.microsoft.com/office/powerpoint/2010/main" val="2571375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Osvícenství</a:t>
            </a:r>
            <a:endParaRPr lang="cs-CZ" dirty="0"/>
          </a:p>
        </p:txBody>
      </p:sp>
      <p:sp>
        <p:nvSpPr>
          <p:cNvPr id="3" name="Zástupný symbol pro obsah 2"/>
          <p:cNvSpPr>
            <a:spLocks noGrp="1"/>
          </p:cNvSpPr>
          <p:nvPr>
            <p:ph idx="1"/>
          </p:nvPr>
        </p:nvSpPr>
        <p:spPr/>
        <p:txBody>
          <a:bodyPr/>
          <a:lstStyle/>
          <a:p>
            <a:pPr marL="0" indent="0">
              <a:buNone/>
            </a:pPr>
            <a:r>
              <a:rPr lang="cs-CZ" dirty="0" smtClean="0"/>
              <a:t>Osvícenští myslitelé (Diderot, </a:t>
            </a:r>
            <a:r>
              <a:rPr lang="cs-CZ" dirty="0" err="1" smtClean="0"/>
              <a:t>Voltaire</a:t>
            </a:r>
            <a:r>
              <a:rPr lang="cs-CZ" dirty="0" smtClean="0"/>
              <a:t>, Kant ad.):</a:t>
            </a:r>
          </a:p>
          <a:p>
            <a:r>
              <a:rPr lang="cs-CZ" dirty="0"/>
              <a:t>p</a:t>
            </a:r>
            <a:r>
              <a:rPr lang="cs-CZ" dirty="0" smtClean="0"/>
              <a:t>ovažovali světonázorový monopol církví za přežilý</a:t>
            </a:r>
          </a:p>
          <a:p>
            <a:r>
              <a:rPr lang="cs-CZ" dirty="0"/>
              <a:t>s</a:t>
            </a:r>
            <a:r>
              <a:rPr lang="cs-CZ" dirty="0" smtClean="0"/>
              <a:t>větlem pro ně byl lidský rozum, věřili v jeho možnosti</a:t>
            </a:r>
          </a:p>
          <a:p>
            <a:r>
              <a:rPr lang="cs-CZ" dirty="0"/>
              <a:t>u</a:t>
            </a:r>
            <a:r>
              <a:rPr lang="cs-CZ" dirty="0" smtClean="0"/>
              <a:t>silovali nahradit různost náboženských vyznání univerzálním humanismem (svoboda – rovnost – bratrství)</a:t>
            </a:r>
            <a:endParaRPr lang="cs-CZ" dirty="0"/>
          </a:p>
        </p:txBody>
      </p:sp>
    </p:spTree>
    <p:extLst>
      <p:ext uri="{BB962C8B-B14F-4D97-AF65-F5344CB8AC3E}">
        <p14:creationId xmlns:p14="http://schemas.microsoft.com/office/powerpoint/2010/main" val="2621932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cs-CZ" dirty="0" smtClean="0"/>
              <a:t>Důsledky osvícenství a sekularizace</a:t>
            </a:r>
            <a:endParaRPr lang="cs-CZ" dirty="0"/>
          </a:p>
        </p:txBody>
      </p:sp>
      <p:sp>
        <p:nvSpPr>
          <p:cNvPr id="3" name="Zástupný symbol pro obsah 2"/>
          <p:cNvSpPr>
            <a:spLocks noGrp="1"/>
          </p:cNvSpPr>
          <p:nvPr>
            <p:ph idx="1"/>
          </p:nvPr>
        </p:nvSpPr>
        <p:spPr>
          <a:xfrm>
            <a:off x="457200" y="1268760"/>
            <a:ext cx="8229600" cy="5328592"/>
          </a:xfrm>
        </p:spPr>
        <p:txBody>
          <a:bodyPr>
            <a:normAutofit fontScale="92500" lnSpcReduction="20000"/>
          </a:bodyPr>
          <a:lstStyle/>
          <a:p>
            <a:r>
              <a:rPr lang="cs-CZ" dirty="0" smtClean="0"/>
              <a:t>Pozitivní:</a:t>
            </a:r>
          </a:p>
          <a:p>
            <a:pPr lvl="1"/>
            <a:r>
              <a:rPr lang="cs-CZ" dirty="0"/>
              <a:t>u</a:t>
            </a:r>
            <a:r>
              <a:rPr lang="cs-CZ" dirty="0" smtClean="0"/>
              <a:t>možnění náboženské tolerance (snášenlivosti)</a:t>
            </a:r>
          </a:p>
          <a:p>
            <a:pPr lvl="1"/>
            <a:r>
              <a:rPr lang="cs-CZ" dirty="0"/>
              <a:t>a</a:t>
            </a:r>
            <a:r>
              <a:rPr lang="cs-CZ" dirty="0" smtClean="0"/>
              <a:t>utonomie vědy a kultury</a:t>
            </a:r>
          </a:p>
          <a:p>
            <a:pPr lvl="1"/>
            <a:r>
              <a:rPr lang="cs-CZ" dirty="0"/>
              <a:t>d</a:t>
            </a:r>
            <a:r>
              <a:rPr lang="cs-CZ" dirty="0" smtClean="0"/>
              <a:t>emokratizace společnosti</a:t>
            </a:r>
          </a:p>
          <a:p>
            <a:pPr lvl="1"/>
            <a:r>
              <a:rPr lang="cs-CZ" dirty="0"/>
              <a:t>r</a:t>
            </a:r>
            <a:r>
              <a:rPr lang="cs-CZ" dirty="0" smtClean="0"/>
              <a:t>ozvoj vědy</a:t>
            </a:r>
          </a:p>
          <a:p>
            <a:pPr lvl="1"/>
            <a:r>
              <a:rPr lang="cs-CZ" dirty="0"/>
              <a:t>r</a:t>
            </a:r>
            <a:r>
              <a:rPr lang="cs-CZ" dirty="0" smtClean="0"/>
              <a:t>ozvoj sociální péče státu</a:t>
            </a:r>
          </a:p>
          <a:p>
            <a:r>
              <a:rPr lang="cs-CZ" dirty="0" smtClean="0"/>
              <a:t>Negativní:</a:t>
            </a:r>
          </a:p>
          <a:p>
            <a:pPr lvl="1"/>
            <a:r>
              <a:rPr lang="cs-CZ" dirty="0"/>
              <a:t>a</a:t>
            </a:r>
            <a:r>
              <a:rPr lang="cs-CZ" dirty="0" smtClean="0"/>
              <a:t>bsolutismus (v habsburské monarchii a v Prusku)</a:t>
            </a:r>
          </a:p>
          <a:p>
            <a:pPr lvl="1"/>
            <a:r>
              <a:rPr lang="cs-CZ" dirty="0"/>
              <a:t>n</a:t>
            </a:r>
            <a:r>
              <a:rPr lang="cs-CZ" dirty="0" smtClean="0"/>
              <a:t>ásilí francouzské revoluce, Napoleona a dalších národních revolucí</a:t>
            </a:r>
          </a:p>
          <a:p>
            <a:pPr lvl="1"/>
            <a:r>
              <a:rPr lang="cs-CZ" dirty="0"/>
              <a:t>n</a:t>
            </a:r>
            <a:r>
              <a:rPr lang="cs-CZ" dirty="0" smtClean="0"/>
              <a:t>áboženství bylo nahrazeno ideologiemi, vznik novodobého ateismu</a:t>
            </a:r>
          </a:p>
          <a:p>
            <a:pPr lvl="1"/>
            <a:r>
              <a:rPr lang="cs-CZ" dirty="0" smtClean="0"/>
              <a:t>Naivní víra ve vědu, lidský rozum a jeho možnosti</a:t>
            </a:r>
            <a:endParaRPr lang="cs-CZ" dirty="0"/>
          </a:p>
        </p:txBody>
      </p:sp>
    </p:spTree>
    <p:extLst>
      <p:ext uri="{BB962C8B-B14F-4D97-AF65-F5344CB8AC3E}">
        <p14:creationId xmlns:p14="http://schemas.microsoft.com/office/powerpoint/2010/main" val="746097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Charakteristické znaky moderní doby</a:t>
            </a:r>
            <a:endParaRPr lang="cs-CZ" dirty="0"/>
          </a:p>
        </p:txBody>
      </p:sp>
      <p:sp>
        <p:nvSpPr>
          <p:cNvPr id="3" name="Zástupný symbol pro obsah 2"/>
          <p:cNvSpPr>
            <a:spLocks noGrp="1"/>
          </p:cNvSpPr>
          <p:nvPr>
            <p:ph idx="1"/>
          </p:nvPr>
        </p:nvSpPr>
        <p:spPr>
          <a:xfrm>
            <a:off x="457200" y="1600200"/>
            <a:ext cx="8229600" cy="5069160"/>
          </a:xfrm>
        </p:spPr>
        <p:txBody>
          <a:bodyPr>
            <a:normAutofit lnSpcReduction="10000"/>
          </a:bodyPr>
          <a:lstStyle/>
          <a:p>
            <a:r>
              <a:rPr lang="cs-CZ" dirty="0" smtClean="0"/>
              <a:t>rozvoj empirických věd a průmyslu</a:t>
            </a:r>
          </a:p>
          <a:p>
            <a:r>
              <a:rPr lang="cs-CZ" dirty="0" smtClean="0"/>
              <a:t>víra v pokrok (!)</a:t>
            </a:r>
          </a:p>
          <a:p>
            <a:r>
              <a:rPr lang="cs-CZ" dirty="0" smtClean="0"/>
              <a:t>víra v sílu lidského rozumu</a:t>
            </a:r>
          </a:p>
          <a:p>
            <a:r>
              <a:rPr lang="cs-CZ" dirty="0" smtClean="0"/>
              <a:t>„</a:t>
            </a:r>
            <a:r>
              <a:rPr lang="cs-CZ" dirty="0" err="1" smtClean="0"/>
              <a:t>Entzauberung</a:t>
            </a:r>
            <a:r>
              <a:rPr lang="cs-CZ" dirty="0" smtClean="0"/>
              <a:t>“ a sekularizační teorie</a:t>
            </a:r>
          </a:p>
          <a:p>
            <a:r>
              <a:rPr lang="cs-CZ" dirty="0" smtClean="0"/>
              <a:t>ztráta privilegovaného postavení církví</a:t>
            </a:r>
          </a:p>
          <a:p>
            <a:r>
              <a:rPr lang="cs-CZ" dirty="0"/>
              <a:t>ú</a:t>
            </a:r>
            <a:r>
              <a:rPr lang="cs-CZ" dirty="0" smtClean="0"/>
              <a:t>stavnost a demokracie v politice</a:t>
            </a:r>
          </a:p>
          <a:p>
            <a:r>
              <a:rPr lang="cs-CZ" dirty="0"/>
              <a:t>k</a:t>
            </a:r>
            <a:r>
              <a:rPr lang="cs-CZ" dirty="0" smtClean="0"/>
              <a:t>onzumní společnost (2. pol. 20. stol.)</a:t>
            </a:r>
          </a:p>
          <a:p>
            <a:r>
              <a:rPr lang="cs-CZ" dirty="0" smtClean="0"/>
              <a:t>prohloubení sociálních rozdílů</a:t>
            </a:r>
          </a:p>
          <a:p>
            <a:r>
              <a:rPr lang="cs-CZ" dirty="0"/>
              <a:t>v</a:t>
            </a:r>
            <a:r>
              <a:rPr lang="cs-CZ" dirty="0" smtClean="0"/>
              <a:t>znik sociálního státu</a:t>
            </a:r>
          </a:p>
          <a:p>
            <a:pPr marL="0" indent="0">
              <a:buNone/>
            </a:pPr>
            <a:endParaRPr lang="cs-CZ" dirty="0"/>
          </a:p>
        </p:txBody>
      </p:sp>
    </p:spTree>
    <p:extLst>
      <p:ext uri="{BB962C8B-B14F-4D97-AF65-F5344CB8AC3E}">
        <p14:creationId xmlns:p14="http://schemas.microsoft.com/office/powerpoint/2010/main" val="3028801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Postmoderna – začátky a příčiny</a:t>
            </a:r>
            <a:endParaRPr lang="cs-CZ" dirty="0"/>
          </a:p>
        </p:txBody>
      </p:sp>
      <p:sp>
        <p:nvSpPr>
          <p:cNvPr id="3" name="Zástupný symbol pro obsah 2"/>
          <p:cNvSpPr>
            <a:spLocks noGrp="1"/>
          </p:cNvSpPr>
          <p:nvPr>
            <p:ph idx="1"/>
          </p:nvPr>
        </p:nvSpPr>
        <p:spPr>
          <a:xfrm>
            <a:off x="457200" y="1340768"/>
            <a:ext cx="8229600" cy="4785395"/>
          </a:xfrm>
        </p:spPr>
        <p:txBody>
          <a:bodyPr>
            <a:normAutofit fontScale="77500" lnSpcReduction="20000"/>
          </a:bodyPr>
          <a:lstStyle/>
          <a:p>
            <a:pPr>
              <a:buFont typeface="Courier New" panose="02070309020205020404" pitchFamily="49" charset="0"/>
              <a:buChar char="o"/>
            </a:pPr>
            <a:r>
              <a:rPr lang="cs-CZ" dirty="0" smtClean="0"/>
              <a:t>V 2. polovině 20. století (přelomový rok: 1968) se začaly objevovat skutečnosti, s nimiž „moderní myšlení“ nepočítalo:</a:t>
            </a:r>
          </a:p>
          <a:p>
            <a:pPr>
              <a:buFont typeface="Courier New" panose="02070309020205020404" pitchFamily="49" charset="0"/>
              <a:buChar char="o"/>
            </a:pPr>
            <a:r>
              <a:rPr lang="cs-CZ" dirty="0" smtClean="0"/>
              <a:t>Rozvoj vědy a techniky jako ohrožení</a:t>
            </a:r>
          </a:p>
          <a:p>
            <a:pPr lvl="1">
              <a:buFont typeface="Arial" panose="020B0604020202020204" pitchFamily="34" charset="0"/>
              <a:buChar char="•"/>
            </a:pPr>
            <a:r>
              <a:rPr lang="cs-CZ" dirty="0" smtClean="0"/>
              <a:t>Rozvoj vědy je rychlejší než rozvoj etiky</a:t>
            </a:r>
          </a:p>
          <a:p>
            <a:pPr lvl="1">
              <a:buFont typeface="Arial" panose="020B0604020202020204" pitchFamily="34" charset="0"/>
              <a:buChar char="•"/>
            </a:pPr>
            <a:r>
              <a:rPr lang="cs-CZ" dirty="0" smtClean="0"/>
              <a:t>Atomové zbraně</a:t>
            </a:r>
          </a:p>
          <a:p>
            <a:pPr lvl="1">
              <a:buFont typeface="Arial" panose="020B0604020202020204" pitchFamily="34" charset="0"/>
              <a:buChar char="•"/>
            </a:pPr>
            <a:r>
              <a:rPr lang="cs-CZ" dirty="0" smtClean="0"/>
              <a:t>Ničení přírody a globálního prostředí</a:t>
            </a:r>
          </a:p>
          <a:p>
            <a:pPr lvl="1">
              <a:buFont typeface="Arial" panose="020B0604020202020204" pitchFamily="34" charset="0"/>
              <a:buChar char="•"/>
            </a:pPr>
            <a:r>
              <a:rPr lang="cs-CZ" dirty="0" smtClean="0"/>
              <a:t>Problémy bioetiky, robotizace</a:t>
            </a:r>
          </a:p>
          <a:p>
            <a:pPr>
              <a:buFont typeface="Courier New" panose="02070309020205020404" pitchFamily="49" charset="0"/>
              <a:buChar char="o"/>
            </a:pPr>
            <a:r>
              <a:rPr lang="cs-CZ" dirty="0" smtClean="0"/>
              <a:t>Populační exploze a omezení zdrojů surovin</a:t>
            </a:r>
          </a:p>
          <a:p>
            <a:pPr>
              <a:buFont typeface="Courier New" panose="02070309020205020404" pitchFamily="49" charset="0"/>
              <a:buChar char="o"/>
            </a:pPr>
            <a:r>
              <a:rPr lang="cs-CZ" dirty="0" smtClean="0"/>
              <a:t>Začátek globalizace – skrze dopravu a média</a:t>
            </a:r>
          </a:p>
          <a:p>
            <a:pPr lvl="1">
              <a:buFont typeface="Arial" panose="020B0604020202020204" pitchFamily="34" charset="0"/>
              <a:buChar char="•"/>
            </a:pPr>
            <a:r>
              <a:rPr lang="cs-CZ" dirty="0" smtClean="0"/>
              <a:t>Snadná výměna myšlenek i zboží, rostoucí spolupráce</a:t>
            </a:r>
          </a:p>
          <a:p>
            <a:pPr lvl="1">
              <a:buFont typeface="Arial" panose="020B0604020202020204" pitchFamily="34" charset="0"/>
              <a:buChar char="•"/>
            </a:pPr>
            <a:r>
              <a:rPr lang="cs-CZ" dirty="0" smtClean="0"/>
              <a:t>Růst moci nadnárodních koncernů, krize národních vlád</a:t>
            </a:r>
          </a:p>
          <a:p>
            <a:pPr lvl="1">
              <a:buFont typeface="Arial" panose="020B0604020202020204" pitchFamily="34" charset="0"/>
              <a:buChar char="•"/>
            </a:pPr>
            <a:r>
              <a:rPr lang="cs-CZ" dirty="0" smtClean="0"/>
              <a:t>Světonázorová pluralita (bez všeobecně přijímaných kritérií)</a:t>
            </a:r>
            <a:endParaRPr lang="cs-CZ" dirty="0"/>
          </a:p>
        </p:txBody>
      </p:sp>
    </p:spTree>
    <p:extLst>
      <p:ext uri="{BB962C8B-B14F-4D97-AF65-F5344CB8AC3E}">
        <p14:creationId xmlns:p14="http://schemas.microsoft.com/office/powerpoint/2010/main" val="101211141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TotalTime>
  <Words>1227</Words>
  <Application>Microsoft Office PowerPoint</Application>
  <PresentationFormat>Předvádění na obrazovce (4:3)</PresentationFormat>
  <Paragraphs>143</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systému Office</vt:lpstr>
      <vt:lpstr>Filozofické aspekty sociálních věd</vt:lpstr>
      <vt:lpstr>Smysl předmětu (1)</vt:lpstr>
      <vt:lpstr>Smysl předmětu (2)</vt:lpstr>
      <vt:lpstr>Obsah předmětu</vt:lpstr>
      <vt:lpstr>Filozofické/filosofické pohledy na vědu</vt:lpstr>
      <vt:lpstr>Osvícenství</vt:lpstr>
      <vt:lpstr>Důsledky osvícenství a sekularizace</vt:lpstr>
      <vt:lpstr>Charakteristické znaky moderní doby</vt:lpstr>
      <vt:lpstr>Postmoderna – začátky a příčiny</vt:lpstr>
      <vt:lpstr>Postomoderna – znaky (Helsper)</vt:lpstr>
      <vt:lpstr>Další znaky postmoderny</vt:lpstr>
      <vt:lpstr>Současné pojetí vědy</vt:lpstr>
      <vt:lpstr>Pozitivistická věda – vývoj (1)</vt:lpstr>
      <vt:lpstr>Pozitivistická věda – vývoj (2)</vt:lpstr>
      <vt:lpstr>Kritika pozitivismu</vt:lpstr>
      <vt:lpstr>Kritici pozitivismu</vt:lpstr>
      <vt:lpstr>Literární zdroje:</vt:lpstr>
      <vt:lpstr>Důsledky pro pedagogiku – otázky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Filozofické aspekty sociálních věd</dc:title>
  <dc:creator>kaplanek</dc:creator>
  <cp:lastModifiedBy>kaplanek</cp:lastModifiedBy>
  <cp:revision>24</cp:revision>
  <dcterms:created xsi:type="dcterms:W3CDTF">2021-09-14T06:49:59Z</dcterms:created>
  <dcterms:modified xsi:type="dcterms:W3CDTF">2021-09-17T04:51:18Z</dcterms:modified>
</cp:coreProperties>
</file>