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31"/>
  </p:notesMasterIdLst>
  <p:handoutMasterIdLst>
    <p:handoutMasterId r:id="rId32"/>
  </p:handoutMasterIdLst>
  <p:sldIdLst>
    <p:sldId id="298" r:id="rId2"/>
    <p:sldId id="257" r:id="rId3"/>
    <p:sldId id="259" r:id="rId4"/>
    <p:sldId id="262" r:id="rId5"/>
    <p:sldId id="278" r:id="rId6"/>
    <p:sldId id="279" r:id="rId7"/>
    <p:sldId id="280" r:id="rId8"/>
    <p:sldId id="263" r:id="rId9"/>
    <p:sldId id="264" r:id="rId10"/>
    <p:sldId id="266" r:id="rId11"/>
    <p:sldId id="281" r:id="rId12"/>
    <p:sldId id="282" r:id="rId13"/>
    <p:sldId id="287" r:id="rId14"/>
    <p:sldId id="267" r:id="rId15"/>
    <p:sldId id="277" r:id="rId16"/>
    <p:sldId id="271" r:id="rId17"/>
    <p:sldId id="272" r:id="rId18"/>
    <p:sldId id="276" r:id="rId19"/>
    <p:sldId id="274" r:id="rId20"/>
    <p:sldId id="275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6" r:id="rId29"/>
    <p:sldId id="29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291" autoAdjust="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07.01.2023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07.01.2023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8458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44825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65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7551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76613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61660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62782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4697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6" name="Obdélník 25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29" name="Obrázek 2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8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697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58277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7244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362505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4926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299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5253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89959-8F19-42EC-8AB4-E065AB59426E}" type="datetimeFigureOut">
              <a:rPr lang="cs-CZ"/>
              <a:pPr>
                <a:defRPr/>
              </a:pPr>
              <a:t>07.01.2023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F5A9-4754-4971-BECA-9F6101394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820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15FA-7C09-42FC-9098-F73E2D2FEE92}" type="datetimeFigureOut">
              <a:rPr lang="cs-CZ"/>
              <a:pPr>
                <a:defRPr/>
              </a:pPr>
              <a:t>07.01.2023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2597-F218-43AA-BECA-E439CCE12A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89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0664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70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990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98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3461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7" name="Obrázek 6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0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20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07.01.2023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62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D5FD9-3C04-44DA-9D63-B7598933CB24}" type="datetime1">
              <a:rPr lang="cs-CZ" smtClean="0"/>
              <a:pPr/>
              <a:t>07.01.2023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66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8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charset="0"/>
              </a:rPr>
              <a:t>Sociálně kulturní animace</a:t>
            </a:r>
          </a:p>
        </p:txBody>
      </p:sp>
      <p:sp>
        <p:nvSpPr>
          <p:cNvPr id="65538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dirty="0" smtClean="0"/>
              <a:t>Animace jako práce s komunitou „utlačovaných“ = objevení života, který v těchto lidech dříme, </a:t>
            </a:r>
          </a:p>
          <a:p>
            <a:pPr>
              <a:buFont typeface="Arial" charset="0"/>
              <a:buNone/>
            </a:pPr>
            <a:r>
              <a:rPr lang="cs-CZ" dirty="0" smtClean="0"/>
              <a:t>	= objevení kreativního potenciálu, který může být osvobozen a vydávat plody </a:t>
            </a:r>
          </a:p>
          <a:p>
            <a:r>
              <a:rPr lang="cs-CZ" dirty="0" smtClean="0"/>
              <a:t>Animace jako výchovné doprovázení </a:t>
            </a:r>
          </a:p>
          <a:p>
            <a:pPr lvl="1"/>
            <a:r>
              <a:rPr lang="cs-CZ" dirty="0" smtClean="0"/>
              <a:t>počítá s tím, že tento potenciál nejen probudí, ale také pomůže rozvinout a usměrnit </a:t>
            </a:r>
          </a:p>
          <a:p>
            <a:pPr lvl="1">
              <a:buFont typeface="Arial" charset="0"/>
              <a:buNone/>
            </a:pPr>
            <a:r>
              <a:rPr lang="cs-CZ" dirty="0" smtClean="0"/>
              <a:t>	(v kontextu kultury, do níž mladí lidé vrůstají).</a:t>
            </a:r>
          </a:p>
        </p:txBody>
      </p:sp>
      <p:sp>
        <p:nvSpPr>
          <p:cNvPr id="65539" name="Rectangle 4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cs-CZ" sz="4400" b="1">
              <a:latin typeface="Calibri" pitchFamily="34" charset="0"/>
            </a:endParaRPr>
          </a:p>
        </p:txBody>
      </p:sp>
      <p:sp>
        <p:nvSpPr>
          <p:cNvPr id="65540" name="Rectangle 5"/>
          <p:cNvSpPr>
            <a:spLocks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cs-CZ" sz="4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05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Pedagogika utlačovaných</a:t>
            </a:r>
            <a:endParaRPr lang="cs-CZ" altLang="cs-CZ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147248" cy="52564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altLang="cs-CZ" sz="2800" b="1" dirty="0"/>
              <a:t>Paulo </a:t>
            </a:r>
            <a:r>
              <a:rPr lang="cs-CZ" altLang="cs-CZ" sz="2800" b="1" dirty="0" err="1"/>
              <a:t>Freire</a:t>
            </a:r>
            <a:r>
              <a:rPr lang="cs-CZ" altLang="cs-CZ" sz="2800" b="1" dirty="0"/>
              <a:t> (1921-1997)</a:t>
            </a:r>
          </a:p>
          <a:p>
            <a:r>
              <a:rPr lang="cs-CZ" altLang="cs-CZ" sz="2800" dirty="0" smtClean="0"/>
              <a:t>brazilský </a:t>
            </a:r>
            <a:r>
              <a:rPr lang="cs-CZ" altLang="cs-CZ" sz="2800" dirty="0"/>
              <a:t>pedagog</a:t>
            </a:r>
          </a:p>
          <a:p>
            <a:r>
              <a:rPr lang="cs-CZ" altLang="cs-CZ" sz="2800" dirty="0"/>
              <a:t>hlavní dílo: Pedagogika utlačovaných</a:t>
            </a:r>
          </a:p>
          <a:p>
            <a:r>
              <a:rPr lang="cs-CZ" altLang="cs-CZ" sz="2800" dirty="0"/>
              <a:t>kritizoval nedostatek participace žáků na rozhodování o obsahu a způsobu vzdělávání</a:t>
            </a:r>
          </a:p>
          <a:p>
            <a:r>
              <a:rPr lang="cs-CZ" altLang="cs-CZ" sz="2800" dirty="0"/>
              <a:t>problém: </a:t>
            </a:r>
            <a:r>
              <a:rPr lang="cs-CZ" altLang="cs-CZ" sz="2800" dirty="0" smtClean="0"/>
              <a:t>nerovnost</a:t>
            </a:r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 smtClean="0"/>
              <a:t>Jeho cíle:</a:t>
            </a:r>
          </a:p>
          <a:p>
            <a:r>
              <a:rPr lang="cs-CZ" altLang="cs-CZ" sz="2800" dirty="0"/>
              <a:t>„nastartovat“ kritické myšlení (</a:t>
            </a:r>
            <a:r>
              <a:rPr lang="cs-CZ" altLang="cs-CZ" sz="2800" dirty="0" err="1"/>
              <a:t>conscientisation</a:t>
            </a:r>
            <a:r>
              <a:rPr lang="cs-CZ" altLang="cs-CZ" sz="2800" dirty="0"/>
              <a:t>); politický rozměr</a:t>
            </a:r>
          </a:p>
          <a:p>
            <a:r>
              <a:rPr lang="cs-CZ" altLang="cs-CZ" sz="2800" dirty="0"/>
              <a:t>navázat partnerské vztahy mezi učitelem a žákem (soc. pracovníkem a klientem)</a:t>
            </a:r>
          </a:p>
          <a:p>
            <a:r>
              <a:rPr lang="cs-CZ" altLang="cs-CZ" sz="2800" dirty="0"/>
              <a:t>rozvinout potlačený potenciál (animace)</a:t>
            </a:r>
          </a:p>
          <a:p>
            <a:r>
              <a:rPr lang="cs-CZ" altLang="cs-CZ" sz="2800" dirty="0"/>
              <a:t>neexistuje neutrální výchova: „Když zkusíme být neutrální, podporujeme dominantní ideologii“</a:t>
            </a:r>
          </a:p>
          <a:p>
            <a:r>
              <a:rPr lang="cs-CZ" altLang="cs-CZ" sz="2800" dirty="0"/>
              <a:t>osvobození nikoliv „domestikace“</a:t>
            </a:r>
          </a:p>
          <a:p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8106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 co Freire usiloval?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cs-CZ" altLang="cs-CZ" dirty="0"/>
              <a:t>„nastartovat“ kritické myšlení (</a:t>
            </a:r>
            <a:r>
              <a:rPr lang="cs-CZ" altLang="cs-CZ" dirty="0" err="1"/>
              <a:t>conscientisation</a:t>
            </a:r>
            <a:r>
              <a:rPr lang="cs-CZ" altLang="cs-CZ" dirty="0"/>
              <a:t>); politický rozměr</a:t>
            </a:r>
          </a:p>
          <a:p>
            <a:r>
              <a:rPr lang="cs-CZ" altLang="cs-CZ" dirty="0"/>
              <a:t>navázat partnerské vztahy mezi učitelem a žákem (soc. pracovníkem a klientem)</a:t>
            </a:r>
          </a:p>
          <a:p>
            <a:r>
              <a:rPr lang="cs-CZ" altLang="cs-CZ" dirty="0"/>
              <a:t>rozvinout potlačený potenciál (animace)</a:t>
            </a:r>
          </a:p>
          <a:p>
            <a:r>
              <a:rPr lang="cs-CZ" altLang="cs-CZ" dirty="0"/>
              <a:t>neexistuje neutrální výchova: „Když zkusíme být neutrální, podporujeme dominantní ideologii“</a:t>
            </a:r>
          </a:p>
          <a:p>
            <a:r>
              <a:rPr lang="cs-CZ" altLang="cs-CZ" dirty="0"/>
              <a:t>osvobození nikoliv „domestikace“</a:t>
            </a:r>
          </a:p>
        </p:txBody>
      </p:sp>
    </p:spTree>
    <p:extLst>
      <p:ext uri="{BB962C8B-B14F-4D97-AF65-F5344CB8AC3E}">
        <p14:creationId xmlns:p14="http://schemas.microsoft.com/office/powerpoint/2010/main" val="183034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altLang="cs-CZ" sz="3800" dirty="0"/>
              <a:t/>
            </a:r>
            <a:br>
              <a:rPr lang="cs-CZ" altLang="cs-CZ" sz="3800" dirty="0"/>
            </a:br>
            <a:r>
              <a:rPr lang="cs-CZ" altLang="cs-CZ" sz="3800" dirty="0"/>
              <a:t>D</a:t>
            </a:r>
            <a:r>
              <a:rPr lang="cs-CZ" altLang="cs-CZ" sz="3800" dirty="0" smtClean="0"/>
              <a:t>ivadlo utlačovaných</a:t>
            </a:r>
            <a:endParaRPr lang="cs-CZ" altLang="cs-CZ" sz="3800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77200" cy="4419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800" b="1" dirty="0" err="1"/>
              <a:t>Agusto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Boal</a:t>
            </a:r>
            <a:r>
              <a:rPr lang="cs-CZ" altLang="cs-CZ" sz="2800" b="1" dirty="0"/>
              <a:t> (1931 – 2009)</a:t>
            </a:r>
            <a:endParaRPr lang="cs-CZ" altLang="cs-CZ" sz="2800" b="1" dirty="0" smtClean="0"/>
          </a:p>
          <a:p>
            <a:r>
              <a:rPr lang="cs-CZ" altLang="cs-CZ" sz="2800" dirty="0" smtClean="0"/>
              <a:t>brazilský </a:t>
            </a:r>
            <a:r>
              <a:rPr lang="cs-CZ" altLang="cs-CZ" sz="2800" dirty="0"/>
              <a:t>režisér</a:t>
            </a:r>
          </a:p>
          <a:p>
            <a:r>
              <a:rPr lang="cs-CZ" altLang="cs-CZ" sz="2800" dirty="0"/>
              <a:t>Divadlo utlačovaných: aktéry jsou všichni přítomní, i diváci</a:t>
            </a:r>
          </a:p>
          <a:p>
            <a:r>
              <a:rPr lang="cs-CZ" altLang="cs-CZ" sz="2800" dirty="0"/>
              <a:t>workshopy s lidmi na ulici: kdo první přijde na to, že je to divadlo? (neviditelné divadlo</a:t>
            </a:r>
            <a:r>
              <a:rPr lang="cs-CZ" altLang="cs-CZ" sz="2800" dirty="0" smtClean="0"/>
              <a:t>)</a:t>
            </a:r>
          </a:p>
          <a:p>
            <a:pPr marL="0" indent="0">
              <a:buNone/>
            </a:pPr>
            <a:r>
              <a:rPr lang="cs-CZ" altLang="cs-CZ" sz="2800" b="1" dirty="0" smtClean="0"/>
              <a:t>Průběh workshopů A. </a:t>
            </a:r>
            <a:r>
              <a:rPr lang="cs-CZ" altLang="cs-CZ" sz="2800" b="1" dirty="0" err="1" smtClean="0"/>
              <a:t>Boala</a:t>
            </a:r>
            <a:r>
              <a:rPr lang="cs-CZ" altLang="cs-CZ" sz="2800" b="1" dirty="0" smtClean="0"/>
              <a:t>:</a:t>
            </a:r>
          </a:p>
          <a:p>
            <a:r>
              <a:rPr lang="cs-CZ" altLang="cs-CZ" sz="2800" dirty="0"/>
              <a:t>2 dny: rozhovor o politických a ekonomických otázkách</a:t>
            </a:r>
          </a:p>
          <a:p>
            <a:r>
              <a:rPr lang="cs-CZ" altLang="cs-CZ" sz="2800" dirty="0"/>
              <a:t>2 dny: příprava představení – cvičení a hry</a:t>
            </a:r>
          </a:p>
          <a:p>
            <a:r>
              <a:rPr lang="cs-CZ" altLang="cs-CZ" sz="2800" dirty="0"/>
              <a:t>1 den: neviditelné divadlo</a:t>
            </a:r>
          </a:p>
          <a:p>
            <a:r>
              <a:rPr lang="cs-CZ" altLang="cs-CZ" sz="2800" dirty="0"/>
              <a:t>poslední den: veřejná produkce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382822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noFill/>
        </p:spPr>
        <p:txBody>
          <a:bodyPr/>
          <a:lstStyle/>
          <a:p>
            <a:r>
              <a:rPr lang="cs-CZ" b="1" dirty="0" smtClean="0"/>
              <a:t>Sociálně kulturní animace</a:t>
            </a:r>
          </a:p>
        </p:txBody>
      </p:sp>
      <p:sp>
        <p:nvSpPr>
          <p:cNvPr id="66562" name="Rectangle 3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800" dirty="0" smtClean="0"/>
              <a:t>ekvivalent ke „komunitní práci“ s důrazem na funkci animátora</a:t>
            </a:r>
            <a:endParaRPr lang="cs-CZ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400" i="1" dirty="0" smtClean="0">
                <a:latin typeface="Hind Regular"/>
              </a:rPr>
              <a:t>p</a:t>
            </a:r>
            <a:r>
              <a:rPr lang="cs-CZ" sz="2800" i="1" dirty="0" smtClean="0"/>
              <a:t>oskytuje účastníkům prostor k prožití zkušeností, při nichž dosáhnou vyšší úrovně seberealizace a sebevyjádření a zažijí pocit skupinové sounáležitosti </a:t>
            </a:r>
            <a:r>
              <a:rPr lang="cs-CZ" sz="2800" dirty="0" smtClean="0"/>
              <a:t>(</a:t>
            </a:r>
            <a:r>
              <a:rPr lang="cs-CZ" sz="2800" dirty="0" err="1" smtClean="0"/>
              <a:t>Smith</a:t>
            </a:r>
            <a:r>
              <a:rPr lang="cs-CZ" sz="2800" dirty="0" smtClean="0"/>
              <a:t>, 1999)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pomoci lidem</a:t>
            </a:r>
            <a:r>
              <a:rPr lang="cs-CZ" sz="2800" b="1" dirty="0" smtClean="0">
                <a:latin typeface="Arial" charset="0"/>
              </a:rPr>
              <a:t> </a:t>
            </a:r>
            <a:r>
              <a:rPr lang="cs-CZ" sz="2400" b="1" dirty="0" smtClean="0">
                <a:latin typeface="Arial" charset="0"/>
              </a:rPr>
              <a:t>uvolnit jejich „skrytý potenciál“ a</a:t>
            </a:r>
            <a:r>
              <a:rPr lang="cs-CZ" sz="2800" b="1" dirty="0" smtClean="0"/>
              <a:t> rozvíjet schopnost </a:t>
            </a:r>
            <a:r>
              <a:rPr lang="cs-CZ" sz="2800" b="1" i="1" dirty="0" smtClean="0"/>
              <a:t>artikulovat své názory</a:t>
            </a:r>
            <a:endParaRPr lang="cs-CZ" sz="2800" b="1" i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800" dirty="0" smtClean="0"/>
              <a:t>Pojmová různost: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USA, GB: </a:t>
            </a:r>
            <a:r>
              <a:rPr lang="cs-CZ" sz="2400" dirty="0" err="1" smtClean="0"/>
              <a:t>community</a:t>
            </a:r>
            <a:r>
              <a:rPr lang="cs-CZ" sz="2400" dirty="0" smtClean="0"/>
              <a:t> </a:t>
            </a:r>
            <a:r>
              <a:rPr lang="cs-CZ" sz="2400" dirty="0" err="1" smtClean="0"/>
              <a:t>work</a:t>
            </a:r>
            <a:r>
              <a:rPr lang="cs-CZ" sz="2400" dirty="0" smtClean="0"/>
              <a:t>, 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animation</a:t>
            </a:r>
            <a:endParaRPr lang="cs-CZ" sz="24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Francie</a:t>
            </a:r>
            <a:r>
              <a:rPr lang="cs-CZ" sz="2400" dirty="0" smtClean="0">
                <a:latin typeface="Hind Regular"/>
              </a:rPr>
              <a:t>: l´</a:t>
            </a:r>
            <a:r>
              <a:rPr lang="cs-CZ" sz="2400" dirty="0" err="1" smtClean="0">
                <a:latin typeface="Hind Regular"/>
              </a:rPr>
              <a:t>animation</a:t>
            </a:r>
            <a:r>
              <a:rPr lang="cs-CZ" sz="2400" dirty="0" smtClean="0">
                <a:latin typeface="Hind Regular"/>
              </a:rPr>
              <a:t> </a:t>
            </a:r>
            <a:r>
              <a:rPr lang="cs-CZ" sz="2400" dirty="0" err="1" smtClean="0">
                <a:latin typeface="Hind Regular"/>
              </a:rPr>
              <a:t>socioculturel</a:t>
            </a:r>
            <a:endParaRPr lang="cs-CZ" sz="2400" dirty="0" smtClean="0">
              <a:latin typeface="Hind Regular"/>
            </a:endParaRP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Švýcarsko: </a:t>
            </a:r>
            <a:r>
              <a:rPr lang="cs-CZ" sz="2400" dirty="0" err="1" smtClean="0"/>
              <a:t>soziokulturelle</a:t>
            </a:r>
            <a:r>
              <a:rPr lang="cs-CZ" sz="2400" dirty="0" smtClean="0"/>
              <a:t> </a:t>
            </a:r>
            <a:r>
              <a:rPr lang="cs-CZ" sz="2400" dirty="0" err="1" smtClean="0"/>
              <a:t>Animation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5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kulturní animace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3200" dirty="0"/>
              <a:t>Sociálně-kulturní animace je formou „</a:t>
            </a:r>
            <a:r>
              <a:rPr lang="cs-CZ" altLang="cs-CZ" sz="3200" dirty="0" err="1"/>
              <a:t>community</a:t>
            </a:r>
            <a:r>
              <a:rPr lang="cs-CZ" altLang="cs-CZ" sz="3200" dirty="0"/>
              <a:t> </a:t>
            </a:r>
            <a:r>
              <a:rPr lang="cs-CZ" altLang="cs-CZ" sz="3200" dirty="0" err="1"/>
              <a:t>development</a:t>
            </a:r>
            <a:r>
              <a:rPr lang="cs-CZ" altLang="cs-CZ" sz="3200" dirty="0"/>
              <a:t>“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Podle Zprávy Evropské kulturní fundace (1973) je animace „stimulace duševního, fyzického a citového života lidí v prostředí, které účastníkům umožňuje, aby se více realizovali a projevili ve skupině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Vliv </a:t>
            </a:r>
            <a:r>
              <a:rPr lang="cs-CZ" altLang="cs-CZ" sz="3200" dirty="0" err="1"/>
              <a:t>Freireho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Boala</a:t>
            </a:r>
            <a:r>
              <a:rPr lang="cs-CZ" altLang="cs-CZ" sz="3200" dirty="0"/>
              <a:t>: animace jako forma sociální práce, která se zaměřuje na uvědomění si a rozvoj latentních možností jednotlivců, skupin a komunit.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183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/>
          </p:cNvSpPr>
          <p:nvPr>
            <p:ph type="title"/>
          </p:nvPr>
        </p:nvSpPr>
        <p:spPr>
          <a:xfrm>
            <a:off x="755576" y="235992"/>
            <a:ext cx="6347713" cy="1320800"/>
          </a:xfrm>
        </p:spPr>
        <p:txBody>
          <a:bodyPr/>
          <a:lstStyle/>
          <a:p>
            <a:r>
              <a:rPr lang="cs-CZ" sz="4000" b="1" dirty="0" smtClean="0"/>
              <a:t>Role animátora v sociální práci</a:t>
            </a:r>
          </a:p>
        </p:txBody>
      </p:sp>
      <p:sp>
        <p:nvSpPr>
          <p:cNvPr id="72706" name="Rectangle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 err="1" smtClean="0"/>
              <a:t>Concepteur</a:t>
            </a:r>
            <a:r>
              <a:rPr lang="cs-CZ" sz="2400" dirty="0" smtClean="0"/>
              <a:t> – pracovník vytvářející koncepci práce se skupinou / s komunitou, a to na základě analýzy její situace;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b="1" dirty="0" err="1" smtClean="0"/>
              <a:t>Mediateur</a:t>
            </a:r>
            <a:r>
              <a:rPr lang="cs-CZ" sz="2400" dirty="0" smtClean="0"/>
              <a:t> – pracovník podporující informovanost, kreativitu, komunikaci a porozumění na všech úrovních: mezi jednotlivci, ve skupině, i mezi sociálními partnery, kteří jsou účastníky animačního procesu.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400" b="1" dirty="0" err="1" smtClean="0"/>
              <a:t>Organisateur</a:t>
            </a:r>
            <a:r>
              <a:rPr lang="cs-CZ" sz="2400" b="1" dirty="0" smtClean="0"/>
              <a:t> </a:t>
            </a:r>
            <a:r>
              <a:rPr lang="cs-CZ" sz="2400" dirty="0" smtClean="0"/>
              <a:t>– pracovník, který provádí strategické i operační plánování (střednědobé i krátkodobé) a hledá finanční prostředky (včetně PR); vytváří tým specializovaných i dobrovolných spolupracovníků a koordinuje jejich práci </a:t>
            </a:r>
          </a:p>
        </p:txBody>
      </p:sp>
    </p:spTree>
    <p:extLst>
      <p:ext uri="{BB962C8B-B14F-4D97-AF65-F5344CB8AC3E}">
        <p14:creationId xmlns:p14="http://schemas.microsoft.com/office/powerpoint/2010/main" val="301636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sz="4000" dirty="0" smtClean="0"/>
              <a:t>Pedagogická animace</a:t>
            </a:r>
          </a:p>
        </p:txBody>
      </p:sp>
      <p:grpSp>
        <p:nvGrpSpPr>
          <p:cNvPr id="2" name="Organization Chart 2"/>
          <p:cNvGrpSpPr>
            <a:grpSpLocks noChangeAspect="1"/>
          </p:cNvGrpSpPr>
          <p:nvPr/>
        </p:nvGrpSpPr>
        <p:grpSpPr bwMode="auto">
          <a:xfrm>
            <a:off x="0" y="1052513"/>
            <a:ext cx="9144000" cy="5805487"/>
            <a:chOff x="-179" y="663"/>
            <a:chExt cx="2816" cy="208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79" y="663"/>
              <a:ext cx="2816" cy="208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3076" name="_s3076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16200000">
              <a:off x="1898" y="1740"/>
              <a:ext cx="144" cy="1"/>
            </a:xfrm>
            <a:prstGeom prst="bentConnector3">
              <a:avLst>
                <a:gd name="adj1" fmla="val 2856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7" name="_s3077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418" y="174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_s307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5400000" flipH="1">
              <a:off x="1528" y="778"/>
              <a:ext cx="144" cy="741"/>
            </a:xfrm>
            <a:prstGeom prst="bentConnector3">
              <a:avLst>
                <a:gd name="adj1" fmla="val 2856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9" name="_s307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787" y="779"/>
              <a:ext cx="144" cy="740"/>
            </a:xfrm>
            <a:prstGeom prst="bentConnector3">
              <a:avLst>
                <a:gd name="adj1" fmla="val 2856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080"/>
            <p:cNvSpPr>
              <a:spLocks noChangeArrowheads="1"/>
            </p:cNvSpPr>
            <p:nvPr/>
          </p:nvSpPr>
          <p:spPr bwMode="auto">
            <a:xfrm>
              <a:off x="715" y="663"/>
              <a:ext cx="1029" cy="414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6724" tIns="18361" rIns="36724" bIns="1836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jako výchovná metoda</a:t>
              </a:r>
            </a:p>
          </p:txBody>
        </p:sp>
        <p:sp>
          <p:nvSpPr>
            <p:cNvPr id="5" name="_s3081"/>
            <p:cNvSpPr>
              <a:spLocks noChangeArrowheads="1"/>
            </p:cNvSpPr>
            <p:nvPr/>
          </p:nvSpPr>
          <p:spPr bwMode="auto">
            <a:xfrm>
              <a:off x="49" y="1221"/>
              <a:ext cx="881" cy="44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l´animazione</a:t>
              </a:r>
              <a:r>
                <a:rPr kumimoji="0" lang="cs-CZ" altLang="cs-CZ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culturale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3082"/>
            <p:cNvSpPr>
              <a:spLocks noChangeArrowheads="1"/>
            </p:cNvSpPr>
            <p:nvPr/>
          </p:nvSpPr>
          <p:spPr bwMode="auto">
            <a:xfrm>
              <a:off x="1529" y="1221"/>
              <a:ext cx="881" cy="448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Freizeitkulturelle</a:t>
              </a:r>
              <a:endPara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Animation</a:t>
              </a:r>
              <a:endPara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3083"/>
            <p:cNvSpPr>
              <a:spLocks noChangeArrowheads="1"/>
            </p:cNvSpPr>
            <p:nvPr/>
          </p:nvSpPr>
          <p:spPr bwMode="auto">
            <a:xfrm>
              <a:off x="-179" y="1813"/>
              <a:ext cx="1336" cy="939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výchovný přístup vycházející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z filozofické antropologie </a:t>
              </a:r>
            </a:p>
          </p:txBody>
        </p:sp>
        <p:sp>
          <p:nvSpPr>
            <p:cNvPr id="8" name="_s3084"/>
            <p:cNvSpPr>
              <a:spLocks noChangeArrowheads="1"/>
            </p:cNvSpPr>
            <p:nvPr/>
          </p:nvSpPr>
          <p:spPr bwMode="auto">
            <a:xfrm>
              <a:off x="1301" y="1813"/>
              <a:ext cx="1336" cy="939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aplikace animace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 pedagogice volného času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7842" name="Text Box 17"/>
          <p:cNvSpPr txBox="1">
            <a:spLocks noChangeArrowheads="1"/>
          </p:cNvSpPr>
          <p:nvPr/>
        </p:nvSpPr>
        <p:spPr bwMode="auto">
          <a:xfrm>
            <a:off x="6464300" y="1268413"/>
            <a:ext cx="45878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cs-CZ"/>
          </a:p>
        </p:txBody>
      </p:sp>
      <p:sp>
        <p:nvSpPr>
          <p:cNvPr id="77843" name="Text Box 18"/>
          <p:cNvSpPr txBox="1">
            <a:spLocks noChangeArrowheads="1"/>
          </p:cNvSpPr>
          <p:nvPr/>
        </p:nvSpPr>
        <p:spPr bwMode="auto">
          <a:xfrm>
            <a:off x="6659563" y="1341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82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Animace volnočasové kultury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700808"/>
            <a:ext cx="8543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dirty="0" smtClean="0">
                <a:latin typeface="Hind Regular"/>
              </a:rPr>
              <a:t> Metoda zaměřená na povzbuzení, motivaci a </a:t>
            </a:r>
            <a:r>
              <a:rPr lang="cs-CZ" sz="3600" dirty="0" err="1" smtClean="0">
                <a:latin typeface="Hind Regular"/>
              </a:rPr>
              <a:t>empowerment</a:t>
            </a:r>
            <a:r>
              <a:rPr lang="cs-CZ" sz="3600" dirty="0" smtClean="0">
                <a:latin typeface="Hind Regular"/>
              </a:rPr>
              <a:t>:</a:t>
            </a:r>
          </a:p>
          <a:p>
            <a:pPr>
              <a:buFontTx/>
              <a:buChar char="-"/>
            </a:pPr>
            <a:r>
              <a:rPr lang="cs-CZ" sz="3600" dirty="0" smtClean="0">
                <a:latin typeface="Hind Regular"/>
              </a:rPr>
              <a:t> Objevení individuálních schopností</a:t>
            </a:r>
          </a:p>
          <a:p>
            <a:pPr>
              <a:buFontTx/>
              <a:buChar char="-"/>
            </a:pPr>
            <a:r>
              <a:rPr lang="cs-CZ" sz="3600" dirty="0" smtClean="0">
                <a:latin typeface="Hind Regular"/>
              </a:rPr>
              <a:t> Rozvoj sociálně kulturní iniciativy</a:t>
            </a:r>
          </a:p>
          <a:p>
            <a:pPr>
              <a:buFontTx/>
              <a:buChar char="-"/>
            </a:pPr>
            <a:r>
              <a:rPr lang="cs-CZ" sz="3600" dirty="0" smtClean="0">
                <a:latin typeface="Hind Regular"/>
              </a:rPr>
              <a:t> Motivace skupinové komunikace a pomoci</a:t>
            </a:r>
          </a:p>
          <a:p>
            <a:pPr>
              <a:buFontTx/>
              <a:buChar char="-"/>
            </a:pPr>
            <a:r>
              <a:rPr lang="cs-CZ" sz="3600" dirty="0" smtClean="0">
                <a:latin typeface="Hind Regular"/>
              </a:rPr>
              <a:t> Povzbuzení k „relativně autonomnímu“ jednání</a:t>
            </a:r>
          </a:p>
        </p:txBody>
      </p:sp>
    </p:spTree>
    <p:extLst>
      <p:ext uri="{BB962C8B-B14F-4D97-AF65-F5344CB8AC3E}">
        <p14:creationId xmlns:p14="http://schemas.microsoft.com/office/powerpoint/2010/main" val="359024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Animace volnočasové kultury</a:t>
            </a:r>
          </a:p>
        </p:txBody>
      </p:sp>
      <p:sp>
        <p:nvSpPr>
          <p:cNvPr id="81922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2588" cy="49244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2400" b="1" smtClean="0"/>
              <a:t>Funkce</a:t>
            </a:r>
            <a:r>
              <a:rPr lang="cs-CZ" sz="2400" smtClean="0"/>
              <a:t> </a:t>
            </a:r>
          </a:p>
          <a:p>
            <a:pPr lvl="1">
              <a:buFontTx/>
              <a:buChar char="-"/>
            </a:pPr>
            <a:r>
              <a:rPr lang="cs-CZ" sz="2400" smtClean="0"/>
              <a:t>informace, </a:t>
            </a:r>
          </a:p>
          <a:p>
            <a:pPr lvl="1">
              <a:buFontTx/>
              <a:buChar char="-"/>
            </a:pPr>
            <a:r>
              <a:rPr lang="cs-CZ" sz="2400" smtClean="0"/>
              <a:t>rada, </a:t>
            </a:r>
          </a:p>
          <a:p>
            <a:pPr lvl="1">
              <a:buFontTx/>
              <a:buChar char="-"/>
            </a:pPr>
            <a:r>
              <a:rPr lang="cs-CZ" sz="2400" smtClean="0"/>
              <a:t>motivace</a:t>
            </a:r>
          </a:p>
          <a:p>
            <a:pPr>
              <a:buFont typeface="Arial" charset="0"/>
              <a:buNone/>
            </a:pPr>
            <a:endParaRPr lang="cs-CZ" sz="2400" b="1" smtClean="0"/>
          </a:p>
          <a:p>
            <a:pPr>
              <a:buFont typeface="Arial" charset="0"/>
              <a:buNone/>
            </a:pPr>
            <a:r>
              <a:rPr lang="cs-CZ" sz="2400" b="1" smtClean="0"/>
              <a:t>Cíle</a:t>
            </a:r>
          </a:p>
          <a:p>
            <a:pPr lvl="1"/>
            <a:r>
              <a:rPr lang="cs-CZ" sz="2400" smtClean="0"/>
              <a:t>Objevení individuálních schopností</a:t>
            </a:r>
          </a:p>
          <a:p>
            <a:pPr lvl="1"/>
            <a:r>
              <a:rPr lang="cs-CZ" sz="2400" smtClean="0"/>
              <a:t>Rozvoj sociálně kulturní iniciativy</a:t>
            </a:r>
          </a:p>
          <a:p>
            <a:pPr lvl="1"/>
            <a:r>
              <a:rPr lang="cs-CZ" sz="2400" smtClean="0"/>
              <a:t>Motivace skupinové komunikace a pomoci</a:t>
            </a:r>
          </a:p>
          <a:p>
            <a:pPr lvl="1"/>
            <a:r>
              <a:rPr lang="cs-CZ" sz="2400" smtClean="0"/>
              <a:t>Povzbuzení k „relativně autonomnímu“ jednání</a:t>
            </a:r>
          </a:p>
          <a:p>
            <a:pPr>
              <a:buFont typeface="Arial" charset="0"/>
              <a:buNone/>
            </a:pP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6789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mládeží – nedirektivní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Obsah prezentace:</a:t>
            </a:r>
          </a:p>
          <a:p>
            <a:r>
              <a:rPr lang="cs-CZ" dirty="0" smtClean="0"/>
              <a:t>Animace</a:t>
            </a:r>
          </a:p>
          <a:p>
            <a:r>
              <a:rPr lang="cs-CZ" dirty="0" err="1" smtClean="0"/>
              <a:t>Informal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 smtClean="0"/>
          </a:p>
          <a:p>
            <a:r>
              <a:rPr lang="cs-CZ" dirty="0" smtClean="0"/>
              <a:t>Zásady sociálně pedagogické práce s mládeží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b="1" smtClean="0"/>
              <a:t>Postup animačního procesu podle </a:t>
            </a:r>
            <a:r>
              <a:rPr lang="cs-CZ" b="1" dirty="0" err="1" smtClean="0"/>
              <a:t>Opaschowského</a:t>
            </a:r>
            <a:endParaRPr lang="cs-CZ" b="1" dirty="0" smtClean="0"/>
          </a:p>
        </p:txBody>
      </p:sp>
      <p:sp>
        <p:nvSpPr>
          <p:cNvPr id="83970" name="Rectangle 3"/>
          <p:cNvSpPr>
            <a:spLocks noGrp="1"/>
          </p:cNvSpPr>
          <p:nvPr>
            <p:ph idx="1"/>
          </p:nvPr>
        </p:nvSpPr>
        <p:spPr>
          <a:xfrm>
            <a:off x="468313" y="2205038"/>
            <a:ext cx="8229600" cy="30241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Vyjít vstříc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Oslovit – být ochotný ke kontaktu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Odbourat komunikační překážky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Povzbudit, motivovat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Dávat impulsy, přicházet s nápady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Podněcovat, být na začátku akce</a:t>
            </a:r>
          </a:p>
        </p:txBody>
      </p:sp>
    </p:spTree>
    <p:extLst>
      <p:ext uri="{BB962C8B-B14F-4D97-AF65-F5344CB8AC3E}">
        <p14:creationId xmlns:p14="http://schemas.microsoft.com/office/powerpoint/2010/main" val="337796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8426897" cy="659160"/>
          </a:xfrm>
        </p:spPr>
        <p:txBody>
          <a:bodyPr>
            <a:normAutofit fontScale="90000"/>
          </a:bodyPr>
          <a:lstStyle/>
          <a:p>
            <a:r>
              <a:rPr lang="cs-CZ" altLang="cs-CZ" sz="3800" dirty="0" err="1" smtClean="0"/>
              <a:t>Informal</a:t>
            </a:r>
            <a:r>
              <a:rPr lang="cs-CZ" altLang="cs-CZ" sz="3800" dirty="0" smtClean="0"/>
              <a:t> </a:t>
            </a:r>
            <a:r>
              <a:rPr lang="cs-CZ" altLang="cs-CZ" sz="3800" dirty="0" err="1"/>
              <a:t>Education</a:t>
            </a:r>
            <a:endParaRPr lang="cs-CZ" altLang="cs-CZ" sz="38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7924800" cy="470852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Ústřední role pedagoga: </a:t>
            </a:r>
            <a:r>
              <a:rPr lang="cs-CZ" altLang="cs-CZ" sz="2400" dirty="0" smtClean="0"/>
              <a:t>„</a:t>
            </a:r>
            <a:r>
              <a:rPr lang="cs-CZ" altLang="cs-CZ" sz="2400" dirty="0" err="1" smtClean="0"/>
              <a:t>Informální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pedagog“ vytváří atmosféru dialogu a je vnímavý k situaci mladých lidí, tzn.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vytváří a podporuje „</a:t>
            </a:r>
            <a:r>
              <a:rPr lang="cs-CZ" altLang="cs-CZ" sz="2400" dirty="0" err="1"/>
              <a:t>forked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road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situations</a:t>
            </a:r>
            <a:r>
              <a:rPr lang="cs-CZ" altLang="cs-CZ" sz="2400" dirty="0"/>
              <a:t>“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řídí se třemi principy: </a:t>
            </a:r>
            <a:r>
              <a:rPr lang="cs-CZ" altLang="cs-CZ" sz="2400" dirty="0" err="1"/>
              <a:t>be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with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be</a:t>
            </a:r>
            <a:r>
              <a:rPr lang="cs-CZ" altLang="cs-CZ" sz="2400" dirty="0"/>
              <a:t> open – go </a:t>
            </a:r>
            <a:r>
              <a:rPr lang="cs-CZ" altLang="cs-CZ" sz="2400" dirty="0" err="1"/>
              <a:t>with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flow</a:t>
            </a:r>
            <a:endParaRPr lang="cs-CZ" altLang="cs-CZ" sz="2400" dirty="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předává znalosti, schopnosti a ctnosti, které jsou předpokladem politické participace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realizuje procesní kurikulum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jeho metodou je „</a:t>
            </a:r>
            <a:r>
              <a:rPr lang="cs-CZ" altLang="cs-CZ" sz="2400" dirty="0" err="1"/>
              <a:t>learning</a:t>
            </a:r>
            <a:r>
              <a:rPr lang="cs-CZ" altLang="cs-CZ" sz="2400" dirty="0"/>
              <a:t> by </a:t>
            </a:r>
            <a:r>
              <a:rPr lang="cs-CZ" altLang="cs-CZ" sz="2400" dirty="0" err="1"/>
              <a:t>doing</a:t>
            </a:r>
            <a:r>
              <a:rPr lang="cs-CZ" altLang="cs-CZ" sz="2400" dirty="0"/>
              <a:t>“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provádí pravidelně sebereflexi a sebehodnocení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cs-CZ" altLang="cs-CZ" sz="2400" dirty="0"/>
              <a:t>má jasné </a:t>
            </a:r>
            <a:r>
              <a:rPr lang="cs-CZ" altLang="cs-CZ" sz="2400" dirty="0" smtClean="0"/>
              <a:t>pořadí </a:t>
            </a:r>
            <a:r>
              <a:rPr lang="cs-CZ" altLang="cs-CZ" sz="2400" dirty="0"/>
              <a:t>hodnot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1130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800"/>
              <a:t>Zásady sociálně-pedagogické práce s neorganizovanou mládeží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7924800" cy="5257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Doprovázet v autonomním vytváření vlastního života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Vycházet z aktuální osobní situace mladého člověka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Rozvíjet kritické myšlení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Vytvářet podmínky k budování silné vnitřní identity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Pracovat na základě profesionálního pomáhajícího vztahu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Pracovat se skupinou a její dynamikou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Poskytnout mládeži prostor k interakci se společností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600"/>
              <a:t>Umožnit získat volnočasovou kompetenci</a:t>
            </a:r>
          </a:p>
        </p:txBody>
      </p:sp>
    </p:spTree>
    <p:extLst>
      <p:ext uri="{BB962C8B-B14F-4D97-AF65-F5344CB8AC3E}">
        <p14:creationId xmlns:p14="http://schemas.microsoft.com/office/powerpoint/2010/main" val="274229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700"/>
              <a:t>Doprovázet v autonomním vytváření vlastního života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Individualizace = každý je režisérem vlastního života</a:t>
            </a:r>
          </a:p>
          <a:p>
            <a:r>
              <a:rPr lang="cs-CZ" altLang="cs-CZ"/>
              <a:t>Doprovázení =</a:t>
            </a:r>
            <a:r>
              <a:rPr lang="cs-CZ" altLang="cs-CZ" i="1"/>
              <a:t> Hilfe zur Selbsthilfe</a:t>
            </a:r>
          </a:p>
          <a:p>
            <a:r>
              <a:rPr lang="cs-CZ" altLang="cs-CZ"/>
              <a:t>Autonomie = rostoucí nezávislost na rodičích, ale také na vlivu referenční skupiny, reklamy a dobových trendů</a:t>
            </a:r>
          </a:p>
          <a:p>
            <a:r>
              <a:rPr lang="cs-CZ" altLang="cs-CZ"/>
              <a:t>Autonomie je vždy relativní. Svoboda neznamená život bez závazků.</a:t>
            </a:r>
          </a:p>
        </p:txBody>
      </p:sp>
    </p:spTree>
    <p:extLst>
      <p:ext uri="{BB962C8B-B14F-4D97-AF65-F5344CB8AC3E}">
        <p14:creationId xmlns:p14="http://schemas.microsoft.com/office/powerpoint/2010/main" val="2411327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700"/>
              <a:t>Vycházet z aktuální osobní situace mladého člověka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Východisko: detailní životní analýza situace mladého člověka, z níž pak vycházejí požadavky, cíle a úkoly</a:t>
            </a:r>
          </a:p>
          <a:p>
            <a:r>
              <a:rPr lang="cs-CZ" altLang="cs-CZ" dirty="0"/>
              <a:t>Předpoklad (viz </a:t>
            </a:r>
            <a:r>
              <a:rPr lang="cs-CZ" altLang="cs-CZ" dirty="0" err="1"/>
              <a:t>inf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education</a:t>
            </a:r>
            <a:r>
              <a:rPr lang="cs-CZ" altLang="cs-CZ" dirty="0"/>
              <a:t>):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with</a:t>
            </a:r>
            <a:endParaRPr lang="cs-CZ" altLang="cs-CZ" dirty="0"/>
          </a:p>
          <a:p>
            <a:r>
              <a:rPr lang="cs-CZ" altLang="cs-CZ" dirty="0"/>
              <a:t>Otázka pedagoga: Čím můžeme přispět k osobnostnímu růstu a rozvoji tohoto mladého člověka?</a:t>
            </a:r>
          </a:p>
          <a:p>
            <a:r>
              <a:rPr lang="cs-CZ" altLang="cs-CZ" dirty="0"/>
              <a:t>Pomoc k vytvoření „životního projektu“</a:t>
            </a:r>
          </a:p>
        </p:txBody>
      </p:sp>
    </p:spTree>
    <p:extLst>
      <p:ext uri="{BB962C8B-B14F-4D97-AF65-F5344CB8AC3E}">
        <p14:creationId xmlns:p14="http://schemas.microsoft.com/office/powerpoint/2010/main" val="1316669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Rozvoj kritického myšlení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800"/>
              <a:t>Rozvoj kritického myšlení = učit se rozlišovat (pravé od falešného)</a:t>
            </a:r>
          </a:p>
          <a:p>
            <a:r>
              <a:rPr lang="cs-CZ" altLang="cs-CZ" sz="2800"/>
              <a:t>Rozvoj morálního úsudku (Kohlberg)</a:t>
            </a:r>
          </a:p>
          <a:p>
            <a:r>
              <a:rPr lang="cs-CZ" altLang="cs-CZ" sz="2800"/>
              <a:t>Soustředit se na existenciální otázky:</a:t>
            </a:r>
          </a:p>
          <a:p>
            <a:pPr lvl="1"/>
            <a:r>
              <a:rPr lang="cs-CZ" altLang="cs-CZ" sz="2400"/>
              <a:t>Kdo  jsem?</a:t>
            </a:r>
          </a:p>
          <a:p>
            <a:pPr lvl="1"/>
            <a:r>
              <a:rPr lang="cs-CZ" altLang="cs-CZ" sz="2400"/>
              <a:t>Jaké vztahy chci mít s ostatními lidmi?</a:t>
            </a:r>
          </a:p>
          <a:p>
            <a:pPr lvl="1"/>
            <a:r>
              <a:rPr lang="cs-CZ" altLang="cs-CZ" sz="2400"/>
              <a:t>V jaké společnosti chci žít?</a:t>
            </a:r>
          </a:p>
          <a:p>
            <a:r>
              <a:rPr lang="cs-CZ" altLang="cs-CZ" sz="2800"/>
              <a:t>Předpoklady pedagoga:</a:t>
            </a:r>
          </a:p>
          <a:p>
            <a:pPr lvl="1"/>
            <a:r>
              <a:rPr lang="cs-CZ" altLang="cs-CZ" sz="2400"/>
              <a:t>Kritické myšlení a autentický vztah</a:t>
            </a:r>
          </a:p>
        </p:txBody>
      </p:sp>
    </p:spTree>
    <p:extLst>
      <p:ext uri="{BB962C8B-B14F-4D97-AF65-F5344CB8AC3E}">
        <p14:creationId xmlns:p14="http://schemas.microsoft.com/office/powerpoint/2010/main" val="200661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7706817" cy="731168"/>
          </a:xfrm>
        </p:spPr>
        <p:txBody>
          <a:bodyPr>
            <a:normAutofit/>
          </a:bodyPr>
          <a:lstStyle/>
          <a:p>
            <a:pPr marL="800100" indent="-800100"/>
            <a:r>
              <a:rPr lang="cs-CZ" altLang="cs-CZ" sz="4100" dirty="0"/>
              <a:t>Budování silné </a:t>
            </a:r>
            <a:r>
              <a:rPr lang="cs-CZ" altLang="cs-CZ" sz="4100" dirty="0" smtClean="0"/>
              <a:t>vnitřní identity</a:t>
            </a:r>
            <a:endParaRPr lang="cs-CZ" altLang="cs-CZ" sz="41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40079" y="1556792"/>
            <a:ext cx="7924800" cy="47815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Mladý člověk je již od mládí stavěn před úkol zvládat více identit. Chová se jinak v různých rolích.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„Identita přestupní stanice“, kdy chování je úzce spojené s právě hranou rolí, vyvolává otázky a nároky: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Otázky: Kdo opravdu jsem? Jaké je moje pravé já?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Nároky: zvládnout tzv. </a:t>
            </a:r>
            <a:r>
              <a:rPr lang="cs-CZ" altLang="cs-CZ" sz="2400" dirty="0" err="1"/>
              <a:t>multiidentitu</a:t>
            </a:r>
            <a:r>
              <a:rPr lang="cs-CZ" altLang="cs-CZ" sz="2400" dirty="0"/>
              <a:t> na základě stabilního obrazu </a:t>
            </a:r>
            <a:r>
              <a:rPr lang="cs-CZ" altLang="cs-CZ" sz="2400" dirty="0" err="1"/>
              <a:t>intrapersonální</a:t>
            </a:r>
            <a:r>
              <a:rPr lang="cs-CZ" altLang="cs-CZ" sz="2400" dirty="0"/>
              <a:t> identity, která je tvořena vědomím totožnosti sebe sama: „Já jsem zde, a takový/á tady budu i zítra.“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Kerry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Young</a:t>
            </a:r>
            <a:r>
              <a:rPr lang="cs-CZ" altLang="cs-CZ" sz="2400" dirty="0"/>
              <a:t>: </a:t>
            </a:r>
            <a:r>
              <a:rPr lang="cs-CZ" altLang="cs-CZ" sz="2400" dirty="0" err="1"/>
              <a:t>Self</a:t>
            </a:r>
            <a:r>
              <a:rPr lang="cs-CZ" altLang="cs-CZ" sz="2400" dirty="0"/>
              <a:t>-image – </a:t>
            </a:r>
            <a:r>
              <a:rPr lang="cs-CZ" altLang="cs-CZ" sz="2400" dirty="0" err="1"/>
              <a:t>Self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esteem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Konfrontace s </a:t>
            </a:r>
            <a:r>
              <a:rPr lang="cs-CZ" altLang="cs-CZ" sz="2400" dirty="0" smtClean="0"/>
              <a:t>náboženskými a </a:t>
            </a:r>
            <a:r>
              <a:rPr lang="cs-CZ" altLang="cs-CZ" sz="2400" dirty="0"/>
              <a:t>kulturními kořeny</a:t>
            </a:r>
          </a:p>
        </p:txBody>
      </p:sp>
    </p:spTree>
    <p:extLst>
      <p:ext uri="{BB962C8B-B14F-4D97-AF65-F5344CB8AC3E}">
        <p14:creationId xmlns:p14="http://schemas.microsoft.com/office/powerpoint/2010/main" val="3409178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Profesionální pomáhající vztah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Vytváření identity je celoživotní úkol, v němž hrají významnou roli tzv. „significant others“</a:t>
            </a:r>
          </a:p>
          <a:p>
            <a:pPr>
              <a:lnSpc>
                <a:spcPct val="90000"/>
              </a:lnSpc>
            </a:pPr>
            <a:r>
              <a:rPr lang="cs-CZ" altLang="cs-CZ"/>
              <a:t>Kdo jsou „significant others“ v mém životě? (Podnět k rozhovoru ve skupině)</a:t>
            </a:r>
          </a:p>
          <a:p>
            <a:pPr>
              <a:lnSpc>
                <a:spcPct val="90000"/>
              </a:lnSpc>
            </a:pPr>
            <a:r>
              <a:rPr lang="cs-CZ" altLang="cs-CZ"/>
              <a:t>Může být sociální pedagog „significant other“?</a:t>
            </a:r>
          </a:p>
          <a:p>
            <a:pPr>
              <a:lnSpc>
                <a:spcPct val="90000"/>
              </a:lnSpc>
            </a:pPr>
            <a:r>
              <a:rPr lang="cs-CZ" altLang="cs-CZ"/>
              <a:t>Má být sociální pedagog „significant other“? </a:t>
            </a:r>
          </a:p>
        </p:txBody>
      </p:sp>
    </p:spTree>
    <p:extLst>
      <p:ext uri="{BB962C8B-B14F-4D97-AF65-F5344CB8AC3E}">
        <p14:creationId xmlns:p14="http://schemas.microsoft.com/office/powerpoint/2010/main" val="218237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Práce se skupinou a její dynamikou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sz="2800"/>
              <a:t>Role sociálního pedagoga je zde v práci „sociálního architekta“, který přiměřeně ovlivňuje skupinové procesy a buduje atmosféru prostředí (Robertson)</a:t>
            </a:r>
          </a:p>
          <a:p>
            <a:r>
              <a:rPr lang="cs-CZ" altLang="cs-CZ" sz="2800"/>
              <a:t>Předpoklady: </a:t>
            </a:r>
          </a:p>
          <a:p>
            <a:pPr lvl="1"/>
            <a:r>
              <a:rPr lang="cs-CZ" altLang="cs-CZ" sz="2400"/>
              <a:t>znalost rolí a vztahů ve skupině (sociogram)</a:t>
            </a:r>
          </a:p>
          <a:p>
            <a:pPr lvl="1"/>
            <a:r>
              <a:rPr lang="cs-CZ" altLang="cs-CZ" sz="2400"/>
              <a:t>znalost pravidel vývoje skupiny</a:t>
            </a:r>
          </a:p>
          <a:p>
            <a:pPr lvl="1"/>
            <a:r>
              <a:rPr lang="cs-CZ" altLang="cs-CZ" sz="2400"/>
              <a:t>ovládání metod zaměřených na změnu obrazu skupiny, jako např. metoda systemické konstelace</a:t>
            </a:r>
          </a:p>
        </p:txBody>
      </p:sp>
    </p:spTree>
    <p:extLst>
      <p:ext uri="{BB962C8B-B14F-4D97-AF65-F5344CB8AC3E}">
        <p14:creationId xmlns:p14="http://schemas.microsoft.com/office/powerpoint/2010/main" val="4125043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Interakce skupiny mládeže se společností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Umožnit „přivlastnění sociálního prostoru“, ale přitom zůstat v komunikaci s vnějším prostředím (obcí, komunitou)</a:t>
            </a:r>
          </a:p>
          <a:p>
            <a:r>
              <a:rPr lang="cs-CZ" altLang="cs-CZ"/>
              <a:t>Kompenzace formální výchovy výchovou neformální a informální, aby nebyla škola jediným místem participace</a:t>
            </a:r>
          </a:p>
          <a:p>
            <a:r>
              <a:rPr lang="cs-CZ" altLang="cs-CZ"/>
              <a:t>Participace na životě obce, kraje, státu („strukturovaný dialog s mládeží“)</a:t>
            </a:r>
          </a:p>
        </p:txBody>
      </p:sp>
    </p:spTree>
    <p:extLst>
      <p:ext uri="{BB962C8B-B14F-4D97-AF65-F5344CB8AC3E}">
        <p14:creationId xmlns:p14="http://schemas.microsoft.com/office/powerpoint/2010/main" val="186026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latin typeface="Arial" charset="0"/>
              </a:rPr>
              <a:t>Pojem „animace“</a:t>
            </a:r>
            <a:r>
              <a:rPr lang="cs-CZ" sz="4000" smtClean="0"/>
              <a:t> </a:t>
            </a:r>
          </a:p>
        </p:txBody>
      </p:sp>
      <p:sp>
        <p:nvSpPr>
          <p:cNvPr id="32770" name="Rectangle 3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r>
              <a:rPr lang="cs-CZ" sz="2800" smtClean="0"/>
              <a:t>Slovo převzaté z románských jazyků (fr., it.)         </a:t>
            </a:r>
          </a:p>
          <a:p>
            <a:r>
              <a:rPr lang="cs-CZ" sz="2800" smtClean="0"/>
              <a:t>Původní význam slova odvozený z lat. </a:t>
            </a:r>
            <a:r>
              <a:rPr lang="cs-CZ" sz="2800" b="1" smtClean="0"/>
              <a:t>anima</a:t>
            </a:r>
            <a:r>
              <a:rPr lang="cs-CZ" sz="2800" smtClean="0"/>
              <a:t> (duše). </a:t>
            </a:r>
          </a:p>
          <a:p>
            <a:r>
              <a:rPr lang="cs-CZ" sz="2800" b="1" smtClean="0"/>
              <a:t>Animovat</a:t>
            </a:r>
            <a:r>
              <a:rPr lang="cs-CZ" sz="2800" smtClean="0"/>
              <a:t> = „oduševňovat“, tzn. „dávat duši“, „dávat život“</a:t>
            </a:r>
          </a:p>
          <a:p>
            <a:r>
              <a:rPr lang="cs-CZ" sz="2800" smtClean="0"/>
              <a:t>Původ – biblické pojetí (dle Gn 2,7):                            Bůh </a:t>
            </a:r>
            <a:r>
              <a:rPr lang="cs-CZ" sz="2800" b="1" smtClean="0"/>
              <a:t>vdechuje</a:t>
            </a:r>
            <a:r>
              <a:rPr lang="cs-CZ" sz="2800" smtClean="0"/>
              <a:t> člověku v chřípí „dech života“ (hebr. </a:t>
            </a:r>
            <a:r>
              <a:rPr lang="cs-CZ" sz="2800" i="1" smtClean="0"/>
              <a:t>nišmat chajjím</a:t>
            </a:r>
            <a:r>
              <a:rPr lang="cs-CZ" sz="2800" smtClean="0"/>
              <a:t>) a tak se stává člověk </a:t>
            </a:r>
            <a:r>
              <a:rPr lang="cs-CZ" sz="2800" b="1" smtClean="0"/>
              <a:t>živou bytostí</a:t>
            </a:r>
            <a:r>
              <a:rPr lang="cs-CZ" sz="2800" smtClean="0"/>
              <a:t> (</a:t>
            </a:r>
            <a:r>
              <a:rPr lang="cs-CZ" sz="2800" i="1" smtClean="0"/>
              <a:t>nefeš ruáh</a:t>
            </a:r>
            <a:r>
              <a:rPr lang="cs-CZ" sz="28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29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Duch nebo dech?</a:t>
            </a:r>
          </a:p>
        </p:txBody>
      </p:sp>
      <p:sp>
        <p:nvSpPr>
          <p:cNvPr id="3891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i="1" smtClean="0"/>
              <a:t>Co znamená slovo </a:t>
            </a:r>
            <a:r>
              <a:rPr lang="cs-CZ" b="1" i="1" smtClean="0"/>
              <a:t>duch </a:t>
            </a:r>
            <a:r>
              <a:rPr lang="cs-CZ" smtClean="0"/>
              <a:t>(spiritus, pneuma)?</a:t>
            </a:r>
          </a:p>
          <a:p>
            <a:pPr>
              <a:lnSpc>
                <a:spcPct val="90000"/>
              </a:lnSpc>
            </a:pPr>
            <a:r>
              <a:rPr lang="cs-CZ" smtClean="0"/>
              <a:t>Nejen v češtině, ale i v řadě jiných jazyků, je toto slovo odvozeno od slova </a:t>
            </a:r>
            <a:r>
              <a:rPr lang="cs-CZ" i="1" smtClean="0"/>
              <a:t>dech</a:t>
            </a:r>
          </a:p>
          <a:p>
            <a:pPr>
              <a:lnSpc>
                <a:spcPct val="90000"/>
              </a:lnSpc>
            </a:pPr>
            <a:r>
              <a:rPr lang="cs-CZ" smtClean="0"/>
              <a:t>spiritus – spiro = dýchám</a:t>
            </a:r>
          </a:p>
          <a:p>
            <a:pPr>
              <a:lnSpc>
                <a:spcPct val="90000"/>
              </a:lnSpc>
            </a:pPr>
            <a:r>
              <a:rPr lang="cs-CZ" smtClean="0"/>
              <a:t>pneuma = dech, duch</a:t>
            </a:r>
          </a:p>
          <a:p>
            <a:pPr>
              <a:lnSpc>
                <a:spcPct val="90000"/>
              </a:lnSpc>
            </a:pPr>
            <a:r>
              <a:rPr lang="cs-CZ" smtClean="0"/>
              <a:t>ruach = dech, duch </a:t>
            </a:r>
          </a:p>
          <a:p>
            <a:pPr>
              <a:lnSpc>
                <a:spcPct val="90000"/>
              </a:lnSpc>
            </a:pPr>
            <a:r>
              <a:rPr lang="cs-CZ" smtClean="0"/>
              <a:t>Duch je něco, co je vdechnuté a samo dýchá, je tedy </a:t>
            </a:r>
            <a:r>
              <a:rPr lang="cs-CZ" b="1" smtClean="0"/>
              <a:t>nositelem života</a:t>
            </a:r>
            <a:r>
              <a:rPr lang="cs-CZ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1971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Atmosféra ve skupině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2800" i="1" smtClean="0"/>
              <a:t>základní prvek animace</a:t>
            </a:r>
          </a:p>
        </p:txBody>
      </p:sp>
      <p:sp>
        <p:nvSpPr>
          <p:cNvPr id="68610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800" b="1" u="sng" dirty="0" smtClean="0"/>
              <a:t>3 aspekty atmosféry ve skupině</a:t>
            </a:r>
            <a:r>
              <a:rPr lang="cs-CZ" sz="2800" dirty="0" smtClean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800" dirty="0" smtClean="0"/>
              <a:t>(podle </a:t>
            </a:r>
            <a:r>
              <a:rPr lang="cs-CZ" sz="2800" dirty="0" err="1" smtClean="0"/>
              <a:t>Limbose</a:t>
            </a:r>
            <a:r>
              <a:rPr lang="cs-CZ" sz="2800" dirty="0" smtClean="0"/>
              <a:t>):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aspekt materiální</a:t>
            </a:r>
            <a:r>
              <a:rPr lang="cs-CZ" sz="2800" dirty="0" smtClean="0"/>
              <a:t> („klima“) tvoří místo, prostor, jeho vybavení a vzhled, jídlo, pohodlí, teplo, světlo, větrání, akustika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aspekt sociálně-psychologický</a:t>
            </a:r>
            <a:r>
              <a:rPr lang="cs-CZ" sz="2800" dirty="0" smtClean="0"/>
              <a:t> („nálada“) je podmíněn vzájemným přijetím, otevřeností, porozuměním, důvěrou, tolerancí, upřímností, vřelostí, přátelstvím, legrací, svobodou, jistotou a solidaritou. 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aspekt pedagogický</a:t>
            </a:r>
            <a:r>
              <a:rPr lang="cs-CZ" sz="2800" dirty="0" smtClean="0"/>
              <a:t> („duch“) vytvářejí cíle, hodnoty, myšlenky, ideály a společenský kontext. </a:t>
            </a:r>
          </a:p>
        </p:txBody>
      </p:sp>
    </p:spTree>
    <p:extLst>
      <p:ext uri="{BB962C8B-B14F-4D97-AF65-F5344CB8AC3E}">
        <p14:creationId xmlns:p14="http://schemas.microsoft.com/office/powerpoint/2010/main" val="168917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52525"/>
          </a:xfrm>
        </p:spPr>
        <p:txBody>
          <a:bodyPr/>
          <a:lstStyle/>
          <a:p>
            <a:r>
              <a:rPr lang="cs-CZ" b="1" smtClean="0"/>
              <a:t>Animace – základní myšlenka</a:t>
            </a:r>
          </a:p>
        </p:txBody>
      </p:sp>
      <p:sp>
        <p:nvSpPr>
          <p:cNvPr id="70658" name="Rectangle 3"/>
          <p:cNvSpPr>
            <a:spLocks noGrp="1"/>
          </p:cNvSpPr>
          <p:nvPr>
            <p:ph idx="1"/>
          </p:nvPr>
        </p:nvSpPr>
        <p:spPr>
          <a:xfrm>
            <a:off x="448064" y="1628775"/>
            <a:ext cx="8229600" cy="446405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cs-CZ" i="1" dirty="0" smtClean="0"/>
              <a:t>Animace se vztahuje</a:t>
            </a:r>
          </a:p>
          <a:p>
            <a:r>
              <a:rPr lang="cs-CZ" sz="2800" b="1" dirty="0" smtClean="0"/>
              <a:t>k osobní dimenzi</a:t>
            </a:r>
            <a:r>
              <a:rPr lang="cs-CZ" sz="2800" dirty="0" smtClean="0"/>
              <a:t>, která v sobě zahrnuje stránku aktivní i reflexivní, přičemž obojí je trvale zaměřené na hledání a vytváření osobní identity;</a:t>
            </a:r>
          </a:p>
          <a:p>
            <a:r>
              <a:rPr lang="cs-CZ" sz="2800" b="1" dirty="0" smtClean="0"/>
              <a:t>k mezilidským vztahům</a:t>
            </a:r>
            <a:r>
              <a:rPr lang="cs-CZ" sz="2800" dirty="0" smtClean="0"/>
              <a:t>, kde se vytváří prostor pro vzájemnou otevřenost v rámci malé skupiny;</a:t>
            </a:r>
          </a:p>
          <a:p>
            <a:r>
              <a:rPr lang="cs-CZ" sz="2800" b="1" dirty="0" smtClean="0"/>
              <a:t>k vnějšímu světu</a:t>
            </a:r>
            <a:r>
              <a:rPr lang="cs-CZ" sz="2800" dirty="0" smtClean="0"/>
              <a:t>, v němž se mohou členové skupiny uplatnit a který mohou současně aktivně ovlivňovat.</a:t>
            </a:r>
          </a:p>
        </p:txBody>
      </p:sp>
    </p:spTree>
    <p:extLst>
      <p:ext uri="{BB962C8B-B14F-4D97-AF65-F5344CB8AC3E}">
        <p14:creationId xmlns:p14="http://schemas.microsoft.com/office/powerpoint/2010/main" val="204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Animátor</a:t>
            </a:r>
          </a:p>
        </p:txBody>
      </p:sp>
      <p:sp>
        <p:nvSpPr>
          <p:cNvPr id="71682" name="Rectangle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960812"/>
          </a:xfrm>
        </p:spPr>
        <p:txBody>
          <a:bodyPr/>
          <a:lstStyle/>
          <a:p>
            <a:r>
              <a:rPr lang="cs-CZ" b="1" dirty="0" smtClean="0"/>
              <a:t>Animátor</a:t>
            </a:r>
            <a:r>
              <a:rPr lang="cs-CZ" dirty="0" smtClean="0"/>
              <a:t> pomáhá</a:t>
            </a:r>
            <a:r>
              <a:rPr lang="cs-CZ" i="1" dirty="0" smtClean="0"/>
              <a:t> </a:t>
            </a:r>
            <a:r>
              <a:rPr lang="cs-CZ" b="1" i="1" dirty="0" smtClean="0"/>
              <a:t>objevovat a rozvíjet kreativní a inovativní potenciál</a:t>
            </a:r>
            <a:r>
              <a:rPr lang="cs-CZ" i="1" dirty="0" smtClean="0"/>
              <a:t> </a:t>
            </a:r>
          </a:p>
          <a:p>
            <a:r>
              <a:rPr lang="cs-CZ" b="1" dirty="0" smtClean="0"/>
              <a:t>Animátor</a:t>
            </a:r>
            <a:r>
              <a:rPr lang="cs-CZ" dirty="0" smtClean="0"/>
              <a:t> – vychovatel také </a:t>
            </a:r>
            <a:r>
              <a:rPr lang="cs-CZ" b="1" i="1" dirty="0" smtClean="0"/>
              <a:t>usměrňuje</a:t>
            </a:r>
            <a:r>
              <a:rPr lang="cs-CZ" dirty="0" smtClean="0"/>
              <a:t>,</a:t>
            </a:r>
          </a:p>
          <a:p>
            <a:r>
              <a:rPr lang="cs-CZ" b="1" dirty="0" err="1" smtClean="0"/>
              <a:t>Animateur</a:t>
            </a:r>
            <a:r>
              <a:rPr lang="cs-CZ" i="1" dirty="0" smtClean="0"/>
              <a:t> </a:t>
            </a:r>
            <a:r>
              <a:rPr lang="cs-CZ" dirty="0" smtClean="0"/>
              <a:t>je člověk, který vnáší nadšení a motivaci </a:t>
            </a:r>
          </a:p>
          <a:p>
            <a:r>
              <a:rPr lang="cs-CZ" b="1" dirty="0" err="1" smtClean="0"/>
              <a:t>Enabler</a:t>
            </a:r>
            <a:r>
              <a:rPr lang="cs-CZ" i="1" dirty="0" smtClean="0"/>
              <a:t> </a:t>
            </a:r>
            <a:r>
              <a:rPr lang="cs-CZ" dirty="0" smtClean="0"/>
              <a:t>je člověk, který svou intervencí umožňuje realizaci podnětů členů skupiny </a:t>
            </a:r>
          </a:p>
        </p:txBody>
      </p:sp>
    </p:spTree>
    <p:extLst>
      <p:ext uri="{BB962C8B-B14F-4D97-AF65-F5344CB8AC3E}">
        <p14:creationId xmlns:p14="http://schemas.microsoft.com/office/powerpoint/2010/main" val="259193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noFill/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Modely animace od 50. let 20. stol.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cs-CZ" dirty="0" smtClean="0"/>
              <a:t>Divadelní animace</a:t>
            </a:r>
          </a:p>
          <a:p>
            <a:r>
              <a:rPr lang="cs-CZ" dirty="0" smtClean="0"/>
              <a:t>Motivace zábavy (turistická střediska)</a:t>
            </a:r>
          </a:p>
          <a:p>
            <a:r>
              <a:rPr lang="cs-CZ" dirty="0" smtClean="0"/>
              <a:t>Využití animačních technik v komunikaci</a:t>
            </a:r>
          </a:p>
          <a:p>
            <a:r>
              <a:rPr lang="cs-CZ" dirty="0" smtClean="0"/>
              <a:t>Sociální animace</a:t>
            </a:r>
          </a:p>
          <a:p>
            <a:r>
              <a:rPr lang="cs-CZ" dirty="0" smtClean="0"/>
              <a:t>Sociálně-kulturní animace</a:t>
            </a:r>
          </a:p>
          <a:p>
            <a:r>
              <a:rPr lang="cs-CZ" dirty="0" smtClean="0"/>
              <a:t>Kulturní animace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00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noFill/>
        </p:spPr>
        <p:txBody>
          <a:bodyPr/>
          <a:lstStyle/>
          <a:p>
            <a:r>
              <a:rPr lang="cs-CZ" sz="4000" smtClean="0"/>
              <a:t>Rozdělení animace</a:t>
            </a:r>
          </a:p>
        </p:txBody>
      </p:sp>
      <p:grpSp>
        <p:nvGrpSpPr>
          <p:cNvPr id="2" name="Organization Chart 2"/>
          <p:cNvGrpSpPr>
            <a:grpSpLocks noChangeAspect="1"/>
          </p:cNvGrpSpPr>
          <p:nvPr/>
        </p:nvGrpSpPr>
        <p:grpSpPr bwMode="auto">
          <a:xfrm>
            <a:off x="0" y="1052513"/>
            <a:ext cx="9144000" cy="5805487"/>
            <a:chOff x="-179" y="663"/>
            <a:chExt cx="2880" cy="188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-179" y="663"/>
              <a:ext cx="2880" cy="188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1028" name="_s1028"/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5400000" flipH="1">
              <a:off x="1946" y="1516"/>
              <a:ext cx="144" cy="503"/>
            </a:xfrm>
            <a:prstGeom prst="bentConnector3">
              <a:avLst>
                <a:gd name="adj1" fmla="val 2562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16200000">
              <a:off x="1442" y="1515"/>
              <a:ext cx="144" cy="505"/>
            </a:xfrm>
            <a:prstGeom prst="bentConnector3">
              <a:avLst>
                <a:gd name="adj1" fmla="val 2562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182" y="1767"/>
              <a:ext cx="144" cy="1"/>
            </a:xfrm>
            <a:prstGeom prst="bentConnector3">
              <a:avLst>
                <a:gd name="adj1" fmla="val 2562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16200000" flipV="1">
              <a:off x="1316" y="833"/>
              <a:ext cx="144" cy="75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2" name="_s1032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5400000" flipH="1" flipV="1">
              <a:off x="560" y="833"/>
              <a:ext cx="144" cy="75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1033"/>
            <p:cNvSpPr>
              <a:spLocks noChangeArrowheads="1"/>
            </p:cNvSpPr>
            <p:nvPr/>
          </p:nvSpPr>
          <p:spPr bwMode="auto">
            <a:xfrm>
              <a:off x="578" y="784"/>
              <a:ext cx="863" cy="355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8995" tIns="29497" rIns="58995" bIns="2949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 sociální práci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 ve výchově</a:t>
              </a:r>
            </a:p>
          </p:txBody>
        </p:sp>
        <p:sp>
          <p:nvSpPr>
            <p:cNvPr id="5" name="_s1034"/>
            <p:cNvSpPr>
              <a:spLocks noChangeArrowheads="1"/>
            </p:cNvSpPr>
            <p:nvPr/>
          </p:nvSpPr>
          <p:spPr bwMode="auto">
            <a:xfrm>
              <a:off x="-178" y="1283"/>
              <a:ext cx="863" cy="41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8995" tIns="29497" rIns="58995" bIns="2949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jako metoda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sociální práce</a:t>
              </a:r>
            </a:p>
          </p:txBody>
        </p:sp>
        <p:sp>
          <p:nvSpPr>
            <p:cNvPr id="6" name="_s1035"/>
            <p:cNvSpPr>
              <a:spLocks noChangeArrowheads="1"/>
            </p:cNvSpPr>
            <p:nvPr/>
          </p:nvSpPr>
          <p:spPr bwMode="auto">
            <a:xfrm>
              <a:off x="1334" y="1283"/>
              <a:ext cx="863" cy="4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8995" tIns="29497" rIns="58995" bIns="2949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jako </a:t>
              </a:r>
              <a:r>
                <a:rPr kumimoji="0" lang="cs-CZ" altLang="cs-CZ" sz="1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výchovná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metoda</a:t>
              </a:r>
            </a:p>
          </p:txBody>
        </p:sp>
        <p:sp>
          <p:nvSpPr>
            <p:cNvPr id="7" name="_s1036"/>
            <p:cNvSpPr>
              <a:spLocks noChangeArrowheads="1"/>
            </p:cNvSpPr>
            <p:nvPr/>
          </p:nvSpPr>
          <p:spPr bwMode="auto">
            <a:xfrm>
              <a:off x="-179" y="1840"/>
              <a:ext cx="864" cy="70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46899" tIns="73449" rIns="146899" bIns="7344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L´animation</a:t>
              </a: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socio-culturel</a:t>
              </a:r>
              <a:endParaRPr kumimoji="0" lang="cs-CZ" altLang="cs-CZ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umožňování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sociální participace</a:t>
              </a:r>
              <a:endParaRPr kumimoji="0" lang="cs-CZ" altLang="cs-CZ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_s1037"/>
            <p:cNvSpPr>
              <a:spLocks noChangeArrowheads="1"/>
            </p:cNvSpPr>
            <p:nvPr/>
          </p:nvSpPr>
          <p:spPr bwMode="auto">
            <a:xfrm>
              <a:off x="829" y="1840"/>
              <a:ext cx="864" cy="7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46899" tIns="73449" rIns="146899" bIns="7344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L´animazione</a:t>
              </a:r>
              <a:r>
                <a:rPr kumimoji="0" lang="cs-CZ" altLang="cs-CZ" sz="1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culturale</a:t>
              </a:r>
              <a:endParaRPr kumimoji="0" lang="cs-CZ" altLang="cs-CZ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= výchovný přístup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založený na vztazích</a:t>
              </a:r>
            </a:p>
          </p:txBody>
        </p:sp>
        <p:sp>
          <p:nvSpPr>
            <p:cNvPr id="9" name="_s1038"/>
            <p:cNvSpPr>
              <a:spLocks noChangeArrowheads="1"/>
            </p:cNvSpPr>
            <p:nvPr/>
          </p:nvSpPr>
          <p:spPr bwMode="auto">
            <a:xfrm>
              <a:off x="1837" y="1840"/>
              <a:ext cx="864" cy="7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146899" tIns="73449" rIns="146899" bIns="7344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Freizeitkulturelle</a:t>
              </a:r>
              <a:endParaRPr kumimoji="0" lang="cs-CZ" altLang="cs-CZ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Animation</a:t>
              </a:r>
              <a:endParaRPr kumimoji="0" lang="cs-CZ" altLang="cs-CZ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= specifická metoda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pedagogiky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volného času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1247</Words>
  <Application>Microsoft Office PowerPoint</Application>
  <PresentationFormat>Předvádění na obrazovce (4:3)</PresentationFormat>
  <Paragraphs>211</Paragraphs>
  <Slides>29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Hind Regular</vt:lpstr>
      <vt:lpstr>Trebuchet MS</vt:lpstr>
      <vt:lpstr>Wingdings</vt:lpstr>
      <vt:lpstr>Wingdings 3</vt:lpstr>
      <vt:lpstr>Fazeta</vt:lpstr>
      <vt:lpstr>Animace</vt:lpstr>
      <vt:lpstr>Práce s mládeží – nedirektivní přístupy</vt:lpstr>
      <vt:lpstr>Pojem „animace“ </vt:lpstr>
      <vt:lpstr>Duch nebo dech?</vt:lpstr>
      <vt:lpstr>Atmosféra ve skupině základní prvek animace</vt:lpstr>
      <vt:lpstr>Animace – základní myšlenka</vt:lpstr>
      <vt:lpstr>Animátor</vt:lpstr>
      <vt:lpstr>Modely animace od 50. let 20. stol.</vt:lpstr>
      <vt:lpstr>Rozdělení animace</vt:lpstr>
      <vt:lpstr>Sociálně kulturní animace</vt:lpstr>
      <vt:lpstr>Pedagogika utlačovaných</vt:lpstr>
      <vt:lpstr>O co Freire usiloval?</vt:lpstr>
      <vt:lpstr> Divadlo utlačovaných</vt:lpstr>
      <vt:lpstr>Sociálně kulturní animace</vt:lpstr>
      <vt:lpstr>Sociálně kulturní animace</vt:lpstr>
      <vt:lpstr>Role animátora v sociální práci</vt:lpstr>
      <vt:lpstr>Pedagogická animace</vt:lpstr>
      <vt:lpstr>Animace volnočasové kultury</vt:lpstr>
      <vt:lpstr>Animace volnočasové kultury</vt:lpstr>
      <vt:lpstr>Postup animačního procesu podle Opaschowského</vt:lpstr>
      <vt:lpstr>Informal Education</vt:lpstr>
      <vt:lpstr>Zásady sociálně-pedagogické práce s neorganizovanou mládeží</vt:lpstr>
      <vt:lpstr>Doprovázet v autonomním vytváření vlastního života</vt:lpstr>
      <vt:lpstr>Vycházet z aktuální osobní situace mladého člověka</vt:lpstr>
      <vt:lpstr>Rozvoj kritického myšlení</vt:lpstr>
      <vt:lpstr>Budování silné vnitřní identity</vt:lpstr>
      <vt:lpstr>Profesionální pomáhající vztah</vt:lpstr>
      <vt:lpstr>Práce se skupinou a její dynamikou</vt:lpstr>
      <vt:lpstr>Interakce skupiny mládeže se společností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Michal Kaplánek</cp:lastModifiedBy>
  <cp:revision>15</cp:revision>
  <dcterms:created xsi:type="dcterms:W3CDTF">2019-01-27T17:04:57Z</dcterms:created>
  <dcterms:modified xsi:type="dcterms:W3CDTF">2023-01-07T09:39:06Z</dcterms:modified>
</cp:coreProperties>
</file>