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63" r:id="rId3"/>
    <p:sldId id="264" r:id="rId4"/>
    <p:sldId id="266" r:id="rId5"/>
    <p:sldId id="260" r:id="rId6"/>
    <p:sldId id="267" r:id="rId7"/>
    <p:sldId id="268" r:id="rId8"/>
    <p:sldId id="269" r:id="rId9"/>
    <p:sldId id="270" r:id="rId10"/>
    <p:sldId id="314" r:id="rId11"/>
    <p:sldId id="271" r:id="rId12"/>
    <p:sldId id="272" r:id="rId13"/>
    <p:sldId id="274" r:id="rId14"/>
    <p:sldId id="273" r:id="rId15"/>
    <p:sldId id="278" r:id="rId16"/>
    <p:sldId id="275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337" r:id="rId25"/>
    <p:sldId id="286" r:id="rId26"/>
    <p:sldId id="338" r:id="rId27"/>
    <p:sldId id="287" r:id="rId28"/>
    <p:sldId id="339" r:id="rId29"/>
    <p:sldId id="288" r:id="rId30"/>
    <p:sldId id="340" r:id="rId31"/>
    <p:sldId id="341" r:id="rId32"/>
    <p:sldId id="289" r:id="rId33"/>
    <p:sldId id="290" r:id="rId34"/>
    <p:sldId id="291" r:id="rId35"/>
    <p:sldId id="292" r:id="rId36"/>
    <p:sldId id="293" r:id="rId37"/>
    <p:sldId id="342" r:id="rId38"/>
    <p:sldId id="295" r:id="rId39"/>
    <p:sldId id="343" r:id="rId40"/>
    <p:sldId id="294" r:id="rId41"/>
    <p:sldId id="331" r:id="rId42"/>
    <p:sldId id="296" r:id="rId43"/>
    <p:sldId id="297" r:id="rId44"/>
    <p:sldId id="298" r:id="rId45"/>
    <p:sldId id="299" r:id="rId46"/>
    <p:sldId id="300" r:id="rId47"/>
    <p:sldId id="301" r:id="rId48"/>
    <p:sldId id="344" r:id="rId49"/>
    <p:sldId id="303" r:id="rId50"/>
    <p:sldId id="304" r:id="rId51"/>
    <p:sldId id="333" r:id="rId52"/>
    <p:sldId id="305" r:id="rId53"/>
    <p:sldId id="306" r:id="rId54"/>
    <p:sldId id="302" r:id="rId55"/>
    <p:sldId id="307" r:id="rId56"/>
    <p:sldId id="334" r:id="rId57"/>
    <p:sldId id="335" r:id="rId58"/>
    <p:sldId id="336" r:id="rId59"/>
    <p:sldId id="308" r:id="rId60"/>
    <p:sldId id="332" r:id="rId61"/>
    <p:sldId id="309" r:id="rId62"/>
    <p:sldId id="310" r:id="rId63"/>
    <p:sldId id="311" r:id="rId64"/>
    <p:sldId id="312" r:id="rId65"/>
    <p:sldId id="313" r:id="rId66"/>
    <p:sldId id="315" r:id="rId67"/>
    <p:sldId id="316" r:id="rId68"/>
    <p:sldId id="317" r:id="rId69"/>
    <p:sldId id="345" r:id="rId70"/>
    <p:sldId id="346" r:id="rId71"/>
    <p:sldId id="318" r:id="rId72"/>
    <p:sldId id="319" r:id="rId73"/>
    <p:sldId id="320" r:id="rId74"/>
    <p:sldId id="321" r:id="rId75"/>
    <p:sldId id="322" r:id="rId76"/>
    <p:sldId id="347" r:id="rId77"/>
    <p:sldId id="323" r:id="rId78"/>
    <p:sldId id="348" r:id="rId79"/>
    <p:sldId id="349" r:id="rId80"/>
    <p:sldId id="325" r:id="rId81"/>
    <p:sldId id="326" r:id="rId82"/>
    <p:sldId id="327" r:id="rId83"/>
    <p:sldId id="328" r:id="rId84"/>
    <p:sldId id="330" r:id="rId85"/>
    <p:sldId id="329" r:id="rId8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239FD-417B-A3B2-E2CE-A660E119DFED}" v="4" dt="2021-10-09T18:55:47.204"/>
    <p1510:client id="{1626BED1-CB23-4EA7-89BC-A1B9ABFEF88F}" v="137" dt="2021-09-30T09:43:01.427"/>
    <p1510:client id="{30820BB2-6C16-3502-E23E-0290E9D0FC99}" v="198" dt="2021-10-04T09:31:23.488"/>
    <p1510:client id="{53FB50E4-6938-6AB5-E2D1-72E3A48DBA1A}" v="109" dt="2022-09-20T20:36:07.282"/>
    <p1510:client id="{892BD1E3-8D9A-B20E-9A1F-A5CB0B17F513}" v="35" dt="2021-10-04T06:24:54.707"/>
    <p1510:client id="{96925D4E-5867-84AB-25C2-CE179AD0E57E}" v="1686" dt="2021-10-03T21:17:54.270"/>
    <p1510:client id="{B07B21E3-B65C-92FC-3936-AC8C0841460C}" v="10" dt="2021-10-08T14:19:36.218"/>
    <p1510:client id="{BF633296-258E-90AE-1130-D782D80168D5}" v="1893" dt="2022-09-22T12:15:11.190"/>
    <p1510:client id="{CCEABA5D-69DC-8B9A-26A2-21AA1BBA7EDF}" v="4" dt="2021-10-04T15:38:07.873"/>
    <p1510:client id="{CEE7C48A-8A47-420C-B81A-8EA61FBD462C}" v="23" dt="2021-09-30T20:00:01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2E795-39D1-467C-A71A-E01F5F977F7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F1714E9-30A6-44C6-A427-D0A8405E1BB7}">
      <dgm:prSet/>
      <dgm:spPr/>
      <dgm:t>
        <a:bodyPr/>
        <a:lstStyle/>
        <a:p>
          <a:r>
            <a:rPr lang="cs-CZ"/>
            <a:t>rozvoj předmatematických představ, propedeutická cvičení k vytvoření pojmu čísla</a:t>
          </a:r>
          <a:endParaRPr lang="en-US"/>
        </a:p>
      </dgm:t>
    </dgm:pt>
    <dgm:pt modelId="{5FCB6881-4530-4E08-863C-F1B39FBAF433}" type="parTrans" cxnId="{14F088B6-EA3F-420E-B773-8F1B0934DE4F}">
      <dgm:prSet/>
      <dgm:spPr/>
      <dgm:t>
        <a:bodyPr/>
        <a:lstStyle/>
        <a:p>
          <a:endParaRPr lang="en-US"/>
        </a:p>
      </dgm:t>
    </dgm:pt>
    <dgm:pt modelId="{82813155-B2FA-471A-9480-31C98CB3D25A}" type="sibTrans" cxnId="{14F088B6-EA3F-420E-B773-8F1B0934DE4F}">
      <dgm:prSet/>
      <dgm:spPr/>
      <dgm:t>
        <a:bodyPr/>
        <a:lstStyle/>
        <a:p>
          <a:endParaRPr lang="en-US"/>
        </a:p>
      </dgm:t>
    </dgm:pt>
    <dgm:pt modelId="{B5BA90BA-1736-4460-8899-5E828AC2C695}">
      <dgm:prSet/>
      <dgm:spPr/>
      <dgm:t>
        <a:bodyPr/>
        <a:lstStyle/>
        <a:p>
          <a:r>
            <a:rPr lang="cs-CZ"/>
            <a:t>činnosti směřující k vytvoření pojmu přirozené číslo </a:t>
          </a:r>
          <a:endParaRPr lang="en-US"/>
        </a:p>
      </dgm:t>
    </dgm:pt>
    <dgm:pt modelId="{E7199964-9B6E-408F-AA8E-E4D90F6E1066}" type="parTrans" cxnId="{5125998B-7FD0-44BF-91A6-1B850CF259AF}">
      <dgm:prSet/>
      <dgm:spPr/>
      <dgm:t>
        <a:bodyPr/>
        <a:lstStyle/>
        <a:p>
          <a:endParaRPr lang="en-US"/>
        </a:p>
      </dgm:t>
    </dgm:pt>
    <dgm:pt modelId="{FA5E40A3-F008-426D-B170-10467EEDB6AE}" type="sibTrans" cxnId="{5125998B-7FD0-44BF-91A6-1B850CF259AF}">
      <dgm:prSet/>
      <dgm:spPr/>
      <dgm:t>
        <a:bodyPr/>
        <a:lstStyle/>
        <a:p>
          <a:endParaRPr lang="en-US"/>
        </a:p>
      </dgm:t>
    </dgm:pt>
    <dgm:pt modelId="{3C28B5B7-8F57-44E4-B146-5BE1878ED541}">
      <dgm:prSet/>
      <dgm:spPr/>
      <dgm:t>
        <a:bodyPr/>
        <a:lstStyle/>
        <a:p>
          <a:r>
            <a:rPr lang="cs-CZ"/>
            <a:t>přirozená čísla: význam čísla, počítání po jedné, desítková soustava, příprava na operace s přirozenými čísly</a:t>
          </a:r>
          <a:endParaRPr lang="en-US"/>
        </a:p>
      </dgm:t>
    </dgm:pt>
    <dgm:pt modelId="{EA17F735-C3DC-41F7-874A-124DB4D9FC17}" type="parTrans" cxnId="{441FE875-F628-4656-87C9-B86452E9C229}">
      <dgm:prSet/>
      <dgm:spPr/>
      <dgm:t>
        <a:bodyPr/>
        <a:lstStyle/>
        <a:p>
          <a:endParaRPr lang="en-US"/>
        </a:p>
      </dgm:t>
    </dgm:pt>
    <dgm:pt modelId="{8C563CC7-FC45-4C64-8965-30F66DE24A9E}" type="sibTrans" cxnId="{441FE875-F628-4656-87C9-B86452E9C229}">
      <dgm:prSet/>
      <dgm:spPr/>
      <dgm:t>
        <a:bodyPr/>
        <a:lstStyle/>
        <a:p>
          <a:endParaRPr lang="en-US"/>
        </a:p>
      </dgm:t>
    </dgm:pt>
    <dgm:pt modelId="{65447F0F-49DC-442E-993B-56D24B3075D1}" type="pres">
      <dgm:prSet presAssocID="{6152E795-39D1-467C-A71A-E01F5F977F7F}" presName="vert0" presStyleCnt="0">
        <dgm:presLayoutVars>
          <dgm:dir/>
          <dgm:animOne val="branch"/>
          <dgm:animLvl val="lvl"/>
        </dgm:presLayoutVars>
      </dgm:prSet>
      <dgm:spPr/>
    </dgm:pt>
    <dgm:pt modelId="{56D54F6B-9E6C-4E79-B455-C89684B59C35}" type="pres">
      <dgm:prSet presAssocID="{7F1714E9-30A6-44C6-A427-D0A8405E1BB7}" presName="thickLine" presStyleLbl="alignNode1" presStyleIdx="0" presStyleCnt="3"/>
      <dgm:spPr/>
    </dgm:pt>
    <dgm:pt modelId="{86D12D13-A882-451D-8A88-C5069A5DF207}" type="pres">
      <dgm:prSet presAssocID="{7F1714E9-30A6-44C6-A427-D0A8405E1BB7}" presName="horz1" presStyleCnt="0"/>
      <dgm:spPr/>
    </dgm:pt>
    <dgm:pt modelId="{4A429B2E-D97D-44AF-B40B-47B73B9B7170}" type="pres">
      <dgm:prSet presAssocID="{7F1714E9-30A6-44C6-A427-D0A8405E1BB7}" presName="tx1" presStyleLbl="revTx" presStyleIdx="0" presStyleCnt="3"/>
      <dgm:spPr/>
    </dgm:pt>
    <dgm:pt modelId="{2861F8D6-FF1E-4343-A945-6FAE8124B303}" type="pres">
      <dgm:prSet presAssocID="{7F1714E9-30A6-44C6-A427-D0A8405E1BB7}" presName="vert1" presStyleCnt="0"/>
      <dgm:spPr/>
    </dgm:pt>
    <dgm:pt modelId="{4BC4CD30-4E9F-4FE8-8698-849CCA48746E}" type="pres">
      <dgm:prSet presAssocID="{B5BA90BA-1736-4460-8899-5E828AC2C695}" presName="thickLine" presStyleLbl="alignNode1" presStyleIdx="1" presStyleCnt="3"/>
      <dgm:spPr/>
    </dgm:pt>
    <dgm:pt modelId="{C6B34E37-DD1E-48DE-8D7B-F8315E1BE989}" type="pres">
      <dgm:prSet presAssocID="{B5BA90BA-1736-4460-8899-5E828AC2C695}" presName="horz1" presStyleCnt="0"/>
      <dgm:spPr/>
    </dgm:pt>
    <dgm:pt modelId="{38A5B2F0-4D3F-486C-9614-785340EA4294}" type="pres">
      <dgm:prSet presAssocID="{B5BA90BA-1736-4460-8899-5E828AC2C695}" presName="tx1" presStyleLbl="revTx" presStyleIdx="1" presStyleCnt="3"/>
      <dgm:spPr/>
    </dgm:pt>
    <dgm:pt modelId="{A85E1E10-9471-4ED6-8E46-D0E358EB497A}" type="pres">
      <dgm:prSet presAssocID="{B5BA90BA-1736-4460-8899-5E828AC2C695}" presName="vert1" presStyleCnt="0"/>
      <dgm:spPr/>
    </dgm:pt>
    <dgm:pt modelId="{DB846A36-C49D-408C-A08A-B8B892C805E8}" type="pres">
      <dgm:prSet presAssocID="{3C28B5B7-8F57-44E4-B146-5BE1878ED541}" presName="thickLine" presStyleLbl="alignNode1" presStyleIdx="2" presStyleCnt="3"/>
      <dgm:spPr/>
    </dgm:pt>
    <dgm:pt modelId="{95FDF9EF-DA6F-4D45-9C96-4CAFDAE973AF}" type="pres">
      <dgm:prSet presAssocID="{3C28B5B7-8F57-44E4-B146-5BE1878ED541}" presName="horz1" presStyleCnt="0"/>
      <dgm:spPr/>
    </dgm:pt>
    <dgm:pt modelId="{6EB2E009-CD35-4D3E-8464-8B7489C2394A}" type="pres">
      <dgm:prSet presAssocID="{3C28B5B7-8F57-44E4-B146-5BE1878ED541}" presName="tx1" presStyleLbl="revTx" presStyleIdx="2" presStyleCnt="3"/>
      <dgm:spPr/>
    </dgm:pt>
    <dgm:pt modelId="{11D10F9C-EE95-4DBA-B763-E9DE87052874}" type="pres">
      <dgm:prSet presAssocID="{3C28B5B7-8F57-44E4-B146-5BE1878ED541}" presName="vert1" presStyleCnt="0"/>
      <dgm:spPr/>
    </dgm:pt>
  </dgm:ptLst>
  <dgm:cxnLst>
    <dgm:cxn modelId="{441FE875-F628-4656-87C9-B86452E9C229}" srcId="{6152E795-39D1-467C-A71A-E01F5F977F7F}" destId="{3C28B5B7-8F57-44E4-B146-5BE1878ED541}" srcOrd="2" destOrd="0" parTransId="{EA17F735-C3DC-41F7-874A-124DB4D9FC17}" sibTransId="{8C563CC7-FC45-4C64-8965-30F66DE24A9E}"/>
    <dgm:cxn modelId="{5125998B-7FD0-44BF-91A6-1B850CF259AF}" srcId="{6152E795-39D1-467C-A71A-E01F5F977F7F}" destId="{B5BA90BA-1736-4460-8899-5E828AC2C695}" srcOrd="1" destOrd="0" parTransId="{E7199964-9B6E-408F-AA8E-E4D90F6E1066}" sibTransId="{FA5E40A3-F008-426D-B170-10467EEDB6AE}"/>
    <dgm:cxn modelId="{E183488C-A3D3-4048-9365-A1C191A85281}" type="presOf" srcId="{3C28B5B7-8F57-44E4-B146-5BE1878ED541}" destId="{6EB2E009-CD35-4D3E-8464-8B7489C2394A}" srcOrd="0" destOrd="0" presId="urn:microsoft.com/office/officeart/2008/layout/LinedList"/>
    <dgm:cxn modelId="{6FD30D99-0582-4ECC-A9DB-2A39DCB22F94}" type="presOf" srcId="{7F1714E9-30A6-44C6-A427-D0A8405E1BB7}" destId="{4A429B2E-D97D-44AF-B40B-47B73B9B7170}" srcOrd="0" destOrd="0" presId="urn:microsoft.com/office/officeart/2008/layout/LinedList"/>
    <dgm:cxn modelId="{669D069A-315E-4B4A-91CE-E2EBCFF562E7}" type="presOf" srcId="{6152E795-39D1-467C-A71A-E01F5F977F7F}" destId="{65447F0F-49DC-442E-993B-56D24B3075D1}" srcOrd="0" destOrd="0" presId="urn:microsoft.com/office/officeart/2008/layout/LinedList"/>
    <dgm:cxn modelId="{14F088B6-EA3F-420E-B773-8F1B0934DE4F}" srcId="{6152E795-39D1-467C-A71A-E01F5F977F7F}" destId="{7F1714E9-30A6-44C6-A427-D0A8405E1BB7}" srcOrd="0" destOrd="0" parTransId="{5FCB6881-4530-4E08-863C-F1B39FBAF433}" sibTransId="{82813155-B2FA-471A-9480-31C98CB3D25A}"/>
    <dgm:cxn modelId="{AD49A0BA-2195-4478-AC1C-E99E6AB2732B}" type="presOf" srcId="{B5BA90BA-1736-4460-8899-5E828AC2C695}" destId="{38A5B2F0-4D3F-486C-9614-785340EA4294}" srcOrd="0" destOrd="0" presId="urn:microsoft.com/office/officeart/2008/layout/LinedList"/>
    <dgm:cxn modelId="{C07D8128-7FAE-48BA-AA11-B82610973211}" type="presParOf" srcId="{65447F0F-49DC-442E-993B-56D24B3075D1}" destId="{56D54F6B-9E6C-4E79-B455-C89684B59C35}" srcOrd="0" destOrd="0" presId="urn:microsoft.com/office/officeart/2008/layout/LinedList"/>
    <dgm:cxn modelId="{C2C7C3C4-43FD-40A8-8524-5487219F3E14}" type="presParOf" srcId="{65447F0F-49DC-442E-993B-56D24B3075D1}" destId="{86D12D13-A882-451D-8A88-C5069A5DF207}" srcOrd="1" destOrd="0" presId="urn:microsoft.com/office/officeart/2008/layout/LinedList"/>
    <dgm:cxn modelId="{D320CF7E-3DD9-4D06-AEBC-90A5659C77B7}" type="presParOf" srcId="{86D12D13-A882-451D-8A88-C5069A5DF207}" destId="{4A429B2E-D97D-44AF-B40B-47B73B9B7170}" srcOrd="0" destOrd="0" presId="urn:microsoft.com/office/officeart/2008/layout/LinedList"/>
    <dgm:cxn modelId="{A420942E-16FB-4468-837E-3E736855CB81}" type="presParOf" srcId="{86D12D13-A882-451D-8A88-C5069A5DF207}" destId="{2861F8D6-FF1E-4343-A945-6FAE8124B303}" srcOrd="1" destOrd="0" presId="urn:microsoft.com/office/officeart/2008/layout/LinedList"/>
    <dgm:cxn modelId="{87FF8BF5-F303-4979-985D-CFD6A5541CBA}" type="presParOf" srcId="{65447F0F-49DC-442E-993B-56D24B3075D1}" destId="{4BC4CD30-4E9F-4FE8-8698-849CCA48746E}" srcOrd="2" destOrd="0" presId="urn:microsoft.com/office/officeart/2008/layout/LinedList"/>
    <dgm:cxn modelId="{50E6BC25-661A-43A1-B27D-EE4A820A02F2}" type="presParOf" srcId="{65447F0F-49DC-442E-993B-56D24B3075D1}" destId="{C6B34E37-DD1E-48DE-8D7B-F8315E1BE989}" srcOrd="3" destOrd="0" presId="urn:microsoft.com/office/officeart/2008/layout/LinedList"/>
    <dgm:cxn modelId="{251FD088-8163-4891-B105-57B8C1BC0A57}" type="presParOf" srcId="{C6B34E37-DD1E-48DE-8D7B-F8315E1BE989}" destId="{38A5B2F0-4D3F-486C-9614-785340EA4294}" srcOrd="0" destOrd="0" presId="urn:microsoft.com/office/officeart/2008/layout/LinedList"/>
    <dgm:cxn modelId="{F0418E96-759C-442D-9C7E-CFF2829CFCB3}" type="presParOf" srcId="{C6B34E37-DD1E-48DE-8D7B-F8315E1BE989}" destId="{A85E1E10-9471-4ED6-8E46-D0E358EB497A}" srcOrd="1" destOrd="0" presId="urn:microsoft.com/office/officeart/2008/layout/LinedList"/>
    <dgm:cxn modelId="{D0C5839B-EA22-41D1-89B9-EA73A8F5F4AE}" type="presParOf" srcId="{65447F0F-49DC-442E-993B-56D24B3075D1}" destId="{DB846A36-C49D-408C-A08A-B8B892C805E8}" srcOrd="4" destOrd="0" presId="urn:microsoft.com/office/officeart/2008/layout/LinedList"/>
    <dgm:cxn modelId="{40193469-50EE-4325-B3A5-FF0C40FC7A55}" type="presParOf" srcId="{65447F0F-49DC-442E-993B-56D24B3075D1}" destId="{95FDF9EF-DA6F-4D45-9C96-4CAFDAE973AF}" srcOrd="5" destOrd="0" presId="urn:microsoft.com/office/officeart/2008/layout/LinedList"/>
    <dgm:cxn modelId="{F237DA92-4DA4-4E75-AC8D-9D4D42A06709}" type="presParOf" srcId="{95FDF9EF-DA6F-4D45-9C96-4CAFDAE973AF}" destId="{6EB2E009-CD35-4D3E-8464-8B7489C2394A}" srcOrd="0" destOrd="0" presId="urn:microsoft.com/office/officeart/2008/layout/LinedList"/>
    <dgm:cxn modelId="{486C9187-9FD5-439D-B236-949127041983}" type="presParOf" srcId="{95FDF9EF-DA6F-4D45-9C96-4CAFDAE973AF}" destId="{11D10F9C-EE95-4DBA-B763-E9DE870528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2E795-39D1-467C-A71A-E01F5F977F7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1714E9-30A6-44C6-A427-D0A8405E1BB7}">
      <dgm:prSet/>
      <dgm:spPr/>
      <dgm:t>
        <a:bodyPr/>
        <a:lstStyle/>
        <a:p>
          <a:pPr algn="l" rtl="0"/>
          <a:r>
            <a:rPr lang="cs-CZ" dirty="0">
              <a:latin typeface="Calibri"/>
              <a:cs typeface="Calibri"/>
            </a:rPr>
            <a:t>porovnávání přirozených čísel, zaokrouhlování přirozených čísel, rozklady čísel</a:t>
          </a:r>
          <a:endParaRPr lang="cs-CZ" dirty="0"/>
        </a:p>
      </dgm:t>
    </dgm:pt>
    <dgm:pt modelId="{5FCB6881-4530-4E08-863C-F1B39FBAF433}" type="parTrans" cxnId="{14F088B6-EA3F-420E-B773-8F1B0934DE4F}">
      <dgm:prSet/>
      <dgm:spPr/>
      <dgm:t>
        <a:bodyPr/>
        <a:lstStyle/>
        <a:p>
          <a:endParaRPr lang="en-US"/>
        </a:p>
      </dgm:t>
    </dgm:pt>
    <dgm:pt modelId="{82813155-B2FA-471A-9480-31C98CB3D25A}" type="sibTrans" cxnId="{14F088B6-EA3F-420E-B773-8F1B0934DE4F}">
      <dgm:prSet/>
      <dgm:spPr/>
      <dgm:t>
        <a:bodyPr/>
        <a:lstStyle/>
        <a:p>
          <a:endParaRPr lang="en-US"/>
        </a:p>
      </dgm:t>
    </dgm:pt>
    <dgm:pt modelId="{B5BA90BA-1736-4460-8899-5E828AC2C695}">
      <dgm:prSet/>
      <dgm:spPr/>
      <dgm:t>
        <a:bodyPr/>
        <a:lstStyle/>
        <a:p>
          <a:pPr algn="l"/>
          <a:r>
            <a:rPr lang="cs-CZ" dirty="0">
              <a:latin typeface="Calibri"/>
              <a:cs typeface="Calibri"/>
            </a:rPr>
            <a:t>nejčastější problémy a možné reedukační postupy</a:t>
          </a:r>
          <a:r>
            <a:rPr lang="cs-CZ" dirty="0"/>
            <a:t> </a:t>
          </a:r>
          <a:endParaRPr lang="en-US" dirty="0"/>
        </a:p>
      </dgm:t>
    </dgm:pt>
    <dgm:pt modelId="{E7199964-9B6E-408F-AA8E-E4D90F6E1066}" type="parTrans" cxnId="{5125998B-7FD0-44BF-91A6-1B850CF259AF}">
      <dgm:prSet/>
      <dgm:spPr/>
      <dgm:t>
        <a:bodyPr/>
        <a:lstStyle/>
        <a:p>
          <a:endParaRPr lang="en-US"/>
        </a:p>
      </dgm:t>
    </dgm:pt>
    <dgm:pt modelId="{FA5E40A3-F008-426D-B170-10467EEDB6AE}" type="sibTrans" cxnId="{5125998B-7FD0-44BF-91A6-1B850CF259AF}">
      <dgm:prSet/>
      <dgm:spPr/>
      <dgm:t>
        <a:bodyPr/>
        <a:lstStyle/>
        <a:p>
          <a:endParaRPr lang="en-US"/>
        </a:p>
      </dgm:t>
    </dgm:pt>
    <dgm:pt modelId="{65447F0F-49DC-442E-993B-56D24B3075D1}" type="pres">
      <dgm:prSet presAssocID="{6152E795-39D1-467C-A71A-E01F5F977F7F}" presName="vert0" presStyleCnt="0">
        <dgm:presLayoutVars>
          <dgm:dir/>
          <dgm:animOne val="branch"/>
          <dgm:animLvl val="lvl"/>
        </dgm:presLayoutVars>
      </dgm:prSet>
      <dgm:spPr/>
    </dgm:pt>
    <dgm:pt modelId="{56D54F6B-9E6C-4E79-B455-C89684B59C35}" type="pres">
      <dgm:prSet presAssocID="{7F1714E9-30A6-44C6-A427-D0A8405E1BB7}" presName="thickLine" presStyleLbl="alignNode1" presStyleIdx="0" presStyleCnt="2"/>
      <dgm:spPr/>
    </dgm:pt>
    <dgm:pt modelId="{86D12D13-A882-451D-8A88-C5069A5DF207}" type="pres">
      <dgm:prSet presAssocID="{7F1714E9-30A6-44C6-A427-D0A8405E1BB7}" presName="horz1" presStyleCnt="0"/>
      <dgm:spPr/>
    </dgm:pt>
    <dgm:pt modelId="{4A429B2E-D97D-44AF-B40B-47B73B9B7170}" type="pres">
      <dgm:prSet presAssocID="{7F1714E9-30A6-44C6-A427-D0A8405E1BB7}" presName="tx1" presStyleLbl="revTx" presStyleIdx="0" presStyleCnt="2"/>
      <dgm:spPr/>
    </dgm:pt>
    <dgm:pt modelId="{2861F8D6-FF1E-4343-A945-6FAE8124B303}" type="pres">
      <dgm:prSet presAssocID="{7F1714E9-30A6-44C6-A427-D0A8405E1BB7}" presName="vert1" presStyleCnt="0"/>
      <dgm:spPr/>
    </dgm:pt>
    <dgm:pt modelId="{4BC4CD30-4E9F-4FE8-8698-849CCA48746E}" type="pres">
      <dgm:prSet presAssocID="{B5BA90BA-1736-4460-8899-5E828AC2C695}" presName="thickLine" presStyleLbl="alignNode1" presStyleIdx="1" presStyleCnt="2"/>
      <dgm:spPr/>
    </dgm:pt>
    <dgm:pt modelId="{C6B34E37-DD1E-48DE-8D7B-F8315E1BE989}" type="pres">
      <dgm:prSet presAssocID="{B5BA90BA-1736-4460-8899-5E828AC2C695}" presName="horz1" presStyleCnt="0"/>
      <dgm:spPr/>
    </dgm:pt>
    <dgm:pt modelId="{38A5B2F0-4D3F-486C-9614-785340EA4294}" type="pres">
      <dgm:prSet presAssocID="{B5BA90BA-1736-4460-8899-5E828AC2C695}" presName="tx1" presStyleLbl="revTx" presStyleIdx="1" presStyleCnt="2"/>
      <dgm:spPr/>
    </dgm:pt>
    <dgm:pt modelId="{A85E1E10-9471-4ED6-8E46-D0E358EB497A}" type="pres">
      <dgm:prSet presAssocID="{B5BA90BA-1736-4460-8899-5E828AC2C695}" presName="vert1" presStyleCnt="0"/>
      <dgm:spPr/>
    </dgm:pt>
  </dgm:ptLst>
  <dgm:cxnLst>
    <dgm:cxn modelId="{0B2F894F-D032-43EA-B44F-9ED6420DB4E3}" type="presOf" srcId="{7F1714E9-30A6-44C6-A427-D0A8405E1BB7}" destId="{4A429B2E-D97D-44AF-B40B-47B73B9B7170}" srcOrd="0" destOrd="0" presId="urn:microsoft.com/office/officeart/2008/layout/LinedList"/>
    <dgm:cxn modelId="{5125998B-7FD0-44BF-91A6-1B850CF259AF}" srcId="{6152E795-39D1-467C-A71A-E01F5F977F7F}" destId="{B5BA90BA-1736-4460-8899-5E828AC2C695}" srcOrd="1" destOrd="0" parTransId="{E7199964-9B6E-408F-AA8E-E4D90F6E1066}" sibTransId="{FA5E40A3-F008-426D-B170-10467EEDB6AE}"/>
    <dgm:cxn modelId="{669D069A-315E-4B4A-91CE-E2EBCFF562E7}" type="presOf" srcId="{6152E795-39D1-467C-A71A-E01F5F977F7F}" destId="{65447F0F-49DC-442E-993B-56D24B3075D1}" srcOrd="0" destOrd="0" presId="urn:microsoft.com/office/officeart/2008/layout/LinedList"/>
    <dgm:cxn modelId="{14F088B6-EA3F-420E-B773-8F1B0934DE4F}" srcId="{6152E795-39D1-467C-A71A-E01F5F977F7F}" destId="{7F1714E9-30A6-44C6-A427-D0A8405E1BB7}" srcOrd="0" destOrd="0" parTransId="{5FCB6881-4530-4E08-863C-F1B39FBAF433}" sibTransId="{82813155-B2FA-471A-9480-31C98CB3D25A}"/>
    <dgm:cxn modelId="{66F491F3-220F-4ABE-9E02-B624AC5AB8BE}" type="presOf" srcId="{B5BA90BA-1736-4460-8899-5E828AC2C695}" destId="{38A5B2F0-4D3F-486C-9614-785340EA4294}" srcOrd="0" destOrd="0" presId="urn:microsoft.com/office/officeart/2008/layout/LinedList"/>
    <dgm:cxn modelId="{EB6503A4-ECC7-4FD9-8BC7-DDE7260E41D1}" type="presParOf" srcId="{65447F0F-49DC-442E-993B-56D24B3075D1}" destId="{56D54F6B-9E6C-4E79-B455-C89684B59C35}" srcOrd="0" destOrd="0" presId="urn:microsoft.com/office/officeart/2008/layout/LinedList"/>
    <dgm:cxn modelId="{06C0EC36-3D17-4502-AD9D-744A0A87B88A}" type="presParOf" srcId="{65447F0F-49DC-442E-993B-56D24B3075D1}" destId="{86D12D13-A882-451D-8A88-C5069A5DF207}" srcOrd="1" destOrd="0" presId="urn:microsoft.com/office/officeart/2008/layout/LinedList"/>
    <dgm:cxn modelId="{20F67FDA-6F2C-4F3E-A05A-A5E8E18829D4}" type="presParOf" srcId="{86D12D13-A882-451D-8A88-C5069A5DF207}" destId="{4A429B2E-D97D-44AF-B40B-47B73B9B7170}" srcOrd="0" destOrd="0" presId="urn:microsoft.com/office/officeart/2008/layout/LinedList"/>
    <dgm:cxn modelId="{F273BD5A-1421-49A8-83B8-33E3AC79A8C8}" type="presParOf" srcId="{86D12D13-A882-451D-8A88-C5069A5DF207}" destId="{2861F8D6-FF1E-4343-A945-6FAE8124B303}" srcOrd="1" destOrd="0" presId="urn:microsoft.com/office/officeart/2008/layout/LinedList"/>
    <dgm:cxn modelId="{BBDAD4D6-95FE-4258-9E49-6E67A44CCBCC}" type="presParOf" srcId="{65447F0F-49DC-442E-993B-56D24B3075D1}" destId="{4BC4CD30-4E9F-4FE8-8698-849CCA48746E}" srcOrd="2" destOrd="0" presId="urn:microsoft.com/office/officeart/2008/layout/LinedList"/>
    <dgm:cxn modelId="{566C9DDC-0B9E-4FC1-A2BB-F215E9F5A81A}" type="presParOf" srcId="{65447F0F-49DC-442E-993B-56D24B3075D1}" destId="{C6B34E37-DD1E-48DE-8D7B-F8315E1BE989}" srcOrd="3" destOrd="0" presId="urn:microsoft.com/office/officeart/2008/layout/LinedList"/>
    <dgm:cxn modelId="{F1058D5D-1185-46EC-AC28-2C18FF8D23CE}" type="presParOf" srcId="{C6B34E37-DD1E-48DE-8D7B-F8315E1BE989}" destId="{38A5B2F0-4D3F-486C-9614-785340EA4294}" srcOrd="0" destOrd="0" presId="urn:microsoft.com/office/officeart/2008/layout/LinedList"/>
    <dgm:cxn modelId="{F11511DD-9DD4-481A-AE8D-A1D943A60268}" type="presParOf" srcId="{C6B34E37-DD1E-48DE-8D7B-F8315E1BE989}" destId="{A85E1E10-9471-4ED6-8E46-D0E358EB49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8760B-F90D-4083-A507-333C727CB2C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CEE6C6-DF71-4772-94CB-7EEB82A32E81}">
      <dgm:prSet/>
      <dgm:spPr/>
      <dgm:t>
        <a:bodyPr/>
        <a:lstStyle/>
        <a:p>
          <a:r>
            <a:rPr lang="cs-CZ" b="1" dirty="0"/>
            <a:t>Práce s předměty</a:t>
          </a:r>
          <a:r>
            <a:rPr lang="cs-CZ" dirty="0"/>
            <a:t> </a:t>
          </a:r>
          <a:endParaRPr lang="en-US" dirty="0"/>
        </a:p>
      </dgm:t>
    </dgm:pt>
    <dgm:pt modelId="{4510FB3E-8DD3-4C8B-BC09-BBBC7152A286}" type="parTrans" cxnId="{9B27CED2-4E80-41F1-B5DE-3DD4B9D0134A}">
      <dgm:prSet/>
      <dgm:spPr/>
      <dgm:t>
        <a:bodyPr/>
        <a:lstStyle/>
        <a:p>
          <a:endParaRPr lang="en-US"/>
        </a:p>
      </dgm:t>
    </dgm:pt>
    <dgm:pt modelId="{AF9CD22C-D868-4401-8DB7-FC758558E630}" type="sibTrans" cxnId="{9B27CED2-4E80-41F1-B5DE-3DD4B9D0134A}">
      <dgm:prSet/>
      <dgm:spPr/>
      <dgm:t>
        <a:bodyPr/>
        <a:lstStyle/>
        <a:p>
          <a:endParaRPr lang="en-US"/>
        </a:p>
      </dgm:t>
    </dgm:pt>
    <dgm:pt modelId="{204B0103-03F2-4CC8-9B29-4B8A0FCE545E}">
      <dgm:prSet/>
      <dgm:spPr/>
      <dgm:t>
        <a:bodyPr/>
        <a:lstStyle/>
        <a:p>
          <a:r>
            <a:rPr lang="cs-CZ" b="1" dirty="0"/>
            <a:t>Identifikace</a:t>
          </a:r>
          <a:r>
            <a:rPr lang="cs-CZ" dirty="0"/>
            <a:t> </a:t>
          </a:r>
          <a:endParaRPr lang="en-US" dirty="0"/>
        </a:p>
      </dgm:t>
    </dgm:pt>
    <dgm:pt modelId="{7BBFEC81-EF0C-4EC5-AFB6-72B46DBC5F03}" type="parTrans" cxnId="{CFF25CD0-8F6C-4F5B-9C9C-C65F9BA426AF}">
      <dgm:prSet/>
      <dgm:spPr/>
      <dgm:t>
        <a:bodyPr/>
        <a:lstStyle/>
        <a:p>
          <a:endParaRPr lang="en-US"/>
        </a:p>
      </dgm:t>
    </dgm:pt>
    <dgm:pt modelId="{683DA634-2701-455C-8E78-A285E06F2326}" type="sibTrans" cxnId="{CFF25CD0-8F6C-4F5B-9C9C-C65F9BA426AF}">
      <dgm:prSet/>
      <dgm:spPr/>
      <dgm:t>
        <a:bodyPr/>
        <a:lstStyle/>
        <a:p>
          <a:endParaRPr lang="en-US"/>
        </a:p>
      </dgm:t>
    </dgm:pt>
    <dgm:pt modelId="{C0F1B150-4715-4E4B-8144-0655A10B3064}">
      <dgm:prSet/>
      <dgm:spPr/>
      <dgm:t>
        <a:bodyPr/>
        <a:lstStyle/>
        <a:p>
          <a:r>
            <a:rPr lang="cs-CZ" b="1" dirty="0"/>
            <a:t>Charakteristika</a:t>
          </a:r>
          <a:r>
            <a:rPr lang="cs-CZ" dirty="0"/>
            <a:t> </a:t>
          </a:r>
          <a:endParaRPr lang="en-US" dirty="0"/>
        </a:p>
      </dgm:t>
    </dgm:pt>
    <dgm:pt modelId="{42A39E21-EE37-4392-BF96-6F42F3637414}" type="parTrans" cxnId="{EB1C6E1C-7CC7-41DD-A6BF-C01D3A9A496D}">
      <dgm:prSet/>
      <dgm:spPr/>
      <dgm:t>
        <a:bodyPr/>
        <a:lstStyle/>
        <a:p>
          <a:endParaRPr lang="en-US"/>
        </a:p>
      </dgm:t>
    </dgm:pt>
    <dgm:pt modelId="{F74BB812-37AE-4F3D-BB58-5CEBA5134CE5}" type="sibTrans" cxnId="{EB1C6E1C-7CC7-41DD-A6BF-C01D3A9A496D}">
      <dgm:prSet/>
      <dgm:spPr/>
      <dgm:t>
        <a:bodyPr/>
        <a:lstStyle/>
        <a:p>
          <a:endParaRPr lang="en-US"/>
        </a:p>
      </dgm:t>
    </dgm:pt>
    <dgm:pt modelId="{B2FC592D-29CE-464D-94BF-25A4726BBFE4}">
      <dgm:prSet/>
      <dgm:spPr/>
      <dgm:t>
        <a:bodyPr/>
        <a:lstStyle/>
        <a:p>
          <a:pPr rtl="0"/>
          <a:r>
            <a:rPr lang="cs-CZ" b="1" dirty="0"/>
            <a:t>Diferenciace předmětů </a:t>
          </a:r>
          <a:r>
            <a:rPr lang="cs-CZ" b="1" dirty="0">
              <a:latin typeface="Calibri Light" panose="020F0302020204030204"/>
            </a:rPr>
            <a:t> </a:t>
          </a:r>
          <a:endParaRPr lang="en-US" dirty="0"/>
        </a:p>
      </dgm:t>
    </dgm:pt>
    <dgm:pt modelId="{C0DF242F-CCBB-480E-A1FE-C55925A4461E}" type="parTrans" cxnId="{B0A27330-3DD6-41D7-9585-56E07C00E8AF}">
      <dgm:prSet/>
      <dgm:spPr/>
      <dgm:t>
        <a:bodyPr/>
        <a:lstStyle/>
        <a:p>
          <a:endParaRPr lang="en-US"/>
        </a:p>
      </dgm:t>
    </dgm:pt>
    <dgm:pt modelId="{CF8A659B-2326-4F2B-B54E-BCF4B6F88A89}" type="sibTrans" cxnId="{B0A27330-3DD6-41D7-9585-56E07C00E8AF}">
      <dgm:prSet/>
      <dgm:spPr/>
      <dgm:t>
        <a:bodyPr/>
        <a:lstStyle/>
        <a:p>
          <a:endParaRPr lang="en-US"/>
        </a:p>
      </dgm:t>
    </dgm:pt>
    <dgm:pt modelId="{8DD53490-88A8-444E-9470-7D9AC8E26317}">
      <dgm:prSet/>
      <dgm:spPr/>
      <dgm:t>
        <a:bodyPr/>
        <a:lstStyle/>
        <a:p>
          <a:r>
            <a:rPr lang="cs-CZ" b="1"/>
            <a:t>Vyhodnocení situací</a:t>
          </a:r>
          <a:r>
            <a:rPr lang="cs-CZ"/>
            <a:t> </a:t>
          </a:r>
          <a:endParaRPr lang="en-US"/>
        </a:p>
      </dgm:t>
    </dgm:pt>
    <dgm:pt modelId="{C209CBB3-6B4F-4B72-868A-D3178EDCBB94}" type="parTrans" cxnId="{9D94B3E3-4B0C-4C3E-BA60-5F376DE6C5CE}">
      <dgm:prSet/>
      <dgm:spPr/>
      <dgm:t>
        <a:bodyPr/>
        <a:lstStyle/>
        <a:p>
          <a:endParaRPr lang="en-US"/>
        </a:p>
      </dgm:t>
    </dgm:pt>
    <dgm:pt modelId="{703C7F31-AD1D-4235-8E3E-64CA70F664F9}" type="sibTrans" cxnId="{9D94B3E3-4B0C-4C3E-BA60-5F376DE6C5CE}">
      <dgm:prSet/>
      <dgm:spPr/>
      <dgm:t>
        <a:bodyPr/>
        <a:lstStyle/>
        <a:p>
          <a:endParaRPr lang="en-US"/>
        </a:p>
      </dgm:t>
    </dgm:pt>
    <dgm:pt modelId="{DBA08760-D3A5-4FE0-AFB4-C5BE7E7B3D10}" type="pres">
      <dgm:prSet presAssocID="{22E8760B-F90D-4083-A507-333C727CB2CB}" presName="vert0" presStyleCnt="0">
        <dgm:presLayoutVars>
          <dgm:dir/>
          <dgm:animOne val="branch"/>
          <dgm:animLvl val="lvl"/>
        </dgm:presLayoutVars>
      </dgm:prSet>
      <dgm:spPr/>
    </dgm:pt>
    <dgm:pt modelId="{75A87514-FEFE-40FE-A121-27C9ED1594E2}" type="pres">
      <dgm:prSet presAssocID="{80CEE6C6-DF71-4772-94CB-7EEB82A32E81}" presName="thickLine" presStyleLbl="alignNode1" presStyleIdx="0" presStyleCnt="5"/>
      <dgm:spPr/>
    </dgm:pt>
    <dgm:pt modelId="{F94A3A53-200D-40EE-AC37-C895DD4645AF}" type="pres">
      <dgm:prSet presAssocID="{80CEE6C6-DF71-4772-94CB-7EEB82A32E81}" presName="horz1" presStyleCnt="0"/>
      <dgm:spPr/>
    </dgm:pt>
    <dgm:pt modelId="{0834C9BB-2653-45D4-9274-4DFB61D4C611}" type="pres">
      <dgm:prSet presAssocID="{80CEE6C6-DF71-4772-94CB-7EEB82A32E81}" presName="tx1" presStyleLbl="revTx" presStyleIdx="0" presStyleCnt="5"/>
      <dgm:spPr/>
    </dgm:pt>
    <dgm:pt modelId="{15262467-72A4-46B5-B2FF-19CA9D7F9B90}" type="pres">
      <dgm:prSet presAssocID="{80CEE6C6-DF71-4772-94CB-7EEB82A32E81}" presName="vert1" presStyleCnt="0"/>
      <dgm:spPr/>
    </dgm:pt>
    <dgm:pt modelId="{6F4733C6-7C85-4EA7-A4FD-196E3F1EACDC}" type="pres">
      <dgm:prSet presAssocID="{204B0103-03F2-4CC8-9B29-4B8A0FCE545E}" presName="thickLine" presStyleLbl="alignNode1" presStyleIdx="1" presStyleCnt="5"/>
      <dgm:spPr/>
    </dgm:pt>
    <dgm:pt modelId="{34F220A9-E180-414A-AE3B-785246F47EDD}" type="pres">
      <dgm:prSet presAssocID="{204B0103-03F2-4CC8-9B29-4B8A0FCE545E}" presName="horz1" presStyleCnt="0"/>
      <dgm:spPr/>
    </dgm:pt>
    <dgm:pt modelId="{B59E9FA9-3777-46B3-A153-779B44298352}" type="pres">
      <dgm:prSet presAssocID="{204B0103-03F2-4CC8-9B29-4B8A0FCE545E}" presName="tx1" presStyleLbl="revTx" presStyleIdx="1" presStyleCnt="5"/>
      <dgm:spPr/>
    </dgm:pt>
    <dgm:pt modelId="{E38B50F9-AFC8-4247-8D76-14BAB4BDA469}" type="pres">
      <dgm:prSet presAssocID="{204B0103-03F2-4CC8-9B29-4B8A0FCE545E}" presName="vert1" presStyleCnt="0"/>
      <dgm:spPr/>
    </dgm:pt>
    <dgm:pt modelId="{22308408-759E-49AB-821C-CDED0E82AA06}" type="pres">
      <dgm:prSet presAssocID="{C0F1B150-4715-4E4B-8144-0655A10B3064}" presName="thickLine" presStyleLbl="alignNode1" presStyleIdx="2" presStyleCnt="5"/>
      <dgm:spPr/>
    </dgm:pt>
    <dgm:pt modelId="{0B196610-6DF2-49AF-8580-B011A74E7DED}" type="pres">
      <dgm:prSet presAssocID="{C0F1B150-4715-4E4B-8144-0655A10B3064}" presName="horz1" presStyleCnt="0"/>
      <dgm:spPr/>
    </dgm:pt>
    <dgm:pt modelId="{B90A76C5-04DE-4387-9529-270CCB6843F6}" type="pres">
      <dgm:prSet presAssocID="{C0F1B150-4715-4E4B-8144-0655A10B3064}" presName="tx1" presStyleLbl="revTx" presStyleIdx="2" presStyleCnt="5"/>
      <dgm:spPr/>
    </dgm:pt>
    <dgm:pt modelId="{DC8D5512-E5C5-455A-91AA-6B344FF12603}" type="pres">
      <dgm:prSet presAssocID="{C0F1B150-4715-4E4B-8144-0655A10B3064}" presName="vert1" presStyleCnt="0"/>
      <dgm:spPr/>
    </dgm:pt>
    <dgm:pt modelId="{34140B6F-0AC7-476E-AE82-0ED0AD698C4C}" type="pres">
      <dgm:prSet presAssocID="{B2FC592D-29CE-464D-94BF-25A4726BBFE4}" presName="thickLine" presStyleLbl="alignNode1" presStyleIdx="3" presStyleCnt="5"/>
      <dgm:spPr/>
    </dgm:pt>
    <dgm:pt modelId="{84FA14DA-EDB6-466A-B8BF-1FB355BA0120}" type="pres">
      <dgm:prSet presAssocID="{B2FC592D-29CE-464D-94BF-25A4726BBFE4}" presName="horz1" presStyleCnt="0"/>
      <dgm:spPr/>
    </dgm:pt>
    <dgm:pt modelId="{2BD74915-3CC6-4F6A-9440-5ACEFCDA8274}" type="pres">
      <dgm:prSet presAssocID="{B2FC592D-29CE-464D-94BF-25A4726BBFE4}" presName="tx1" presStyleLbl="revTx" presStyleIdx="3" presStyleCnt="5"/>
      <dgm:spPr/>
    </dgm:pt>
    <dgm:pt modelId="{6BB4C841-7611-4B6A-BC2A-DD4D17C50DC5}" type="pres">
      <dgm:prSet presAssocID="{B2FC592D-29CE-464D-94BF-25A4726BBFE4}" presName="vert1" presStyleCnt="0"/>
      <dgm:spPr/>
    </dgm:pt>
    <dgm:pt modelId="{E583670A-13F0-4F0A-8474-CE02DA0997C5}" type="pres">
      <dgm:prSet presAssocID="{8DD53490-88A8-444E-9470-7D9AC8E26317}" presName="thickLine" presStyleLbl="alignNode1" presStyleIdx="4" presStyleCnt="5"/>
      <dgm:spPr/>
    </dgm:pt>
    <dgm:pt modelId="{A65DDD2E-18A2-45A7-8F0F-033E89994BCF}" type="pres">
      <dgm:prSet presAssocID="{8DD53490-88A8-444E-9470-7D9AC8E26317}" presName="horz1" presStyleCnt="0"/>
      <dgm:spPr/>
    </dgm:pt>
    <dgm:pt modelId="{F745D6EB-0613-4AD6-9695-DF7E0B8AFDE6}" type="pres">
      <dgm:prSet presAssocID="{8DD53490-88A8-444E-9470-7D9AC8E26317}" presName="tx1" presStyleLbl="revTx" presStyleIdx="4" presStyleCnt="5"/>
      <dgm:spPr/>
    </dgm:pt>
    <dgm:pt modelId="{319E1C45-B200-406C-91B9-E9476D9875D4}" type="pres">
      <dgm:prSet presAssocID="{8DD53490-88A8-444E-9470-7D9AC8E26317}" presName="vert1" presStyleCnt="0"/>
      <dgm:spPr/>
    </dgm:pt>
  </dgm:ptLst>
  <dgm:cxnLst>
    <dgm:cxn modelId="{6A99D509-0D9D-44D0-B0B3-6F91655EA324}" type="presOf" srcId="{22E8760B-F90D-4083-A507-333C727CB2CB}" destId="{DBA08760-D3A5-4FE0-AFB4-C5BE7E7B3D10}" srcOrd="0" destOrd="0" presId="urn:microsoft.com/office/officeart/2008/layout/LinedList"/>
    <dgm:cxn modelId="{EB1C6E1C-7CC7-41DD-A6BF-C01D3A9A496D}" srcId="{22E8760B-F90D-4083-A507-333C727CB2CB}" destId="{C0F1B150-4715-4E4B-8144-0655A10B3064}" srcOrd="2" destOrd="0" parTransId="{42A39E21-EE37-4392-BF96-6F42F3637414}" sibTransId="{F74BB812-37AE-4F3D-BB58-5CEBA5134CE5}"/>
    <dgm:cxn modelId="{3628C62A-AE16-47BF-A1EF-31CDA10F1F95}" type="presOf" srcId="{B2FC592D-29CE-464D-94BF-25A4726BBFE4}" destId="{2BD74915-3CC6-4F6A-9440-5ACEFCDA8274}" srcOrd="0" destOrd="0" presId="urn:microsoft.com/office/officeart/2008/layout/LinedList"/>
    <dgm:cxn modelId="{B0A27330-3DD6-41D7-9585-56E07C00E8AF}" srcId="{22E8760B-F90D-4083-A507-333C727CB2CB}" destId="{B2FC592D-29CE-464D-94BF-25A4726BBFE4}" srcOrd="3" destOrd="0" parTransId="{C0DF242F-CCBB-480E-A1FE-C55925A4461E}" sibTransId="{CF8A659B-2326-4F2B-B54E-BCF4B6F88A89}"/>
    <dgm:cxn modelId="{654F5F42-5966-40B1-B7BB-64BB0D387DBC}" type="presOf" srcId="{204B0103-03F2-4CC8-9B29-4B8A0FCE545E}" destId="{B59E9FA9-3777-46B3-A153-779B44298352}" srcOrd="0" destOrd="0" presId="urn:microsoft.com/office/officeart/2008/layout/LinedList"/>
    <dgm:cxn modelId="{F8D0CE74-90A8-4348-BA79-5EC5115BABE8}" type="presOf" srcId="{8DD53490-88A8-444E-9470-7D9AC8E26317}" destId="{F745D6EB-0613-4AD6-9695-DF7E0B8AFDE6}" srcOrd="0" destOrd="0" presId="urn:microsoft.com/office/officeart/2008/layout/LinedList"/>
    <dgm:cxn modelId="{6D25EABA-422B-4236-B916-C9EEE1D0EDC2}" type="presOf" srcId="{80CEE6C6-DF71-4772-94CB-7EEB82A32E81}" destId="{0834C9BB-2653-45D4-9274-4DFB61D4C611}" srcOrd="0" destOrd="0" presId="urn:microsoft.com/office/officeart/2008/layout/LinedList"/>
    <dgm:cxn modelId="{CFF25CD0-8F6C-4F5B-9C9C-C65F9BA426AF}" srcId="{22E8760B-F90D-4083-A507-333C727CB2CB}" destId="{204B0103-03F2-4CC8-9B29-4B8A0FCE545E}" srcOrd="1" destOrd="0" parTransId="{7BBFEC81-EF0C-4EC5-AFB6-72B46DBC5F03}" sibTransId="{683DA634-2701-455C-8E78-A285E06F2326}"/>
    <dgm:cxn modelId="{9B27CED2-4E80-41F1-B5DE-3DD4B9D0134A}" srcId="{22E8760B-F90D-4083-A507-333C727CB2CB}" destId="{80CEE6C6-DF71-4772-94CB-7EEB82A32E81}" srcOrd="0" destOrd="0" parTransId="{4510FB3E-8DD3-4C8B-BC09-BBBC7152A286}" sibTransId="{AF9CD22C-D868-4401-8DB7-FC758558E630}"/>
    <dgm:cxn modelId="{9D94B3E3-4B0C-4C3E-BA60-5F376DE6C5CE}" srcId="{22E8760B-F90D-4083-A507-333C727CB2CB}" destId="{8DD53490-88A8-444E-9470-7D9AC8E26317}" srcOrd="4" destOrd="0" parTransId="{C209CBB3-6B4F-4B72-868A-D3178EDCBB94}" sibTransId="{703C7F31-AD1D-4235-8E3E-64CA70F664F9}"/>
    <dgm:cxn modelId="{D64B4FF5-E7F3-41AE-9AD1-9B30A8AFAD66}" type="presOf" srcId="{C0F1B150-4715-4E4B-8144-0655A10B3064}" destId="{B90A76C5-04DE-4387-9529-270CCB6843F6}" srcOrd="0" destOrd="0" presId="urn:microsoft.com/office/officeart/2008/layout/LinedList"/>
    <dgm:cxn modelId="{14AD081F-D47B-4EAD-A13A-BD5245DB037B}" type="presParOf" srcId="{DBA08760-D3A5-4FE0-AFB4-C5BE7E7B3D10}" destId="{75A87514-FEFE-40FE-A121-27C9ED1594E2}" srcOrd="0" destOrd="0" presId="urn:microsoft.com/office/officeart/2008/layout/LinedList"/>
    <dgm:cxn modelId="{B7F6E4B2-5EAA-4CE1-821D-11F6AA805774}" type="presParOf" srcId="{DBA08760-D3A5-4FE0-AFB4-C5BE7E7B3D10}" destId="{F94A3A53-200D-40EE-AC37-C895DD4645AF}" srcOrd="1" destOrd="0" presId="urn:microsoft.com/office/officeart/2008/layout/LinedList"/>
    <dgm:cxn modelId="{A4775BA8-2F79-480F-ABC9-32B90FE88282}" type="presParOf" srcId="{F94A3A53-200D-40EE-AC37-C895DD4645AF}" destId="{0834C9BB-2653-45D4-9274-4DFB61D4C611}" srcOrd="0" destOrd="0" presId="urn:microsoft.com/office/officeart/2008/layout/LinedList"/>
    <dgm:cxn modelId="{7A65B886-7D75-411F-A1E6-1770E08A9F5C}" type="presParOf" srcId="{F94A3A53-200D-40EE-AC37-C895DD4645AF}" destId="{15262467-72A4-46B5-B2FF-19CA9D7F9B90}" srcOrd="1" destOrd="0" presId="urn:microsoft.com/office/officeart/2008/layout/LinedList"/>
    <dgm:cxn modelId="{78958B15-4668-4F6B-B46D-F8451915DDA0}" type="presParOf" srcId="{DBA08760-D3A5-4FE0-AFB4-C5BE7E7B3D10}" destId="{6F4733C6-7C85-4EA7-A4FD-196E3F1EACDC}" srcOrd="2" destOrd="0" presId="urn:microsoft.com/office/officeart/2008/layout/LinedList"/>
    <dgm:cxn modelId="{A01AC06D-3F15-4ABF-A6F6-EF181C42F00A}" type="presParOf" srcId="{DBA08760-D3A5-4FE0-AFB4-C5BE7E7B3D10}" destId="{34F220A9-E180-414A-AE3B-785246F47EDD}" srcOrd="3" destOrd="0" presId="urn:microsoft.com/office/officeart/2008/layout/LinedList"/>
    <dgm:cxn modelId="{6959FEF6-DFFE-4129-85C3-A31779673D93}" type="presParOf" srcId="{34F220A9-E180-414A-AE3B-785246F47EDD}" destId="{B59E9FA9-3777-46B3-A153-779B44298352}" srcOrd="0" destOrd="0" presId="urn:microsoft.com/office/officeart/2008/layout/LinedList"/>
    <dgm:cxn modelId="{1498AF5D-7F30-4FAE-8E33-16B139A48CF2}" type="presParOf" srcId="{34F220A9-E180-414A-AE3B-785246F47EDD}" destId="{E38B50F9-AFC8-4247-8D76-14BAB4BDA469}" srcOrd="1" destOrd="0" presId="urn:microsoft.com/office/officeart/2008/layout/LinedList"/>
    <dgm:cxn modelId="{E6B4869F-BB9D-44C4-BD45-5DC169E8294E}" type="presParOf" srcId="{DBA08760-D3A5-4FE0-AFB4-C5BE7E7B3D10}" destId="{22308408-759E-49AB-821C-CDED0E82AA06}" srcOrd="4" destOrd="0" presId="urn:microsoft.com/office/officeart/2008/layout/LinedList"/>
    <dgm:cxn modelId="{77BF223A-A498-4512-B8C8-6572A8969D68}" type="presParOf" srcId="{DBA08760-D3A5-4FE0-AFB4-C5BE7E7B3D10}" destId="{0B196610-6DF2-49AF-8580-B011A74E7DED}" srcOrd="5" destOrd="0" presId="urn:microsoft.com/office/officeart/2008/layout/LinedList"/>
    <dgm:cxn modelId="{6FACBE2B-044E-44FC-8FB5-0417807EAEF9}" type="presParOf" srcId="{0B196610-6DF2-49AF-8580-B011A74E7DED}" destId="{B90A76C5-04DE-4387-9529-270CCB6843F6}" srcOrd="0" destOrd="0" presId="urn:microsoft.com/office/officeart/2008/layout/LinedList"/>
    <dgm:cxn modelId="{E01AEE27-0F2A-43D1-9246-0054563F4646}" type="presParOf" srcId="{0B196610-6DF2-49AF-8580-B011A74E7DED}" destId="{DC8D5512-E5C5-455A-91AA-6B344FF12603}" srcOrd="1" destOrd="0" presId="urn:microsoft.com/office/officeart/2008/layout/LinedList"/>
    <dgm:cxn modelId="{9E1F8F34-5195-48C2-B258-09CFDBF324AC}" type="presParOf" srcId="{DBA08760-D3A5-4FE0-AFB4-C5BE7E7B3D10}" destId="{34140B6F-0AC7-476E-AE82-0ED0AD698C4C}" srcOrd="6" destOrd="0" presId="urn:microsoft.com/office/officeart/2008/layout/LinedList"/>
    <dgm:cxn modelId="{71B2DAD0-7718-4E65-A9B5-630DD546668F}" type="presParOf" srcId="{DBA08760-D3A5-4FE0-AFB4-C5BE7E7B3D10}" destId="{84FA14DA-EDB6-466A-B8BF-1FB355BA0120}" srcOrd="7" destOrd="0" presId="urn:microsoft.com/office/officeart/2008/layout/LinedList"/>
    <dgm:cxn modelId="{657AA222-B02B-4043-9D5B-8850A4CBC3DD}" type="presParOf" srcId="{84FA14DA-EDB6-466A-B8BF-1FB355BA0120}" destId="{2BD74915-3CC6-4F6A-9440-5ACEFCDA8274}" srcOrd="0" destOrd="0" presId="urn:microsoft.com/office/officeart/2008/layout/LinedList"/>
    <dgm:cxn modelId="{7EB39899-B70F-40DD-A20F-CD4F6C58E52C}" type="presParOf" srcId="{84FA14DA-EDB6-466A-B8BF-1FB355BA0120}" destId="{6BB4C841-7611-4B6A-BC2A-DD4D17C50DC5}" srcOrd="1" destOrd="0" presId="urn:microsoft.com/office/officeart/2008/layout/LinedList"/>
    <dgm:cxn modelId="{FF6BD796-7FE7-4236-A264-D0AA58AE348E}" type="presParOf" srcId="{DBA08760-D3A5-4FE0-AFB4-C5BE7E7B3D10}" destId="{E583670A-13F0-4F0A-8474-CE02DA0997C5}" srcOrd="8" destOrd="0" presId="urn:microsoft.com/office/officeart/2008/layout/LinedList"/>
    <dgm:cxn modelId="{40392AA5-BC30-4969-8B70-84E0B94F8CB5}" type="presParOf" srcId="{DBA08760-D3A5-4FE0-AFB4-C5BE7E7B3D10}" destId="{A65DDD2E-18A2-45A7-8F0F-033E89994BCF}" srcOrd="9" destOrd="0" presId="urn:microsoft.com/office/officeart/2008/layout/LinedList"/>
    <dgm:cxn modelId="{B2DDCBCE-CC72-4941-8F40-8D3D63F37CF4}" type="presParOf" srcId="{A65DDD2E-18A2-45A7-8F0F-033E89994BCF}" destId="{F745D6EB-0613-4AD6-9695-DF7E0B8AFDE6}" srcOrd="0" destOrd="0" presId="urn:microsoft.com/office/officeart/2008/layout/LinedList"/>
    <dgm:cxn modelId="{13FCD0D9-ACE2-4ABB-B255-0CB8448FE62E}" type="presParOf" srcId="{A65DDD2E-18A2-45A7-8F0F-033E89994BCF}" destId="{319E1C45-B200-406C-91B9-E9476D9875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74403A-7EEB-42D1-9F0C-95A2DE5CFC1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84788B-9E12-456B-9AE2-4F825765F4EB}">
      <dgm:prSet/>
      <dgm:spPr/>
      <dgm:t>
        <a:bodyPr/>
        <a:lstStyle/>
        <a:p>
          <a:r>
            <a:rPr lang="cs-CZ" b="1"/>
            <a:t>Komparace (srovnávání)</a:t>
          </a:r>
          <a:r>
            <a:rPr lang="cs-CZ"/>
            <a:t> </a:t>
          </a:r>
          <a:endParaRPr lang="en-US"/>
        </a:p>
      </dgm:t>
    </dgm:pt>
    <dgm:pt modelId="{41E593A1-D7E7-4CCB-AA99-C25DA07F3929}" type="parTrans" cxnId="{18C7FBCA-5AA7-41E8-A4C7-2B4DF5077417}">
      <dgm:prSet/>
      <dgm:spPr/>
      <dgm:t>
        <a:bodyPr/>
        <a:lstStyle/>
        <a:p>
          <a:endParaRPr lang="en-US"/>
        </a:p>
      </dgm:t>
    </dgm:pt>
    <dgm:pt modelId="{6A1692E3-0731-44D4-8A58-C18E776FBED4}" type="sibTrans" cxnId="{18C7FBCA-5AA7-41E8-A4C7-2B4DF5077417}">
      <dgm:prSet/>
      <dgm:spPr/>
      <dgm:t>
        <a:bodyPr/>
        <a:lstStyle/>
        <a:p>
          <a:endParaRPr lang="en-US"/>
        </a:p>
      </dgm:t>
    </dgm:pt>
    <dgm:pt modelId="{068962AD-3967-45F2-A734-646E68CD5F52}">
      <dgm:prSet/>
      <dgm:spPr/>
      <dgm:t>
        <a:bodyPr/>
        <a:lstStyle/>
        <a:p>
          <a:r>
            <a:rPr lang="cs-CZ" b="1"/>
            <a:t>Zpřesňování</a:t>
          </a:r>
          <a:endParaRPr lang="en-US"/>
        </a:p>
      </dgm:t>
    </dgm:pt>
    <dgm:pt modelId="{2A837CD0-4235-4F0F-BACD-EE6E6A1A5E21}" type="parTrans" cxnId="{9F65A0AB-BB12-4BC3-BD11-DA643022E7A4}">
      <dgm:prSet/>
      <dgm:spPr/>
      <dgm:t>
        <a:bodyPr/>
        <a:lstStyle/>
        <a:p>
          <a:endParaRPr lang="en-US"/>
        </a:p>
      </dgm:t>
    </dgm:pt>
    <dgm:pt modelId="{E34E72F5-E221-4909-A842-F8D226C38977}" type="sibTrans" cxnId="{9F65A0AB-BB12-4BC3-BD11-DA643022E7A4}">
      <dgm:prSet/>
      <dgm:spPr/>
      <dgm:t>
        <a:bodyPr/>
        <a:lstStyle/>
        <a:p>
          <a:endParaRPr lang="en-US"/>
        </a:p>
      </dgm:t>
    </dgm:pt>
    <dgm:pt modelId="{6AEED6C6-493F-4861-BB6B-4B6C21BE696E}">
      <dgm:prSet/>
      <dgm:spPr/>
      <dgm:t>
        <a:bodyPr/>
        <a:lstStyle/>
        <a:p>
          <a:r>
            <a:rPr lang="cs-CZ" b="1"/>
            <a:t>Negace</a:t>
          </a:r>
          <a:r>
            <a:rPr lang="cs-CZ"/>
            <a:t> </a:t>
          </a:r>
          <a:endParaRPr lang="en-US"/>
        </a:p>
      </dgm:t>
    </dgm:pt>
    <dgm:pt modelId="{62F16A29-C115-4731-A747-14C66F46161D}" type="parTrans" cxnId="{C673934E-3DAD-4D67-A766-3458B2060B30}">
      <dgm:prSet/>
      <dgm:spPr/>
      <dgm:t>
        <a:bodyPr/>
        <a:lstStyle/>
        <a:p>
          <a:endParaRPr lang="en-US"/>
        </a:p>
      </dgm:t>
    </dgm:pt>
    <dgm:pt modelId="{C2D4D700-9673-4866-AF5F-49B272ADEA52}" type="sibTrans" cxnId="{C673934E-3DAD-4D67-A766-3458B2060B30}">
      <dgm:prSet/>
      <dgm:spPr/>
      <dgm:t>
        <a:bodyPr/>
        <a:lstStyle/>
        <a:p>
          <a:endParaRPr lang="en-US"/>
        </a:p>
      </dgm:t>
    </dgm:pt>
    <dgm:pt modelId="{B8FA4E0B-0BA7-4227-8FA4-A4C5D0875AF7}">
      <dgm:prSet/>
      <dgm:spPr/>
      <dgm:t>
        <a:bodyPr/>
        <a:lstStyle/>
        <a:p>
          <a:r>
            <a:rPr lang="cs-CZ" b="1"/>
            <a:t>Závislosti </a:t>
          </a:r>
          <a:endParaRPr lang="en-US"/>
        </a:p>
      </dgm:t>
    </dgm:pt>
    <dgm:pt modelId="{EA29EC5B-CC72-4857-839A-9BDEDC574587}" type="parTrans" cxnId="{2D10ECD5-4F41-4156-8907-2815E9647418}">
      <dgm:prSet/>
      <dgm:spPr/>
      <dgm:t>
        <a:bodyPr/>
        <a:lstStyle/>
        <a:p>
          <a:endParaRPr lang="en-US"/>
        </a:p>
      </dgm:t>
    </dgm:pt>
    <dgm:pt modelId="{EF800C3E-5539-4CC0-AF51-51D9C1D37671}" type="sibTrans" cxnId="{2D10ECD5-4F41-4156-8907-2815E9647418}">
      <dgm:prSet/>
      <dgm:spPr/>
      <dgm:t>
        <a:bodyPr/>
        <a:lstStyle/>
        <a:p>
          <a:endParaRPr lang="en-US"/>
        </a:p>
      </dgm:t>
    </dgm:pt>
    <dgm:pt modelId="{A2395FD1-CA42-4DD4-969E-A580B81C9A78}">
      <dgm:prSet/>
      <dgm:spPr/>
      <dgm:t>
        <a:bodyPr/>
        <a:lstStyle/>
        <a:p>
          <a:r>
            <a:rPr lang="cs-CZ" b="1"/>
            <a:t>Gradace</a:t>
          </a:r>
          <a:r>
            <a:rPr lang="cs-CZ"/>
            <a:t> </a:t>
          </a:r>
          <a:endParaRPr lang="en-US"/>
        </a:p>
      </dgm:t>
    </dgm:pt>
    <dgm:pt modelId="{C9025B8F-E81E-4D7A-90E0-3F324B8F5300}" type="parTrans" cxnId="{D0A3D45E-BC1B-4515-A268-AB03B7E048D3}">
      <dgm:prSet/>
      <dgm:spPr/>
      <dgm:t>
        <a:bodyPr/>
        <a:lstStyle/>
        <a:p>
          <a:endParaRPr lang="en-US"/>
        </a:p>
      </dgm:t>
    </dgm:pt>
    <dgm:pt modelId="{7B2AEA3E-FC4F-45CA-BD20-A06AB8A64BEA}" type="sibTrans" cxnId="{D0A3D45E-BC1B-4515-A268-AB03B7E048D3}">
      <dgm:prSet/>
      <dgm:spPr/>
      <dgm:t>
        <a:bodyPr/>
        <a:lstStyle/>
        <a:p>
          <a:endParaRPr lang="en-US"/>
        </a:p>
      </dgm:t>
    </dgm:pt>
    <dgm:pt modelId="{4B6DFBF5-D945-4719-BFEF-586BD9A0BF75}" type="pres">
      <dgm:prSet presAssocID="{AD74403A-7EEB-42D1-9F0C-95A2DE5CFC12}" presName="vert0" presStyleCnt="0">
        <dgm:presLayoutVars>
          <dgm:dir/>
          <dgm:animOne val="branch"/>
          <dgm:animLvl val="lvl"/>
        </dgm:presLayoutVars>
      </dgm:prSet>
      <dgm:spPr/>
    </dgm:pt>
    <dgm:pt modelId="{7CF2EF71-889A-45C1-B512-627ED311BCF4}" type="pres">
      <dgm:prSet presAssocID="{0284788B-9E12-456B-9AE2-4F825765F4EB}" presName="thickLine" presStyleLbl="alignNode1" presStyleIdx="0" presStyleCnt="5"/>
      <dgm:spPr/>
    </dgm:pt>
    <dgm:pt modelId="{143D2609-0E50-4936-8EA7-123CB452D7E2}" type="pres">
      <dgm:prSet presAssocID="{0284788B-9E12-456B-9AE2-4F825765F4EB}" presName="horz1" presStyleCnt="0"/>
      <dgm:spPr/>
    </dgm:pt>
    <dgm:pt modelId="{8E538E78-9E32-4EC8-89D9-FA1F1C7649A6}" type="pres">
      <dgm:prSet presAssocID="{0284788B-9E12-456B-9AE2-4F825765F4EB}" presName="tx1" presStyleLbl="revTx" presStyleIdx="0" presStyleCnt="5"/>
      <dgm:spPr/>
    </dgm:pt>
    <dgm:pt modelId="{D1572908-0B83-4ADC-B60A-5991D326BEE7}" type="pres">
      <dgm:prSet presAssocID="{0284788B-9E12-456B-9AE2-4F825765F4EB}" presName="vert1" presStyleCnt="0"/>
      <dgm:spPr/>
    </dgm:pt>
    <dgm:pt modelId="{A7288D7C-3453-4ADA-A3B5-BC22B3D39FC4}" type="pres">
      <dgm:prSet presAssocID="{068962AD-3967-45F2-A734-646E68CD5F52}" presName="thickLine" presStyleLbl="alignNode1" presStyleIdx="1" presStyleCnt="5"/>
      <dgm:spPr/>
    </dgm:pt>
    <dgm:pt modelId="{2667E0FB-8BA4-4C5D-B223-48B1926B6746}" type="pres">
      <dgm:prSet presAssocID="{068962AD-3967-45F2-A734-646E68CD5F52}" presName="horz1" presStyleCnt="0"/>
      <dgm:spPr/>
    </dgm:pt>
    <dgm:pt modelId="{0B9ECFDD-A607-4FD0-BC7F-512A2EA933D6}" type="pres">
      <dgm:prSet presAssocID="{068962AD-3967-45F2-A734-646E68CD5F52}" presName="tx1" presStyleLbl="revTx" presStyleIdx="1" presStyleCnt="5"/>
      <dgm:spPr/>
    </dgm:pt>
    <dgm:pt modelId="{098EE4A4-F44E-4571-8FBB-D09C4918DDF8}" type="pres">
      <dgm:prSet presAssocID="{068962AD-3967-45F2-A734-646E68CD5F52}" presName="vert1" presStyleCnt="0"/>
      <dgm:spPr/>
    </dgm:pt>
    <dgm:pt modelId="{F13642E6-8827-431D-A313-0D01FB7C7D9D}" type="pres">
      <dgm:prSet presAssocID="{6AEED6C6-493F-4861-BB6B-4B6C21BE696E}" presName="thickLine" presStyleLbl="alignNode1" presStyleIdx="2" presStyleCnt="5"/>
      <dgm:spPr/>
    </dgm:pt>
    <dgm:pt modelId="{AF23F24F-4251-4731-AF52-8E3F60959B19}" type="pres">
      <dgm:prSet presAssocID="{6AEED6C6-493F-4861-BB6B-4B6C21BE696E}" presName="horz1" presStyleCnt="0"/>
      <dgm:spPr/>
    </dgm:pt>
    <dgm:pt modelId="{4B64AB4B-A6CA-4A7F-8E0A-E7518B805E91}" type="pres">
      <dgm:prSet presAssocID="{6AEED6C6-493F-4861-BB6B-4B6C21BE696E}" presName="tx1" presStyleLbl="revTx" presStyleIdx="2" presStyleCnt="5"/>
      <dgm:spPr/>
    </dgm:pt>
    <dgm:pt modelId="{CB19B66B-6AEC-45DB-BCC2-48FDFDCAB915}" type="pres">
      <dgm:prSet presAssocID="{6AEED6C6-493F-4861-BB6B-4B6C21BE696E}" presName="vert1" presStyleCnt="0"/>
      <dgm:spPr/>
    </dgm:pt>
    <dgm:pt modelId="{1C0961F9-1F95-4FA2-8AC0-CF906E95BA37}" type="pres">
      <dgm:prSet presAssocID="{B8FA4E0B-0BA7-4227-8FA4-A4C5D0875AF7}" presName="thickLine" presStyleLbl="alignNode1" presStyleIdx="3" presStyleCnt="5"/>
      <dgm:spPr/>
    </dgm:pt>
    <dgm:pt modelId="{FF3ACC66-92F1-4C1A-BC53-511FF368FE56}" type="pres">
      <dgm:prSet presAssocID="{B8FA4E0B-0BA7-4227-8FA4-A4C5D0875AF7}" presName="horz1" presStyleCnt="0"/>
      <dgm:spPr/>
    </dgm:pt>
    <dgm:pt modelId="{20A8DE4B-7BE4-4C9B-8988-6ABB4973C9B6}" type="pres">
      <dgm:prSet presAssocID="{B8FA4E0B-0BA7-4227-8FA4-A4C5D0875AF7}" presName="tx1" presStyleLbl="revTx" presStyleIdx="3" presStyleCnt="5"/>
      <dgm:spPr/>
    </dgm:pt>
    <dgm:pt modelId="{5A11ED22-3CE3-41D6-BB0E-4F5789317487}" type="pres">
      <dgm:prSet presAssocID="{B8FA4E0B-0BA7-4227-8FA4-A4C5D0875AF7}" presName="vert1" presStyleCnt="0"/>
      <dgm:spPr/>
    </dgm:pt>
    <dgm:pt modelId="{48AA92DE-45FF-4A39-9BEE-3DC2C1C6CD9F}" type="pres">
      <dgm:prSet presAssocID="{A2395FD1-CA42-4DD4-969E-A580B81C9A78}" presName="thickLine" presStyleLbl="alignNode1" presStyleIdx="4" presStyleCnt="5"/>
      <dgm:spPr/>
    </dgm:pt>
    <dgm:pt modelId="{8CD425AC-71F2-4ADD-B3BF-2D942C7A23A8}" type="pres">
      <dgm:prSet presAssocID="{A2395FD1-CA42-4DD4-969E-A580B81C9A78}" presName="horz1" presStyleCnt="0"/>
      <dgm:spPr/>
    </dgm:pt>
    <dgm:pt modelId="{E2B349DE-97AC-48E0-9B92-8D2CB30A7280}" type="pres">
      <dgm:prSet presAssocID="{A2395FD1-CA42-4DD4-969E-A580B81C9A78}" presName="tx1" presStyleLbl="revTx" presStyleIdx="4" presStyleCnt="5"/>
      <dgm:spPr/>
    </dgm:pt>
    <dgm:pt modelId="{084936C4-B43E-4558-BB56-FCFED802F787}" type="pres">
      <dgm:prSet presAssocID="{A2395FD1-CA42-4DD4-969E-A580B81C9A78}" presName="vert1" presStyleCnt="0"/>
      <dgm:spPr/>
    </dgm:pt>
  </dgm:ptLst>
  <dgm:cxnLst>
    <dgm:cxn modelId="{BBEEAA2B-84CA-4E84-AE15-39BDE08E1305}" type="presOf" srcId="{AD74403A-7EEB-42D1-9F0C-95A2DE5CFC12}" destId="{4B6DFBF5-D945-4719-BFEF-586BD9A0BF75}" srcOrd="0" destOrd="0" presId="urn:microsoft.com/office/officeart/2008/layout/LinedList"/>
    <dgm:cxn modelId="{E442283C-682E-464B-831D-39C4160EAF5E}" type="presOf" srcId="{B8FA4E0B-0BA7-4227-8FA4-A4C5D0875AF7}" destId="{20A8DE4B-7BE4-4C9B-8988-6ABB4973C9B6}" srcOrd="0" destOrd="0" presId="urn:microsoft.com/office/officeart/2008/layout/LinedList"/>
    <dgm:cxn modelId="{D0A3D45E-BC1B-4515-A268-AB03B7E048D3}" srcId="{AD74403A-7EEB-42D1-9F0C-95A2DE5CFC12}" destId="{A2395FD1-CA42-4DD4-969E-A580B81C9A78}" srcOrd="4" destOrd="0" parTransId="{C9025B8F-E81E-4D7A-90E0-3F324B8F5300}" sibTransId="{7B2AEA3E-FC4F-45CA-BD20-A06AB8A64BEA}"/>
    <dgm:cxn modelId="{69670547-1800-4C92-9299-0549D8A7900C}" type="presOf" srcId="{068962AD-3967-45F2-A734-646E68CD5F52}" destId="{0B9ECFDD-A607-4FD0-BC7F-512A2EA933D6}" srcOrd="0" destOrd="0" presId="urn:microsoft.com/office/officeart/2008/layout/LinedList"/>
    <dgm:cxn modelId="{C673934E-3DAD-4D67-A766-3458B2060B30}" srcId="{AD74403A-7EEB-42D1-9F0C-95A2DE5CFC12}" destId="{6AEED6C6-493F-4861-BB6B-4B6C21BE696E}" srcOrd="2" destOrd="0" parTransId="{62F16A29-C115-4731-A747-14C66F46161D}" sibTransId="{C2D4D700-9673-4866-AF5F-49B272ADEA52}"/>
    <dgm:cxn modelId="{F33EA39C-F9EE-404A-9E92-329C9A21A853}" type="presOf" srcId="{6AEED6C6-493F-4861-BB6B-4B6C21BE696E}" destId="{4B64AB4B-A6CA-4A7F-8E0A-E7518B805E91}" srcOrd="0" destOrd="0" presId="urn:microsoft.com/office/officeart/2008/layout/LinedList"/>
    <dgm:cxn modelId="{9F65A0AB-BB12-4BC3-BD11-DA643022E7A4}" srcId="{AD74403A-7EEB-42D1-9F0C-95A2DE5CFC12}" destId="{068962AD-3967-45F2-A734-646E68CD5F52}" srcOrd="1" destOrd="0" parTransId="{2A837CD0-4235-4F0F-BACD-EE6E6A1A5E21}" sibTransId="{E34E72F5-E221-4909-A842-F8D226C38977}"/>
    <dgm:cxn modelId="{CCC36CC4-49BF-421D-9FC2-17E86F219B76}" type="presOf" srcId="{A2395FD1-CA42-4DD4-969E-A580B81C9A78}" destId="{E2B349DE-97AC-48E0-9B92-8D2CB30A7280}" srcOrd="0" destOrd="0" presId="urn:microsoft.com/office/officeart/2008/layout/LinedList"/>
    <dgm:cxn modelId="{18C7FBCA-5AA7-41E8-A4C7-2B4DF5077417}" srcId="{AD74403A-7EEB-42D1-9F0C-95A2DE5CFC12}" destId="{0284788B-9E12-456B-9AE2-4F825765F4EB}" srcOrd="0" destOrd="0" parTransId="{41E593A1-D7E7-4CCB-AA99-C25DA07F3929}" sibTransId="{6A1692E3-0731-44D4-8A58-C18E776FBED4}"/>
    <dgm:cxn modelId="{2D10ECD5-4F41-4156-8907-2815E9647418}" srcId="{AD74403A-7EEB-42D1-9F0C-95A2DE5CFC12}" destId="{B8FA4E0B-0BA7-4227-8FA4-A4C5D0875AF7}" srcOrd="3" destOrd="0" parTransId="{EA29EC5B-CC72-4857-839A-9BDEDC574587}" sibTransId="{EF800C3E-5539-4CC0-AF51-51D9C1D37671}"/>
    <dgm:cxn modelId="{37F59FE6-8E44-4A39-9366-BE2E4A8067A2}" type="presOf" srcId="{0284788B-9E12-456B-9AE2-4F825765F4EB}" destId="{8E538E78-9E32-4EC8-89D9-FA1F1C7649A6}" srcOrd="0" destOrd="0" presId="urn:microsoft.com/office/officeart/2008/layout/LinedList"/>
    <dgm:cxn modelId="{D6B87EBB-5F21-45D2-807D-5BC762A4BAB9}" type="presParOf" srcId="{4B6DFBF5-D945-4719-BFEF-586BD9A0BF75}" destId="{7CF2EF71-889A-45C1-B512-627ED311BCF4}" srcOrd="0" destOrd="0" presId="urn:microsoft.com/office/officeart/2008/layout/LinedList"/>
    <dgm:cxn modelId="{89C9197E-B403-4986-811C-4E452FC82B9A}" type="presParOf" srcId="{4B6DFBF5-D945-4719-BFEF-586BD9A0BF75}" destId="{143D2609-0E50-4936-8EA7-123CB452D7E2}" srcOrd="1" destOrd="0" presId="urn:microsoft.com/office/officeart/2008/layout/LinedList"/>
    <dgm:cxn modelId="{21DA9E78-D272-4579-B631-14BEF06C865A}" type="presParOf" srcId="{143D2609-0E50-4936-8EA7-123CB452D7E2}" destId="{8E538E78-9E32-4EC8-89D9-FA1F1C7649A6}" srcOrd="0" destOrd="0" presId="urn:microsoft.com/office/officeart/2008/layout/LinedList"/>
    <dgm:cxn modelId="{E4F821EB-5B46-4F47-BD55-3FF9CCB51A6C}" type="presParOf" srcId="{143D2609-0E50-4936-8EA7-123CB452D7E2}" destId="{D1572908-0B83-4ADC-B60A-5991D326BEE7}" srcOrd="1" destOrd="0" presId="urn:microsoft.com/office/officeart/2008/layout/LinedList"/>
    <dgm:cxn modelId="{0A8F9EC6-DF66-495E-A84A-F38EDDE3931C}" type="presParOf" srcId="{4B6DFBF5-D945-4719-BFEF-586BD9A0BF75}" destId="{A7288D7C-3453-4ADA-A3B5-BC22B3D39FC4}" srcOrd="2" destOrd="0" presId="urn:microsoft.com/office/officeart/2008/layout/LinedList"/>
    <dgm:cxn modelId="{3774D79C-821C-48FD-AAA6-D659C87BA234}" type="presParOf" srcId="{4B6DFBF5-D945-4719-BFEF-586BD9A0BF75}" destId="{2667E0FB-8BA4-4C5D-B223-48B1926B6746}" srcOrd="3" destOrd="0" presId="urn:microsoft.com/office/officeart/2008/layout/LinedList"/>
    <dgm:cxn modelId="{CEB27AF6-A75C-4AF3-9ACB-52C34A4FA536}" type="presParOf" srcId="{2667E0FB-8BA4-4C5D-B223-48B1926B6746}" destId="{0B9ECFDD-A607-4FD0-BC7F-512A2EA933D6}" srcOrd="0" destOrd="0" presId="urn:microsoft.com/office/officeart/2008/layout/LinedList"/>
    <dgm:cxn modelId="{AFB404E9-4B25-4568-A148-223675061036}" type="presParOf" srcId="{2667E0FB-8BA4-4C5D-B223-48B1926B6746}" destId="{098EE4A4-F44E-4571-8FBB-D09C4918DDF8}" srcOrd="1" destOrd="0" presId="urn:microsoft.com/office/officeart/2008/layout/LinedList"/>
    <dgm:cxn modelId="{C96145C8-8136-4EB6-BEB0-1CE29D497799}" type="presParOf" srcId="{4B6DFBF5-D945-4719-BFEF-586BD9A0BF75}" destId="{F13642E6-8827-431D-A313-0D01FB7C7D9D}" srcOrd="4" destOrd="0" presId="urn:microsoft.com/office/officeart/2008/layout/LinedList"/>
    <dgm:cxn modelId="{C59A9762-74B9-4FE1-A933-0D0EF790EBC6}" type="presParOf" srcId="{4B6DFBF5-D945-4719-BFEF-586BD9A0BF75}" destId="{AF23F24F-4251-4731-AF52-8E3F60959B19}" srcOrd="5" destOrd="0" presId="urn:microsoft.com/office/officeart/2008/layout/LinedList"/>
    <dgm:cxn modelId="{D61329A9-D334-42F4-9EDA-B92901AACB78}" type="presParOf" srcId="{AF23F24F-4251-4731-AF52-8E3F60959B19}" destId="{4B64AB4B-A6CA-4A7F-8E0A-E7518B805E91}" srcOrd="0" destOrd="0" presId="urn:microsoft.com/office/officeart/2008/layout/LinedList"/>
    <dgm:cxn modelId="{FE34B866-A63F-427A-B92E-0F1E566ED2F3}" type="presParOf" srcId="{AF23F24F-4251-4731-AF52-8E3F60959B19}" destId="{CB19B66B-6AEC-45DB-BCC2-48FDFDCAB915}" srcOrd="1" destOrd="0" presId="urn:microsoft.com/office/officeart/2008/layout/LinedList"/>
    <dgm:cxn modelId="{5434CFD1-2AC2-42A4-84E6-98CC439599D7}" type="presParOf" srcId="{4B6DFBF5-D945-4719-BFEF-586BD9A0BF75}" destId="{1C0961F9-1F95-4FA2-8AC0-CF906E95BA37}" srcOrd="6" destOrd="0" presId="urn:microsoft.com/office/officeart/2008/layout/LinedList"/>
    <dgm:cxn modelId="{4325159B-1886-4F33-8B8E-7041FAC4E985}" type="presParOf" srcId="{4B6DFBF5-D945-4719-BFEF-586BD9A0BF75}" destId="{FF3ACC66-92F1-4C1A-BC53-511FF368FE56}" srcOrd="7" destOrd="0" presId="urn:microsoft.com/office/officeart/2008/layout/LinedList"/>
    <dgm:cxn modelId="{EC938CE7-3DE7-47F8-A09C-2058852D23D3}" type="presParOf" srcId="{FF3ACC66-92F1-4C1A-BC53-511FF368FE56}" destId="{20A8DE4B-7BE4-4C9B-8988-6ABB4973C9B6}" srcOrd="0" destOrd="0" presId="urn:microsoft.com/office/officeart/2008/layout/LinedList"/>
    <dgm:cxn modelId="{1DF81BEB-7887-4FF1-904F-B1D6CC100DB6}" type="presParOf" srcId="{FF3ACC66-92F1-4C1A-BC53-511FF368FE56}" destId="{5A11ED22-3CE3-41D6-BB0E-4F5789317487}" srcOrd="1" destOrd="0" presId="urn:microsoft.com/office/officeart/2008/layout/LinedList"/>
    <dgm:cxn modelId="{84E52C90-2243-4563-9AFA-D708CC3B6557}" type="presParOf" srcId="{4B6DFBF5-D945-4719-BFEF-586BD9A0BF75}" destId="{48AA92DE-45FF-4A39-9BEE-3DC2C1C6CD9F}" srcOrd="8" destOrd="0" presId="urn:microsoft.com/office/officeart/2008/layout/LinedList"/>
    <dgm:cxn modelId="{6FE471E4-F275-4DF8-82DA-16767544B5C7}" type="presParOf" srcId="{4B6DFBF5-D945-4719-BFEF-586BD9A0BF75}" destId="{8CD425AC-71F2-4ADD-B3BF-2D942C7A23A8}" srcOrd="9" destOrd="0" presId="urn:microsoft.com/office/officeart/2008/layout/LinedList"/>
    <dgm:cxn modelId="{B8D0858B-11C1-4965-87A8-2DC6E36048C7}" type="presParOf" srcId="{8CD425AC-71F2-4ADD-B3BF-2D942C7A23A8}" destId="{E2B349DE-97AC-48E0-9B92-8D2CB30A7280}" srcOrd="0" destOrd="0" presId="urn:microsoft.com/office/officeart/2008/layout/LinedList"/>
    <dgm:cxn modelId="{5E901B72-41F4-4B27-AA45-46BEDF42E616}" type="presParOf" srcId="{8CD425AC-71F2-4ADD-B3BF-2D942C7A23A8}" destId="{084936C4-B43E-4558-BB56-FCFED802F7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4F6B-9E6C-4E79-B455-C89684B59C35}">
      <dsp:nvSpPr>
        <dsp:cNvPr id="0" name=""/>
        <dsp:cNvSpPr/>
      </dsp:nvSpPr>
      <dsp:spPr>
        <a:xfrm>
          <a:off x="0" y="2353"/>
          <a:ext cx="65451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29B2E-D97D-44AF-B40B-47B73B9B7170}">
      <dsp:nvSpPr>
        <dsp:cNvPr id="0" name=""/>
        <dsp:cNvSpPr/>
      </dsp:nvSpPr>
      <dsp:spPr>
        <a:xfrm>
          <a:off x="0" y="2353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rozvoj předmatematických představ, propedeutická cvičení k vytvoření pojmu čísla</a:t>
          </a:r>
          <a:endParaRPr lang="en-US" sz="3200" kern="1200"/>
        </a:p>
      </dsp:txBody>
      <dsp:txXfrm>
        <a:off x="0" y="2353"/>
        <a:ext cx="6545199" cy="1605158"/>
      </dsp:txXfrm>
    </dsp:sp>
    <dsp:sp modelId="{4BC4CD30-4E9F-4FE8-8698-849CCA48746E}">
      <dsp:nvSpPr>
        <dsp:cNvPr id="0" name=""/>
        <dsp:cNvSpPr/>
      </dsp:nvSpPr>
      <dsp:spPr>
        <a:xfrm>
          <a:off x="0" y="1607511"/>
          <a:ext cx="65451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A5B2F0-4D3F-486C-9614-785340EA4294}">
      <dsp:nvSpPr>
        <dsp:cNvPr id="0" name=""/>
        <dsp:cNvSpPr/>
      </dsp:nvSpPr>
      <dsp:spPr>
        <a:xfrm>
          <a:off x="0" y="1607511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činnosti směřující k vytvoření pojmu přirozené číslo </a:t>
          </a:r>
          <a:endParaRPr lang="en-US" sz="3200" kern="1200"/>
        </a:p>
      </dsp:txBody>
      <dsp:txXfrm>
        <a:off x="0" y="1607511"/>
        <a:ext cx="6545199" cy="1605158"/>
      </dsp:txXfrm>
    </dsp:sp>
    <dsp:sp modelId="{DB846A36-C49D-408C-A08A-B8B892C805E8}">
      <dsp:nvSpPr>
        <dsp:cNvPr id="0" name=""/>
        <dsp:cNvSpPr/>
      </dsp:nvSpPr>
      <dsp:spPr>
        <a:xfrm>
          <a:off x="0" y="3212670"/>
          <a:ext cx="65451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B2E009-CD35-4D3E-8464-8B7489C2394A}">
      <dsp:nvSpPr>
        <dsp:cNvPr id="0" name=""/>
        <dsp:cNvSpPr/>
      </dsp:nvSpPr>
      <dsp:spPr>
        <a:xfrm>
          <a:off x="0" y="3212670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přirozená čísla: význam čísla, počítání po jedné, desítková soustava, příprava na operace s přirozenými čísly</a:t>
          </a:r>
          <a:endParaRPr lang="en-US" sz="3200" kern="1200"/>
        </a:p>
      </dsp:txBody>
      <dsp:txXfrm>
        <a:off x="0" y="3212670"/>
        <a:ext cx="6545199" cy="1605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4F6B-9E6C-4E79-B455-C89684B59C35}">
      <dsp:nvSpPr>
        <dsp:cNvPr id="0" name=""/>
        <dsp:cNvSpPr/>
      </dsp:nvSpPr>
      <dsp:spPr>
        <a:xfrm>
          <a:off x="0" y="0"/>
          <a:ext cx="65451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29B2E-D97D-44AF-B40B-47B73B9B7170}">
      <dsp:nvSpPr>
        <dsp:cNvPr id="0" name=""/>
        <dsp:cNvSpPr/>
      </dsp:nvSpPr>
      <dsp:spPr>
        <a:xfrm>
          <a:off x="0" y="0"/>
          <a:ext cx="6545199" cy="241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Calibri"/>
              <a:cs typeface="Calibri"/>
            </a:rPr>
            <a:t>porovnávání přirozených čísel, zaokrouhlování přirozených čísel, rozklady čísel</a:t>
          </a:r>
          <a:endParaRPr lang="cs-CZ" sz="4000" kern="1200" dirty="0"/>
        </a:p>
      </dsp:txBody>
      <dsp:txXfrm>
        <a:off x="0" y="0"/>
        <a:ext cx="6545199" cy="2410091"/>
      </dsp:txXfrm>
    </dsp:sp>
    <dsp:sp modelId="{4BC4CD30-4E9F-4FE8-8698-849CCA48746E}">
      <dsp:nvSpPr>
        <dsp:cNvPr id="0" name=""/>
        <dsp:cNvSpPr/>
      </dsp:nvSpPr>
      <dsp:spPr>
        <a:xfrm>
          <a:off x="0" y="2410091"/>
          <a:ext cx="65451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A5B2F0-4D3F-486C-9614-785340EA4294}">
      <dsp:nvSpPr>
        <dsp:cNvPr id="0" name=""/>
        <dsp:cNvSpPr/>
      </dsp:nvSpPr>
      <dsp:spPr>
        <a:xfrm>
          <a:off x="0" y="2410091"/>
          <a:ext cx="6545199" cy="241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Calibri"/>
              <a:cs typeface="Calibri"/>
            </a:rPr>
            <a:t>nejčastější problémy a možné reedukační postupy</a:t>
          </a:r>
          <a:r>
            <a:rPr lang="cs-CZ" sz="4000" kern="1200" dirty="0"/>
            <a:t> </a:t>
          </a:r>
          <a:endParaRPr lang="en-US" sz="4000" kern="1200" dirty="0"/>
        </a:p>
      </dsp:txBody>
      <dsp:txXfrm>
        <a:off x="0" y="2410091"/>
        <a:ext cx="6545199" cy="2410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87514-FEFE-40FE-A121-27C9ED1594E2}">
      <dsp:nvSpPr>
        <dsp:cNvPr id="0" name=""/>
        <dsp:cNvSpPr/>
      </dsp:nvSpPr>
      <dsp:spPr>
        <a:xfrm>
          <a:off x="0" y="588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34C9BB-2653-45D4-9274-4DFB61D4C611}">
      <dsp:nvSpPr>
        <dsp:cNvPr id="0" name=""/>
        <dsp:cNvSpPr/>
      </dsp:nvSpPr>
      <dsp:spPr>
        <a:xfrm>
          <a:off x="0" y="588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/>
            <a:t>Práce s předměty</a:t>
          </a:r>
          <a:r>
            <a:rPr lang="cs-CZ" sz="4400" kern="1200" dirty="0"/>
            <a:t> </a:t>
          </a:r>
          <a:endParaRPr lang="en-US" sz="4400" kern="1200" dirty="0"/>
        </a:p>
      </dsp:txBody>
      <dsp:txXfrm>
        <a:off x="0" y="588"/>
        <a:ext cx="6545199" cy="963801"/>
      </dsp:txXfrm>
    </dsp:sp>
    <dsp:sp modelId="{6F4733C6-7C85-4EA7-A4FD-196E3F1EACDC}">
      <dsp:nvSpPr>
        <dsp:cNvPr id="0" name=""/>
        <dsp:cNvSpPr/>
      </dsp:nvSpPr>
      <dsp:spPr>
        <a:xfrm>
          <a:off x="0" y="964389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2076357"/>
                <a:satOff val="-9864"/>
                <a:lumOff val="-3088"/>
                <a:alphaOff val="0"/>
                <a:tint val="98000"/>
                <a:lumMod val="100000"/>
              </a:schemeClr>
            </a:gs>
            <a:gs pos="100000">
              <a:schemeClr val="accent2">
                <a:hueOff val="-2076357"/>
                <a:satOff val="-9864"/>
                <a:lumOff val="-3088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2076357"/>
              <a:satOff val="-9864"/>
              <a:lumOff val="-308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E9FA9-3777-46B3-A153-779B44298352}">
      <dsp:nvSpPr>
        <dsp:cNvPr id="0" name=""/>
        <dsp:cNvSpPr/>
      </dsp:nvSpPr>
      <dsp:spPr>
        <a:xfrm>
          <a:off x="0" y="964389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/>
            <a:t>Identifikace</a:t>
          </a:r>
          <a:r>
            <a:rPr lang="cs-CZ" sz="4400" kern="1200" dirty="0"/>
            <a:t> </a:t>
          </a:r>
          <a:endParaRPr lang="en-US" sz="4400" kern="1200" dirty="0"/>
        </a:p>
      </dsp:txBody>
      <dsp:txXfrm>
        <a:off x="0" y="964389"/>
        <a:ext cx="6545199" cy="963801"/>
      </dsp:txXfrm>
    </dsp:sp>
    <dsp:sp modelId="{22308408-759E-49AB-821C-CDED0E82AA06}">
      <dsp:nvSpPr>
        <dsp:cNvPr id="0" name=""/>
        <dsp:cNvSpPr/>
      </dsp:nvSpPr>
      <dsp:spPr>
        <a:xfrm>
          <a:off x="0" y="1928190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4152713"/>
                <a:satOff val="-19727"/>
                <a:lumOff val="-6176"/>
                <a:alphaOff val="0"/>
                <a:tint val="98000"/>
                <a:lumMod val="100000"/>
              </a:schemeClr>
            </a:gs>
            <a:gs pos="100000">
              <a:schemeClr val="accent2">
                <a:hueOff val="-4152713"/>
                <a:satOff val="-19727"/>
                <a:lumOff val="-6176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4152713"/>
              <a:satOff val="-19727"/>
              <a:lumOff val="-617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A76C5-04DE-4387-9529-270CCB6843F6}">
      <dsp:nvSpPr>
        <dsp:cNvPr id="0" name=""/>
        <dsp:cNvSpPr/>
      </dsp:nvSpPr>
      <dsp:spPr>
        <a:xfrm>
          <a:off x="0" y="1928190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/>
            <a:t>Charakteristika</a:t>
          </a:r>
          <a:r>
            <a:rPr lang="cs-CZ" sz="4400" kern="1200" dirty="0"/>
            <a:t> </a:t>
          </a:r>
          <a:endParaRPr lang="en-US" sz="4400" kern="1200" dirty="0"/>
        </a:p>
      </dsp:txBody>
      <dsp:txXfrm>
        <a:off x="0" y="1928190"/>
        <a:ext cx="6545199" cy="963801"/>
      </dsp:txXfrm>
    </dsp:sp>
    <dsp:sp modelId="{34140B6F-0AC7-476E-AE82-0ED0AD698C4C}">
      <dsp:nvSpPr>
        <dsp:cNvPr id="0" name=""/>
        <dsp:cNvSpPr/>
      </dsp:nvSpPr>
      <dsp:spPr>
        <a:xfrm>
          <a:off x="0" y="2891991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6229070"/>
                <a:satOff val="-29591"/>
                <a:lumOff val="-9265"/>
                <a:alphaOff val="0"/>
                <a:tint val="98000"/>
                <a:lumMod val="100000"/>
              </a:schemeClr>
            </a:gs>
            <a:gs pos="100000">
              <a:schemeClr val="accent2">
                <a:hueOff val="-6229070"/>
                <a:satOff val="-29591"/>
                <a:lumOff val="-9265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6229070"/>
              <a:satOff val="-29591"/>
              <a:lumOff val="-926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74915-3CC6-4F6A-9440-5ACEFCDA8274}">
      <dsp:nvSpPr>
        <dsp:cNvPr id="0" name=""/>
        <dsp:cNvSpPr/>
      </dsp:nvSpPr>
      <dsp:spPr>
        <a:xfrm>
          <a:off x="0" y="2891991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/>
            <a:t>Diferenciace předmětů </a:t>
          </a:r>
          <a:r>
            <a:rPr lang="cs-CZ" sz="4400" b="1" kern="1200" dirty="0">
              <a:latin typeface="Calibri Light" panose="020F0302020204030204"/>
            </a:rPr>
            <a:t> </a:t>
          </a:r>
          <a:endParaRPr lang="en-US" sz="4400" kern="1200" dirty="0"/>
        </a:p>
      </dsp:txBody>
      <dsp:txXfrm>
        <a:off x="0" y="2891991"/>
        <a:ext cx="6545199" cy="963801"/>
      </dsp:txXfrm>
    </dsp:sp>
    <dsp:sp modelId="{E583670A-13F0-4F0A-8474-CE02DA0997C5}">
      <dsp:nvSpPr>
        <dsp:cNvPr id="0" name=""/>
        <dsp:cNvSpPr/>
      </dsp:nvSpPr>
      <dsp:spPr>
        <a:xfrm>
          <a:off x="0" y="3855792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8305426"/>
                <a:satOff val="-39455"/>
                <a:lumOff val="-12353"/>
                <a:alphaOff val="0"/>
                <a:tint val="98000"/>
                <a:lumMod val="100000"/>
              </a:schemeClr>
            </a:gs>
            <a:gs pos="100000">
              <a:schemeClr val="accent2">
                <a:hueOff val="-8305426"/>
                <a:satOff val="-39455"/>
                <a:lumOff val="-12353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8305426"/>
              <a:satOff val="-39455"/>
              <a:lumOff val="-1235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45D6EB-0613-4AD6-9695-DF7E0B8AFDE6}">
      <dsp:nvSpPr>
        <dsp:cNvPr id="0" name=""/>
        <dsp:cNvSpPr/>
      </dsp:nvSpPr>
      <dsp:spPr>
        <a:xfrm>
          <a:off x="0" y="3855792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Vyhodnocení situací</a:t>
          </a:r>
          <a:r>
            <a:rPr lang="cs-CZ" sz="4400" kern="1200"/>
            <a:t> </a:t>
          </a:r>
          <a:endParaRPr lang="en-US" sz="4400" kern="1200"/>
        </a:p>
      </dsp:txBody>
      <dsp:txXfrm>
        <a:off x="0" y="3855792"/>
        <a:ext cx="6545199" cy="963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2EF71-889A-45C1-B512-627ED311BCF4}">
      <dsp:nvSpPr>
        <dsp:cNvPr id="0" name=""/>
        <dsp:cNvSpPr/>
      </dsp:nvSpPr>
      <dsp:spPr>
        <a:xfrm>
          <a:off x="0" y="588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538E78-9E32-4EC8-89D9-FA1F1C7649A6}">
      <dsp:nvSpPr>
        <dsp:cNvPr id="0" name=""/>
        <dsp:cNvSpPr/>
      </dsp:nvSpPr>
      <dsp:spPr>
        <a:xfrm>
          <a:off x="0" y="588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Komparace (srovnávání)</a:t>
          </a:r>
          <a:r>
            <a:rPr lang="cs-CZ" sz="4400" kern="1200"/>
            <a:t> </a:t>
          </a:r>
          <a:endParaRPr lang="en-US" sz="4400" kern="1200"/>
        </a:p>
      </dsp:txBody>
      <dsp:txXfrm>
        <a:off x="0" y="588"/>
        <a:ext cx="6545199" cy="963801"/>
      </dsp:txXfrm>
    </dsp:sp>
    <dsp:sp modelId="{A7288D7C-3453-4ADA-A3B5-BC22B3D39FC4}">
      <dsp:nvSpPr>
        <dsp:cNvPr id="0" name=""/>
        <dsp:cNvSpPr/>
      </dsp:nvSpPr>
      <dsp:spPr>
        <a:xfrm>
          <a:off x="0" y="964389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2076357"/>
                <a:satOff val="-9864"/>
                <a:lumOff val="-3088"/>
                <a:alphaOff val="0"/>
                <a:tint val="98000"/>
                <a:lumMod val="100000"/>
              </a:schemeClr>
            </a:gs>
            <a:gs pos="100000">
              <a:schemeClr val="accent2">
                <a:hueOff val="-2076357"/>
                <a:satOff val="-9864"/>
                <a:lumOff val="-3088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2076357"/>
              <a:satOff val="-9864"/>
              <a:lumOff val="-308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9ECFDD-A607-4FD0-BC7F-512A2EA933D6}">
      <dsp:nvSpPr>
        <dsp:cNvPr id="0" name=""/>
        <dsp:cNvSpPr/>
      </dsp:nvSpPr>
      <dsp:spPr>
        <a:xfrm>
          <a:off x="0" y="964389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Zpřesňování</a:t>
          </a:r>
          <a:endParaRPr lang="en-US" sz="4400" kern="1200"/>
        </a:p>
      </dsp:txBody>
      <dsp:txXfrm>
        <a:off x="0" y="964389"/>
        <a:ext cx="6545199" cy="963801"/>
      </dsp:txXfrm>
    </dsp:sp>
    <dsp:sp modelId="{F13642E6-8827-431D-A313-0D01FB7C7D9D}">
      <dsp:nvSpPr>
        <dsp:cNvPr id="0" name=""/>
        <dsp:cNvSpPr/>
      </dsp:nvSpPr>
      <dsp:spPr>
        <a:xfrm>
          <a:off x="0" y="1928190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4152713"/>
                <a:satOff val="-19727"/>
                <a:lumOff val="-6176"/>
                <a:alphaOff val="0"/>
                <a:tint val="98000"/>
                <a:lumMod val="100000"/>
              </a:schemeClr>
            </a:gs>
            <a:gs pos="100000">
              <a:schemeClr val="accent2">
                <a:hueOff val="-4152713"/>
                <a:satOff val="-19727"/>
                <a:lumOff val="-6176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4152713"/>
              <a:satOff val="-19727"/>
              <a:lumOff val="-617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64AB4B-A6CA-4A7F-8E0A-E7518B805E91}">
      <dsp:nvSpPr>
        <dsp:cNvPr id="0" name=""/>
        <dsp:cNvSpPr/>
      </dsp:nvSpPr>
      <dsp:spPr>
        <a:xfrm>
          <a:off x="0" y="1928190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Negace</a:t>
          </a:r>
          <a:r>
            <a:rPr lang="cs-CZ" sz="4400" kern="1200"/>
            <a:t> </a:t>
          </a:r>
          <a:endParaRPr lang="en-US" sz="4400" kern="1200"/>
        </a:p>
      </dsp:txBody>
      <dsp:txXfrm>
        <a:off x="0" y="1928190"/>
        <a:ext cx="6545199" cy="963801"/>
      </dsp:txXfrm>
    </dsp:sp>
    <dsp:sp modelId="{1C0961F9-1F95-4FA2-8AC0-CF906E95BA37}">
      <dsp:nvSpPr>
        <dsp:cNvPr id="0" name=""/>
        <dsp:cNvSpPr/>
      </dsp:nvSpPr>
      <dsp:spPr>
        <a:xfrm>
          <a:off x="0" y="2891991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6229070"/>
                <a:satOff val="-29591"/>
                <a:lumOff val="-9265"/>
                <a:alphaOff val="0"/>
                <a:tint val="98000"/>
                <a:lumMod val="100000"/>
              </a:schemeClr>
            </a:gs>
            <a:gs pos="100000">
              <a:schemeClr val="accent2">
                <a:hueOff val="-6229070"/>
                <a:satOff val="-29591"/>
                <a:lumOff val="-9265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6229070"/>
              <a:satOff val="-29591"/>
              <a:lumOff val="-926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A8DE4B-7BE4-4C9B-8988-6ABB4973C9B6}">
      <dsp:nvSpPr>
        <dsp:cNvPr id="0" name=""/>
        <dsp:cNvSpPr/>
      </dsp:nvSpPr>
      <dsp:spPr>
        <a:xfrm>
          <a:off x="0" y="2891991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Závislosti </a:t>
          </a:r>
          <a:endParaRPr lang="en-US" sz="4400" kern="1200"/>
        </a:p>
      </dsp:txBody>
      <dsp:txXfrm>
        <a:off x="0" y="2891991"/>
        <a:ext cx="6545199" cy="963801"/>
      </dsp:txXfrm>
    </dsp:sp>
    <dsp:sp modelId="{48AA92DE-45FF-4A39-9BEE-3DC2C1C6CD9F}">
      <dsp:nvSpPr>
        <dsp:cNvPr id="0" name=""/>
        <dsp:cNvSpPr/>
      </dsp:nvSpPr>
      <dsp:spPr>
        <a:xfrm>
          <a:off x="0" y="3855792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8305426"/>
                <a:satOff val="-39455"/>
                <a:lumOff val="-12353"/>
                <a:alphaOff val="0"/>
                <a:tint val="98000"/>
                <a:lumMod val="100000"/>
              </a:schemeClr>
            </a:gs>
            <a:gs pos="100000">
              <a:schemeClr val="accent2">
                <a:hueOff val="-8305426"/>
                <a:satOff val="-39455"/>
                <a:lumOff val="-12353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8305426"/>
              <a:satOff val="-39455"/>
              <a:lumOff val="-1235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B349DE-97AC-48E0-9B92-8D2CB30A7280}">
      <dsp:nvSpPr>
        <dsp:cNvPr id="0" name=""/>
        <dsp:cNvSpPr/>
      </dsp:nvSpPr>
      <dsp:spPr>
        <a:xfrm>
          <a:off x="0" y="3855792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Gradace</a:t>
          </a:r>
          <a:r>
            <a:rPr lang="cs-CZ" sz="4400" kern="1200"/>
            <a:t> </a:t>
          </a:r>
          <a:endParaRPr lang="en-US" sz="4400" kern="1200"/>
        </a:p>
      </dsp:txBody>
      <dsp:txXfrm>
        <a:off x="0" y="3855792"/>
        <a:ext cx="6545199" cy="963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8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33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8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4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2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7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7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7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6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6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1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1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pages/vytvareni-matematickych-predstav-a-pojmu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spspgs.cz/manipulativni-cinnosti-pro-predskolni-vzdelavan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pedf/js10/rozvoj/web/pages/vytvareni-matematickych-predstav-a-pojmu.html" TargetMode="External"/><Relationship Id="rId2" Type="http://schemas.openxmlformats.org/officeDocument/2006/relationships/hyperlink" Target="https://www.vospspgs.cz/manipulativni-cinnosti-pro-predskolni-vzdelavan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spspgs.cz/manipulativni-cinnosti-pro-predskolni-vzdelavan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4mXHdmmMmA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pages/porovnavani-cisel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pages/porovnavani-cisel.html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VKbgHvh_QY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_ryjc34o70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index.html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4B03015B-693B-4A1D-B24E-022EEA287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4DAF3977-16DE-4537-A131-A373724D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pic>
        <p:nvPicPr>
          <p:cNvPr id="4" name="Picture 3" descr="Hory v mlze">
            <a:extLst>
              <a:ext uri="{FF2B5EF4-FFF2-40B4-BE49-F238E27FC236}">
                <a16:creationId xmlns:a16="http://schemas.microsoft.com/office/drawing/2014/main" id="{49AF8769-ED3D-42C3-A4CD-F7DDCF67FB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BDC7BCE6-FDDB-42AB-A6DA-6F18A3825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35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149" y="2719805"/>
            <a:ext cx="8347076" cy="1595952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cs-CZ" b="1">
                <a:ea typeface="+mj-lt"/>
                <a:cs typeface="+mj-lt"/>
              </a:rPr>
              <a:t>STRATEGIE PODPORY</a:t>
            </a:r>
            <a:br>
              <a:rPr lang="cs-CZ" b="1">
                <a:ea typeface="+mj-lt"/>
                <a:cs typeface="+mj-lt"/>
              </a:rPr>
            </a:br>
            <a:r>
              <a:rPr lang="cs-CZ" b="1">
                <a:ea typeface="+mj-lt"/>
                <a:cs typeface="+mj-lt"/>
              </a:rPr>
              <a:t>     MATEMATICKÉ</a:t>
            </a:r>
            <a:br>
              <a:rPr lang="cs-CZ" b="1">
                <a:ea typeface="+mj-lt"/>
                <a:cs typeface="+mj-lt"/>
              </a:rPr>
            </a:br>
            <a:r>
              <a:rPr lang="cs-CZ" b="1">
                <a:ea typeface="+mj-lt"/>
                <a:cs typeface="+mj-lt"/>
              </a:rPr>
              <a:t>    GRAMOTNOSTI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3788" y="4510976"/>
            <a:ext cx="8355542" cy="6646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cs-CZ" sz="2500" b="1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500" b="1" cap="all">
                <a:ea typeface="+mn-lt"/>
                <a:cs typeface="+mn-lt"/>
              </a:rPr>
              <a:t> </a:t>
            </a:r>
            <a:r>
              <a:rPr lang="cs-CZ" sz="3000" b="1" cap="all">
                <a:ea typeface="+mn-lt"/>
                <a:cs typeface="+mn-lt"/>
              </a:rPr>
              <a:t>Jana </a:t>
            </a:r>
            <a:r>
              <a:rPr lang="cs-CZ" sz="3000" b="1" cap="all" err="1">
                <a:ea typeface="+mn-lt"/>
                <a:cs typeface="+mn-lt"/>
              </a:rPr>
              <a:t>veseláková</a:t>
            </a:r>
            <a:endParaRPr lang="cs-CZ" sz="3000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500" cap="all">
                <a:ea typeface="+mn-lt"/>
                <a:cs typeface="+mn-lt"/>
              </a:rPr>
              <a:t>    Katedra matematiky</a:t>
            </a:r>
            <a:endParaRPr lang="en-US" sz="2500">
              <a:ea typeface="+mn-lt"/>
              <a:cs typeface="+mn-lt"/>
            </a:endParaRPr>
          </a:p>
          <a:p>
            <a:pPr algn="ctr">
              <a:lnSpc>
                <a:spcPct val="90000"/>
              </a:lnSpc>
            </a:pPr>
            <a:endParaRPr lang="cs-CZ" sz="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B2C9F-A881-42CC-8FC7-284CC205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52FAE-FAC3-4DF5-A183-1CAB9D1CE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17" y="1339962"/>
            <a:ext cx="10131425" cy="3649133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Diferenciace a závislosti</a:t>
            </a:r>
          </a:p>
          <a:p>
            <a:pPr>
              <a:buClr>
                <a:srgbClr val="FFFFFF"/>
              </a:buClr>
            </a:pPr>
            <a:r>
              <a:rPr lang="cs-CZ" dirty="0">
                <a:ea typeface="+mn-lt"/>
                <a:cs typeface="+mn-lt"/>
                <a:hlinkClick r:id="rId2"/>
              </a:rPr>
              <a:t>odkaz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06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5FD0E7-B54E-4A7F-A107-51C33DB2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sz="2800" b="1">
                <a:solidFill>
                  <a:srgbClr val="FFFFFF"/>
                </a:solidFill>
                <a:ea typeface="+mj-lt"/>
                <a:cs typeface="+mj-lt"/>
              </a:rPr>
              <a:t>PROPEDEUTICKÁ CVIČENÍ K VYTVOŘENÍ POJMU ČÍSLA</a:t>
            </a:r>
            <a:r>
              <a:rPr lang="cs-CZ" sz="280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cs-CZ" sz="28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231ABCE-8E58-468B-B7B5-B70D29B03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477813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4522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CCC12-5C58-4252-BF69-164B5EBC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9" y="609600"/>
            <a:ext cx="11229600" cy="1456267"/>
          </a:xfrm>
        </p:spPr>
        <p:txBody>
          <a:bodyPr/>
          <a:lstStyle/>
          <a:p>
            <a:pPr algn="ctr"/>
            <a:r>
              <a:rPr lang="cs-CZ" sz="4100" b="1" dirty="0">
                <a:ea typeface="+mj-lt"/>
                <a:cs typeface="+mj-lt"/>
              </a:rPr>
              <a:t>ČINNOSTI SMĚŘUJÍCÍ K VYTVOŘENÍ POJMU PŘIROZENÉ ČÍSLO 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4E6E3-B4A1-4A91-B5ED-5F7DB055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828303"/>
            <a:ext cx="11308041" cy="4366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u="sng" dirty="0">
                <a:ea typeface="+mn-lt"/>
                <a:cs typeface="+mn-lt"/>
              </a:rPr>
              <a:t>1) klasifikace (třídění)</a:t>
            </a:r>
            <a:r>
              <a:rPr lang="cs-CZ" sz="3000" dirty="0">
                <a:ea typeface="+mn-lt"/>
                <a:cs typeface="+mn-lt"/>
              </a:rPr>
              <a:t> </a:t>
            </a: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Při rozkladu množiny na podmnožiny musí být splněno: </a:t>
            </a: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1. Každý prvek základní množiny musí být zařazen do některé z podmnožin. 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2. Žádný prvek nemůže být současně ve dvou podmnožinách. </a:t>
            </a: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3. Sjednocením všech podmnožin je základní množina. </a:t>
            </a:r>
            <a:r>
              <a:rPr lang="cs-CZ" sz="2000" dirty="0">
                <a:ea typeface="+mn-lt"/>
                <a:cs typeface="+mn-lt"/>
              </a:rPr>
              <a:t>(Blažková, 2017, str. 31)</a:t>
            </a:r>
          </a:p>
        </p:txBody>
      </p:sp>
    </p:spTree>
    <p:extLst>
      <p:ext uri="{BB962C8B-B14F-4D97-AF65-F5344CB8AC3E}">
        <p14:creationId xmlns:p14="http://schemas.microsoft.com/office/powerpoint/2010/main" val="61622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CCC12-5C58-4252-BF69-164B5EBC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7" y="609600"/>
            <a:ext cx="11991599" cy="1456267"/>
          </a:xfrm>
        </p:spPr>
        <p:txBody>
          <a:bodyPr>
            <a:normAutofit/>
          </a:bodyPr>
          <a:lstStyle/>
          <a:p>
            <a:pPr algn="ctr"/>
            <a:r>
              <a:rPr lang="cs-CZ" sz="4100" b="1" dirty="0">
                <a:ea typeface="+mj-lt"/>
                <a:cs typeface="+mj-lt"/>
              </a:rPr>
              <a:t>ČINNOSTI SMĚŘUJÍCÍ K VYTVOŘENÍ POJMU </a:t>
            </a:r>
            <a:br>
              <a:rPr lang="cs-CZ" sz="4100" b="1" dirty="0">
                <a:ea typeface="+mj-lt"/>
                <a:cs typeface="+mj-lt"/>
              </a:rPr>
            </a:br>
            <a:r>
              <a:rPr lang="cs-CZ" sz="4100" b="1" dirty="0">
                <a:ea typeface="+mj-lt"/>
                <a:cs typeface="+mj-lt"/>
              </a:rPr>
              <a:t>PŘIROZENÉ ČÍSLO </a:t>
            </a:r>
            <a:endParaRPr lang="cs-CZ" sz="4100" dirty="0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4E6E3-B4A1-4A91-B5ED-5F7DB055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40" y="1606455"/>
            <a:ext cx="11308041" cy="4366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u="sng" dirty="0">
                <a:ea typeface="+mn-lt"/>
                <a:cs typeface="+mn-lt"/>
              </a:rPr>
              <a:t>1) Klasifikace (třídění)</a:t>
            </a:r>
            <a:r>
              <a:rPr lang="cs-CZ" sz="3000" dirty="0">
                <a:ea typeface="+mn-lt"/>
                <a:cs typeface="+mn-lt"/>
              </a:rPr>
              <a:t> </a:t>
            </a: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  <a:hlinkClick r:id="rId2"/>
              </a:rPr>
              <a:t>video - odkaz</a:t>
            </a:r>
            <a:r>
              <a:rPr lang="cs-CZ" dirty="0">
                <a:ea typeface="+mn-lt"/>
                <a:cs typeface="+mn-lt"/>
              </a:rPr>
              <a:t>  </a:t>
            </a:r>
            <a:r>
              <a:rPr lang="cs-CZ" sz="3000" dirty="0">
                <a:ea typeface="+mn-lt"/>
                <a:cs typeface="+mn-lt"/>
              </a:rPr>
              <a:t>- TŘÍDĚNÍ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1740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2F703-38E0-415E-A909-59B2FDC3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57" y="734992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cs-CZ" sz="4100" b="1" dirty="0">
                <a:cs typeface="Calibri Light"/>
              </a:rPr>
              <a:t>ČINNOSTI SMĚŘUJÍCÍ K VYTVOŘENÍ POJMU PŘIROZENÉ ČÍSLO </a:t>
            </a:r>
            <a:endParaRPr lang="cs-CZ" sz="4100" dirty="0">
              <a:ea typeface="+mj-lt"/>
              <a:cs typeface="+mj-lt"/>
            </a:endParaRPr>
          </a:p>
          <a:p>
            <a:endParaRPr lang="cs-CZ" sz="4100" b="1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9FA7E-944D-4EC9-98AF-AE683EC4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60" y="2063626"/>
            <a:ext cx="11308042" cy="46464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Clr>
                <a:srgbClr val="FFFFFF"/>
              </a:buClr>
              <a:buNone/>
            </a:pPr>
            <a:r>
              <a:rPr lang="cs-CZ" sz="3000" b="1" u="sng" dirty="0">
                <a:ea typeface="+mn-lt"/>
                <a:cs typeface="+mn-lt"/>
              </a:rPr>
              <a:t>2) Přiřazování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každému prvku v jedné skupině přiřazujeme prvek z druhé skupiny a naopak </a:t>
            </a:r>
          </a:p>
          <a:p>
            <a:pPr>
              <a:buClr>
                <a:srgbClr val="FFFFFF"/>
              </a:buClr>
            </a:pPr>
            <a:endParaRPr lang="cs-CZ" sz="300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cs typeface="Calibri"/>
              </a:rPr>
              <a:t>Přiřazování - metodická řada:</a:t>
            </a: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a) předměty předmětům </a:t>
            </a:r>
            <a:endParaRPr lang="cs-CZ" sz="3000" dirty="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b) symboly předmětům </a:t>
            </a:r>
            <a:endParaRPr lang="cs-CZ" sz="3000" dirty="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c) symboly symbolům 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d) předmětům a symbolům čísla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146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2F703-38E0-415E-A909-59B2FDC3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4" y="26221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cs-CZ" sz="4100" b="1" dirty="0">
                <a:cs typeface="Calibri Light"/>
              </a:rPr>
              <a:t>ČINNOSTI SMĚŘUJÍCÍ K VYTVOŘENÍ POJMU PŘIROZENÉ ČÍSLO </a:t>
            </a:r>
            <a:endParaRPr lang="cs-CZ" sz="4100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9FA7E-944D-4EC9-98AF-AE683EC4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67" y="2266512"/>
            <a:ext cx="11308042" cy="4646456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FF"/>
              </a:buClr>
              <a:buNone/>
            </a:pPr>
            <a:r>
              <a:rPr lang="cs-CZ" sz="3000" b="1" u="sng" dirty="0">
                <a:ea typeface="+mn-lt"/>
                <a:cs typeface="+mn-lt"/>
              </a:rPr>
              <a:t>2) Přiřazování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pPr marL="0" indent="0" algn="just">
              <a:buNone/>
            </a:pPr>
            <a:endParaRPr lang="cs-CZ" sz="300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  <a:hlinkClick r:id="rId2"/>
              </a:rPr>
              <a:t>odkaz - video - přiřazování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dirty="0">
              <a:ea typeface="+mn-lt"/>
              <a:cs typeface="+mn-lt"/>
            </a:endParaRPr>
          </a:p>
          <a:p>
            <a:pPr marL="0" indent="0" algn="just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  <a:hlinkClick r:id="rId3"/>
              </a:rPr>
              <a:t>odkaz - metodická řada</a:t>
            </a:r>
            <a:endParaRPr lang="cs-CZ" sz="3000">
              <a:cs typeface="Calibri"/>
            </a:endParaRPr>
          </a:p>
          <a:p>
            <a:pPr marL="0" indent="0" algn="just">
              <a:buNone/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08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2F703-38E0-415E-A909-59B2FDC3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100" b="1" dirty="0">
                <a:cs typeface="Calibri Light"/>
              </a:rPr>
              <a:t>ČINNOSTI SMĚŘUJÍCÍ K VYTVOŘENÍ POJMU PŘIROZENÉ ČÍSLO </a:t>
            </a:r>
            <a:endParaRPr lang="cs-CZ" sz="4100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9FA7E-944D-4EC9-98AF-AE683EC4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4" y="1772273"/>
            <a:ext cx="10725336" cy="3649133"/>
          </a:xfrm>
        </p:spPr>
        <p:txBody>
          <a:bodyPr/>
          <a:lstStyle/>
          <a:p>
            <a:pPr marL="0" indent="0">
              <a:buNone/>
            </a:pPr>
            <a:r>
              <a:rPr lang="cs-CZ" sz="3000" b="1" u="sng">
                <a:ea typeface="+mn-lt"/>
                <a:cs typeface="+mn-lt"/>
              </a:rPr>
              <a:t>3) Uspořádání</a:t>
            </a:r>
            <a:r>
              <a:rPr lang="cs-CZ" sz="3000">
                <a:ea typeface="+mn-lt"/>
                <a:cs typeface="+mn-lt"/>
              </a:rPr>
              <a:t> </a:t>
            </a:r>
            <a:endParaRPr lang="cs-CZ"/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cílem je uvědomění si, že množina přirozených čísel je uspořádaná (je možné o dvou prvcích rozhodnout, který je před kterým)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973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2F703-38E0-415E-A909-59B2FDC3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100" b="1" dirty="0">
                <a:cs typeface="Calibri Light"/>
              </a:rPr>
              <a:t>ČINNOSTI SMĚŘUJÍCÍ K VYTVOŘENÍ POJMU PŘIROZENÉ ČÍSLO </a:t>
            </a:r>
            <a:endParaRPr lang="cs-CZ" sz="4100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9FA7E-944D-4EC9-98AF-AE683EC4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4" y="1772273"/>
            <a:ext cx="10725336" cy="3649133"/>
          </a:xfrm>
        </p:spPr>
        <p:txBody>
          <a:bodyPr/>
          <a:lstStyle/>
          <a:p>
            <a:pPr marL="0" indent="0">
              <a:buNone/>
            </a:pPr>
            <a:r>
              <a:rPr lang="cs-CZ" sz="3000" b="1" u="sng" dirty="0">
                <a:ea typeface="+mn-lt"/>
                <a:cs typeface="+mn-lt"/>
              </a:rPr>
              <a:t>3) Uspořádání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dirty="0"/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  <a:hlinkClick r:id="rId2"/>
              </a:rPr>
              <a:t>odkaz - video - uspořádání</a:t>
            </a: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81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B76D7-11E1-41D1-AB68-6D171983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PŘIROZENÁ ČÍSLA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73AD29-3BD6-47AD-8C4F-208BED90D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b="1">
                <a:ea typeface="+mn-lt"/>
                <a:cs typeface="+mn-lt"/>
              </a:rPr>
              <a:t>význam čísla, počítání po jedné, číslo a číslice, desítková soustava, příprava na operace s přirozenými čísly</a:t>
            </a:r>
            <a:r>
              <a:rPr lang="cs-CZ" sz="3000">
                <a:ea typeface="+mn-lt"/>
                <a:cs typeface="+mn-lt"/>
              </a:rPr>
              <a:t>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71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F3A16-F3D2-44EA-BC8C-D808F12F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Číslo v mnoha významech</a:t>
            </a:r>
            <a:endParaRPr lang="cs-CZ" sz="410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A7FC04-FCD0-4B6D-888C-13197C8CC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7738"/>
            <a:ext cx="10131425" cy="3649133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označení počtu </a:t>
            </a:r>
            <a:r>
              <a:rPr lang="cs-CZ" sz="2000" dirty="0">
                <a:ea typeface="+mn-lt"/>
                <a:cs typeface="+mn-lt"/>
              </a:rPr>
              <a:t>(5 jablek, 8 žáků, apod.)</a:t>
            </a:r>
            <a:r>
              <a:rPr lang="cs-CZ" sz="3000" dirty="0">
                <a:ea typeface="+mn-lt"/>
                <a:cs typeface="+mn-lt"/>
              </a:rPr>
              <a:t>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operátor </a:t>
            </a:r>
            <a:r>
              <a:rPr lang="cs-CZ" sz="2000" dirty="0">
                <a:ea typeface="+mn-lt"/>
                <a:cs typeface="+mn-lt"/>
              </a:rPr>
              <a:t>(pokyn ke změně, např. přines mi 2 jablka, uber 5 banánů, apod.)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pořadí </a:t>
            </a:r>
            <a:r>
              <a:rPr lang="cs-CZ" sz="2000" dirty="0">
                <a:ea typeface="+mn-lt"/>
                <a:cs typeface="+mn-lt"/>
              </a:rPr>
              <a:t>(jsem třetí v řadě, narodil jsem se 2.7.)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adresa (pořadí, uspořádání) </a:t>
            </a:r>
            <a:r>
              <a:rPr lang="cs-CZ" sz="2000" dirty="0">
                <a:ea typeface="+mn-lt"/>
                <a:cs typeface="+mn-lt"/>
              </a:rPr>
              <a:t>(bydlím v 5. patře, v domě číslo 16)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kód </a:t>
            </a:r>
            <a:r>
              <a:rPr lang="cs-CZ" sz="2000" dirty="0">
                <a:ea typeface="+mn-lt"/>
                <a:cs typeface="+mn-lt"/>
              </a:rPr>
              <a:t>(PIN kód, telefonní číslo)</a:t>
            </a:r>
            <a:endParaRPr lang="cs-CZ" sz="2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veličina </a:t>
            </a:r>
            <a:r>
              <a:rPr lang="cs-CZ" sz="2000" dirty="0">
                <a:ea typeface="+mn-lt"/>
                <a:cs typeface="+mn-lt"/>
              </a:rPr>
              <a:t>(např. 10 cm,..)</a:t>
            </a:r>
            <a:endParaRPr lang="cs-CZ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847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68178-3E3B-47AD-89B3-981B892A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3" y="1718982"/>
            <a:ext cx="11095130" cy="2240678"/>
          </a:xfrm>
        </p:spPr>
        <p:txBody>
          <a:bodyPr>
            <a:noAutofit/>
          </a:bodyPr>
          <a:lstStyle/>
          <a:p>
            <a:r>
              <a:rPr lang="cs-CZ" sz="5000">
                <a:ea typeface="+mj-lt"/>
                <a:cs typeface="+mj-lt"/>
              </a:rPr>
              <a:t>JAK BUDUJEME POJEM PŘIROZENÉHO ČÍSLA U ŽÁKŮ</a:t>
            </a:r>
            <a:br>
              <a:rPr lang="cs-CZ" sz="5000">
                <a:ea typeface="+mj-lt"/>
                <a:cs typeface="+mj-lt"/>
              </a:rPr>
            </a:br>
            <a:br>
              <a:rPr lang="cs-CZ" sz="5000">
                <a:ea typeface="+mj-lt"/>
                <a:cs typeface="+mj-lt"/>
              </a:rPr>
            </a:br>
            <a:r>
              <a:rPr lang="cs-CZ" sz="5000">
                <a:ea typeface="+mj-lt"/>
                <a:cs typeface="+mj-lt"/>
              </a:rPr>
              <a:t>ZÁPIS A ČTENÍ PŘIROZENÉHO ČÍSLA </a:t>
            </a:r>
            <a:br>
              <a:rPr lang="cs-CZ" sz="5000">
                <a:ea typeface="+mj-lt"/>
                <a:cs typeface="+mj-lt"/>
              </a:rPr>
            </a:br>
            <a:br>
              <a:rPr lang="cs-CZ" sz="5000">
                <a:ea typeface="+mj-lt"/>
                <a:cs typeface="+mj-lt"/>
              </a:rPr>
            </a:br>
            <a:r>
              <a:rPr lang="cs-CZ" sz="5000">
                <a:ea typeface="+mj-lt"/>
                <a:cs typeface="+mj-lt"/>
              </a:rPr>
              <a:t> PROBLÉMY PŘI BUDOVÁNÍ POJMŮ </a:t>
            </a:r>
            <a:endParaRPr lang="cs-CZ" sz="500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698220-8B0F-4034-906B-B025129E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621243"/>
            <a:ext cx="10131425" cy="2169957"/>
          </a:xfrm>
        </p:spPr>
        <p:txBody>
          <a:bodyPr/>
          <a:lstStyle/>
          <a:p>
            <a:pPr marL="0" indent="0">
              <a:buNone/>
            </a:pP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463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9422A-368D-4E26-9ABF-42CD2C0F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4257FE-531A-435B-8275-C61C400D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90" y="1049199"/>
            <a:ext cx="10131425" cy="3649133"/>
          </a:xfrm>
        </p:spPr>
        <p:txBody>
          <a:bodyPr/>
          <a:lstStyle/>
          <a:p>
            <a:pPr marL="0" indent="0">
              <a:buClr>
                <a:srgbClr val="FFFFFF"/>
              </a:buClr>
              <a:buNone/>
            </a:pPr>
            <a:r>
              <a:rPr lang="cs-CZ" sz="3000" b="1" dirty="0">
                <a:ea typeface="+mn-lt"/>
                <a:cs typeface="+mn-lt"/>
              </a:rPr>
              <a:t>Pojem čísla jako počet prvků:</a:t>
            </a:r>
            <a:endParaRPr lang="cs-CZ" sz="3000" b="1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čísla 1 a 2 – části těla, počet očí, rukou, nosů, hlavy, apod. 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číslo 3 – 5  - počet předmětů.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03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37643-C9A8-4BD2-85A9-CB8E157F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dirty="0">
                <a:ea typeface="+mj-lt"/>
                <a:cs typeface="+mj-lt"/>
              </a:rPr>
              <a:t>Číslo 0 </a:t>
            </a:r>
            <a:endParaRPr lang="cs-CZ" sz="4100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2D20C3-C502-4747-A22B-9C77B1903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číslo 0 se zavádí jako počet prvků prázdné množiny</a:t>
            </a: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 panose="020F0502020204030204"/>
              </a:rPr>
              <a:t>jak zavádíme jinak?</a:t>
            </a:r>
          </a:p>
          <a:p>
            <a:pPr>
              <a:buClr>
                <a:srgbClr val="FFFFFF"/>
              </a:buClr>
            </a:pPr>
            <a:endParaRPr lang="cs-CZ" sz="300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b="1" dirty="0">
                <a:ea typeface="+mn-lt"/>
                <a:cs typeface="+mn-lt"/>
              </a:rPr>
              <a:t>Problém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žáci se k nule chovají jako k „ničemu“ a neuznávají ji ani jako číslo, ani jako pozici v zápisu čísla</a:t>
            </a:r>
            <a:endParaRPr lang="cs-CZ" sz="3000" dirty="0"/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201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6301E-C562-41DD-99D0-E4DB34CC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34" y="309452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Počítání po jedné </a:t>
            </a:r>
            <a:endParaRPr lang="cs-CZ" sz="410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B1C658-30ED-4E01-8D78-1FD1D28BE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13" y="1335244"/>
            <a:ext cx="11913159" cy="5464485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pokud máme skupiny předmětů pro nás o neznámém počtu, ukazujeme prstem na jednotlivé předměty a přiřazujeme číslovky jedna, dvě, tři,.. apod. </a:t>
            </a: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u="sng" dirty="0">
                <a:ea typeface="+mn-lt"/>
                <a:cs typeface="+mn-lt"/>
              </a:rPr>
              <a:t>je potřeba dodržet následující:</a:t>
            </a:r>
            <a:endParaRPr lang="cs-CZ" sz="3000" u="sng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nesmí být vynechán žádný prvek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žádný prvek se nesmí počítat dvakrát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konkrétní předměty nesmí být počítány od nuly </a:t>
            </a:r>
            <a:r>
              <a:rPr lang="cs-CZ" sz="2000" dirty="0">
                <a:ea typeface="+mn-lt"/>
                <a:cs typeface="+mn-lt"/>
              </a:rPr>
              <a:t>(Blažková, 2017, str. 35)</a:t>
            </a:r>
            <a:endParaRPr lang="cs-CZ" sz="2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1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C5CA1-0890-4DF2-96A5-A9768480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Číselná řada </a:t>
            </a:r>
            <a:endParaRPr lang="cs-CZ" sz="41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5B98EF-82C3-46CA-B4F4-1483300B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62" y="1823763"/>
            <a:ext cx="10922361" cy="3649133"/>
          </a:xfrm>
        </p:spPr>
        <p:txBody>
          <a:bodyPr/>
          <a:lstStyle/>
          <a:p>
            <a:r>
              <a:rPr lang="cs-CZ" sz="3000" dirty="0">
                <a:cs typeface="Calibri"/>
              </a:rPr>
              <a:t>jedna z </a:t>
            </a:r>
            <a:r>
              <a:rPr lang="cs-CZ" sz="3000" u="sng" dirty="0">
                <a:cs typeface="Calibri"/>
              </a:rPr>
              <a:t>podstatných očekávaných kompetencí</a:t>
            </a:r>
            <a:r>
              <a:rPr lang="cs-CZ" sz="3000" dirty="0">
                <a:cs typeface="Calibri"/>
              </a:rPr>
              <a:t> u předškolního dítěte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při vyjmenovávání číselné řady by mělo dítě vidět vždy počet prvků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82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C5CA1-0890-4DF2-96A5-A9768480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Číselná řada </a:t>
            </a:r>
            <a:endParaRPr lang="cs-CZ" sz="41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5B98EF-82C3-46CA-B4F4-1483300B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62" y="2064902"/>
            <a:ext cx="10922361" cy="3649133"/>
          </a:xfrm>
        </p:spPr>
        <p:txBody>
          <a:bodyPr/>
          <a:lstStyle/>
          <a:p>
            <a:r>
              <a:rPr lang="cs-CZ" sz="3000" dirty="0">
                <a:cs typeface="Calibri"/>
              </a:rPr>
              <a:t>vyjmenování vzestupně i sestupně</a:t>
            </a:r>
            <a:endParaRPr lang="cs-CZ" dirty="0"/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podporujeme pomocí básniček a říkadel</a:t>
            </a:r>
            <a:r>
              <a:rPr lang="cs-CZ" sz="3000" i="1" dirty="0">
                <a:cs typeface="Calibri"/>
              </a:rPr>
              <a:t> (Jedna, dvě, Honza jde..)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cs typeface="Calibri"/>
            </a:endParaRPr>
          </a:p>
          <a:p>
            <a:pPr marL="0" indent="0">
              <a:buClr>
                <a:prstClr val="white"/>
              </a:buClr>
              <a:buNone/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569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5C670-31A5-4EC2-8B9F-EE50B2F3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Číselné soustavy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3FF68-D928-4459-8FEA-18BDD01F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3" y="1413685"/>
            <a:ext cx="10131425" cy="3649133"/>
          </a:xfrm>
        </p:spPr>
        <p:txBody>
          <a:bodyPr/>
          <a:lstStyle/>
          <a:p>
            <a:r>
              <a:rPr lang="cs-CZ" sz="3000" b="1" dirty="0">
                <a:ea typeface="+mn-lt"/>
                <a:cs typeface="+mn-lt"/>
              </a:rPr>
              <a:t>1. adiční, nepoziční</a:t>
            </a:r>
            <a:r>
              <a:rPr lang="cs-CZ" sz="3000" dirty="0">
                <a:ea typeface="+mn-lt"/>
                <a:cs typeface="+mn-lt"/>
              </a:rPr>
              <a:t> </a:t>
            </a:r>
          </a:p>
          <a:p>
            <a:pPr algn="just">
              <a:buClr>
                <a:srgbClr val="FFFFFF"/>
              </a:buClr>
            </a:pPr>
            <a:endParaRPr lang="cs-CZ" sz="3000">
              <a:cs typeface="Calibri"/>
            </a:endParaRPr>
          </a:p>
          <a:p>
            <a:pPr algn="just"/>
            <a:r>
              <a:rPr lang="cs-CZ" sz="3000" b="1" dirty="0">
                <a:ea typeface="+mn-lt"/>
                <a:cs typeface="+mn-lt"/>
              </a:rPr>
              <a:t>2. poziční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/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267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5C670-31A5-4EC2-8B9F-EE50B2F3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38" y="387752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Číselné soustavy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3FF68-D928-4459-8FEA-18BDD01F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3" y="1596951"/>
            <a:ext cx="11549323" cy="4555816"/>
          </a:xfrm>
        </p:spPr>
        <p:txBody>
          <a:bodyPr>
            <a:normAutofit/>
          </a:bodyPr>
          <a:lstStyle/>
          <a:p>
            <a:r>
              <a:rPr lang="cs-CZ" sz="3000" b="1" u="sng" dirty="0">
                <a:ea typeface="+mn-lt"/>
                <a:cs typeface="+mn-lt"/>
              </a:rPr>
              <a:t>1. adiční, nepoziční</a:t>
            </a:r>
            <a:r>
              <a:rPr lang="cs-CZ" sz="3000" b="1" dirty="0">
                <a:ea typeface="+mn-lt"/>
                <a:cs typeface="+mn-lt"/>
              </a:rPr>
              <a:t> </a:t>
            </a:r>
            <a:r>
              <a:rPr lang="cs-CZ" sz="3000" dirty="0">
                <a:ea typeface="+mn-lt"/>
                <a:cs typeface="+mn-lt"/>
              </a:rPr>
              <a:t>- nezáleží na umístění znaků, nerozlišuje se řád číslice v zápisu čísla </a:t>
            </a:r>
          </a:p>
          <a:p>
            <a:pPr>
              <a:buClr>
                <a:srgbClr val="FFFFFF"/>
              </a:buClr>
            </a:pPr>
            <a:r>
              <a:rPr lang="cs-CZ" sz="2500" dirty="0">
                <a:cs typeface="Calibri"/>
              </a:rPr>
              <a:t>- např. římské číslice, numerické soustavy v historii (Egypt, Řecko, Řím)</a:t>
            </a:r>
          </a:p>
          <a:p>
            <a:pPr algn="just">
              <a:buClr>
                <a:srgbClr val="FFFFFF"/>
              </a:buClr>
            </a:pPr>
            <a:endParaRPr lang="cs-CZ" sz="3000">
              <a:ea typeface="+mn-lt"/>
              <a:cs typeface="+mn-lt"/>
            </a:endParaRPr>
          </a:p>
          <a:p>
            <a:pPr algn="just"/>
            <a:r>
              <a:rPr lang="cs-CZ" sz="3000" b="1" u="sng" dirty="0">
                <a:ea typeface="+mn-lt"/>
                <a:cs typeface="+mn-lt"/>
              </a:rPr>
              <a:t>2. poziční</a:t>
            </a:r>
            <a:r>
              <a:rPr lang="cs-CZ" sz="3000" dirty="0">
                <a:ea typeface="+mn-lt"/>
                <a:cs typeface="+mn-lt"/>
              </a:rPr>
              <a:t> - záleží na umístění znaků, rozlišuje se řád číslice v zápisu čísla</a:t>
            </a:r>
            <a:endParaRPr lang="cs-CZ" sz="3000" dirty="0"/>
          </a:p>
          <a:p>
            <a:pPr algn="just">
              <a:buClr>
                <a:srgbClr val="FFFFFF"/>
              </a:buClr>
            </a:pPr>
            <a:r>
              <a:rPr lang="cs-CZ" sz="2500" dirty="0">
                <a:cs typeface="Calibri"/>
              </a:rPr>
              <a:t>- např. desítková soustava, dvojková soustava, </a:t>
            </a:r>
            <a:r>
              <a:rPr lang="cs-CZ" sz="2500" dirty="0" err="1">
                <a:cs typeface="Calibri"/>
              </a:rPr>
              <a:t>šedesátková</a:t>
            </a:r>
            <a:r>
              <a:rPr lang="cs-CZ" sz="2500" dirty="0">
                <a:cs typeface="Calibri"/>
              </a:rPr>
              <a:t> soustava v matematice)</a:t>
            </a: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110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C7F86-6E88-420F-89C7-DB57C3A5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3071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Příprava na operace s přirozenými čísly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36BFC-67FC-4940-AB47-144B6B135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72" y="1592979"/>
            <a:ext cx="10747748" cy="4097368"/>
          </a:xfrm>
        </p:spPr>
        <p:txBody>
          <a:bodyPr/>
          <a:lstStyle/>
          <a:p>
            <a:r>
              <a:rPr lang="cs-CZ" sz="3000" u="sng" dirty="0">
                <a:cs typeface="Calibri"/>
              </a:rPr>
              <a:t>děti se setkávají: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u běžných denních činností </a:t>
            </a:r>
            <a:endParaRPr lang="cs-CZ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2500" dirty="0">
                <a:cs typeface="Calibri"/>
              </a:rPr>
              <a:t>    (např. Na stole jsou 3 hrušky, přidáme 2 hrušky, kolik jich budeme na stole mít?)</a:t>
            </a:r>
            <a:endParaRPr lang="cs-CZ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25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u manipulativní činnosti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sz="2500" dirty="0">
                <a:cs typeface="Calibri"/>
              </a:rPr>
              <a:t>    (nejprve manipulace se stejnými předměty, potom s různými)</a:t>
            </a:r>
            <a:endParaRPr lang="cs-CZ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5901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C7F86-6E88-420F-89C7-DB57C3A5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3071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Příprava na operace s přirozenými čísly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36BFC-67FC-4940-AB47-144B6B135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80" y="1091409"/>
            <a:ext cx="11365064" cy="4097368"/>
          </a:xfrm>
        </p:spPr>
        <p:txBody>
          <a:bodyPr/>
          <a:lstStyle/>
          <a:p>
            <a:r>
              <a:rPr lang="cs-CZ" sz="3000" dirty="0">
                <a:cs typeface="Calibri"/>
              </a:rPr>
              <a:t>k přípravě na další operace (odčítání, násobení a dělení) využíváme </a:t>
            </a:r>
            <a:r>
              <a:rPr lang="cs-CZ" sz="3000" u="sng" dirty="0">
                <a:cs typeface="Calibri"/>
              </a:rPr>
              <a:t>následující příklady</a:t>
            </a:r>
            <a:r>
              <a:rPr lang="cs-CZ" sz="3000" dirty="0">
                <a:cs typeface="Calibri"/>
              </a:rPr>
              <a:t>:</a:t>
            </a:r>
          </a:p>
          <a:p>
            <a:pPr>
              <a:buClr>
                <a:srgbClr val="FFFFFF"/>
              </a:buClr>
            </a:pP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2780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B2121-0012-4227-8967-FC47FB87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B190A-A850-4B45-8154-7D9B1C703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60" y="461185"/>
            <a:ext cx="11543366" cy="6092015"/>
          </a:xfrm>
        </p:spPr>
        <p:txBody>
          <a:bodyPr>
            <a:normAutofit/>
          </a:bodyPr>
          <a:lstStyle/>
          <a:p>
            <a:r>
              <a:rPr lang="cs-CZ" sz="3000" i="1" dirty="0">
                <a:ea typeface="+mn-lt"/>
                <a:cs typeface="+mn-lt"/>
              </a:rPr>
              <a:t>Na stole jsou čtyři koláče, tři jsme snědli, kolik zůstalo na stole koláčů?</a:t>
            </a:r>
            <a:endParaRPr lang="cs-CZ" sz="3000" dirty="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i="1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r>
              <a:rPr lang="cs-CZ" sz="3000" i="1" dirty="0">
                <a:ea typeface="+mn-lt"/>
                <a:cs typeface="+mn-lt"/>
              </a:rPr>
              <a:t>Maminka má 4 děti, každému z nich dát 2 bonbóny, kolik bonbónů dá celkem?</a:t>
            </a:r>
            <a:endParaRPr lang="cs-CZ" sz="3000" dirty="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i="1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r>
              <a:rPr lang="cs-CZ" sz="3000" i="1" dirty="0">
                <a:ea typeface="+mn-lt"/>
                <a:cs typeface="+mn-lt"/>
              </a:rPr>
              <a:t>Rozděl 6 lízátek tak, aby každý kamarád měl 2 lízátka. Kolik kamarádů podělíš?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r>
              <a:rPr lang="cs-CZ" sz="3000" i="1" dirty="0">
                <a:ea typeface="+mn-lt"/>
                <a:cs typeface="+mn-lt"/>
              </a:rPr>
              <a:t>Rozděl 10 bonbónů třem dětem. Jak je rozdělíš? Kolik dáš každému dítěti?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dirty="0"/>
          </a:p>
          <a:p>
            <a:pPr marL="0" indent="0">
              <a:buClr>
                <a:srgbClr val="FFFFFF"/>
              </a:buClr>
              <a:buNone/>
            </a:pPr>
            <a:r>
              <a:rPr lang="cs-CZ" i="1" dirty="0">
                <a:ea typeface="+mn-lt"/>
                <a:cs typeface="+mn-lt"/>
              </a:rPr>
              <a:t> 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963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1940C1-6C51-4D0F-B67D-354B8CC5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3E4CAC8-52C0-46D0-94A7-56D50867D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884169"/>
              </p:ext>
            </p:extLst>
          </p:nvPr>
        </p:nvGraphicFramePr>
        <p:xfrm>
          <a:off x="4808601" y="911346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0576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B2121-0012-4227-8967-FC47FB87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B190A-A850-4B45-8154-7D9B1C703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26" y="384020"/>
            <a:ext cx="11543366" cy="6092015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již v předškolním věku se děti mohou setkat s </a:t>
            </a:r>
            <a:r>
              <a:rPr lang="cs-CZ" sz="3000" u="sng" dirty="0">
                <a:ea typeface="+mn-lt"/>
                <a:cs typeface="+mn-lt"/>
              </a:rPr>
              <a:t>pojmem zlomek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  </a:t>
            </a:r>
            <a:r>
              <a:rPr lang="cs-CZ" sz="2500" dirty="0">
                <a:ea typeface="+mn-lt"/>
                <a:cs typeface="+mn-lt"/>
              </a:rPr>
              <a:t> (polovina rohlíku, čtvrtka chleba, apod.)</a:t>
            </a:r>
            <a:endParaRPr lang="cs-CZ" sz="250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i="1" dirty="0">
                <a:ea typeface="+mn-lt"/>
                <a:cs typeface="+mn-lt"/>
              </a:rPr>
              <a:t> 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3909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B2121-0012-4227-8967-FC47FB87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53" y="339524"/>
            <a:ext cx="11259956" cy="1456267"/>
          </a:xfrm>
        </p:spPr>
        <p:txBody>
          <a:bodyPr/>
          <a:lstStyle/>
          <a:p>
            <a:r>
              <a:rPr lang="cs-CZ" dirty="0">
                <a:cs typeface="Calibri Light"/>
              </a:rPr>
              <a:t>Přehled souvislostí s čísly v mladším školním věku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B190A-A850-4B45-8154-7D9B1C703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80" y="1252121"/>
            <a:ext cx="11543366" cy="6092015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posloupnost a problémy s ní mohou pomoci z hlediska vývojových poruch učení --&gt; nevytvoření potřebné abstrakce --&gt; obtíže v dalším učivu matematiky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sz="3000" u="sng" dirty="0">
                <a:ea typeface="+mn-lt"/>
                <a:cs typeface="+mn-lt"/>
              </a:rPr>
              <a:t>Posloupnost: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Vytvoření pojmu přirozeného čísla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Numerace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Operace s přirozenými čísly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Aplikace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i="1" dirty="0">
                <a:ea typeface="+mn-lt"/>
                <a:cs typeface="+mn-lt"/>
              </a:rPr>
              <a:t> 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5426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9B3C4-8291-427B-AF31-4870CF88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4" y="-85165"/>
            <a:ext cx="10131425" cy="1456267"/>
          </a:xfrm>
        </p:spPr>
        <p:txBody>
          <a:bodyPr>
            <a:normAutofit/>
          </a:bodyPr>
          <a:lstStyle/>
          <a:p>
            <a:r>
              <a:rPr lang="cs-CZ" sz="4100" b="1">
                <a:ea typeface="+mj-lt"/>
                <a:cs typeface="+mj-lt"/>
              </a:rPr>
              <a:t>jak se pojem čísla vytváří u žáků</a:t>
            </a:r>
            <a:endParaRPr lang="cs-CZ" sz="41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41355-BF05-477C-8DC2-70D2C60F3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50" y="807433"/>
            <a:ext cx="11841669" cy="6530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u="sng">
                <a:ea typeface="+mn-lt"/>
                <a:cs typeface="+mn-lt"/>
              </a:rPr>
              <a:t>A) Vytvoření pojmu přirozená čísla</a:t>
            </a:r>
            <a:endParaRPr lang="cs-CZ" sz="2800" b="1" u="sng">
              <a:cs typeface="Calibri" panose="020F0502020204030204"/>
            </a:endParaRPr>
          </a:p>
          <a:p>
            <a:pPr algn="just">
              <a:buNone/>
            </a:pPr>
            <a:r>
              <a:rPr lang="cs-CZ" sz="2800">
                <a:ea typeface="+mn-lt"/>
                <a:cs typeface="+mn-lt"/>
              </a:rPr>
              <a:t>Práce s konkrétními předměty </a:t>
            </a:r>
            <a:endParaRPr lang="cs-CZ" sz="2800">
              <a:cs typeface="Calibri"/>
            </a:endParaRPr>
          </a:p>
          <a:p>
            <a:pPr algn="just">
              <a:buNone/>
            </a:pPr>
            <a:r>
              <a:rPr lang="cs-CZ" sz="2800">
                <a:ea typeface="+mn-lt"/>
                <a:cs typeface="+mn-lt"/>
              </a:rPr>
              <a:t>Práce se symboly – libovolným předmětům přiřazujeme tentýž symbol  </a:t>
            </a:r>
          </a:p>
          <a:p>
            <a:pPr algn="just">
              <a:buNone/>
            </a:pPr>
            <a:r>
              <a:rPr lang="cs-CZ" sz="2800">
                <a:ea typeface="+mn-lt"/>
                <a:cs typeface="+mn-lt"/>
              </a:rPr>
              <a:t>   (</a:t>
            </a:r>
            <a:r>
              <a:rPr lang="cs-CZ" sz="2800" i="1">
                <a:ea typeface="+mn-lt"/>
                <a:cs typeface="+mn-lt"/>
              </a:rPr>
              <a:t>1. stupeň  abstrakce</a:t>
            </a:r>
            <a:r>
              <a:rPr lang="cs-CZ" sz="2800">
                <a:ea typeface="+mn-lt"/>
                <a:cs typeface="+mn-lt"/>
              </a:rPr>
              <a:t>) </a:t>
            </a:r>
            <a:endParaRPr lang="cs-CZ" sz="2800">
              <a:cs typeface="Calibri"/>
            </a:endParaRPr>
          </a:p>
          <a:p>
            <a:pPr algn="just">
              <a:buNone/>
            </a:pPr>
            <a:r>
              <a:rPr lang="cs-CZ" sz="2800">
                <a:ea typeface="+mn-lt"/>
                <a:cs typeface="+mn-lt"/>
              </a:rPr>
              <a:t>Pochopení pojmu čísla – libovolné skupině předmětů či symbolů přiřadíme číslo  (</a:t>
            </a:r>
            <a:r>
              <a:rPr lang="cs-CZ" sz="2800" i="1">
                <a:ea typeface="+mn-lt"/>
                <a:cs typeface="+mn-lt"/>
              </a:rPr>
              <a:t>2. stupeň abstrakce</a:t>
            </a:r>
            <a:r>
              <a:rPr lang="cs-CZ" sz="2800">
                <a:ea typeface="+mn-lt"/>
                <a:cs typeface="+mn-lt"/>
              </a:rPr>
              <a:t>)</a:t>
            </a:r>
            <a:endParaRPr lang="cs-CZ" sz="2800">
              <a:cs typeface="Calibri"/>
            </a:endParaRPr>
          </a:p>
          <a:p>
            <a:pPr algn="just">
              <a:buNone/>
            </a:pPr>
            <a:endParaRPr lang="cs-CZ" sz="2800">
              <a:ea typeface="+mn-lt"/>
              <a:cs typeface="+mn-lt"/>
            </a:endParaRPr>
          </a:p>
          <a:p>
            <a:pPr algn="just">
              <a:buNone/>
            </a:pPr>
            <a:r>
              <a:rPr lang="cs-CZ" sz="2800">
                <a:ea typeface="+mn-lt"/>
                <a:cs typeface="+mn-lt"/>
              </a:rPr>
              <a:t>Vyslovení čísla </a:t>
            </a:r>
            <a:endParaRPr lang="cs-CZ" sz="2800">
              <a:cs typeface="Calibri"/>
            </a:endParaRPr>
          </a:p>
          <a:p>
            <a:pPr algn="just">
              <a:buNone/>
            </a:pPr>
            <a:r>
              <a:rPr lang="cs-CZ" sz="2800">
                <a:ea typeface="+mn-lt"/>
                <a:cs typeface="+mn-lt"/>
              </a:rPr>
              <a:t>Pochopení symbolu k zápisu čísla, číslice </a:t>
            </a:r>
            <a:endParaRPr lang="cs-CZ" sz="2800">
              <a:cs typeface="Calibri"/>
            </a:endParaRPr>
          </a:p>
          <a:p>
            <a:pPr marL="0" indent="0">
              <a:buNone/>
            </a:pPr>
            <a:r>
              <a:rPr lang="cs-CZ" sz="2800">
                <a:ea typeface="+mn-lt"/>
                <a:cs typeface="+mn-lt"/>
              </a:rPr>
              <a:t>Psaní číslic </a:t>
            </a:r>
            <a:endParaRPr lang="cs-CZ"/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40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A1CD4-7FA6-454E-BAC8-428A266E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8CFB04-69FC-4F98-B9C2-9233763F7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2" y="-300815"/>
            <a:ext cx="12529483" cy="7358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u="sng">
                <a:ea typeface="+mn-lt"/>
                <a:cs typeface="+mn-lt"/>
              </a:rPr>
              <a:t>B) Numerace</a:t>
            </a:r>
            <a:endParaRPr lang="cs-CZ" sz="3000" u="sng">
              <a:cs typeface="Calibri" panose="020F0502020204030204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Čtení čísel </a:t>
            </a:r>
            <a:endParaRPr lang="cs-CZ" sz="3000">
              <a:cs typeface="Calibri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Zápis čísel </a:t>
            </a:r>
            <a:endParaRPr lang="cs-CZ" sz="3000">
              <a:cs typeface="Calibri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Orientace v číselných řadách </a:t>
            </a:r>
            <a:endParaRPr lang="cs-CZ" sz="3000">
              <a:cs typeface="Calibri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Znázorňování čísel na číselné ose </a:t>
            </a:r>
            <a:endParaRPr lang="cs-CZ" sz="3000">
              <a:cs typeface="Calibri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Porovnávání čísel </a:t>
            </a:r>
            <a:endParaRPr lang="cs-CZ" sz="300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Zaokrouhlování čísel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0760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820A5-B05B-4566-B292-28FD5EC0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DA8ACA-2153-47C6-8406-A4D70093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13" y="1744"/>
            <a:ext cx="11117542" cy="66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u="sng" dirty="0">
                <a:ea typeface="+mn-lt"/>
                <a:cs typeface="+mn-lt"/>
              </a:rPr>
              <a:t>C) Operace s přirozenými čísly</a:t>
            </a:r>
            <a:endParaRPr lang="cs-CZ" sz="3000" u="sng" dirty="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Vyvození každé z operací, práce s konkrétními předměty </a:t>
            </a:r>
            <a:endParaRPr lang="cs-CZ" sz="3000" dirty="0">
              <a:cs typeface="Calibri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Práce se symboly (</a:t>
            </a:r>
            <a:r>
              <a:rPr lang="cs-CZ" sz="3000" i="1" dirty="0">
                <a:ea typeface="+mn-lt"/>
                <a:cs typeface="+mn-lt"/>
              </a:rPr>
              <a:t>1. stupeň abstrakce</a:t>
            </a:r>
            <a:r>
              <a:rPr lang="cs-CZ" sz="3000" dirty="0">
                <a:ea typeface="+mn-lt"/>
                <a:cs typeface="+mn-lt"/>
              </a:rPr>
              <a:t>)</a:t>
            </a:r>
            <a:endParaRPr lang="cs-CZ" sz="3000" dirty="0">
              <a:cs typeface="Calibri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Zápis příkladu příslušné operace (</a:t>
            </a:r>
            <a:r>
              <a:rPr lang="cs-CZ" sz="3000" i="1" dirty="0">
                <a:ea typeface="+mn-lt"/>
                <a:cs typeface="+mn-lt"/>
              </a:rPr>
              <a:t>2. stupeň abstrakce</a:t>
            </a:r>
            <a:r>
              <a:rPr lang="cs-CZ" sz="3000" dirty="0">
                <a:ea typeface="+mn-lt"/>
                <a:cs typeface="+mn-lt"/>
              </a:rPr>
              <a:t>)</a:t>
            </a:r>
            <a:endParaRPr lang="cs-CZ" sz="3000" dirty="0">
              <a:cs typeface="Calibri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Pamětné spoje </a:t>
            </a:r>
            <a:endParaRPr lang="cs-CZ" sz="3000" dirty="0">
              <a:cs typeface="Calibri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Písemné algoritmy 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Aplikační úlohy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6099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BE6E7-030B-4520-966B-2FF3C1D6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95" y="441512"/>
            <a:ext cx="10131425" cy="1456267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C3024-DD20-430A-B734-EF9DEF581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31" y="150541"/>
            <a:ext cx="11733865" cy="636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u="sng" dirty="0">
                <a:ea typeface="+mn-lt"/>
                <a:cs typeface="+mn-lt"/>
              </a:rPr>
              <a:t>D) Aplikace</a:t>
            </a:r>
            <a:endParaRPr lang="cs-CZ" sz="3000" b="1" u="sng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Řešení jednoduchých úloh z běžného praktického života </a:t>
            </a:r>
            <a:endParaRPr lang="cs-CZ" sz="3000" b="1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Uvědomělé používání jednotlivých operací </a:t>
            </a:r>
            <a:endParaRPr lang="cs-CZ" sz="3000" dirty="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Práce s veličinami a jednotkami měr </a:t>
            </a:r>
            <a:endParaRPr lang="cs-CZ" sz="3000" dirty="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Využívání odhadů </a:t>
            </a:r>
            <a:endParaRPr lang="cs-CZ" sz="3000" dirty="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Matematické modely reálných situací a jejich interpretace v realitě </a:t>
            </a:r>
            <a:endParaRPr lang="cs-CZ" dirty="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dirty="0">
                <a:ea typeface="+mn-lt"/>
                <a:cs typeface="+mn-lt"/>
              </a:rPr>
              <a:t> 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7112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6064B-8B45-4F2B-AF45-5D1A4AA2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100" b="1" dirty="0">
                <a:ea typeface="+mj-lt"/>
                <a:cs typeface="+mj-lt"/>
              </a:rPr>
              <a:t>Ilustrace pochopení pojmu přirozené číslo – přirozený vývoj dítěte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4E59-1E80-40E9-9648-1EEB4805D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25" y="1525744"/>
            <a:ext cx="11341660" cy="52515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000" i="1" dirty="0">
                <a:ea typeface="+mn-lt"/>
                <a:cs typeface="+mn-lt"/>
              </a:rPr>
              <a:t>„Holčičky si hrají s panenkami. Na můj dotaz, kolik mají panenek, postupně odpovídají: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i="1" dirty="0">
                <a:ea typeface="+mn-lt"/>
                <a:cs typeface="+mn-lt"/>
              </a:rPr>
              <a:t>Maruška: máme hodně.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i="1" dirty="0">
                <a:ea typeface="+mn-lt"/>
                <a:cs typeface="+mn-lt"/>
              </a:rPr>
              <a:t>Eliška: máme Lucinku, Gábinku, Michalku a Karolínku.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i="1" dirty="0">
                <a:ea typeface="+mn-lt"/>
                <a:cs typeface="+mn-lt"/>
              </a:rPr>
              <a:t>Terezka: počítá po jedné: jedna, dvě, tři, čtyři. Jsou čtyři.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i="1" dirty="0">
                <a:ea typeface="+mn-lt"/>
                <a:cs typeface="+mn-lt"/>
              </a:rPr>
              <a:t>Monička: řekne hned: máme čtyři panenky“ </a:t>
            </a:r>
            <a:r>
              <a:rPr lang="cs-CZ" sz="2000" dirty="0">
                <a:ea typeface="+mn-lt"/>
                <a:cs typeface="+mn-lt"/>
              </a:rPr>
              <a:t>(Blažková, 2017, str. 41)</a:t>
            </a:r>
            <a:r>
              <a:rPr lang="cs-CZ" sz="3000" i="1" dirty="0">
                <a:ea typeface="+mn-lt"/>
                <a:cs typeface="+mn-lt"/>
              </a:rPr>
              <a:t>.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3715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6064B-8B45-4F2B-AF45-5D1A4AA2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100" b="1" dirty="0">
                <a:ea typeface="+mj-lt"/>
                <a:cs typeface="+mj-lt"/>
              </a:rPr>
              <a:t>Ilustrace pochopení pojmu přirozené číslo – přirozený vývoj dítěte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4E59-1E80-40E9-9648-1EEB4805D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45" y="995238"/>
            <a:ext cx="11341660" cy="52515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- každá z holčiček je na jiném stupni </a:t>
            </a:r>
            <a:r>
              <a:rPr lang="cs-CZ" sz="3000" b="1" dirty="0">
                <a:ea typeface="+mn-lt"/>
                <a:cs typeface="+mn-lt"/>
              </a:rPr>
              <a:t>chápání kvantity</a:t>
            </a:r>
            <a:r>
              <a:rPr lang="cs-CZ" sz="3000" dirty="0">
                <a:ea typeface="+mn-lt"/>
                <a:cs typeface="+mn-lt"/>
              </a:rPr>
              <a:t> - počtu prvků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428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6064B-8B45-4F2B-AF45-5D1A4AA2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Ilustrace pochopení pojmu přirozené číslo – přirozený vývoj dítěte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4E59-1E80-40E9-9648-1EEB4805D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66" y="1604185"/>
            <a:ext cx="11341660" cy="52515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000" i="1" dirty="0">
                <a:ea typeface="+mn-lt"/>
                <a:cs typeface="+mn-lt"/>
              </a:rPr>
              <a:t>„Jedeme v tramvaji číslo 11 a obě číslice jsou napsány poněkud jinak, než se učí děti psát číslici 1 v první třídě. Maminka jede s holčičkou (tři a půl roku), která má bratříčka v první třídě. Holčička doma zřejmě přihlíží přípravě bratříčka do školy. Ukazuje na číslo v tramvaji a říká „sedmička“. Maminka namítá: „to není sedmička, ale jednička“. Holčička neustále trvá na svém, maminka však také. Až maminka řekne „to jsou dvě jedničky“. Jak holčička uslyší „dvě“, začne se velmi zlobit a podrážděně zvolá: „ne dvě, sedm“ </a:t>
            </a:r>
            <a:r>
              <a:rPr lang="cs-CZ" sz="2000" dirty="0">
                <a:ea typeface="+mn-lt"/>
                <a:cs typeface="+mn-lt"/>
              </a:rPr>
              <a:t>(Blažková, 2017, str. 42)</a:t>
            </a:r>
            <a:r>
              <a:rPr lang="cs-CZ" sz="3000" dirty="0">
                <a:ea typeface="+mn-lt"/>
                <a:cs typeface="+mn-lt"/>
              </a:rPr>
              <a:t>. </a:t>
            </a:r>
            <a:endParaRPr lang="cs-CZ" sz="3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4597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6064B-8B45-4F2B-AF45-5D1A4AA2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Ilustrace pochopení pojmu přirozené číslo – přirozený vývoj dítěte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4E59-1E80-40E9-9648-1EEB4805D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84" y="890413"/>
            <a:ext cx="11341660" cy="52515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- dítě má problém v chápání zápisu čísel, tvaru čísel a nerozlišuje pojem číslo - číslice</a:t>
            </a:r>
            <a:endParaRPr lang="cs-CZ" sz="3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812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1940C1-6C51-4D0F-B67D-354B8CC5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3E4CAC8-52C0-46D0-94A7-56D50867DF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039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3D8A2-DD02-430E-8AF0-3C0B737E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100" b="1" dirty="0">
                <a:ea typeface="+mj-lt"/>
                <a:cs typeface="+mj-lt"/>
              </a:rPr>
              <a:t>BUDOVÁNÍ POJMU PŘIROZENÉHO ČÍSLA V MLADŠÍM ŠKOLNÍM VĚKU 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BD57B2-C89F-47F9-BAD8-4A9FAE043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61" y="1565419"/>
            <a:ext cx="11274424" cy="4987780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činnosti a myšlení založeny na konkrétnosti a názornosti, postupně by mělo ale docházet </a:t>
            </a:r>
            <a:r>
              <a:rPr lang="cs-CZ" sz="3000" u="sng" dirty="0">
                <a:ea typeface="+mn-lt"/>
                <a:cs typeface="+mn-lt"/>
              </a:rPr>
              <a:t>k abstrakci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u="sng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u="sng" dirty="0">
                <a:ea typeface="+mn-lt"/>
                <a:cs typeface="+mn-lt"/>
              </a:rPr>
              <a:t>budování pojmu přirozeného čísla pomocí: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čísel kardinálních („kolik to je“) nebo ordinálních čísel  („kolikátý“) nebo pomocí </a:t>
            </a:r>
            <a:r>
              <a:rPr lang="cs-CZ" sz="3000" dirty="0" err="1">
                <a:ea typeface="+mn-lt"/>
                <a:cs typeface="+mn-lt"/>
              </a:rPr>
              <a:t>Peanovy</a:t>
            </a:r>
            <a:r>
              <a:rPr lang="cs-CZ" sz="3000" dirty="0">
                <a:ea typeface="+mn-lt"/>
                <a:cs typeface="+mn-lt"/>
              </a:rPr>
              <a:t> množiny </a:t>
            </a: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667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F2A18-CC9C-4D90-8702-F942AAD7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DCF243-91EB-421E-B0C2-C66A7776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9" y="1604185"/>
            <a:ext cx="10131425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  <a:hlinkClick r:id="rId2"/>
              </a:rPr>
              <a:t>odkaz - video</a:t>
            </a:r>
            <a:r>
              <a:rPr lang="cs-CZ" sz="3000" dirty="0">
                <a:ea typeface="+mn-lt"/>
                <a:cs typeface="+mn-lt"/>
              </a:rPr>
              <a:t> BUDOVÁNÍ ČÍSEL - MATEMATIKA V SYSTÉMU MONTESSORI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359891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67E10-37DD-4E35-9EC4-EDEA72FF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79" y="486032"/>
            <a:ext cx="10584506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Přehled učiva matematiky na 1. stupni ZŠ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DC53E0-A1C7-49AA-9C01-2CDA4CF8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42" y="1513932"/>
            <a:ext cx="11593640" cy="51525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cs-CZ" sz="2800" u="sng">
                <a:ea typeface="+mn-lt"/>
                <a:cs typeface="+mn-lt"/>
              </a:rPr>
              <a:t>1. ročník</a:t>
            </a:r>
            <a:r>
              <a:rPr lang="cs-CZ" sz="2800">
                <a:ea typeface="+mn-lt"/>
                <a:cs typeface="+mn-lt"/>
              </a:rPr>
              <a:t> – čísla 0–20 (0–5, 0–10, 0–20); sčítání a odčítání bez přechodu přes základ 10 </a:t>
            </a:r>
            <a:endParaRPr lang="cs-CZ" sz="2800">
              <a:cs typeface="Calibri" panose="020F0502020204030204"/>
            </a:endParaRPr>
          </a:p>
          <a:p>
            <a:pPr algn="just"/>
            <a:r>
              <a:rPr lang="cs-CZ" sz="2800" u="sng">
                <a:ea typeface="+mn-lt"/>
                <a:cs typeface="+mn-lt"/>
              </a:rPr>
              <a:t>2. ročník</a:t>
            </a:r>
            <a:r>
              <a:rPr lang="cs-CZ" sz="2800">
                <a:ea typeface="+mn-lt"/>
                <a:cs typeface="+mn-lt"/>
              </a:rPr>
              <a:t> – čísla 0–100; (0–20 sčítání a odčítání s přechodem přes základ 10), zavedení násobení a dělení </a:t>
            </a:r>
          </a:p>
          <a:p>
            <a:pPr algn="just">
              <a:buClr>
                <a:srgbClr val="FFFFFF"/>
              </a:buClr>
            </a:pPr>
            <a:r>
              <a:rPr lang="cs-CZ" sz="2800" u="sng">
                <a:ea typeface="+mn-lt"/>
                <a:cs typeface="+mn-lt"/>
              </a:rPr>
              <a:t>3. ročník</a:t>
            </a:r>
            <a:r>
              <a:rPr lang="cs-CZ" sz="2800">
                <a:ea typeface="+mn-lt"/>
                <a:cs typeface="+mn-lt"/>
              </a:rPr>
              <a:t> – čísla 0–1000 , sčítání a odčítání bez i s přechodem 1000, násobení a dělení do 1000, dělení se zbytkem </a:t>
            </a:r>
            <a:endParaRPr lang="cs-CZ" sz="2800">
              <a:cs typeface="Calibri"/>
            </a:endParaRPr>
          </a:p>
          <a:p>
            <a:pPr algn="just"/>
            <a:r>
              <a:rPr lang="cs-CZ" sz="2800" u="sng">
                <a:ea typeface="+mn-lt"/>
                <a:cs typeface="+mn-lt"/>
              </a:rPr>
              <a:t>4. ročník</a:t>
            </a:r>
            <a:r>
              <a:rPr lang="cs-CZ" sz="2800">
                <a:ea typeface="+mn-lt"/>
                <a:cs typeface="+mn-lt"/>
              </a:rPr>
              <a:t> – čísla 0–1 000 000, písemné dělení se zbytkem </a:t>
            </a:r>
            <a:endParaRPr lang="cs-CZ" sz="2800">
              <a:cs typeface="Calibri"/>
            </a:endParaRPr>
          </a:p>
          <a:p>
            <a:pPr algn="just"/>
            <a:r>
              <a:rPr lang="cs-CZ" sz="2800" u="sng">
                <a:ea typeface="+mn-lt"/>
                <a:cs typeface="+mn-lt"/>
              </a:rPr>
              <a:t>5. ročník</a:t>
            </a:r>
            <a:r>
              <a:rPr lang="cs-CZ" sz="2800">
                <a:ea typeface="+mn-lt"/>
                <a:cs typeface="+mn-lt"/>
              </a:rPr>
              <a:t> – čísla větší než 1 000 000 </a:t>
            </a:r>
            <a:endParaRPr lang="cs-CZ" sz="2800"/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277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1AEA1-A4BA-4769-A0A6-01C5C4B5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u="sng">
                <a:ea typeface="+mj-lt"/>
                <a:cs typeface="+mj-lt"/>
              </a:rPr>
              <a:t>Čísla 10 – 20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EF7FB9-0FA5-4ED2-8BCF-5E8AE0EE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82" y="1606607"/>
            <a:ext cx="11057399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vytváříme základy poziční číselné desítkové soustavy </a:t>
            </a:r>
            <a:endParaRPr lang="cs-CZ"/>
          </a:p>
          <a:p>
            <a:pPr marL="0" indent="0">
              <a:buClr>
                <a:srgbClr val="FFFFFF"/>
              </a:buClr>
              <a:buNone/>
            </a:pPr>
            <a:r>
              <a:rPr lang="cs-CZ" sz="2500" dirty="0">
                <a:ea typeface="+mn-lt"/>
                <a:cs typeface="+mn-lt"/>
              </a:rPr>
              <a:t>    (číslo 15 - "1 má jiné postavení, označuje jednu desítku - tedy 10 jednotek")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 sz="25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využíváme různých modelů, aby žáci viděli 10 jednotek jako jednu desítku</a:t>
            </a: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750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1AEA1-A4BA-4769-A0A6-01C5C4B5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u="sng">
                <a:ea typeface="+mj-lt"/>
                <a:cs typeface="+mj-lt"/>
              </a:rPr>
              <a:t>Čísla 10 – 20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EF7FB9-0FA5-4ED2-8BCF-5E8AE0EE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82" y="1606607"/>
            <a:ext cx="10131425" cy="3649133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pomůcky:</a:t>
            </a:r>
            <a:endParaRPr lang="cs-CZ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>
              <a:cs typeface="Calibri"/>
            </a:endParaRPr>
          </a:p>
        </p:txBody>
      </p:sp>
      <p:pic>
        <p:nvPicPr>
          <p:cNvPr id="4" name="Obrázek 4" descr="Obsah obrázku text, vlákno&#10;&#10;Popis se vygeneroval automaticky.">
            <a:extLst>
              <a:ext uri="{FF2B5EF4-FFF2-40B4-BE49-F238E27FC236}">
                <a16:creationId xmlns:a16="http://schemas.microsoft.com/office/drawing/2014/main" id="{75BFC6A1-BD10-4935-B5EE-E374894B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54" y="613697"/>
            <a:ext cx="3857767" cy="533121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A5B1608-A3A7-4CF8-BD80-475C53C99305}"/>
              </a:ext>
            </a:extLst>
          </p:cNvPr>
          <p:cNvSpPr txBox="1"/>
          <p:nvPr/>
        </p:nvSpPr>
        <p:spPr>
          <a:xfrm>
            <a:off x="4064758" y="621428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www.sevt.cz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AA15DC-89A5-4F8F-A58E-41E8E916E57C}"/>
              </a:ext>
            </a:extLst>
          </p:cNvPr>
          <p:cNvSpPr txBox="1"/>
          <p:nvPr/>
        </p:nvSpPr>
        <p:spPr>
          <a:xfrm>
            <a:off x="5010150" y="34861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4CA102E-26B2-4D0E-903B-E6940059B90C}"/>
              </a:ext>
            </a:extLst>
          </p:cNvPr>
          <p:cNvSpPr txBox="1"/>
          <p:nvPr/>
        </p:nvSpPr>
        <p:spPr>
          <a:xfrm>
            <a:off x="8068101" y="36666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uzasneubrousky.cz</a:t>
            </a:r>
          </a:p>
        </p:txBody>
      </p:sp>
      <p:pic>
        <p:nvPicPr>
          <p:cNvPr id="9" name="Obrázek 9" descr="Obsah obrázku dřevěné, dřevo&#10;&#10;Popis se vygeneroval automaticky.">
            <a:extLst>
              <a:ext uri="{FF2B5EF4-FFF2-40B4-BE49-F238E27FC236}">
                <a16:creationId xmlns:a16="http://schemas.microsoft.com/office/drawing/2014/main" id="{4AF356B1-CFC7-44EE-8C82-2FF2D395D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788" y="195871"/>
            <a:ext cx="4392304" cy="32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6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277D4-7750-4FA0-94E9-34FF127A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E9B6FB-9690-4B5B-98EF-B81C9CF2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" y="1607530"/>
            <a:ext cx="10131425" cy="3649133"/>
          </a:xfrm>
        </p:spPr>
        <p:txBody>
          <a:bodyPr/>
          <a:lstStyle/>
          <a:p>
            <a:r>
              <a:rPr lang="cs-CZ" sz="3000">
                <a:cs typeface="Calibri"/>
              </a:rPr>
              <a:t>nevhodné pomůcky</a:t>
            </a: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6A9A39A-807A-4A6F-9B3D-B89E09A3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901" y="607303"/>
            <a:ext cx="3865302" cy="547189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83B207D-9DB8-4C35-9B3A-1BB32FA7B665}"/>
              </a:ext>
            </a:extLst>
          </p:cNvPr>
          <p:cNvSpPr txBox="1"/>
          <p:nvPr/>
        </p:nvSpPr>
        <p:spPr>
          <a:xfrm>
            <a:off x="3541594" y="61005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www.sevt.cz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2B95250A-6874-405E-AAF3-D02FF70B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187" y="1886763"/>
            <a:ext cx="5757079" cy="264361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D6C6EE7-A33F-44CC-8894-723372A9BD9B}"/>
              </a:ext>
            </a:extLst>
          </p:cNvPr>
          <p:cNvSpPr txBox="1"/>
          <p:nvPr/>
        </p:nvSpPr>
        <p:spPr>
          <a:xfrm>
            <a:off x="8074499" y="44464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www.eshop.didactive.cz.</a:t>
            </a:r>
          </a:p>
        </p:txBody>
      </p:sp>
    </p:spTree>
    <p:extLst>
      <p:ext uri="{BB962C8B-B14F-4D97-AF65-F5344CB8AC3E}">
        <p14:creationId xmlns:p14="http://schemas.microsoft.com/office/powerpoint/2010/main" val="11399867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81F55-ADA9-45C4-9DE6-BD057FAE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u="sng">
                <a:ea typeface="+mj-lt"/>
                <a:cs typeface="+mj-lt"/>
              </a:rPr>
              <a:t>Čísla 0 – 100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8C97F-18DB-4F4C-9101-001B1BE9C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vycházíme z běžného prostředí a pojetím, kde se žáci setkávají s takovýmto počtem </a:t>
            </a:r>
            <a:r>
              <a:rPr lang="cs-CZ" sz="2500" dirty="0">
                <a:ea typeface="+mn-lt"/>
                <a:cs typeface="+mn-lt"/>
              </a:rPr>
              <a:t>(např. věk rodičů, ceny, počet žáků ve třídě)</a:t>
            </a:r>
          </a:p>
          <a:p>
            <a:pPr>
              <a:buClr>
                <a:srgbClr val="FFFFFF"/>
              </a:buClr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dbáme na správný zápis dvojciferných čísel (upevňování vědomostí o řádech)</a:t>
            </a:r>
            <a:endParaRPr lang="cs-CZ" dirty="0"/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457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9E472-762D-4312-99A6-762094EF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u="sng">
                <a:ea typeface="+mj-lt"/>
                <a:cs typeface="+mj-lt"/>
              </a:rPr>
              <a:t>Čísla 0 – 1 000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68E7D-EE56-4149-A40D-D111BD269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44" y="2122776"/>
            <a:ext cx="10710159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motivace: kde žák setká s čísly do 1000: </a:t>
            </a:r>
            <a:r>
              <a:rPr lang="cs-CZ" sz="2500" dirty="0">
                <a:ea typeface="+mn-lt"/>
                <a:cs typeface="+mn-lt"/>
              </a:rPr>
              <a:t>počet žáků ve škole, počet dnů v roce, výška žáka, aj.</a:t>
            </a:r>
            <a:endParaRPr lang="cs-CZ" sz="25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pokud se již zde vyskytují problémy při chápání čísel do 100, analogicky se vyskytnou při chápání do 1 000 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810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9E472-762D-4312-99A6-762094EF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u="sng" dirty="0">
                <a:ea typeface="+mj-lt"/>
                <a:cs typeface="+mj-lt"/>
              </a:rPr>
              <a:t>Čísla 0 – 1 000 000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68E7D-EE56-4149-A40D-D111BD269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72" y="1659789"/>
            <a:ext cx="10710159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motivace: kde žák setká s čísly do 1 000 000</a:t>
            </a:r>
            <a:endParaRPr lang="cs-CZ" sz="250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81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C253A-9C32-487A-A3A5-5A749891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9" y="609600"/>
            <a:ext cx="10848600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PROBLÉMY ŽÁKŮ V OBLASTI CHÁPÁNÍ POJMU PŘIROZENÉHO ČÍSLA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F887D-8813-45E1-A06C-4D0084A01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6" y="920626"/>
            <a:ext cx="11644218" cy="58006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Clr>
                <a:srgbClr val="FFFFFF"/>
              </a:buClr>
              <a:buNone/>
            </a:pPr>
            <a:endParaRPr lang="cs-CZ" sz="300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žák nezvládne vytvořit skupinu o daném počtu prvků</a:t>
            </a:r>
            <a:endParaRPr lang="cs-CZ" sz="300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žák neumí určit počet prvků dané skupiny</a:t>
            </a:r>
            <a:endParaRPr lang="cs-CZ" sz="300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při počítání po jedné je vázáno na konkrétní předměty</a:t>
            </a:r>
            <a:endParaRPr lang="cs-CZ" sz="300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žák nezvládne vyjmenovat řadu čísel (vzestupně i sestupně)</a:t>
            </a:r>
            <a:endParaRPr lang="cs-CZ" sz="300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žák si nevytvoří pojem čísla, nedokáže se zbavit konkrétních představ</a:t>
            </a:r>
            <a:endParaRPr lang="cs-CZ" sz="300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žák nechápe podstatu poziční desítkové soustavy</a:t>
            </a:r>
            <a:endParaRPr lang="cs-CZ" sz="3000"/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3E182-852D-43B6-AEBE-3C902169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8D20AA-CD58-4ED6-A303-39CF8DB6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07" y="4035861"/>
            <a:ext cx="11834719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4500">
                <a:ea typeface="+mn-lt"/>
                <a:cs typeface="+mn-lt"/>
              </a:rPr>
              <a:t>"VŠECHNO, CO OPRAVDU POTŘEBUJU ZNÁT, jsem se naučil v mateřské škole." </a:t>
            </a:r>
            <a:r>
              <a:rPr lang="cs-CZ" sz="4000">
                <a:ea typeface="+mn-lt"/>
                <a:cs typeface="+mn-lt"/>
              </a:rPr>
              <a:t>(Robert </a:t>
            </a:r>
            <a:r>
              <a:rPr lang="cs-CZ" sz="4000" err="1">
                <a:ea typeface="+mn-lt"/>
                <a:cs typeface="+mn-lt"/>
              </a:rPr>
              <a:t>Fulghum</a:t>
            </a:r>
            <a:r>
              <a:rPr lang="cs-CZ" sz="4000">
                <a:ea typeface="+mn-lt"/>
                <a:cs typeface="+mn-lt"/>
              </a:rPr>
              <a:t>)</a:t>
            </a:r>
            <a:endParaRPr lang="cs-CZ" sz="4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5992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13F06-E259-4B80-B325-9A2DB353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8" y="105335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Problémy se zápisem čísla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73AE9-2CE1-43A6-9370-BB7D9962D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43" y="1469715"/>
            <a:ext cx="11711453" cy="527398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800">
                <a:ea typeface="+mn-lt"/>
                <a:cs typeface="+mn-lt"/>
              </a:rPr>
              <a:t>psaní číslic, přiměřená velikost</a:t>
            </a:r>
            <a:endParaRPr lang="cs-CZ" sz="2800">
              <a:cs typeface="Calibri" panose="020F0502020204030204"/>
            </a:endParaRPr>
          </a:p>
          <a:p>
            <a:r>
              <a:rPr lang="cs-CZ" sz="2800">
                <a:ea typeface="+mn-lt"/>
                <a:cs typeface="+mn-lt"/>
              </a:rPr>
              <a:t>rozlišení tvarově podobných čísel (např. 6 a 9, 3 a 8, 2 a 5)</a:t>
            </a:r>
            <a:endParaRPr lang="cs-CZ" sz="2800">
              <a:cs typeface="Calibri"/>
            </a:endParaRPr>
          </a:p>
          <a:p>
            <a:r>
              <a:rPr lang="cs-CZ" sz="2800">
                <a:ea typeface="+mn-lt"/>
                <a:cs typeface="+mn-lt"/>
              </a:rPr>
              <a:t>pravolevá orientace při zápisu čísel (např. 1, 3, 7)</a:t>
            </a:r>
            <a:endParaRPr lang="cs-CZ" sz="2800">
              <a:cs typeface="Calibri"/>
            </a:endParaRPr>
          </a:p>
          <a:p>
            <a:r>
              <a:rPr lang="cs-CZ" sz="2800">
                <a:ea typeface="+mn-lt"/>
                <a:cs typeface="+mn-lt"/>
              </a:rPr>
              <a:t>nerozlišení řádu číslic (např. 35 a 53, 435 a 453)</a:t>
            </a:r>
            <a:endParaRPr lang="cs-CZ" sz="2800">
              <a:cs typeface="Calibri"/>
            </a:endParaRPr>
          </a:p>
          <a:p>
            <a:r>
              <a:rPr lang="cs-CZ" sz="2800">
                <a:ea typeface="+mn-lt"/>
                <a:cs typeface="+mn-lt"/>
              </a:rPr>
              <a:t>chybný zápis čísel s nulami (např. 305, 35)</a:t>
            </a:r>
            <a:endParaRPr lang="cs-CZ" sz="2800">
              <a:cs typeface="Calibri"/>
            </a:endParaRPr>
          </a:p>
          <a:p>
            <a:r>
              <a:rPr lang="cs-CZ" sz="2800">
                <a:ea typeface="+mn-lt"/>
                <a:cs typeface="+mn-lt"/>
              </a:rPr>
              <a:t>nepochopení čísla jako celku (nevidí číslo jako celek, např. číslo 647 vidí jako číslice 6, 4, 7)</a:t>
            </a:r>
            <a:endParaRPr lang="cs-CZ" sz="2800">
              <a:cs typeface="Calibri"/>
            </a:endParaRPr>
          </a:p>
          <a:p>
            <a:r>
              <a:rPr lang="cs-CZ" sz="2800">
                <a:ea typeface="+mn-lt"/>
                <a:cs typeface="+mn-lt"/>
              </a:rPr>
              <a:t>neschopnost psát čísla podle diktátu</a:t>
            </a:r>
            <a:endParaRPr lang="cs-CZ" sz="2800"/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160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CBC04-529A-46B9-AEBB-D071E5DE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zeď, interiér, několik&#10;&#10;Popis se vygeneroval automaticky.">
            <a:extLst>
              <a:ext uri="{FF2B5EF4-FFF2-40B4-BE49-F238E27FC236}">
                <a16:creationId xmlns:a16="http://schemas.microsoft.com/office/drawing/2014/main" id="{F55E259D-738A-42B0-B047-00706617E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405" y="90861"/>
            <a:ext cx="7963951" cy="6294250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6681125-7D9D-4338-AF16-1F73B611D572}"/>
              </a:ext>
            </a:extLst>
          </p:cNvPr>
          <p:cNvSpPr txBox="1"/>
          <p:nvPr/>
        </p:nvSpPr>
        <p:spPr>
          <a:xfrm>
            <a:off x="2023783" y="6394076"/>
            <a:ext cx="36172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www.montessorihracky.cz</a:t>
            </a:r>
          </a:p>
        </p:txBody>
      </p:sp>
    </p:spTree>
    <p:extLst>
      <p:ext uri="{BB962C8B-B14F-4D97-AF65-F5344CB8AC3E}">
        <p14:creationId xmlns:p14="http://schemas.microsoft.com/office/powerpoint/2010/main" val="1333863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DF060-D9EA-400C-8B20-857A39AC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Problémy se čtením čísla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157AC7-354C-4AC9-A439-4F112F048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43" y="1055097"/>
            <a:ext cx="11330453" cy="5464485"/>
          </a:xfrm>
        </p:spPr>
        <p:txBody>
          <a:bodyPr/>
          <a:lstStyle/>
          <a:p>
            <a:r>
              <a:rPr lang="cs-CZ" sz="2800" dirty="0">
                <a:ea typeface="+mn-lt"/>
                <a:cs typeface="+mn-lt"/>
              </a:rPr>
              <a:t>neumí rozlišit a přečíst jednotlivé znaky – číslice</a:t>
            </a:r>
            <a:endParaRPr lang="cs-CZ" sz="2800" dirty="0">
              <a:cs typeface="Calibri" panose="020F0502020204030204"/>
            </a:endParaRPr>
          </a:p>
          <a:p>
            <a:r>
              <a:rPr lang="cs-CZ" sz="2800" dirty="0">
                <a:ea typeface="+mn-lt"/>
                <a:cs typeface="+mn-lt"/>
              </a:rPr>
              <a:t>neumí přečíst víceciferná čísla (např. číslo 2 008 - čte žák "</a:t>
            </a:r>
            <a:r>
              <a:rPr lang="cs-CZ" sz="2800" i="1" dirty="0">
                <a:ea typeface="+mn-lt"/>
                <a:cs typeface="+mn-lt"/>
              </a:rPr>
              <a:t>dva osm nebo dva nula </a:t>
            </a:r>
            <a:r>
              <a:rPr lang="cs-CZ" sz="2800" i="1" dirty="0" err="1">
                <a:ea typeface="+mn-lt"/>
                <a:cs typeface="+mn-lt"/>
              </a:rPr>
              <a:t>nula</a:t>
            </a:r>
            <a:r>
              <a:rPr lang="cs-CZ" sz="2800" i="1" dirty="0">
                <a:ea typeface="+mn-lt"/>
                <a:cs typeface="+mn-lt"/>
              </a:rPr>
              <a:t> osm</a:t>
            </a:r>
            <a:r>
              <a:rPr lang="cs-CZ" sz="2800" dirty="0">
                <a:ea typeface="+mn-lt"/>
                <a:cs typeface="+mn-lt"/>
              </a:rPr>
              <a:t>")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neorientuje se ve větších číslech (v řádu statisíců)</a:t>
            </a:r>
            <a:endParaRPr lang="cs-CZ" sz="2800" dirty="0">
              <a:cs typeface="Calibri"/>
            </a:endParaRPr>
          </a:p>
          <a:p>
            <a:r>
              <a:rPr lang="cs-CZ" sz="2800" dirty="0">
                <a:ea typeface="+mn-lt"/>
                <a:cs typeface="+mn-lt"/>
              </a:rPr>
              <a:t>neumí skloňovat číslovky</a:t>
            </a:r>
            <a:endParaRPr lang="cs-CZ" sz="2800" dirty="0"/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3865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47B70-EFDD-43B8-9DBA-4466345B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cs-CZ" sz="4100" b="1">
                <a:ea typeface="+mj-lt"/>
                <a:cs typeface="+mj-lt"/>
              </a:rPr>
              <a:t>Reedukace</a:t>
            </a:r>
            <a:r>
              <a:rPr lang="cs-CZ">
                <a:ea typeface="+mj-lt"/>
                <a:cs typeface="+mj-lt"/>
              </a:rPr>
              <a:t> </a:t>
            </a:r>
            <a:endParaRPr lang="cs-CZ"/>
          </a:p>
        </p:txBody>
      </p:sp>
      <p:pic>
        <p:nvPicPr>
          <p:cNvPr id="5" name="Picture 4" descr="Geometrické tvary na dřevěném pozadí">
            <a:extLst>
              <a:ext uri="{FF2B5EF4-FFF2-40B4-BE49-F238E27FC236}">
                <a16:creationId xmlns:a16="http://schemas.microsoft.com/office/drawing/2014/main" id="{B4AFC8DA-B981-47F7-A20F-69C864CBA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2" r="20191" b="-3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7228E-CE65-47FC-B245-97B81D60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964497" cy="4622173"/>
          </a:xfrm>
        </p:spPr>
        <p:txBody>
          <a:bodyPr>
            <a:normAutofit/>
          </a:bodyPr>
          <a:lstStyle/>
          <a:p>
            <a:r>
              <a:rPr lang="cs-CZ" sz="3000">
                <a:ea typeface="+mn-lt"/>
                <a:cs typeface="+mn-lt"/>
              </a:rPr>
              <a:t>manipulativní činnost 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pohádky, ve kterých hraje roli počet nebo posloupnost dějů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říkánky, písničky, hádanky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počítadla (dvacítkové, stovkové, řádové)</a:t>
            </a:r>
          </a:p>
          <a:p>
            <a:pPr>
              <a:buClr>
                <a:srgbClr val="FFFFFF"/>
              </a:buClr>
            </a:pP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57885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3905C-EC38-41BF-88C4-E20F8A62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4100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CAE9D3-B104-4C42-96DB-2F0251AD8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cs typeface="Calibri"/>
              </a:rPr>
              <a:t>Řádové počitadlo</a:t>
            </a: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  <p:pic>
        <p:nvPicPr>
          <p:cNvPr id="4" name="Obrázek 4" descr="Obsah obrázku interiér, nábytek&#10;&#10;Popis se vygeneroval automaticky.">
            <a:extLst>
              <a:ext uri="{FF2B5EF4-FFF2-40B4-BE49-F238E27FC236}">
                <a16:creationId xmlns:a16="http://schemas.microsoft.com/office/drawing/2014/main" id="{8F0FD1E7-7F6E-4C52-B2D3-9C9AF68FD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44" y="1417396"/>
            <a:ext cx="5970444" cy="445584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F63E02B-C5CE-4108-852A-2C199C8A1D7F}"/>
              </a:ext>
            </a:extLst>
          </p:cNvPr>
          <p:cNvSpPr txBox="1"/>
          <p:nvPr/>
        </p:nvSpPr>
        <p:spPr>
          <a:xfrm>
            <a:off x="3805518" y="6057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zdroj. ped.muni.cz</a:t>
            </a:r>
          </a:p>
        </p:txBody>
      </p:sp>
    </p:spTree>
    <p:extLst>
      <p:ext uri="{BB962C8B-B14F-4D97-AF65-F5344CB8AC3E}">
        <p14:creationId xmlns:p14="http://schemas.microsoft.com/office/powerpoint/2010/main" val="1465537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15709-020E-4A57-A3C1-1F88E4B4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765DC29-5974-47DA-87A5-16931C477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159" y="1054334"/>
            <a:ext cx="5341470" cy="2977776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DE10D3B-5691-455E-83BD-B4CB68EAD412}"/>
              </a:ext>
            </a:extLst>
          </p:cNvPr>
          <p:cNvSpPr txBox="1"/>
          <p:nvPr/>
        </p:nvSpPr>
        <p:spPr>
          <a:xfrm>
            <a:off x="802341" y="416410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www.multip.cz</a:t>
            </a:r>
          </a:p>
        </p:txBody>
      </p:sp>
      <p:pic>
        <p:nvPicPr>
          <p:cNvPr id="6" name="Obrázek 6" descr="Obsah obrázku interiér&#10;&#10;Popis se vygeneroval automaticky.">
            <a:extLst>
              <a:ext uri="{FF2B5EF4-FFF2-40B4-BE49-F238E27FC236}">
                <a16:creationId xmlns:a16="http://schemas.microsoft.com/office/drawing/2014/main" id="{F392D0C0-5B69-4DEE-8E79-ED6B2046D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83" y="1518958"/>
            <a:ext cx="5806327" cy="434676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F9E04F0-1995-4CD4-B2B0-E2EF07E1EEE2}"/>
              </a:ext>
            </a:extLst>
          </p:cNvPr>
          <p:cNvSpPr txBox="1"/>
          <p:nvPr/>
        </p:nvSpPr>
        <p:spPr>
          <a:xfrm>
            <a:off x="6391275" y="6032687"/>
            <a:ext cx="4132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 katedry.ped.muni.cz</a:t>
            </a:r>
          </a:p>
        </p:txBody>
      </p:sp>
    </p:spTree>
    <p:extLst>
      <p:ext uri="{BB962C8B-B14F-4D97-AF65-F5344CB8AC3E}">
        <p14:creationId xmlns:p14="http://schemas.microsoft.com/office/powerpoint/2010/main" val="30830483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41647-F67F-4F0D-A57F-94C9AFBB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8ED3F56-3666-4B61-9703-6CC7F4E8D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426" y="359803"/>
            <a:ext cx="8362938" cy="557707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00AE80-3E90-42DD-9F5E-8CD003ED5A95}"/>
              </a:ext>
            </a:extLst>
          </p:cNvPr>
          <p:cNvSpPr txBox="1"/>
          <p:nvPr/>
        </p:nvSpPr>
        <p:spPr>
          <a:xfrm>
            <a:off x="2211481" y="5943040"/>
            <a:ext cx="3594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cs typeface="Calibri"/>
              </a:rPr>
              <a:t>zdroj: www.montessorihracky.cz</a:t>
            </a:r>
          </a:p>
        </p:txBody>
      </p:sp>
    </p:spTree>
    <p:extLst>
      <p:ext uri="{BB962C8B-B14F-4D97-AF65-F5344CB8AC3E}">
        <p14:creationId xmlns:p14="http://schemas.microsoft.com/office/powerpoint/2010/main" val="2949644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6876C-8F25-4213-9A40-E2410C32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, různé, kytice, několik&#10;&#10;Popis se vygeneroval automaticky.">
            <a:extLst>
              <a:ext uri="{FF2B5EF4-FFF2-40B4-BE49-F238E27FC236}">
                <a16:creationId xmlns:a16="http://schemas.microsoft.com/office/drawing/2014/main" id="{AD1D06B0-D7B6-4E0E-9609-E474C4ADD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603" y="258950"/>
            <a:ext cx="8631879" cy="5778779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34A892A-717A-4F2F-9039-8CFDEC36C5E1}"/>
              </a:ext>
            </a:extLst>
          </p:cNvPr>
          <p:cNvSpPr txBox="1"/>
          <p:nvPr/>
        </p:nvSpPr>
        <p:spPr>
          <a:xfrm>
            <a:off x="1978959" y="6125136"/>
            <a:ext cx="36620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www.montessorihracky.cz</a:t>
            </a:r>
          </a:p>
        </p:txBody>
      </p:sp>
    </p:spTree>
    <p:extLst>
      <p:ext uri="{BB962C8B-B14F-4D97-AF65-F5344CB8AC3E}">
        <p14:creationId xmlns:p14="http://schemas.microsoft.com/office/powerpoint/2010/main" val="2027848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09939-DF3D-4928-AD34-914495DF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C052B5A-190B-4839-BC5D-B4F8D471E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778" y="247745"/>
            <a:ext cx="7365468" cy="5902043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4902BB3-7CFC-4ABC-B53E-84CCF9DE4DAF}"/>
              </a:ext>
            </a:extLst>
          </p:cNvPr>
          <p:cNvSpPr txBox="1"/>
          <p:nvPr/>
        </p:nvSpPr>
        <p:spPr>
          <a:xfrm>
            <a:off x="2449607" y="6270812"/>
            <a:ext cx="34491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+mn-lt"/>
                <a:cs typeface="+mn-lt"/>
              </a:rPr>
              <a:t>zdroj: www.montessorihracky.cz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6835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3CCAA-24C9-4305-98BF-A1521EE4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60512"/>
            <a:ext cx="10131425" cy="1456267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46C708-CADD-4D12-B666-929E0332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7" y="-693021"/>
            <a:ext cx="10131425" cy="3649133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pomůcka Banka               známková hra</a:t>
            </a:r>
            <a:endParaRPr lang="cs-CZ" sz="30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62A5850-8D27-4B91-AEBB-F629E377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8" y="1391424"/>
            <a:ext cx="5945110" cy="43552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6E4E49B-55F4-449A-A268-3AD0A515ABA6}"/>
              </a:ext>
            </a:extLst>
          </p:cNvPr>
          <p:cNvSpPr txBox="1"/>
          <p:nvPr/>
        </p:nvSpPr>
        <p:spPr>
          <a:xfrm>
            <a:off x="1037665" y="5833782"/>
            <a:ext cx="37405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www.cz.pinterest.com</a:t>
            </a:r>
          </a:p>
        </p:txBody>
      </p:sp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73A2A92B-885C-4C1A-A89E-68EEF850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106" y="1048871"/>
            <a:ext cx="4771464" cy="47938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15A888A-A9E4-4C82-B68D-48E9813824CC}"/>
              </a:ext>
            </a:extLst>
          </p:cNvPr>
          <p:cNvSpPr txBox="1"/>
          <p:nvPr/>
        </p:nvSpPr>
        <p:spPr>
          <a:xfrm>
            <a:off x="7072032" y="591782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www.heda.cz</a:t>
            </a:r>
          </a:p>
        </p:txBody>
      </p:sp>
    </p:spTree>
    <p:extLst>
      <p:ext uri="{BB962C8B-B14F-4D97-AF65-F5344CB8AC3E}">
        <p14:creationId xmlns:p14="http://schemas.microsoft.com/office/powerpoint/2010/main" val="365496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C9477-09EA-4DC7-9276-8F3BB4E7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602072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500" b="1" dirty="0">
                <a:ea typeface="+mj-lt"/>
                <a:cs typeface="+mj-lt"/>
              </a:rPr>
              <a:t>BUDOVÁNÍ PŘEDSTAV PŘIROZENÉHO ČÍSLA V PŘEDŠKOLNÍM VĚKU </a:t>
            </a:r>
            <a:endParaRPr lang="cs-CZ" b="1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78E4B-3042-48AB-AC36-9313D07D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78244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cs-CZ" sz="3000">
                <a:cs typeface="Calibri" panose="020F0502020204030204"/>
              </a:rPr>
              <a:t>- minulost</a:t>
            </a:r>
          </a:p>
          <a:p>
            <a:pPr marL="0" indent="0">
              <a:buNone/>
            </a:pPr>
            <a:r>
              <a:rPr lang="cs-CZ" sz="3000">
                <a:cs typeface="Calibri" panose="020F0502020204030204"/>
              </a:rPr>
              <a:t>- chápání kvantity</a:t>
            </a:r>
          </a:p>
          <a:p>
            <a:pPr marL="0" indent="0">
              <a:buNone/>
            </a:pPr>
            <a:endParaRPr lang="cs-CZ" sz="3000">
              <a:cs typeface="Calibri" panose="020F0502020204030204"/>
            </a:endParaRPr>
          </a:p>
          <a:p>
            <a:pPr marL="0" indent="0">
              <a:buNone/>
            </a:pPr>
            <a:r>
              <a:rPr lang="cs-CZ" sz="3000">
                <a:cs typeface="Calibri" panose="020F0502020204030204"/>
              </a:rPr>
              <a:t>- přiřazování</a:t>
            </a:r>
          </a:p>
          <a:p>
            <a:pPr marL="0" indent="0">
              <a:buNone/>
            </a:pPr>
            <a:r>
              <a:rPr lang="cs-CZ" sz="3000">
                <a:cs typeface="Calibri" panose="020F0502020204030204"/>
              </a:rPr>
              <a:t>- později schopnost zápisu čísel a vyjádřit slovem</a:t>
            </a: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73670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C195E-67E7-4E5A-9DB2-914DA78D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, zeď, různé, několik&#10;&#10;Popis se vygeneroval automaticky.">
            <a:extLst>
              <a:ext uri="{FF2B5EF4-FFF2-40B4-BE49-F238E27FC236}">
                <a16:creationId xmlns:a16="http://schemas.microsoft.com/office/drawing/2014/main" id="{A4ED181C-9F6A-40C7-9F9A-13E7538FF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279" y="449451"/>
            <a:ext cx="8060379" cy="5375367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5B4E9B-C97E-4F4E-A771-94485B80DFB8}"/>
              </a:ext>
            </a:extLst>
          </p:cNvPr>
          <p:cNvSpPr txBox="1"/>
          <p:nvPr/>
        </p:nvSpPr>
        <p:spPr>
          <a:xfrm>
            <a:off x="1922929" y="5945841"/>
            <a:ext cx="32026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www.montessorihracky.cz</a:t>
            </a:r>
          </a:p>
        </p:txBody>
      </p:sp>
    </p:spTree>
    <p:extLst>
      <p:ext uri="{BB962C8B-B14F-4D97-AF65-F5344CB8AC3E}">
        <p14:creationId xmlns:p14="http://schemas.microsoft.com/office/powerpoint/2010/main" val="33449880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F2D74-5AF7-416D-A1F2-F69771E3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6F9880-C3C1-4133-8889-CC09F2145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89" y="-43080"/>
            <a:ext cx="10131425" cy="3649133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kartičky k doplňování jednoho nebo více čísel </a:t>
            </a:r>
          </a:p>
          <a:p>
            <a:pPr>
              <a:buClr>
                <a:srgbClr val="FFFFFF"/>
              </a:buClr>
            </a:pPr>
            <a:endParaRPr lang="cs-CZ" sz="300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3156A84-8DC6-4587-A355-8F24C7D96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16" y="1782576"/>
            <a:ext cx="3594286" cy="37410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4F4C900-08DB-4FE6-8F9E-C3AA9A979208}"/>
              </a:ext>
            </a:extLst>
          </p:cNvPr>
          <p:cNvSpPr txBox="1"/>
          <p:nvPr/>
        </p:nvSpPr>
        <p:spPr>
          <a:xfrm>
            <a:off x="1026459" y="55984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cs typeface="Calibri"/>
              </a:rPr>
              <a:t>zdroj: www.eschovka.cz</a:t>
            </a:r>
          </a:p>
        </p:txBody>
      </p:sp>
      <p:pic>
        <p:nvPicPr>
          <p:cNvPr id="6" name="Obrázek 6" descr="Obsah obrázku stůl&#10;&#10;Popis se vygeneroval automaticky.">
            <a:extLst>
              <a:ext uri="{FF2B5EF4-FFF2-40B4-BE49-F238E27FC236}">
                <a16:creationId xmlns:a16="http://schemas.microsoft.com/office/drawing/2014/main" id="{D856208B-B655-4889-9CBD-D9A275E3F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1795183"/>
            <a:ext cx="5544670" cy="41641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0E40B5E-E5DF-4447-A88B-4E2BDA4A219B}"/>
              </a:ext>
            </a:extLst>
          </p:cNvPr>
          <p:cNvSpPr txBox="1"/>
          <p:nvPr/>
        </p:nvSpPr>
        <p:spPr>
          <a:xfrm>
            <a:off x="7377393" y="6200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www.slideplayer.cz</a:t>
            </a:r>
          </a:p>
        </p:txBody>
      </p:sp>
    </p:spTree>
    <p:extLst>
      <p:ext uri="{BB962C8B-B14F-4D97-AF65-F5344CB8AC3E}">
        <p14:creationId xmlns:p14="http://schemas.microsoft.com/office/powerpoint/2010/main" val="13255924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8BC15-0FB8-4D46-9669-667DA8E9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68" y="1929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POROVNÁVÁNÍ PŘIROZENÝCH ČÍSEL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955255-DCB1-474F-971D-0FADE598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4" y="1637803"/>
            <a:ext cx="11823513" cy="5117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  <a:hlinkClick r:id="rId2"/>
              </a:rPr>
              <a:t>odkaz - porovnávání čísel</a:t>
            </a:r>
            <a:endParaRPr lang="cs-CZ" sz="3000">
              <a:cs typeface="Calibri"/>
            </a:endParaRPr>
          </a:p>
          <a:p>
            <a:pPr marL="0" indent="0">
              <a:buNone/>
            </a:pPr>
            <a:endParaRPr lang="cs-CZ" sz="300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metodická řada: </a:t>
            </a:r>
            <a:endParaRPr lang="cs-CZ" sz="3000" u="sng" dirty="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1) žáci se učí chápat vztahy „více“, „méně“, „stejně“ bez čísel, využívají se obrázky a tvoření dvojic </a:t>
            </a:r>
            <a:endParaRPr lang="cs-CZ" sz="3000" dirty="0">
              <a:cs typeface="Calibri"/>
            </a:endParaRPr>
          </a:p>
          <a:p>
            <a:pPr marL="0" indent="0" algn="just">
              <a:buNone/>
            </a:pPr>
            <a:endParaRPr lang="cs-CZ" sz="300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2) v dalším kroku se ke skupinám prvků přiřadí čísla a porovnají se </a:t>
            </a: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3) poslední krok je používání znaků &lt;, &gt;, =</a:t>
            </a:r>
            <a:endParaRPr lang="cs-CZ" sz="3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47637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B1816-8540-413B-AC06-3AA1FC6E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511F1-89AD-49F4-B095-0D93A3F9C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21" y="-704226"/>
            <a:ext cx="12238127" cy="7559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300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je potřeba se vyvarovat nesprávnému grafickému znázornění:</a:t>
            </a:r>
            <a:endParaRPr lang="cs-CZ" sz="3000" dirty="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  <a:hlinkClick r:id="rId2"/>
              </a:rPr>
              <a:t>odkaz - chybné grafické znázornění porovnávání čísel</a:t>
            </a:r>
            <a:endParaRPr lang="cs-CZ" sz="300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endParaRPr lang="cs-CZ" sz="3000"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a) nerozlišování mezi velikostí objektů a jejich počtem </a:t>
            </a:r>
            <a:endParaRPr lang="cs-CZ" sz="3000" dirty="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b) nerozlišování mezi ekvivalencí množin a počtem prvků 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c) </a:t>
            </a:r>
            <a:r>
              <a:rPr lang="cs-CZ" sz="3000" u="sng" dirty="0">
                <a:ea typeface="+mn-lt"/>
                <a:cs typeface="+mn-lt"/>
              </a:rPr>
              <a:t>chybou</a:t>
            </a:r>
            <a:r>
              <a:rPr lang="cs-CZ" sz="3000" dirty="0">
                <a:ea typeface="+mn-lt"/>
                <a:cs typeface="+mn-lt"/>
              </a:rPr>
              <a:t> je umisťovat mezi objekty znaménka nerovnosti, předměty se totiž sobě nerovnají, neporovnávají, </a:t>
            </a:r>
            <a:r>
              <a:rPr lang="cs-CZ" sz="3000" b="1" dirty="0">
                <a:ea typeface="+mn-lt"/>
                <a:cs typeface="+mn-lt"/>
              </a:rPr>
              <a:t>porovnáváme pouze jejich počet</a:t>
            </a:r>
            <a:r>
              <a:rPr lang="cs-CZ" sz="3000" dirty="0">
                <a:ea typeface="+mn-lt"/>
                <a:cs typeface="+mn-lt"/>
              </a:rPr>
              <a:t>!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81806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A781A-4B1F-413F-BFB4-F41ABA4F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16" y="214132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Porovnávání pomocí číselné osy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CE8056-C941-4C55-9AFC-2553E433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9" y="1380069"/>
            <a:ext cx="11016688" cy="5307601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číselná osa - přímka, která znázorňuje obrazy reálných čísel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ze dvou čísel znázorněných na číselné ose je větší to, jehož obraz leží více vpravo</a:t>
            </a:r>
          </a:p>
          <a:p>
            <a:pPr>
              <a:buClr>
                <a:srgbClr val="FFFFFF"/>
              </a:buClr>
            </a:pP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  <a:hlinkClick r:id="rId2"/>
              </a:rPr>
              <a:t>odkaz - video - porovnávání čísel 0-20 pomocí číselné osy</a:t>
            </a: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0818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F6244-1C7A-4673-B77C-F3CFD8EC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93" y="337748"/>
            <a:ext cx="11472158" cy="1456267"/>
          </a:xfrm>
        </p:spPr>
        <p:txBody>
          <a:bodyPr/>
          <a:lstStyle/>
          <a:p>
            <a:r>
              <a:rPr lang="cs-CZ" b="1" dirty="0">
                <a:ea typeface="+mj-lt"/>
                <a:cs typeface="+mj-lt"/>
              </a:rPr>
              <a:t>Porovnávání pomocí zápisu v desítkové soustavě 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930C3-0AA5-4CF9-8727-2E9261B9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19" y="1211979"/>
            <a:ext cx="11352865" cy="5430868"/>
          </a:xfrm>
        </p:spPr>
        <p:txBody>
          <a:bodyPr/>
          <a:lstStyle/>
          <a:p>
            <a:pPr marL="0" indent="0">
              <a:buNone/>
            </a:pPr>
            <a:r>
              <a:rPr lang="cs-CZ" sz="3000">
                <a:ea typeface="+mn-lt"/>
                <a:cs typeface="+mn-lt"/>
              </a:rPr>
              <a:t>A) ze dvou čísel je větší to, v jehož zápisu je více cifer </a:t>
            </a:r>
            <a:endParaRPr lang="cs-CZ"/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     (např. 8 976 &gt; 956)</a:t>
            </a:r>
            <a:endParaRPr lang="cs-CZ" sz="3000">
              <a:cs typeface="Calibri" panose="020F0502020204030204"/>
            </a:endParaRPr>
          </a:p>
          <a:p>
            <a:pPr marL="0" indent="0">
              <a:buNone/>
            </a:pPr>
            <a:endParaRPr lang="cs-CZ" sz="300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B) pokud mají čísla stejný počet cifer, porovnáváme počet jednotek příslušného řádu až dospějeme k řádu, který se liší 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    (např. 79 082 a 79 038)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28891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F195A-90F7-463B-82D4-94B7C821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3" y="308811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Problémy při porovnávání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8DBF3-522D-4020-BD7F-CCCCC187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49" y="1039173"/>
            <a:ext cx="11244345" cy="503276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neschopnost používat znaky &lt;, &gt;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nerozlišování porovnávání tvaru předmětů a jejich počty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chybné používání číselné osy při porovnávání přirozených čísel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při porovnávání nastává chybné zaměření se na větší číslo zapsané na místě nejvyššího řádu, ale ne na počet řádů 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   (např. 876 &gt; 2 347 – chyba)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2738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F2912-8662-45AA-86AD-38CB36C8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5" y="208548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Reedukace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8EED7-D381-4E07-B372-2B3E6030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44" y="688252"/>
            <a:ext cx="11745660" cy="6296079"/>
          </a:xfrm>
        </p:spPr>
        <p:txBody>
          <a:bodyPr>
            <a:normAutofit/>
          </a:bodyPr>
          <a:lstStyle/>
          <a:p>
            <a:pPr algn="just"/>
            <a:r>
              <a:rPr lang="cs-CZ" sz="3000" dirty="0">
                <a:ea typeface="+mn-lt"/>
                <a:cs typeface="+mn-lt"/>
              </a:rPr>
              <a:t>nezaměňovat porovnávání velikostí předmětů a jejich počet </a:t>
            </a:r>
            <a:endParaRPr lang="cs-CZ" sz="3000" dirty="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vytvoření skupin prvků podle konkrétního požadavku </a:t>
            </a: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využívání číselné osy k porovnávání přirozených čísel </a:t>
            </a:r>
            <a:endParaRPr lang="cs-CZ" sz="3000" dirty="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znázorňování obrázků k zapsané nerovnosti </a:t>
            </a:r>
            <a:endParaRPr lang="cs-CZ" sz="3000" dirty="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zdůrazňovat jednotlivé řády </a:t>
            </a:r>
            <a:r>
              <a:rPr lang="cs-CZ" sz="2500" dirty="0">
                <a:ea typeface="+mn-lt"/>
                <a:cs typeface="+mn-lt"/>
              </a:rPr>
              <a:t>(např. "8 stovek, 2 desítky, 3 jednotky")</a:t>
            </a: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při chybování žáka vyzvat aby znázornil situaci pomocí pomůcek </a:t>
            </a: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2500" dirty="0">
                <a:ea typeface="+mn-lt"/>
                <a:cs typeface="+mn-lt"/>
              </a:rPr>
              <a:t>    (např. model peněz)</a:t>
            </a:r>
            <a:endParaRPr lang="cs-CZ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navazujeme: „</a:t>
            </a:r>
            <a:r>
              <a:rPr lang="cs-CZ" sz="3000" i="1" dirty="0">
                <a:ea typeface="+mn-lt"/>
                <a:cs typeface="+mn-lt"/>
              </a:rPr>
              <a:t>o kolik má více/méně, kolikrát má více/méně</a:t>
            </a:r>
            <a:r>
              <a:rPr lang="cs-CZ" sz="3000" dirty="0">
                <a:ea typeface="+mn-lt"/>
                <a:cs typeface="+mn-lt"/>
              </a:rPr>
              <a:t>“ </a:t>
            </a:r>
            <a:endParaRPr lang="cs-CZ" sz="3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93907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673F4-98B3-4967-A0BE-82C68B42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83" y="165904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ZAOKROUHLOVÁNÍ PŘIROZENÝCH ČÍSEL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2E7D4-3B5E-4A71-88EB-CEEA2020B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72" y="1997383"/>
            <a:ext cx="10131425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000" dirty="0">
                <a:ea typeface="+mn-lt"/>
                <a:cs typeface="+mn-lt"/>
              </a:rPr>
              <a:t>využívá se během celé výuky matematiky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slouží k provádění odhadů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pro počet obyvatel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rozlohy území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výsledky měření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5143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673F4-98B3-4967-A0BE-82C68B42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83" y="165904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ZAOKROUHLOVÁNÍ PŘIROZENÝCH ČÍSEL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2E7D4-3B5E-4A71-88EB-CEEA2020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3000" dirty="0">
                <a:ea typeface="+mn-lt"/>
                <a:cs typeface="+mn-lt"/>
              </a:rPr>
              <a:t>nahrazení čísla přesného číslem jemu blízkým, a to podle určitých </a:t>
            </a:r>
            <a:r>
              <a:rPr lang="cs-CZ" sz="3000" b="1" u="sng" dirty="0">
                <a:ea typeface="+mn-lt"/>
                <a:cs typeface="+mn-lt"/>
              </a:rPr>
              <a:t>pravidel</a:t>
            </a:r>
            <a:r>
              <a:rPr lang="cs-CZ" sz="3000" b="1" dirty="0">
                <a:ea typeface="+mn-lt"/>
                <a:cs typeface="+mn-lt"/>
              </a:rPr>
              <a:t>:</a:t>
            </a:r>
            <a:r>
              <a:rPr lang="cs-CZ" sz="3000" dirty="0">
                <a:ea typeface="+mn-lt"/>
                <a:cs typeface="+mn-lt"/>
              </a:rPr>
              <a:t>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jestliže zaokrouhlujeme přirozené číslo na určitý řád, zajímá nás počet jednotek řádu o jednu nižšího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"zaokrouhlování dolů"</a:t>
            </a:r>
          </a:p>
          <a:p>
            <a:pPr>
              <a:buClr>
                <a:srgbClr val="FFFFFF"/>
              </a:buClr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"zaokrouhlování nahoru"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77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2556A-BBFC-4EA5-8265-EE6B8531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50D0DB-49C4-48C2-AACA-5C4E3F9E3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9" y="954244"/>
            <a:ext cx="11408895" cy="5744632"/>
          </a:xfrm>
        </p:spPr>
        <p:txBody>
          <a:bodyPr/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dítě ukazuje na předměty a říká „</a:t>
            </a:r>
            <a:r>
              <a:rPr lang="cs-CZ" sz="3000" i="1" dirty="0">
                <a:ea typeface="+mn-lt"/>
                <a:cs typeface="+mn-lt"/>
              </a:rPr>
              <a:t>tam jsou dvě, tam také dvě</a:t>
            </a:r>
            <a:r>
              <a:rPr lang="cs-CZ" sz="3000" dirty="0">
                <a:ea typeface="+mn-lt"/>
                <a:cs typeface="+mn-lt"/>
              </a:rPr>
              <a:t>, apod.“, později tři</a:t>
            </a:r>
            <a:endParaRPr lang="cs-CZ" sz="3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3000" dirty="0">
                <a:cs typeface="Calibri" panose="020F0502020204030204"/>
              </a:rPr>
              <a:t>- později </a:t>
            </a:r>
            <a:r>
              <a:rPr lang="cs-CZ" sz="3000" dirty="0">
                <a:ea typeface="+mn-lt"/>
                <a:cs typeface="+mn-lt"/>
              </a:rPr>
              <a:t>„</a:t>
            </a:r>
            <a:r>
              <a:rPr lang="cs-CZ" sz="3000" i="1" dirty="0">
                <a:ea typeface="+mn-lt"/>
                <a:cs typeface="+mn-lt"/>
              </a:rPr>
              <a:t>to je moc</a:t>
            </a:r>
            <a:r>
              <a:rPr lang="cs-CZ" sz="3000" dirty="0">
                <a:ea typeface="+mn-lt"/>
                <a:cs typeface="+mn-lt"/>
              </a:rPr>
              <a:t>“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- okolo šestého věku dítěte zvládá určit počet předmětů ve skupině (okolo 6 – 10)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 sz="300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cs typeface="Calibri"/>
              </a:rPr>
              <a:t>- později chápání počtu, ne jejich vlastností </a:t>
            </a:r>
          </a:p>
          <a:p>
            <a:pPr marL="0" indent="0">
              <a:buNone/>
            </a:pPr>
            <a:r>
              <a:rPr lang="cs-CZ" sz="3000" dirty="0">
                <a:cs typeface="Calibri"/>
              </a:rPr>
              <a:t>- </a:t>
            </a:r>
            <a:r>
              <a:rPr lang="cs-CZ" sz="3000" dirty="0">
                <a:ea typeface="+mn-lt"/>
                <a:cs typeface="+mn-lt"/>
              </a:rPr>
              <a:t>jednoznačné přiřazení předmětů k sobě </a:t>
            </a:r>
          </a:p>
        </p:txBody>
      </p:sp>
    </p:spTree>
    <p:extLst>
      <p:ext uri="{BB962C8B-B14F-4D97-AF65-F5344CB8AC3E}">
        <p14:creationId xmlns:p14="http://schemas.microsoft.com/office/powerpoint/2010/main" val="29191910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673F4-98B3-4967-A0BE-82C68B42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83" y="165904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ZAOKROUHLOVÁNÍ PŘIROZENÝCH ČÍSEL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2E7D4-3B5E-4A71-88EB-CEEA2020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3000" dirty="0">
                <a:ea typeface="+mn-lt"/>
                <a:cs typeface="+mn-lt"/>
              </a:rPr>
              <a:t>V běžném životě existují i jiná pravidla pro zaokrouhlování </a:t>
            </a:r>
            <a:r>
              <a:rPr lang="cs-CZ" sz="2500" dirty="0">
                <a:ea typeface="+mn-lt"/>
                <a:cs typeface="+mn-lt"/>
              </a:rPr>
              <a:t>(daňové přiznání, pojištění, apod.).</a:t>
            </a:r>
            <a:endParaRPr lang="cs-CZ" sz="25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1866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673F4-98B3-4967-A0BE-82C68B42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ZAOKROUHLOVÁNÍ PŘIROZENÝCH ČÍSEL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2E7D4-3B5E-4A71-88EB-CEEA2020B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75" y="1179541"/>
            <a:ext cx="11384713" cy="6476553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zaokrouhlené číslo představuje vždy určitý interval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zaokrouhlení postupné, v několika stupních, je nepřípustné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zaokrouhlování můžeme ilustrovat na číselné ose</a:t>
            </a:r>
            <a:endParaRPr lang="cs-CZ" sz="3000"/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3216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86B0A-DA0B-4F3D-9EE7-9EC5F567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17" y="208547"/>
            <a:ext cx="10131425" cy="1456267"/>
          </a:xfrm>
        </p:spPr>
        <p:txBody>
          <a:bodyPr>
            <a:normAutofit/>
          </a:bodyPr>
          <a:lstStyle/>
          <a:p>
            <a:r>
              <a:rPr lang="cs-CZ" sz="4000" b="1">
                <a:ea typeface="+mj-lt"/>
                <a:cs typeface="+mj-lt"/>
              </a:rPr>
              <a:t>Problémy žáků při zaokrouhlování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BF966D-B715-4244-8D01-5E0B1F06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9" y="638121"/>
            <a:ext cx="11505030" cy="5754657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žáci pracují pouze se dvěma číslicemi zapsanými na potřebných aktuálních řádech</a:t>
            </a:r>
            <a:endParaRPr lang="cs-CZ" sz="300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>
              <a:ea typeface="+mn-lt"/>
              <a:cs typeface="+mn-lt"/>
            </a:endParaRPr>
          </a:p>
          <a:p>
            <a:r>
              <a:rPr lang="cs-CZ" sz="3000">
                <a:ea typeface="+mn-lt"/>
                <a:cs typeface="+mn-lt"/>
              </a:rPr>
              <a:t>uplatňují nesprávnou analogii</a:t>
            </a:r>
            <a:endParaRPr lang="cs-CZ" sz="300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>
              <a:ea typeface="+mn-lt"/>
              <a:cs typeface="+mn-lt"/>
            </a:endParaRPr>
          </a:p>
          <a:p>
            <a:r>
              <a:rPr lang="cs-CZ" sz="3000">
                <a:ea typeface="+mn-lt"/>
                <a:cs typeface="+mn-lt"/>
              </a:rPr>
              <a:t>zaokrouhlují již zaokrouhlené číslo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0649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BDAA6-F673-45F1-B5EA-930C57F3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38" y="168442"/>
            <a:ext cx="10131425" cy="1456267"/>
          </a:xfrm>
        </p:spPr>
        <p:txBody>
          <a:bodyPr>
            <a:normAutofit/>
          </a:bodyPr>
          <a:lstStyle/>
          <a:p>
            <a:r>
              <a:rPr lang="cs-CZ" sz="4100" b="1" dirty="0">
                <a:cs typeface="Calibri Light"/>
              </a:rPr>
              <a:t>REEDUKACE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F286A-82B9-4698-9DD4-52211BB9F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75" y="1811199"/>
            <a:ext cx="10331951" cy="3980001"/>
          </a:xfrm>
        </p:spPr>
        <p:txBody>
          <a:bodyPr/>
          <a:lstStyle/>
          <a:p>
            <a:pPr algn="just"/>
            <a:r>
              <a:rPr lang="cs-CZ" sz="3000">
                <a:ea typeface="+mn-lt"/>
                <a:cs typeface="+mn-lt"/>
              </a:rPr>
              <a:t>vycházet z praktických příkladů, ve kterých se zaokrouhlení používá </a:t>
            </a:r>
          </a:p>
          <a:p>
            <a:pPr algn="just">
              <a:buClr>
                <a:srgbClr val="FFFFFF"/>
              </a:buClr>
            </a:pPr>
            <a:endParaRPr lang="cs-CZ" sz="300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využití číselné osy s figurkami </a:t>
            </a:r>
            <a:endParaRPr lang="cs-CZ" sz="3000">
              <a:cs typeface="Calibri"/>
            </a:endParaRPr>
          </a:p>
          <a:p>
            <a:pPr algn="just">
              <a:buClr>
                <a:srgbClr val="FFFFFF"/>
              </a:buClr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odhad výsledků početních operací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9135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3E848-C0D6-4485-ADF1-1B4FA2CB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ROZKLADY ČÍSEL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087B6-9A57-422E-B76A-06783653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44" y="1059225"/>
            <a:ext cx="10382082" cy="4731975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důležité pro provádění sčítání a odčítání s přechodem přes základ deset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každý žák má svůj vlastní přístup k rozkladům čísel 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7163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3E848-C0D6-4485-ADF1-1B4FA2CB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5" y="158416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ROZKLADY ČÍSEL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087B6-9A57-422E-B76A-06783653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1" y="1406607"/>
            <a:ext cx="10382082" cy="4731975"/>
          </a:xfrm>
        </p:spPr>
        <p:txBody>
          <a:bodyPr>
            <a:normAutofit lnSpcReduction="10000"/>
          </a:bodyPr>
          <a:lstStyle/>
          <a:p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u="sng" dirty="0">
                <a:ea typeface="+mn-lt"/>
                <a:cs typeface="+mn-lt"/>
              </a:rPr>
              <a:t>motivační příklad: </a:t>
            </a:r>
            <a:r>
              <a:rPr lang="cs-CZ" sz="3000" i="1" dirty="0">
                <a:ea typeface="+mn-lt"/>
                <a:cs typeface="+mn-lt"/>
              </a:rPr>
              <a:t>mám 6 korálků, jakým způsobem je mohu rozdělit do dvou krabiček, kolik způsobů rozdělení máme?</a:t>
            </a:r>
            <a:endParaRPr lang="cs-CZ" sz="3000" i="1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i="1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i="1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výsledek manipulativní činnosti si žák zapíše pomocí čísla a jeho rozkladu</a:t>
            </a:r>
            <a:endParaRPr lang="cs-CZ" dirty="0"/>
          </a:p>
          <a:p>
            <a:pPr>
              <a:buClr>
                <a:srgbClr val="FFFFFF"/>
              </a:buClr>
            </a:pP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  <a:hlinkClick r:id="rId2"/>
              </a:rPr>
              <a:t>odkaz - video - rozklady čísel - procvičování</a:t>
            </a:r>
          </a:p>
          <a:p>
            <a:pPr>
              <a:buClr>
                <a:srgbClr val="FFFFFF"/>
              </a:buClr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0647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3E848-C0D6-4485-ADF1-1B4FA2CB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5" y="158416"/>
            <a:ext cx="10131425" cy="1456267"/>
          </a:xfrm>
        </p:spPr>
        <p:txBody>
          <a:bodyPr/>
          <a:lstStyle/>
          <a:p>
            <a:r>
              <a:rPr lang="cs-CZ" sz="4100" b="1" dirty="0">
                <a:ea typeface="+mj-lt"/>
                <a:cs typeface="+mj-lt"/>
              </a:rPr>
              <a:t>ROZKLADY </a:t>
            </a:r>
            <a:r>
              <a:rPr lang="cs-CZ" sz="4100" b="1" dirty="0" err="1">
                <a:ea typeface="+mj-lt"/>
                <a:cs typeface="+mj-lt"/>
              </a:rPr>
              <a:t>ČÍSla</a:t>
            </a:r>
            <a:r>
              <a:rPr lang="cs-CZ" sz="4100" b="1" dirty="0">
                <a:ea typeface="+mj-lt"/>
                <a:cs typeface="+mj-lt"/>
              </a:rPr>
              <a:t> na desítky a jednotky</a:t>
            </a:r>
            <a:endParaRPr lang="cs-CZ" sz="4100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087B6-9A57-422E-B76A-06783653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1" y="1406607"/>
            <a:ext cx="10382082" cy="4731975"/>
          </a:xfrm>
        </p:spPr>
        <p:txBody>
          <a:bodyPr>
            <a:normAutofit/>
          </a:bodyPr>
          <a:lstStyle/>
          <a:p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i="1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36FF42A-5A7B-F372-9C0C-DE8B64D634F1}"/>
              </a:ext>
            </a:extLst>
          </p:cNvPr>
          <p:cNvSpPr txBox="1"/>
          <p:nvPr/>
        </p:nvSpPr>
        <p:spPr>
          <a:xfrm>
            <a:off x="448519" y="1659037"/>
            <a:ext cx="1069464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cs-CZ" sz="3000" dirty="0">
                <a:cs typeface="Calibri"/>
              </a:rPr>
              <a:t>sčítání a odčítání v oboru do 100 vyžaduje zvládnutí rozkladů dvojciferných čísel na desítky a jednotky</a:t>
            </a:r>
            <a:endParaRPr lang="cs-CZ">
              <a:cs typeface="Calibri" panose="020F0502020204030204"/>
            </a:endParaRPr>
          </a:p>
          <a:p>
            <a:endParaRPr lang="cs-CZ" sz="3000" dirty="0">
              <a:cs typeface="Calibri"/>
            </a:endParaRPr>
          </a:p>
          <a:p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3038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FEDBF-3F33-447A-B534-FFDA8F24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7" y="323533"/>
            <a:ext cx="10773109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Rozvinutý zápis čísla v desítkové soustavě</a:t>
            </a:r>
            <a:r>
              <a:rPr lang="cs-CZ" sz="410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E02AC7-DCB2-4342-9901-B6485DE55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90" y="1189567"/>
            <a:ext cx="10131425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dochází při něm k posilování chápání počtu jednotek příslušných řádů</a:t>
            </a: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117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FEDBF-3F33-447A-B534-FFDA8F24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7" y="323533"/>
            <a:ext cx="10773109" cy="1456267"/>
          </a:xfrm>
        </p:spPr>
        <p:txBody>
          <a:bodyPr/>
          <a:lstStyle/>
          <a:p>
            <a:r>
              <a:rPr lang="cs-CZ" sz="4100" b="1" dirty="0">
                <a:ea typeface="+mj-lt"/>
                <a:cs typeface="+mj-lt"/>
              </a:rPr>
              <a:t>Rozklad čísla na součin činitelů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E02AC7-DCB2-4342-9901-B6485DE55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72" y="1199213"/>
            <a:ext cx="10131425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v souvislosti s výukou násobilky</a:t>
            </a: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 panose="020F0502020204030204"/>
              </a:rPr>
              <a:t>je potřebný pro pozdější témata v matematice (dělitelnost přirozených čísel)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 panose="020F0502020204030204"/>
              </a:rPr>
              <a:t>každé přirozené číslo lze zapsat jakou součin činitelů</a:t>
            </a: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630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FEDBF-3F33-447A-B534-FFDA8F24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7" y="323533"/>
            <a:ext cx="10773109" cy="1456267"/>
          </a:xfrm>
        </p:spPr>
        <p:txBody>
          <a:bodyPr/>
          <a:lstStyle/>
          <a:p>
            <a:r>
              <a:rPr lang="cs-CZ" sz="4100" b="1" dirty="0">
                <a:ea typeface="+mj-lt"/>
                <a:cs typeface="+mj-lt"/>
              </a:rPr>
              <a:t>Rozklad přirozeného čísla na dvě čísla pro dělení mimo obor násobilek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E02AC7-DCB2-4342-9901-B6485DE55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27" y="1556099"/>
            <a:ext cx="10131425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rozkládáme čísla na dvě vhodná čísla tak, abychom mohli provést dělení</a:t>
            </a:r>
            <a:endParaRPr lang="cs-CZ" sz="3000" dirty="0" err="1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18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80A7A-0009-4E91-8C59-0C4E6518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18B5FB-906F-418B-A21D-A52ABC564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13" y="976656"/>
            <a:ext cx="11229601" cy="5397249"/>
          </a:xfrm>
        </p:spPr>
        <p:txBody>
          <a:bodyPr/>
          <a:lstStyle/>
          <a:p>
            <a:r>
              <a:rPr lang="cs-CZ" sz="3000">
                <a:cs typeface="Calibri"/>
              </a:rPr>
              <a:t>číslo jako reprezentant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1. fáze – dítě se učí chápat číslo 1 – 5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2. fáze – dítě se učí chápat čísla do 10 a číslo 0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další fáze pokračuje ve schopnosti vytvořit skupiny o daném počtu prvků, dále zapsat počet prvků a čísla porovnat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485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819D9-B6DC-4E02-878A-DF61A441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69" y="-62163"/>
            <a:ext cx="10131425" cy="1456267"/>
          </a:xfrm>
        </p:spPr>
        <p:txBody>
          <a:bodyPr/>
          <a:lstStyle/>
          <a:p>
            <a:r>
              <a:rPr lang="cs-CZ">
                <a:cs typeface="Calibri Light"/>
              </a:rPr>
              <a:t>cVIČENÍ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6657D-A849-4CBA-AF3C-EE9EC3A0D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49" y="1490357"/>
            <a:ext cx="10983661" cy="46116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cs-CZ" sz="3000" b="1" dirty="0">
                <a:ea typeface="+mn-lt"/>
                <a:cs typeface="+mn-lt"/>
              </a:rPr>
              <a:t>Vyzkoušejte strategie žáků při provádění rozkladů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 panose="020F0502020204030204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6 + 8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9 + 7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16 + 9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47 + 25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14 – 8, 19 – 7, 16 – 9 </a:t>
            </a:r>
          </a:p>
          <a:p>
            <a:pPr algn="just"/>
            <a:r>
              <a:rPr lang="cs-CZ" sz="3000" dirty="0">
                <a:ea typeface="+mn-lt"/>
                <a:cs typeface="+mn-lt"/>
              </a:rPr>
              <a:t>31 – 3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73 – 56 </a:t>
            </a:r>
            <a:endParaRPr lang="cs-CZ" sz="3000" dirty="0"/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7240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545D3-F441-42FE-905D-76C298DF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BEFF1-9727-4FB7-9016-0271A60F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69" y="1039172"/>
            <a:ext cx="10131425" cy="3649133"/>
          </a:xfrm>
        </p:spPr>
        <p:txBody>
          <a:bodyPr/>
          <a:lstStyle/>
          <a:p>
            <a:pPr marL="0" indent="0" algn="just">
              <a:buNone/>
            </a:pPr>
            <a:r>
              <a:rPr lang="cs-CZ" sz="3000" b="1" dirty="0">
                <a:ea typeface="+mn-lt"/>
                <a:cs typeface="+mn-lt"/>
              </a:rPr>
              <a:t>Které postupy a rozklady pro operace sčítání a odčítání přirozených čísel používáte Vy?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dirty="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dirty="0">
                <a:ea typeface="+mn-lt"/>
                <a:cs typeface="+mn-lt"/>
              </a:rPr>
              <a:t> 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30540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C1962-FBCB-49AF-8CE6-61DB9E08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00FAE5-280C-44C8-A1D7-9CFF4659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39962"/>
            <a:ext cx="10131425" cy="3649133"/>
          </a:xfrm>
        </p:spPr>
        <p:txBody>
          <a:bodyPr/>
          <a:lstStyle/>
          <a:p>
            <a:pPr marL="0" indent="0" algn="just">
              <a:buNone/>
            </a:pPr>
            <a:r>
              <a:rPr lang="cs-CZ" sz="3000" b="1">
                <a:ea typeface="+mn-lt"/>
                <a:cs typeface="+mn-lt"/>
              </a:rPr>
              <a:t>Uveďte možné problémy u následující chyby, navrhněte vhodný způsob reedukace</a:t>
            </a:r>
            <a:r>
              <a:rPr lang="cs-CZ" sz="3000">
                <a:ea typeface="+mn-lt"/>
                <a:cs typeface="+mn-lt"/>
              </a:rPr>
              <a:t> </a:t>
            </a:r>
            <a:endParaRPr lang="cs-CZ" sz="300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  3 547 &lt; 988 </a:t>
            </a:r>
            <a:endParaRPr lang="cs-CZ" sz="3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66715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0648B-CFCD-49F6-B1AE-09F60358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300202-7C66-482A-A062-6205079D7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33" y="1059225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cs-CZ" sz="3000" b="1">
                <a:ea typeface="+mn-lt"/>
                <a:cs typeface="+mn-lt"/>
              </a:rPr>
              <a:t>Jakými argumenty byste přesvědčily rodiče nebo učitele, aby ponechali žákovi jeho přístup k rozkladům, které využívá při operacích s přirozenými čísly?</a:t>
            </a:r>
            <a:r>
              <a:rPr lang="cs-CZ" sz="3000">
                <a:ea typeface="+mn-lt"/>
                <a:cs typeface="+mn-lt"/>
              </a:rPr>
              <a:t>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4898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5792A-EC4F-4A99-AD1F-42B70CC2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77" y="194983"/>
            <a:ext cx="10131425" cy="1456267"/>
          </a:xfrm>
        </p:spPr>
        <p:txBody>
          <a:bodyPr/>
          <a:lstStyle/>
          <a:p>
            <a:r>
              <a:rPr lang="cs-CZ" b="1">
                <a:latin typeface="Calibri"/>
                <a:cs typeface="Calibri"/>
              </a:rPr>
              <a:t>LITERATURA:</a:t>
            </a:r>
            <a:r>
              <a:rPr lang="cs-CZ">
                <a:latin typeface="Calibri"/>
                <a:cs typeface="Calibri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D3FB4F-0300-492E-9B9E-86CFC7DCA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06" y="1357655"/>
            <a:ext cx="11229602" cy="414219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cs-CZ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  </a:t>
            </a:r>
            <a:endParaRPr lang="cs-CZ" sz="300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Blažková. R. (2017). </a:t>
            </a:r>
            <a:r>
              <a:rPr lang="cs-CZ" sz="3000" i="1">
                <a:ea typeface="+mn-lt"/>
                <a:cs typeface="+mn-lt"/>
              </a:rPr>
              <a:t>Didaktika matematiky se zaměřením na specifické poruchy učení. </a:t>
            </a:r>
            <a:r>
              <a:rPr lang="cs-CZ" sz="3000">
                <a:ea typeface="+mn-lt"/>
                <a:cs typeface="+mn-lt"/>
              </a:rPr>
              <a:t>Brno: Masarykova univerzita. </a:t>
            </a:r>
            <a:endParaRPr lang="cs-CZ" sz="300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b="1">
                <a:ea typeface="+mn-lt"/>
                <a:cs typeface="+mn-lt"/>
              </a:rPr>
              <a:t> </a:t>
            </a:r>
            <a:r>
              <a:rPr lang="cs-CZ" sz="3000">
                <a:ea typeface="+mn-lt"/>
                <a:cs typeface="+mn-lt"/>
              </a:rPr>
              <a:t> </a:t>
            </a:r>
            <a:endParaRPr lang="cs-CZ" sz="30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Blažková, R. (2010). </a:t>
            </a:r>
            <a:r>
              <a:rPr lang="cs-CZ" sz="3000" i="1">
                <a:ea typeface="+mn-lt"/>
                <a:cs typeface="+mn-lt"/>
              </a:rPr>
              <a:t>Rozvoj matematických pojmů a představ u dětí předškolního věku [web].</a:t>
            </a:r>
            <a:r>
              <a:rPr lang="cs-CZ" sz="3000">
                <a:ea typeface="+mn-lt"/>
                <a:cs typeface="+mn-lt"/>
              </a:rPr>
              <a:t> Dostupné z: </a:t>
            </a:r>
            <a:r>
              <a:rPr lang="cs-CZ" sz="3000">
                <a:ea typeface="+mn-lt"/>
                <a:cs typeface="+mn-lt"/>
                <a:hlinkClick r:id="rId2"/>
              </a:rPr>
              <a:t>https://is.muni.cz/do/rect/el/estud/pedf/js10/rozvoj/web/index.html</a:t>
            </a:r>
            <a:r>
              <a:rPr lang="cs-CZ" sz="3000">
                <a:ea typeface="+mn-lt"/>
                <a:cs typeface="+mn-lt"/>
              </a:rPr>
              <a:t> </a:t>
            </a:r>
            <a:endParaRPr lang="cs-CZ" sz="300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>
                <a:ea typeface="+mn-lt"/>
                <a:cs typeface="+mn-lt"/>
              </a:rPr>
              <a:t> 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68042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8E855-F07E-4338-994C-BCA59805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" name="Picture 4" descr="Tmavé žárovky ve vzduchu a jedna jasně svítící">
            <a:extLst>
              <a:ext uri="{FF2B5EF4-FFF2-40B4-BE49-F238E27FC236}">
                <a16:creationId xmlns:a16="http://schemas.microsoft.com/office/drawing/2014/main" id="{295027FC-F27B-473A-A067-0FE36D5B3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20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9DF10-52AF-4640-9228-BDBDBBAC7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918087"/>
            <a:ext cx="3953291" cy="530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500">
                <a:cs typeface="Calibri"/>
              </a:rPr>
              <a:t>DĚKUJI VÁM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71535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5FD0E7-B54E-4A7F-A107-51C33DB2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sz="2800" b="1">
                <a:solidFill>
                  <a:srgbClr val="FFFFFF"/>
                </a:solidFill>
                <a:ea typeface="+mj-lt"/>
                <a:cs typeface="+mj-lt"/>
              </a:rPr>
              <a:t>PROPEDEUTICKÁ CVIČENÍ K VYTVOŘENÍ POJMU ČÍSLA</a:t>
            </a:r>
            <a:r>
              <a:rPr lang="cs-CZ" sz="280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cs-CZ" sz="28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4A89F49-031A-47DF-9917-0D891B3B7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884483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1615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2915</Words>
  <Application>Microsoft Office PowerPoint</Application>
  <PresentationFormat>Širokoúhlá obrazovka</PresentationFormat>
  <Paragraphs>390</Paragraphs>
  <Slides>85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89" baseType="lpstr">
      <vt:lpstr>Arial</vt:lpstr>
      <vt:lpstr>Calibri</vt:lpstr>
      <vt:lpstr>Calibri Light</vt:lpstr>
      <vt:lpstr>Celestial</vt:lpstr>
      <vt:lpstr>STRATEGIE PODPORY      MATEMATICKÉ     GRAMOTNOSTI</vt:lpstr>
      <vt:lpstr>JAK BUDUJEME POJEM PŘIROZENÉHO ČÍSLA U ŽÁKŮ  ZÁPIS A ČTENÍ PŘIROZENÉHO ČÍSLA    PROBLÉMY PŘI BUDOVÁNÍ POJMŮ </vt:lpstr>
      <vt:lpstr>Prezentace aplikace PowerPoint</vt:lpstr>
      <vt:lpstr>Prezentace aplikace PowerPoint</vt:lpstr>
      <vt:lpstr>Prezentace aplikace PowerPoint</vt:lpstr>
      <vt:lpstr>BUDOVÁNÍ PŘEDSTAV PŘIROZENÉHO ČÍSLA V PŘEDŠKOLNÍM VĚKU </vt:lpstr>
      <vt:lpstr>Prezentace aplikace PowerPoint</vt:lpstr>
      <vt:lpstr>Prezentace aplikace PowerPoint</vt:lpstr>
      <vt:lpstr>PROPEDEUTICKÁ CVIČENÍ K VYTVOŘENÍ POJMU ČÍSLA </vt:lpstr>
      <vt:lpstr>Prezentace aplikace PowerPoint</vt:lpstr>
      <vt:lpstr>PROPEDEUTICKÁ CVIČENÍ K VYTVOŘENÍ POJMU ČÍSLA </vt:lpstr>
      <vt:lpstr>ČINNOSTI SMĚŘUJÍCÍ K VYTVOŘENÍ POJMU PŘIROZENÉ ČÍSLO </vt:lpstr>
      <vt:lpstr>ČINNOSTI SMĚŘUJÍCÍ K VYTVOŘENÍ POJMU  PŘIROZENÉ ČÍSLO </vt:lpstr>
      <vt:lpstr>ČINNOSTI SMĚŘUJÍCÍ K VYTVOŘENÍ POJMU PŘIROZENÉ ČÍSLO  </vt:lpstr>
      <vt:lpstr>ČINNOSTI SMĚŘUJÍCÍ K VYTVOŘENÍ POJMU PŘIROZENÉ ČÍSLO </vt:lpstr>
      <vt:lpstr>ČINNOSTI SMĚŘUJÍCÍ K VYTVOŘENÍ POJMU PŘIROZENÉ ČÍSLO </vt:lpstr>
      <vt:lpstr>ČINNOSTI SMĚŘUJÍCÍ K VYTVOŘENÍ POJMU PŘIROZENÉ ČÍSLO </vt:lpstr>
      <vt:lpstr>PŘIROZENÁ ČÍSLA </vt:lpstr>
      <vt:lpstr>Číslo v mnoha významech</vt:lpstr>
      <vt:lpstr>Prezentace aplikace PowerPoint</vt:lpstr>
      <vt:lpstr>Číslo 0 </vt:lpstr>
      <vt:lpstr>Počítání po jedné </vt:lpstr>
      <vt:lpstr>Číselná řada </vt:lpstr>
      <vt:lpstr>Číselná řada </vt:lpstr>
      <vt:lpstr>Číselné soustavy </vt:lpstr>
      <vt:lpstr>Číselné soustavy </vt:lpstr>
      <vt:lpstr>Příprava na operace s přirozenými čísly </vt:lpstr>
      <vt:lpstr>Příprava na operace s přirozenými čísly </vt:lpstr>
      <vt:lpstr>Prezentace aplikace PowerPoint</vt:lpstr>
      <vt:lpstr>Prezentace aplikace PowerPoint</vt:lpstr>
      <vt:lpstr>Přehled souvislostí s čísly v mladším školním věku</vt:lpstr>
      <vt:lpstr>jak se pojem čísla vytváří u žáků</vt:lpstr>
      <vt:lpstr>Prezentace aplikace PowerPoint</vt:lpstr>
      <vt:lpstr>Prezentace aplikace PowerPoint</vt:lpstr>
      <vt:lpstr>Prezentace aplikace PowerPoint</vt:lpstr>
      <vt:lpstr>Ilustrace pochopení pojmu přirozené číslo – přirozený vývoj dítěte </vt:lpstr>
      <vt:lpstr>Ilustrace pochopení pojmu přirozené číslo – přirozený vývoj dítěte </vt:lpstr>
      <vt:lpstr>Ilustrace pochopení pojmu přirozené číslo – přirozený vývoj dítěte </vt:lpstr>
      <vt:lpstr>Ilustrace pochopení pojmu přirozené číslo – přirozený vývoj dítěte </vt:lpstr>
      <vt:lpstr>BUDOVÁNÍ POJMU PŘIROZENÉHO ČÍSLA V MLADŠÍM ŠKOLNÍM VĚKU </vt:lpstr>
      <vt:lpstr>Prezentace aplikace PowerPoint</vt:lpstr>
      <vt:lpstr>Přehled učiva matematiky na 1. stupni ZŠ </vt:lpstr>
      <vt:lpstr>Čísla 10 – 20 </vt:lpstr>
      <vt:lpstr>Čísla 10 – 20 </vt:lpstr>
      <vt:lpstr>Prezentace aplikace PowerPoint</vt:lpstr>
      <vt:lpstr>Čísla 0 – 100 </vt:lpstr>
      <vt:lpstr>Čísla 0 – 1 000 </vt:lpstr>
      <vt:lpstr>Čísla 0 – 1 000 000 </vt:lpstr>
      <vt:lpstr>PROBLÉMY ŽÁKŮ V OBLASTI CHÁPÁNÍ POJMU PŘIROZENÉHO ČÍSLA </vt:lpstr>
      <vt:lpstr>Problémy se zápisem čísla </vt:lpstr>
      <vt:lpstr>Prezentace aplikace PowerPoint</vt:lpstr>
      <vt:lpstr>Problémy se čtením čísla </vt:lpstr>
      <vt:lpstr>Reedukace 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POROVNÁVÁNÍ PŘIROZENÝCH ČÍSEL </vt:lpstr>
      <vt:lpstr>Prezentace aplikace PowerPoint</vt:lpstr>
      <vt:lpstr>Porovnávání pomocí číselné osy </vt:lpstr>
      <vt:lpstr>Porovnávání pomocí zápisu v desítkové soustavě </vt:lpstr>
      <vt:lpstr>Problémy při porovnávání </vt:lpstr>
      <vt:lpstr>Reedukace </vt:lpstr>
      <vt:lpstr>ZAOKROUHLOVÁNÍ PŘIROZENÝCH ČÍSEL </vt:lpstr>
      <vt:lpstr>ZAOKROUHLOVÁNÍ PŘIROZENÝCH ČÍSEL </vt:lpstr>
      <vt:lpstr>ZAOKROUHLOVÁNÍ PŘIROZENÝCH ČÍSEL </vt:lpstr>
      <vt:lpstr>ZAOKROUHLOVÁNÍ PŘIROZENÝCH ČÍSEL </vt:lpstr>
      <vt:lpstr>Problémy žáků při zaokrouhlování</vt:lpstr>
      <vt:lpstr>REEDUKACE</vt:lpstr>
      <vt:lpstr>ROZKLADY ČÍSEL </vt:lpstr>
      <vt:lpstr>ROZKLADY ČÍSEL </vt:lpstr>
      <vt:lpstr>ROZKLADY ČÍSla na desítky a jednotky</vt:lpstr>
      <vt:lpstr>Rozvinutý zápis čísla v desítkové soustavě </vt:lpstr>
      <vt:lpstr>Rozklad čísla na součin činitelů</vt:lpstr>
      <vt:lpstr>Rozklad přirozeného čísla na dvě čísla pro dělení mimo obor násobilek</vt:lpstr>
      <vt:lpstr>cVIČENÍ</vt:lpstr>
      <vt:lpstr>Prezentace aplikace PowerPoint</vt:lpstr>
      <vt:lpstr>Prezentace aplikace PowerPoint</vt:lpstr>
      <vt:lpstr>Prezentace aplikace PowerPoint</vt:lpstr>
      <vt:lpstr>LITERATURA: 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Veseláková</dc:creator>
  <cp:lastModifiedBy>Jana Veseláková</cp:lastModifiedBy>
  <cp:revision>377</cp:revision>
  <dcterms:created xsi:type="dcterms:W3CDTF">2021-09-30T08:56:21Z</dcterms:created>
  <dcterms:modified xsi:type="dcterms:W3CDTF">2022-09-22T12:22:08Z</dcterms:modified>
</cp:coreProperties>
</file>