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39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4" r:id="rId14"/>
    <p:sldId id="302" r:id="rId15"/>
    <p:sldId id="303" r:id="rId16"/>
    <p:sldId id="268" r:id="rId17"/>
    <p:sldId id="269" r:id="rId18"/>
    <p:sldId id="270" r:id="rId19"/>
    <p:sldId id="271" r:id="rId20"/>
    <p:sldId id="285" r:id="rId21"/>
    <p:sldId id="289" r:id="rId22"/>
    <p:sldId id="272" r:id="rId23"/>
    <p:sldId id="286" r:id="rId24"/>
    <p:sldId id="290" r:id="rId25"/>
    <p:sldId id="273" r:id="rId26"/>
    <p:sldId id="281" r:id="rId27"/>
    <p:sldId id="274" r:id="rId28"/>
    <p:sldId id="305" r:id="rId29"/>
    <p:sldId id="275" r:id="rId30"/>
    <p:sldId id="276" r:id="rId31"/>
    <p:sldId id="306" r:id="rId32"/>
    <p:sldId id="277" r:id="rId33"/>
    <p:sldId id="278" r:id="rId34"/>
    <p:sldId id="294" r:id="rId35"/>
    <p:sldId id="300" r:id="rId36"/>
    <p:sldId id="299" r:id="rId37"/>
    <p:sldId id="301" r:id="rId38"/>
    <p:sldId id="298" r:id="rId39"/>
    <p:sldId id="287" r:id="rId40"/>
    <p:sldId id="291" r:id="rId41"/>
    <p:sldId id="293" r:id="rId42"/>
    <p:sldId id="292" r:id="rId43"/>
    <p:sldId id="282" r:id="rId44"/>
    <p:sldId id="279" r:id="rId45"/>
    <p:sldId id="288" r:id="rId46"/>
    <p:sldId id="280" r:id="rId47"/>
    <p:sldId id="283" r:id="rId48"/>
    <p:sldId id="284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Veseláková" userId="29fa7319e99c9840" providerId="LiveId" clId="{EEE805AB-27B2-4226-8BF1-86D8BA3C86CE}"/>
    <pc:docChg chg="custSel modSld">
      <pc:chgData name="Jana Veseláková" userId="29fa7319e99c9840" providerId="LiveId" clId="{EEE805AB-27B2-4226-8BF1-86D8BA3C86CE}" dt="2022-10-02T10:15:53.053" v="31" actId="20577"/>
      <pc:docMkLst>
        <pc:docMk/>
      </pc:docMkLst>
      <pc:sldChg chg="modSp mod">
        <pc:chgData name="Jana Veseláková" userId="29fa7319e99c9840" providerId="LiveId" clId="{EEE805AB-27B2-4226-8BF1-86D8BA3C86CE}" dt="2022-10-02T10:15:53.053" v="31" actId="20577"/>
        <pc:sldMkLst>
          <pc:docMk/>
          <pc:sldMk cId="1246219301" sldId="273"/>
        </pc:sldMkLst>
        <pc:spChg chg="mod">
          <ac:chgData name="Jana Veseláková" userId="29fa7319e99c9840" providerId="LiveId" clId="{EEE805AB-27B2-4226-8BF1-86D8BA3C86CE}" dt="2022-10-02T10:15:53.053" v="31" actId="20577"/>
          <ac:spMkLst>
            <pc:docMk/>
            <pc:sldMk cId="1246219301" sldId="273"/>
            <ac:spMk id="3" creationId="{04620CB0-D7AC-4C46-9625-6B7CA3A81C4B}"/>
          </ac:spMkLst>
        </pc:spChg>
      </pc:sldChg>
      <pc:sldChg chg="modSp mod">
        <pc:chgData name="Jana Veseláková" userId="29fa7319e99c9840" providerId="LiveId" clId="{EEE805AB-27B2-4226-8BF1-86D8BA3C86CE}" dt="2022-10-02T10:06:46.698" v="6" actId="20577"/>
        <pc:sldMkLst>
          <pc:docMk/>
          <pc:sldMk cId="2108206034" sldId="304"/>
        </pc:sldMkLst>
        <pc:spChg chg="mod">
          <ac:chgData name="Jana Veseláková" userId="29fa7319e99c9840" providerId="LiveId" clId="{EEE805AB-27B2-4226-8BF1-86D8BA3C86CE}" dt="2022-10-02T10:06:46.698" v="6" actId="20577"/>
          <ac:spMkLst>
            <pc:docMk/>
            <pc:sldMk cId="2108206034" sldId="304"/>
            <ac:spMk id="3" creationId="{FBD8C78F-B9B8-4839-84F9-0CB6AF364B4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youtube.com/watch?v=ogTWJATIJD0&amp;t=8s" TargetMode="External"/><Relationship Id="rId7" Type="http://schemas.openxmlformats.org/officeDocument/2006/relationships/image" Target="../media/image24.svg"/><Relationship Id="rId2" Type="http://schemas.openxmlformats.org/officeDocument/2006/relationships/hyperlink" Target="https://www.youtube.com/watch?v=CY_RAIvuCuM" TargetMode="External"/><Relationship Id="rId1" Type="http://schemas.openxmlformats.org/officeDocument/2006/relationships/hyperlink" Target="https://www.youtube.com/watch?v=28jCvHWOWjY&amp;t=133s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s://www.youtube.com/watch?v=28jCvHWOWjY&amp;t=133s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hyperlink" Target="https://www.youtube.com/watch?v=CY_RAIvuCuM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hyperlink" Target="https://www.youtube.com/watch?v=ogTWJATIJD0&amp;t=8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3A6A4-91C3-4050-8E2E-ED6313534E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FAA849-B784-4BAD-8278-A09EA71D9DA1}">
      <dgm:prSet/>
      <dgm:spPr/>
      <dgm:t>
        <a:bodyPr/>
        <a:lstStyle/>
        <a:p>
          <a:r>
            <a:rPr lang="cs-CZ"/>
            <a:t>Sčítací tabulka </a:t>
          </a:r>
          <a:r>
            <a:rPr lang="cs-CZ">
              <a:hlinkClick xmlns:r="http://schemas.openxmlformats.org/officeDocument/2006/relationships" r:id="rId1"/>
            </a:rPr>
            <a:t>odkaz - video </a:t>
          </a:r>
          <a:endParaRPr lang="en-US"/>
        </a:p>
      </dgm:t>
    </dgm:pt>
    <dgm:pt modelId="{2B9C4E55-32DB-4434-9EF1-0ADF1788D88D}" type="parTrans" cxnId="{CEAF75BB-F90A-432C-887A-F8AF43CA2A77}">
      <dgm:prSet/>
      <dgm:spPr/>
      <dgm:t>
        <a:bodyPr/>
        <a:lstStyle/>
        <a:p>
          <a:endParaRPr lang="en-US"/>
        </a:p>
      </dgm:t>
    </dgm:pt>
    <dgm:pt modelId="{C0EB8BF0-17F8-4A64-AB3C-A5A711E6133F}" type="sibTrans" cxnId="{CEAF75BB-F90A-432C-887A-F8AF43CA2A77}">
      <dgm:prSet/>
      <dgm:spPr/>
      <dgm:t>
        <a:bodyPr/>
        <a:lstStyle/>
        <a:p>
          <a:endParaRPr lang="en-US"/>
        </a:p>
      </dgm:t>
    </dgm:pt>
    <dgm:pt modelId="{5CC36E14-57CD-47C8-ABAC-E04986801F27}">
      <dgm:prSet/>
      <dgm:spPr/>
      <dgm:t>
        <a:bodyPr/>
        <a:lstStyle/>
        <a:p>
          <a:r>
            <a:rPr lang="cs-CZ"/>
            <a:t>Sčítání s Montessori pomůckou Banka </a:t>
          </a:r>
          <a:r>
            <a:rPr lang="cs-CZ">
              <a:hlinkClick xmlns:r="http://schemas.openxmlformats.org/officeDocument/2006/relationships" r:id="rId2"/>
            </a:rPr>
            <a:t>odkaz - video</a:t>
          </a:r>
          <a:endParaRPr lang="en-US"/>
        </a:p>
      </dgm:t>
    </dgm:pt>
    <dgm:pt modelId="{D2D8F152-D413-4484-B481-37F929E743F8}" type="parTrans" cxnId="{9AFBBF3C-3C4C-4923-A59D-2FC646A0E164}">
      <dgm:prSet/>
      <dgm:spPr/>
      <dgm:t>
        <a:bodyPr/>
        <a:lstStyle/>
        <a:p>
          <a:endParaRPr lang="en-US"/>
        </a:p>
      </dgm:t>
    </dgm:pt>
    <dgm:pt modelId="{F254B633-11EE-4AC1-B775-863A3BAA3327}" type="sibTrans" cxnId="{9AFBBF3C-3C4C-4923-A59D-2FC646A0E164}">
      <dgm:prSet/>
      <dgm:spPr/>
      <dgm:t>
        <a:bodyPr/>
        <a:lstStyle/>
        <a:p>
          <a:endParaRPr lang="en-US"/>
        </a:p>
      </dgm:t>
    </dgm:pt>
    <dgm:pt modelId="{0028CAD2-B426-4A94-9226-8293F80EF8AC}">
      <dgm:prSet/>
      <dgm:spPr/>
      <dgm:t>
        <a:bodyPr/>
        <a:lstStyle/>
        <a:p>
          <a:r>
            <a:rPr lang="cs-CZ"/>
            <a:t>Známková hra </a:t>
          </a:r>
          <a:r>
            <a:rPr lang="cs-CZ">
              <a:hlinkClick xmlns:r="http://schemas.openxmlformats.org/officeDocument/2006/relationships" r:id="rId3"/>
            </a:rPr>
            <a:t>odkaz - video</a:t>
          </a:r>
          <a:endParaRPr lang="en-US"/>
        </a:p>
      </dgm:t>
    </dgm:pt>
    <dgm:pt modelId="{6C78FBD6-9F9F-44E8-884D-7082BFF059E6}" type="parTrans" cxnId="{872BEDBA-D16C-4254-8D83-9E0E88377CCD}">
      <dgm:prSet/>
      <dgm:spPr/>
      <dgm:t>
        <a:bodyPr/>
        <a:lstStyle/>
        <a:p>
          <a:endParaRPr lang="en-US"/>
        </a:p>
      </dgm:t>
    </dgm:pt>
    <dgm:pt modelId="{03B7B1E1-7B62-4C54-91A1-54B08B4B1904}" type="sibTrans" cxnId="{872BEDBA-D16C-4254-8D83-9E0E88377CCD}">
      <dgm:prSet/>
      <dgm:spPr/>
      <dgm:t>
        <a:bodyPr/>
        <a:lstStyle/>
        <a:p>
          <a:endParaRPr lang="en-US"/>
        </a:p>
      </dgm:t>
    </dgm:pt>
    <dgm:pt modelId="{1924A47C-5383-400A-A424-B8D938FFAC6E}" type="pres">
      <dgm:prSet presAssocID="{3D23A6A4-91C3-4050-8E2E-ED6313534E5B}" presName="root" presStyleCnt="0">
        <dgm:presLayoutVars>
          <dgm:dir/>
          <dgm:resizeHandles val="exact"/>
        </dgm:presLayoutVars>
      </dgm:prSet>
      <dgm:spPr/>
    </dgm:pt>
    <dgm:pt modelId="{20C15160-9991-4AC7-82CB-3CB0BE8F5956}" type="pres">
      <dgm:prSet presAssocID="{90FAA849-B784-4BAD-8278-A09EA71D9DA1}" presName="compNode" presStyleCnt="0"/>
      <dgm:spPr/>
    </dgm:pt>
    <dgm:pt modelId="{B3F88D57-12C6-4942-9314-1346075EF3BD}" type="pres">
      <dgm:prSet presAssocID="{90FAA849-B784-4BAD-8278-A09EA71D9DA1}" presName="bgRect" presStyleLbl="bgShp" presStyleIdx="0" presStyleCnt="3"/>
      <dgm:spPr/>
    </dgm:pt>
    <dgm:pt modelId="{07DAB4C1-4411-4791-B5C9-FE1064F79BDD}" type="pres">
      <dgm:prSet presAssocID="{90FAA849-B784-4BAD-8278-A09EA71D9DA1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8721998A-691D-4099-A184-6FD66FF6F156}" type="pres">
      <dgm:prSet presAssocID="{90FAA849-B784-4BAD-8278-A09EA71D9DA1}" presName="spaceRect" presStyleCnt="0"/>
      <dgm:spPr/>
    </dgm:pt>
    <dgm:pt modelId="{6B72B5C1-DCB5-4C82-BF2E-8BB46A4F0706}" type="pres">
      <dgm:prSet presAssocID="{90FAA849-B784-4BAD-8278-A09EA71D9DA1}" presName="parTx" presStyleLbl="revTx" presStyleIdx="0" presStyleCnt="3">
        <dgm:presLayoutVars>
          <dgm:chMax val="0"/>
          <dgm:chPref val="0"/>
        </dgm:presLayoutVars>
      </dgm:prSet>
      <dgm:spPr/>
    </dgm:pt>
    <dgm:pt modelId="{4151AF3B-73A1-4D97-BB4C-C30E55606646}" type="pres">
      <dgm:prSet presAssocID="{C0EB8BF0-17F8-4A64-AB3C-A5A711E6133F}" presName="sibTrans" presStyleCnt="0"/>
      <dgm:spPr/>
    </dgm:pt>
    <dgm:pt modelId="{F6554FF4-F711-4C11-9332-10A0D7C3F917}" type="pres">
      <dgm:prSet presAssocID="{5CC36E14-57CD-47C8-ABAC-E04986801F27}" presName="compNode" presStyleCnt="0"/>
      <dgm:spPr/>
    </dgm:pt>
    <dgm:pt modelId="{690CFD20-8164-434E-983B-C257EC236367}" type="pres">
      <dgm:prSet presAssocID="{5CC36E14-57CD-47C8-ABAC-E04986801F27}" presName="bgRect" presStyleLbl="bgShp" presStyleIdx="1" presStyleCnt="3"/>
      <dgm:spPr/>
    </dgm:pt>
    <dgm:pt modelId="{F3FACA81-B203-401E-806A-605A354483D6}" type="pres">
      <dgm:prSet presAssocID="{5CC36E14-57CD-47C8-ABAC-E04986801F27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79FE8DDC-16B8-4E76-96F2-0CC0BB3DAE1E}" type="pres">
      <dgm:prSet presAssocID="{5CC36E14-57CD-47C8-ABAC-E04986801F27}" presName="spaceRect" presStyleCnt="0"/>
      <dgm:spPr/>
    </dgm:pt>
    <dgm:pt modelId="{47E92BE4-7202-4DE0-98C3-798BD11998CF}" type="pres">
      <dgm:prSet presAssocID="{5CC36E14-57CD-47C8-ABAC-E04986801F27}" presName="parTx" presStyleLbl="revTx" presStyleIdx="1" presStyleCnt="3">
        <dgm:presLayoutVars>
          <dgm:chMax val="0"/>
          <dgm:chPref val="0"/>
        </dgm:presLayoutVars>
      </dgm:prSet>
      <dgm:spPr/>
    </dgm:pt>
    <dgm:pt modelId="{501F9367-49DF-4AD9-9C0D-67D4DFB25EEF}" type="pres">
      <dgm:prSet presAssocID="{F254B633-11EE-4AC1-B775-863A3BAA3327}" presName="sibTrans" presStyleCnt="0"/>
      <dgm:spPr/>
    </dgm:pt>
    <dgm:pt modelId="{7AA6FDF3-C21E-4AB8-9B7D-47F6F69871B7}" type="pres">
      <dgm:prSet presAssocID="{0028CAD2-B426-4A94-9226-8293F80EF8AC}" presName="compNode" presStyleCnt="0"/>
      <dgm:spPr/>
    </dgm:pt>
    <dgm:pt modelId="{A5FEB24B-E6B2-400C-93A8-FA9424B886DD}" type="pres">
      <dgm:prSet presAssocID="{0028CAD2-B426-4A94-9226-8293F80EF8AC}" presName="bgRect" presStyleLbl="bgShp" presStyleIdx="2" presStyleCnt="3"/>
      <dgm:spPr/>
    </dgm:pt>
    <dgm:pt modelId="{BB7FE95C-2EC0-43AF-9640-722858970B48}" type="pres">
      <dgm:prSet presAssocID="{0028CAD2-B426-4A94-9226-8293F80EF8AC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hrát"/>
        </a:ext>
      </dgm:extLst>
    </dgm:pt>
    <dgm:pt modelId="{7C25E5B4-5CDD-4A73-AB08-2A8AD5EF258A}" type="pres">
      <dgm:prSet presAssocID="{0028CAD2-B426-4A94-9226-8293F80EF8AC}" presName="spaceRect" presStyleCnt="0"/>
      <dgm:spPr/>
    </dgm:pt>
    <dgm:pt modelId="{3D6A3967-9235-4A2B-8899-3AD0CE060992}" type="pres">
      <dgm:prSet presAssocID="{0028CAD2-B426-4A94-9226-8293F80EF8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FBBF3C-3C4C-4923-A59D-2FC646A0E164}" srcId="{3D23A6A4-91C3-4050-8E2E-ED6313534E5B}" destId="{5CC36E14-57CD-47C8-ABAC-E04986801F27}" srcOrd="1" destOrd="0" parTransId="{D2D8F152-D413-4484-B481-37F929E743F8}" sibTransId="{F254B633-11EE-4AC1-B775-863A3BAA3327}"/>
    <dgm:cxn modelId="{58CED763-A70C-46C1-BBB5-5719140FBF69}" type="presOf" srcId="{0028CAD2-B426-4A94-9226-8293F80EF8AC}" destId="{3D6A3967-9235-4A2B-8899-3AD0CE060992}" srcOrd="0" destOrd="0" presId="urn:microsoft.com/office/officeart/2018/2/layout/IconVerticalSolidList"/>
    <dgm:cxn modelId="{7CBE2F73-2959-4D57-8E6E-779A5DA16440}" type="presOf" srcId="{3D23A6A4-91C3-4050-8E2E-ED6313534E5B}" destId="{1924A47C-5383-400A-A424-B8D938FFAC6E}" srcOrd="0" destOrd="0" presId="urn:microsoft.com/office/officeart/2018/2/layout/IconVerticalSolidList"/>
    <dgm:cxn modelId="{872BEDBA-D16C-4254-8D83-9E0E88377CCD}" srcId="{3D23A6A4-91C3-4050-8E2E-ED6313534E5B}" destId="{0028CAD2-B426-4A94-9226-8293F80EF8AC}" srcOrd="2" destOrd="0" parTransId="{6C78FBD6-9F9F-44E8-884D-7082BFF059E6}" sibTransId="{03B7B1E1-7B62-4C54-91A1-54B08B4B1904}"/>
    <dgm:cxn modelId="{CEAF75BB-F90A-432C-887A-F8AF43CA2A77}" srcId="{3D23A6A4-91C3-4050-8E2E-ED6313534E5B}" destId="{90FAA849-B784-4BAD-8278-A09EA71D9DA1}" srcOrd="0" destOrd="0" parTransId="{2B9C4E55-32DB-4434-9EF1-0ADF1788D88D}" sibTransId="{C0EB8BF0-17F8-4A64-AB3C-A5A711E6133F}"/>
    <dgm:cxn modelId="{E7F2BDFA-CA51-4FA5-BE40-5A646E8715F8}" type="presOf" srcId="{90FAA849-B784-4BAD-8278-A09EA71D9DA1}" destId="{6B72B5C1-DCB5-4C82-BF2E-8BB46A4F0706}" srcOrd="0" destOrd="0" presId="urn:microsoft.com/office/officeart/2018/2/layout/IconVerticalSolidList"/>
    <dgm:cxn modelId="{C13949FD-80D9-4792-AB54-8AB3CD90830D}" type="presOf" srcId="{5CC36E14-57CD-47C8-ABAC-E04986801F27}" destId="{47E92BE4-7202-4DE0-98C3-798BD11998CF}" srcOrd="0" destOrd="0" presId="urn:microsoft.com/office/officeart/2018/2/layout/IconVerticalSolidList"/>
    <dgm:cxn modelId="{ECCEC25C-A420-4C20-9450-99107EEB0BB2}" type="presParOf" srcId="{1924A47C-5383-400A-A424-B8D938FFAC6E}" destId="{20C15160-9991-4AC7-82CB-3CB0BE8F5956}" srcOrd="0" destOrd="0" presId="urn:microsoft.com/office/officeart/2018/2/layout/IconVerticalSolidList"/>
    <dgm:cxn modelId="{DC4BFA59-ED60-4C62-95BC-E219F42F0602}" type="presParOf" srcId="{20C15160-9991-4AC7-82CB-3CB0BE8F5956}" destId="{B3F88D57-12C6-4942-9314-1346075EF3BD}" srcOrd="0" destOrd="0" presId="urn:microsoft.com/office/officeart/2018/2/layout/IconVerticalSolidList"/>
    <dgm:cxn modelId="{07360FD8-C632-4DB6-8F67-BEFCE15F73CB}" type="presParOf" srcId="{20C15160-9991-4AC7-82CB-3CB0BE8F5956}" destId="{07DAB4C1-4411-4791-B5C9-FE1064F79BDD}" srcOrd="1" destOrd="0" presId="urn:microsoft.com/office/officeart/2018/2/layout/IconVerticalSolidList"/>
    <dgm:cxn modelId="{3347845E-C902-4250-B365-C21C580FE8CC}" type="presParOf" srcId="{20C15160-9991-4AC7-82CB-3CB0BE8F5956}" destId="{8721998A-691D-4099-A184-6FD66FF6F156}" srcOrd="2" destOrd="0" presId="urn:microsoft.com/office/officeart/2018/2/layout/IconVerticalSolidList"/>
    <dgm:cxn modelId="{B2666DB9-E8D3-4B05-832C-57776FFF72F5}" type="presParOf" srcId="{20C15160-9991-4AC7-82CB-3CB0BE8F5956}" destId="{6B72B5C1-DCB5-4C82-BF2E-8BB46A4F0706}" srcOrd="3" destOrd="0" presId="urn:microsoft.com/office/officeart/2018/2/layout/IconVerticalSolidList"/>
    <dgm:cxn modelId="{6DB89E42-66EE-4D09-BC2C-5BFD5BDC4A63}" type="presParOf" srcId="{1924A47C-5383-400A-A424-B8D938FFAC6E}" destId="{4151AF3B-73A1-4D97-BB4C-C30E55606646}" srcOrd="1" destOrd="0" presId="urn:microsoft.com/office/officeart/2018/2/layout/IconVerticalSolidList"/>
    <dgm:cxn modelId="{8374D7AE-3EDF-4390-9788-D8136DEE9D2A}" type="presParOf" srcId="{1924A47C-5383-400A-A424-B8D938FFAC6E}" destId="{F6554FF4-F711-4C11-9332-10A0D7C3F917}" srcOrd="2" destOrd="0" presId="urn:microsoft.com/office/officeart/2018/2/layout/IconVerticalSolidList"/>
    <dgm:cxn modelId="{DF4C5D64-1181-4470-B1B2-4F351E355CDA}" type="presParOf" srcId="{F6554FF4-F711-4C11-9332-10A0D7C3F917}" destId="{690CFD20-8164-434E-983B-C257EC236367}" srcOrd="0" destOrd="0" presId="urn:microsoft.com/office/officeart/2018/2/layout/IconVerticalSolidList"/>
    <dgm:cxn modelId="{567B49AD-6B80-4B8B-971E-9A8740111154}" type="presParOf" srcId="{F6554FF4-F711-4C11-9332-10A0D7C3F917}" destId="{F3FACA81-B203-401E-806A-605A354483D6}" srcOrd="1" destOrd="0" presId="urn:microsoft.com/office/officeart/2018/2/layout/IconVerticalSolidList"/>
    <dgm:cxn modelId="{763A99AF-07E3-4A3F-8888-DC8713AA6464}" type="presParOf" srcId="{F6554FF4-F711-4C11-9332-10A0D7C3F917}" destId="{79FE8DDC-16B8-4E76-96F2-0CC0BB3DAE1E}" srcOrd="2" destOrd="0" presId="urn:microsoft.com/office/officeart/2018/2/layout/IconVerticalSolidList"/>
    <dgm:cxn modelId="{CFF0A3E9-2E7F-4A03-88A1-190FBCBEF80F}" type="presParOf" srcId="{F6554FF4-F711-4C11-9332-10A0D7C3F917}" destId="{47E92BE4-7202-4DE0-98C3-798BD11998CF}" srcOrd="3" destOrd="0" presId="urn:microsoft.com/office/officeart/2018/2/layout/IconVerticalSolidList"/>
    <dgm:cxn modelId="{38ADCEB7-3028-403C-964E-A6E0F3791EA5}" type="presParOf" srcId="{1924A47C-5383-400A-A424-B8D938FFAC6E}" destId="{501F9367-49DF-4AD9-9C0D-67D4DFB25EEF}" srcOrd="3" destOrd="0" presId="urn:microsoft.com/office/officeart/2018/2/layout/IconVerticalSolidList"/>
    <dgm:cxn modelId="{E4A7DEBE-9277-4078-BE41-B41945672677}" type="presParOf" srcId="{1924A47C-5383-400A-A424-B8D938FFAC6E}" destId="{7AA6FDF3-C21E-4AB8-9B7D-47F6F69871B7}" srcOrd="4" destOrd="0" presId="urn:microsoft.com/office/officeart/2018/2/layout/IconVerticalSolidList"/>
    <dgm:cxn modelId="{6D8FEE3B-5017-4544-A897-02250220760E}" type="presParOf" srcId="{7AA6FDF3-C21E-4AB8-9B7D-47F6F69871B7}" destId="{A5FEB24B-E6B2-400C-93A8-FA9424B886DD}" srcOrd="0" destOrd="0" presId="urn:microsoft.com/office/officeart/2018/2/layout/IconVerticalSolidList"/>
    <dgm:cxn modelId="{C02A44EB-692F-4A75-A380-3BEF5332F46A}" type="presParOf" srcId="{7AA6FDF3-C21E-4AB8-9B7D-47F6F69871B7}" destId="{BB7FE95C-2EC0-43AF-9640-722858970B48}" srcOrd="1" destOrd="0" presId="urn:microsoft.com/office/officeart/2018/2/layout/IconVerticalSolidList"/>
    <dgm:cxn modelId="{1F8D4EFF-A228-4C5D-A094-CD499F65372F}" type="presParOf" srcId="{7AA6FDF3-C21E-4AB8-9B7D-47F6F69871B7}" destId="{7C25E5B4-5CDD-4A73-AB08-2A8AD5EF258A}" srcOrd="2" destOrd="0" presId="urn:microsoft.com/office/officeart/2018/2/layout/IconVerticalSolidList"/>
    <dgm:cxn modelId="{C358D8B9-E370-43AD-9761-F95E24F0DBB7}" type="presParOf" srcId="{7AA6FDF3-C21E-4AB8-9B7D-47F6F69871B7}" destId="{3D6A3967-9235-4A2B-8899-3AD0CE0609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88D57-12C6-4942-9314-1346075EF3BD}">
      <dsp:nvSpPr>
        <dsp:cNvPr id="0" name=""/>
        <dsp:cNvSpPr/>
      </dsp:nvSpPr>
      <dsp:spPr>
        <a:xfrm>
          <a:off x="0" y="600"/>
          <a:ext cx="5886291" cy="14045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AB4C1-4411-4791-B5C9-FE1064F79BDD}">
      <dsp:nvSpPr>
        <dsp:cNvPr id="0" name=""/>
        <dsp:cNvSpPr/>
      </dsp:nvSpPr>
      <dsp:spPr>
        <a:xfrm>
          <a:off x="424883" y="316629"/>
          <a:ext cx="772515" cy="772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B5C1-DCB5-4C82-BF2E-8BB46A4F0706}">
      <dsp:nvSpPr>
        <dsp:cNvPr id="0" name=""/>
        <dsp:cNvSpPr/>
      </dsp:nvSpPr>
      <dsp:spPr>
        <a:xfrm>
          <a:off x="1622283" y="600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Sčítací tabulka </a:t>
          </a:r>
          <a:r>
            <a:rPr lang="cs-CZ" sz="2500" kern="1200">
              <a:hlinkClick xmlns:r="http://schemas.openxmlformats.org/officeDocument/2006/relationships" r:id="rId3"/>
            </a:rPr>
            <a:t>odkaz - video </a:t>
          </a:r>
          <a:endParaRPr lang="en-US" sz="2500" kern="1200"/>
        </a:p>
      </dsp:txBody>
      <dsp:txXfrm>
        <a:off x="1622283" y="600"/>
        <a:ext cx="4264007" cy="1404574"/>
      </dsp:txXfrm>
    </dsp:sp>
    <dsp:sp modelId="{690CFD20-8164-434E-983B-C257EC236367}">
      <dsp:nvSpPr>
        <dsp:cNvPr id="0" name=""/>
        <dsp:cNvSpPr/>
      </dsp:nvSpPr>
      <dsp:spPr>
        <a:xfrm>
          <a:off x="0" y="1756318"/>
          <a:ext cx="5886291" cy="14045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ACA81-B203-401E-806A-605A354483D6}">
      <dsp:nvSpPr>
        <dsp:cNvPr id="0" name=""/>
        <dsp:cNvSpPr/>
      </dsp:nvSpPr>
      <dsp:spPr>
        <a:xfrm>
          <a:off x="424883" y="2072347"/>
          <a:ext cx="772515" cy="7725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92BE4-7202-4DE0-98C3-798BD11998CF}">
      <dsp:nvSpPr>
        <dsp:cNvPr id="0" name=""/>
        <dsp:cNvSpPr/>
      </dsp:nvSpPr>
      <dsp:spPr>
        <a:xfrm>
          <a:off x="1622283" y="1756318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Sčítání s Montessori pomůckou Banka </a:t>
          </a:r>
          <a:r>
            <a:rPr lang="cs-CZ" sz="2500" kern="1200">
              <a:hlinkClick xmlns:r="http://schemas.openxmlformats.org/officeDocument/2006/relationships" r:id="rId6"/>
            </a:rPr>
            <a:t>odkaz - video</a:t>
          </a:r>
          <a:endParaRPr lang="en-US" sz="2500" kern="1200"/>
        </a:p>
      </dsp:txBody>
      <dsp:txXfrm>
        <a:off x="1622283" y="1756318"/>
        <a:ext cx="4264007" cy="1404574"/>
      </dsp:txXfrm>
    </dsp:sp>
    <dsp:sp modelId="{A5FEB24B-E6B2-400C-93A8-FA9424B886DD}">
      <dsp:nvSpPr>
        <dsp:cNvPr id="0" name=""/>
        <dsp:cNvSpPr/>
      </dsp:nvSpPr>
      <dsp:spPr>
        <a:xfrm>
          <a:off x="0" y="3512036"/>
          <a:ext cx="5886291" cy="14045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FE95C-2EC0-43AF-9640-722858970B48}">
      <dsp:nvSpPr>
        <dsp:cNvPr id="0" name=""/>
        <dsp:cNvSpPr/>
      </dsp:nvSpPr>
      <dsp:spPr>
        <a:xfrm>
          <a:off x="424883" y="3828065"/>
          <a:ext cx="772515" cy="772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A3967-9235-4A2B-8899-3AD0CE060992}">
      <dsp:nvSpPr>
        <dsp:cNvPr id="0" name=""/>
        <dsp:cNvSpPr/>
      </dsp:nvSpPr>
      <dsp:spPr>
        <a:xfrm>
          <a:off x="1622283" y="3512036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Známková hra </a:t>
          </a:r>
          <a:r>
            <a:rPr lang="cs-CZ" sz="2500" kern="1200">
              <a:hlinkClick xmlns:r="http://schemas.openxmlformats.org/officeDocument/2006/relationships" r:id="rId9"/>
            </a:rPr>
            <a:t>odkaz - video</a:t>
          </a:r>
          <a:endParaRPr lang="en-US" sz="2500" kern="1200"/>
        </a:p>
      </dsp:txBody>
      <dsp:txXfrm>
        <a:off x="1622283" y="3512036"/>
        <a:ext cx="4264007" cy="140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5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7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4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1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2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05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4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1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6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9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5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74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6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6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8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2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C1c4PG6tJU&amp;t=17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JyyUrSmzFU&amp;t=304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index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yyUrSmzFU&amp;t=304s" TargetMode="External"/><Relationship Id="rId2" Type="http://schemas.openxmlformats.org/officeDocument/2006/relationships/hyperlink" Target="https://www.youtube.com/watch?v=8C1c4PG6tJU&amp;t=1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gTWJATIJD0&amp;t=8s" TargetMode="External"/><Relationship Id="rId5" Type="http://schemas.openxmlformats.org/officeDocument/2006/relationships/hyperlink" Target="https://www.youtube.com/watch?v=CY_RAIvuCuM" TargetMode="External"/><Relationship Id="rId4" Type="http://schemas.openxmlformats.org/officeDocument/2006/relationships/hyperlink" Target="https://www.youtube.com/watch?v=28jCvHWOWjY&amp;t=133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riprava-na-operace-s-prirozenymi-cisl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43147" y="2116668"/>
            <a:ext cx="8204391" cy="23464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6000" b="1" cap="all" dirty="0">
                <a:cs typeface="Calibri Light"/>
              </a:rPr>
              <a:t>STRATEGIE PODPORY</a:t>
            </a:r>
            <a:br>
              <a:rPr lang="cs-CZ" sz="6000" b="1" cap="all" dirty="0">
                <a:cs typeface="Calibri Light"/>
              </a:rPr>
            </a:br>
            <a:r>
              <a:rPr lang="cs-CZ" sz="6000" b="1" cap="all" dirty="0">
                <a:cs typeface="Calibri Light"/>
              </a:rPr>
              <a:t>  MATEMATICKÉ</a:t>
            </a:r>
            <a:br>
              <a:rPr lang="cs-CZ" sz="6000" b="1" cap="all" dirty="0">
                <a:cs typeface="Calibri Light"/>
              </a:rPr>
            </a:br>
            <a:r>
              <a:rPr lang="cs-CZ" sz="6000" b="1" cap="all" dirty="0">
                <a:cs typeface="Calibri Light"/>
              </a:rPr>
              <a:t>    GRAMOTNOSTI</a:t>
            </a:r>
            <a:br>
              <a:rPr lang="cs-CZ" sz="6000" b="1" cap="all" dirty="0">
                <a:cs typeface="Calibri Light"/>
              </a:rPr>
            </a:br>
            <a:endParaRPr lang="cs-CZ" sz="3800">
              <a:ea typeface="+mj-lt"/>
              <a:cs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5953" y="4732708"/>
            <a:ext cx="7197726" cy="12409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sz="3500" b="1" cap="all" dirty="0">
                <a:latin typeface="Calibri Light"/>
                <a:cs typeface="Calibri Light"/>
              </a:rPr>
              <a:t>  Jana </a:t>
            </a:r>
            <a:r>
              <a:rPr lang="cs-CZ" sz="3500" b="1" cap="all" dirty="0" err="1">
                <a:latin typeface="Calibri Light"/>
                <a:cs typeface="Calibri Light"/>
              </a:rPr>
              <a:t>veseláková</a:t>
            </a:r>
            <a:endParaRPr lang="cs-CZ" sz="350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sz="3500" cap="all" dirty="0">
                <a:latin typeface="Calibri Light"/>
                <a:cs typeface="Calibri Light"/>
              </a:rPr>
              <a:t>      </a:t>
            </a:r>
            <a:r>
              <a:rPr lang="cs-CZ" sz="3000" cap="all" dirty="0">
                <a:latin typeface="Calibri Light"/>
                <a:cs typeface="Calibri Light"/>
              </a:rPr>
              <a:t>Katedra matematiky</a:t>
            </a:r>
            <a:endParaRPr lang="cs-CZ" sz="3000" dirty="0"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5ADA2-5BC6-440C-A80E-562C5AEB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2. Sčítání v oboru do deseti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24FC8-28E9-4B88-A626-3A44F19F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obtížnost jednotlivých spojů (8 + 2 snadnější než 2 + 8) </a:t>
            </a:r>
          </a:p>
          <a:p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přičítání nuly, příklady typu 6 + 0, 0 + 6 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48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5597-C18E-46F7-9D79-B2CA6441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3. Sčítání v oboru do dvaceti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8C78F-B9B8-4839-84F9-0CB6AF36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a) přičítání jednociferného čísla k číslu deset </a:t>
            </a:r>
            <a:endParaRPr lang="cs-CZ">
              <a:cs typeface="Calibri"/>
            </a:endParaRPr>
          </a:p>
          <a:p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b) sčítání v oboru do dvaceti bez přechodu přes základ deset </a:t>
            </a:r>
          </a:p>
          <a:p>
            <a:endParaRPr lang="cs-CZ" sz="30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c) sčítání v oboru do dvaceti s přechodem přes základ deset 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89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5597-C18E-46F7-9D79-B2CA6441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3. Sčítání v oboru do dvaceti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8C78F-B9B8-4839-84F9-0CB6AF36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a) přičítání jednociferného čísla k číslu deset </a:t>
            </a:r>
            <a:endParaRPr lang="cs-CZ" u="sng" dirty="0">
              <a:cs typeface="Calibri"/>
            </a:endParaRPr>
          </a:p>
          <a:p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- např. 10 + 4, 7 + 10 </a:t>
            </a:r>
            <a:endParaRPr lang="cs-CZ" sz="3000" dirty="0">
              <a:cs typeface="Calibri"/>
            </a:endParaRPr>
          </a:p>
          <a:p>
            <a:pPr marL="0" indent="0">
              <a:buClr>
                <a:prstClr val="white"/>
              </a:buClr>
              <a:buNone/>
            </a:pP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20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5597-C18E-46F7-9D79-B2CA6441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3. Sčítání v oboru do dvaceti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8C78F-B9B8-4839-84F9-0CB6AF36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cs-CZ" sz="3000" u="sng" dirty="0">
                <a:ea typeface="+mn-lt"/>
                <a:cs typeface="+mn-lt"/>
              </a:rPr>
              <a:t>b) sčítání v oboru do dvaceti bez přechodu přes základ deset </a:t>
            </a:r>
          </a:p>
          <a:p>
            <a:endParaRPr lang="cs-CZ" sz="30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např. 12 + 5, zde mohou žáci využít analogii ze sčítání v oboru do deseti – počítají 2 + 5 = 7, 10 + 7 = 17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7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5597-C18E-46F7-9D79-B2CA6441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3. Sčítání v oboru do dvaceti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8C78F-B9B8-4839-84F9-0CB6AF36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95931"/>
            <a:ext cx="10966494" cy="4191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cs-CZ" sz="3000" u="sng" dirty="0">
                <a:ea typeface="+mn-lt"/>
                <a:cs typeface="+mn-lt"/>
              </a:rPr>
              <a:t>c) sčítání v oboru do dvaceti s přechodem přes základ deset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postupujeme tak, že využíváme rozkladu druhého sčítance tak, abychom prvního sčítance doplnili do deseti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např. 6 + 8 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znázorňování "na mřížce"</a:t>
            </a:r>
            <a:endParaRPr lang="en-US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  <a:hlinkClick r:id="rId2"/>
              </a:rPr>
              <a:t>odkaz - video - sčítání s mřížkou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4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ACA3E-6108-4344-B34F-1F0F2628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1F9C6-DB62-45A7-837F-1B229A4B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2" y="2130861"/>
            <a:ext cx="10131425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pro žáky s SPU je rozklad velmi obtížný, nedokáží např. rozklad sčítance tak, aby doplnil druhého sčítance do deseti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respektujeme vlastní postupy žáků, pokud jsou matematicky správné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62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8A92D-3DE8-4379-9CEA-9E3AD33E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4. Pamětné sčítání v oboru do sta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0469E-448D-4D7F-BBCA-D6AF4452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a) </a:t>
            </a:r>
            <a:r>
              <a:rPr lang="cs-CZ" sz="3000" b="1" dirty="0">
                <a:ea typeface="+mn-lt"/>
                <a:cs typeface="+mn-lt"/>
              </a:rPr>
              <a:t>sčítání násobků deseti</a:t>
            </a:r>
            <a:r>
              <a:rPr lang="cs-CZ" sz="3000" dirty="0">
                <a:ea typeface="+mn-lt"/>
                <a:cs typeface="+mn-lt"/>
              </a:rPr>
              <a:t>  - </a:t>
            </a:r>
            <a:r>
              <a:rPr lang="cs-CZ" sz="2500" dirty="0">
                <a:ea typeface="+mn-lt"/>
                <a:cs typeface="+mn-lt"/>
              </a:rPr>
              <a:t>např. 20 + 40  </a:t>
            </a:r>
            <a:endParaRPr lang="cs-CZ" sz="2500">
              <a:cs typeface="Calibri" panose="020F0502020204030204"/>
            </a:endParaRPr>
          </a:p>
          <a:p>
            <a:endParaRPr lang="cs-CZ" sz="30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b)</a:t>
            </a:r>
            <a:r>
              <a:rPr lang="cs-CZ" sz="3000" b="1" dirty="0">
                <a:ea typeface="+mn-lt"/>
                <a:cs typeface="+mn-lt"/>
              </a:rPr>
              <a:t> sčítání dvojciferného čísla s číslem jednociferným </a:t>
            </a:r>
            <a:endParaRPr lang="cs-CZ" sz="3000" b="1" dirty="0">
              <a:cs typeface="Calibri"/>
            </a:endParaRPr>
          </a:p>
          <a:p>
            <a:pPr marL="0" indent="0">
              <a:buNone/>
            </a:pPr>
            <a:r>
              <a:rPr lang="cs-CZ" sz="2500" dirty="0">
                <a:ea typeface="+mn-lt"/>
                <a:cs typeface="+mn-lt"/>
              </a:rPr>
              <a:t>- např. metodická řada: 20 + 5, 23 + 5, 23 + 7, 23 + 9 </a:t>
            </a:r>
            <a:endParaRPr lang="cs-CZ" sz="2500">
              <a:cs typeface="Calibri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c) </a:t>
            </a:r>
            <a:r>
              <a:rPr lang="cs-CZ" sz="3000" b="1" dirty="0">
                <a:ea typeface="+mn-lt"/>
                <a:cs typeface="+mn-lt"/>
              </a:rPr>
              <a:t>sčítání dvojciferných čísel</a:t>
            </a:r>
          </a:p>
          <a:p>
            <a:pPr marL="0" indent="0">
              <a:buNone/>
            </a:pPr>
            <a:r>
              <a:rPr lang="cs-CZ" sz="2500" dirty="0">
                <a:ea typeface="+mn-lt"/>
                <a:cs typeface="+mn-lt"/>
              </a:rPr>
              <a:t>- např. metodická řada: 20 + 40, 23 + 40, 23 + 45, 23 + 47, 23 + 47, 28 + 49 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5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3E610-E9DB-46E0-BF86-E9BC68C9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7ED38-2D3A-4023-A0F0-757A5F31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000" b="1" dirty="0">
                <a:ea typeface="+mn-lt"/>
                <a:cs typeface="+mn-lt"/>
              </a:rPr>
              <a:t>nikdy nerozkládáme oba sčítance, </a:t>
            </a:r>
            <a:r>
              <a:rPr lang="cs-CZ" sz="2600" dirty="0">
                <a:ea typeface="+mn-lt"/>
                <a:cs typeface="+mn-lt"/>
              </a:rPr>
              <a:t>protože při odčítání s přechodem přes základ by návyk provádět rozklad obou čísel způsobil nenapravitelné chyby </a:t>
            </a:r>
            <a:r>
              <a:rPr lang="cs-CZ" sz="2600" b="1" dirty="0">
                <a:ea typeface="+mn-lt"/>
                <a:cs typeface="+mn-lt"/>
              </a:rPr>
              <a:t> </a:t>
            </a:r>
          </a:p>
          <a:p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u žáků s SPU volíme příklady, které jsou pro ně zvládnutelné </a:t>
            </a:r>
          </a:p>
          <a:p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písemné sčítání nebo kalkulátor</a:t>
            </a:r>
          </a:p>
        </p:txBody>
      </p:sp>
    </p:spTree>
    <p:extLst>
      <p:ext uri="{BB962C8B-B14F-4D97-AF65-F5344CB8AC3E}">
        <p14:creationId xmlns:p14="http://schemas.microsoft.com/office/powerpoint/2010/main" val="311131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2018802"/>
            <a:ext cx="10803777" cy="4478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prstClr val="white"/>
              </a:buClr>
            </a:pPr>
            <a:r>
              <a:rPr lang="cs-CZ" sz="3000" dirty="0">
                <a:ea typeface="+mn-lt"/>
                <a:cs typeface="+mn-lt"/>
              </a:rPr>
              <a:t>žáci nechápou rozdíl mezi zápisem čísla a operací sčítání </a:t>
            </a: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                      (např. 1 + 4 = 14, 35 + 26 = 3 526) </a:t>
            </a:r>
            <a:endParaRPr lang="cs-CZ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žáci si zafixují některé spoje sčítání chybně a ty potom stále uplatňují 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                      (např. 3 + 4 = 9, 9 + 8 = 18, apod.) </a:t>
            </a:r>
            <a:endParaRPr lang="cs-CZ" dirty="0"/>
          </a:p>
          <a:p>
            <a:endParaRPr lang="cs-CZ" sz="3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09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 ŽÁKŮ 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2018802"/>
            <a:ext cx="11218394" cy="4478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žáci nechápou poziční číselnou soustavu a sčítají čísla různých řádů </a:t>
            </a:r>
            <a:endParaRPr lang="en-US" sz="30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(např. 7 + 20 = 90, 3 + 13 = 43, 300 + 20 = 500, 44 + 32 = 67, apod.) </a:t>
            </a:r>
            <a:endParaRPr lang="en-US" sz="3000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prstClr val="white"/>
              </a:buClr>
              <a:buNone/>
            </a:pPr>
            <a:endParaRPr lang="cs-CZ" sz="3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4A64F-F513-4C5F-BE0C-14F59294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9DA11-3C84-4BF1-8A92-98646013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2142067"/>
            <a:ext cx="10949454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5200" dirty="0">
                <a:cs typeface="Calibri"/>
              </a:rPr>
              <a:t>SČÍTÁNÍ PŘIROZENÝCH ČÍSEL</a:t>
            </a:r>
          </a:p>
          <a:p>
            <a:pPr marL="0" indent="0" algn="ctr">
              <a:buNone/>
            </a:pPr>
            <a:endParaRPr lang="cs-CZ" sz="3500" dirty="0">
              <a:cs typeface="Calibri"/>
            </a:endParaRPr>
          </a:p>
          <a:p>
            <a:pPr algn="just">
              <a:buNone/>
            </a:pPr>
            <a:r>
              <a:rPr lang="cs-CZ" sz="3500" dirty="0">
                <a:ea typeface="+mn-lt"/>
                <a:cs typeface="+mn-lt"/>
              </a:rPr>
              <a:t>- vyvození a podstata operace, pamětné a písemné sčítání </a:t>
            </a:r>
            <a:endParaRPr lang="cs-CZ" sz="3500">
              <a:ea typeface="+mn-lt"/>
              <a:cs typeface="+mn-lt"/>
            </a:endParaRPr>
          </a:p>
          <a:p>
            <a:pPr algn="just">
              <a:buNone/>
            </a:pPr>
            <a:r>
              <a:rPr lang="cs-CZ" sz="3500" dirty="0">
                <a:ea typeface="+mn-lt"/>
                <a:cs typeface="+mn-lt"/>
              </a:rPr>
              <a:t>- nejčastější problémy a možné reedukační postupy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4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 ŽÁKŮ 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2018802"/>
            <a:ext cx="10803777" cy="4478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žáci využívají postupu písemného sčítání v řádku a nezvládnou přitom práci s řády </a:t>
            </a: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                                         (např. 576 + 4 = 5 710) 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sz="3000">
              <a:ea typeface="+mn-lt"/>
              <a:cs typeface="+mn-lt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prstClr val="white"/>
              </a:buClr>
              <a:buNone/>
            </a:pPr>
            <a:endParaRPr lang="cs-CZ" sz="3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14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 ŽÁKŮ 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58954" cy="3649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žáci používají zvláštní postupy, kdy čísla seskupují vedle sebe bez smyslu, nebo sčítají zvláštním postupem 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(např. 36 + 30 = 363, 24 + 40 = 82, 532 + 8 = 530, 23 + 35 = 5 800) </a:t>
            </a:r>
            <a:endParaRPr lang="cs-CZ" sz="3000">
              <a:cs typeface="Calibri"/>
            </a:endParaRPr>
          </a:p>
          <a:p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8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 ŽÁKŮ 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21" y="2131629"/>
            <a:ext cx="11554571" cy="3649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žáci používají nesprávné analogie 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 (např. 8 + 6 = 18, „má 8, do deseti chybí 2, 8 + 2 = 10, 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    10 + 6 = 16, 16 + 2 = 18)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45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9BF43-9F43-416C-AE61-478F0BD9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 ŽÁKŮ 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1ADC5-3B5A-4CA8-9E4B-12CB4FD8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27042" cy="3649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000" dirty="0">
                <a:ea typeface="+mn-lt"/>
                <a:cs typeface="+mn-lt"/>
              </a:rPr>
              <a:t>žáci se při přičítání „po jedné“ na prstech dopouštějí té chyby, že mají součet vždy o jednu menší </a:t>
            </a: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 (např. 6 + 4,  počítají „šest, sedm, osm, devět“)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  <a:p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4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E553B-CD32-4061-BD20-1919B8E9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0" y="194982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20CB0-D7AC-4C46-9625-6B7CA3A8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5" y="1525744"/>
            <a:ext cx="11386482" cy="49938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3000" dirty="0">
                <a:ea typeface="+mn-lt"/>
                <a:cs typeface="+mn-lt"/>
              </a:rPr>
              <a:t>opora o konkrétní předměty a znázornění</a:t>
            </a: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pokud žák chybuje, hledáme spolu s ním příčinu chyby a vhodné modely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>
                <a:ea typeface="+mn-lt"/>
                <a:cs typeface="+mn-lt"/>
              </a:rPr>
              <a:t>využití pomůcek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respektujeme matematický postup tak, aby žáci neměli v budoucnu problémy 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 didaktické hry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21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B981A-872F-4A48-90E7-ECC61F76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C96DF-8F06-40F8-A82F-2D4C202F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Jak se naučit sčítat ve třech týdnech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ea typeface="+mn-lt"/>
                <a:cs typeface="+mn-lt"/>
                <a:hlinkClick r:id="rId2"/>
              </a:rPr>
              <a:t>odkaz - video - sčítání přirozených čísel</a:t>
            </a:r>
            <a:endParaRPr lang="cs-CZ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043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9E69E-69C2-4343-BC58-E86C44D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19" y="185195"/>
            <a:ext cx="10131425" cy="1456267"/>
          </a:xfrm>
        </p:spPr>
        <p:txBody>
          <a:bodyPr/>
          <a:lstStyle/>
          <a:p>
            <a:pPr algn="just"/>
            <a:r>
              <a:rPr lang="cs-CZ" dirty="0">
                <a:ea typeface="+mj-lt"/>
                <a:cs typeface="+mj-lt"/>
              </a:rPr>
              <a:t>  </a:t>
            </a:r>
            <a:endParaRPr lang="cs-CZ"/>
          </a:p>
          <a:p>
            <a:r>
              <a:rPr lang="cs-CZ" sz="4500" b="1" dirty="0">
                <a:ea typeface="+mj-lt"/>
                <a:cs typeface="+mj-lt"/>
              </a:rPr>
              <a:t>5. Písemné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EC08E-26AD-4273-83E5-324B262A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6" y="2142067"/>
            <a:ext cx="11677836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u pamětného sčítání začínáme sčítat </a:t>
            </a:r>
            <a:r>
              <a:rPr lang="cs-CZ" sz="3000" u="sng" dirty="0">
                <a:ea typeface="+mn-lt"/>
                <a:cs typeface="+mn-lt"/>
              </a:rPr>
              <a:t>od nejvyšších řádů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při písemném sčítání </a:t>
            </a:r>
            <a:r>
              <a:rPr lang="cs-CZ" sz="3000" u="sng" dirty="0">
                <a:ea typeface="+mn-lt"/>
                <a:cs typeface="+mn-lt"/>
              </a:rPr>
              <a:t>od řádů nejnižších </a:t>
            </a:r>
            <a:endParaRPr lang="cs-CZ" sz="3000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15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9E69E-69C2-4343-BC58-E86C44D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19" y="185195"/>
            <a:ext cx="10131425" cy="1456267"/>
          </a:xfrm>
        </p:spPr>
        <p:txBody>
          <a:bodyPr/>
          <a:lstStyle/>
          <a:p>
            <a:pPr algn="just"/>
            <a:r>
              <a:rPr lang="cs-CZ" dirty="0">
                <a:ea typeface="+mj-lt"/>
                <a:cs typeface="+mj-lt"/>
              </a:rPr>
              <a:t>  </a:t>
            </a:r>
            <a:endParaRPr lang="cs-CZ"/>
          </a:p>
          <a:p>
            <a:r>
              <a:rPr lang="cs-CZ" sz="4500" b="1" dirty="0">
                <a:ea typeface="+mj-lt"/>
                <a:cs typeface="+mj-lt"/>
              </a:rPr>
              <a:t>5. Písemné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EC08E-26AD-4273-83E5-324B262A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6" y="2142067"/>
            <a:ext cx="11677836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vyvození se provádí pro čísla dvojciferná, pro víceciferná čísla se postup zobecní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59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9E69E-69C2-4343-BC58-E86C44D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28" y="127322"/>
            <a:ext cx="10131425" cy="1456267"/>
          </a:xfrm>
        </p:spPr>
        <p:txBody>
          <a:bodyPr/>
          <a:lstStyle/>
          <a:p>
            <a:pPr algn="just"/>
            <a:r>
              <a:rPr lang="cs-CZ" dirty="0">
                <a:ea typeface="+mj-lt"/>
                <a:cs typeface="+mj-lt"/>
              </a:rPr>
              <a:t>  </a:t>
            </a:r>
            <a:endParaRPr lang="cs-CZ"/>
          </a:p>
          <a:p>
            <a:r>
              <a:rPr lang="cs-CZ" sz="4500" b="1" dirty="0">
                <a:ea typeface="+mj-lt"/>
                <a:cs typeface="+mj-lt"/>
              </a:rPr>
              <a:t>5. Písemné sčítání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EC08E-26AD-4273-83E5-324B262A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a) písemné sčítání bez přechodu přes základ deset </a:t>
            </a:r>
            <a:endParaRPr lang="cs-CZ"/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b) písemné sčítání s přechodem přes základ deset 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601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7B050-3C59-4C7D-A41F-9ADDBB38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8385"/>
            <a:ext cx="10131425" cy="1456267"/>
          </a:xfrm>
        </p:spPr>
        <p:txBody>
          <a:bodyPr/>
          <a:lstStyle/>
          <a:p>
            <a:pPr algn="just"/>
            <a:r>
              <a:rPr lang="cs-CZ" dirty="0">
                <a:cs typeface="Calibri Light"/>
              </a:rPr>
              <a:t>  </a:t>
            </a:r>
            <a:endParaRPr lang="cs-CZ">
              <a:ea typeface="+mj-lt"/>
              <a:cs typeface="+mj-lt"/>
            </a:endParaRPr>
          </a:p>
          <a:p>
            <a:r>
              <a:rPr lang="cs-CZ" sz="4500" b="1" dirty="0">
                <a:cs typeface="Calibri Light"/>
              </a:rPr>
              <a:t>5. Písemné sčítání</a:t>
            </a:r>
            <a:r>
              <a:rPr lang="cs-CZ" sz="4500" dirty="0">
                <a:cs typeface="Calibri Light"/>
              </a:rPr>
              <a:t> </a:t>
            </a:r>
            <a:endParaRPr lang="cs-CZ" sz="4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67AD3-842E-4749-B428-1A9E85FD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83925" cy="4444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vedeme žáky k tomu, aby se naučily dodržovat </a:t>
            </a:r>
            <a:r>
              <a:rPr lang="cs-CZ" sz="3000" b="1" dirty="0">
                <a:ea typeface="+mn-lt"/>
                <a:cs typeface="+mn-lt"/>
              </a:rPr>
              <a:t>přesný postup algoritmu</a:t>
            </a:r>
            <a:r>
              <a:rPr lang="cs-CZ" sz="3000" dirty="0">
                <a:ea typeface="+mn-lt"/>
                <a:cs typeface="+mn-lt"/>
              </a:rPr>
              <a:t>, který žáci využívají jak při písemném sčítání, tak odčítání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zkouška správnosti </a:t>
            </a: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405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BDAE6-B6CE-45CF-A9ED-2BCA1032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stůl&#10;&#10;Popis se vygeneroval automaticky.">
            <a:extLst>
              <a:ext uri="{FF2B5EF4-FFF2-40B4-BE49-F238E27FC236}">
                <a16:creationId xmlns:a16="http://schemas.microsoft.com/office/drawing/2014/main" id="{B373600E-60CC-4F9C-9D20-8D524AF0C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73" y="234980"/>
            <a:ext cx="11800346" cy="6179665"/>
          </a:xfrm>
        </p:spPr>
      </p:pic>
    </p:spTree>
    <p:extLst>
      <p:ext uri="{BB962C8B-B14F-4D97-AF65-F5344CB8AC3E}">
        <p14:creationId xmlns:p14="http://schemas.microsoft.com/office/powerpoint/2010/main" val="3369212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7B050-3C59-4C7D-A41F-9ADDBB38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8385"/>
            <a:ext cx="10131425" cy="1456267"/>
          </a:xfrm>
        </p:spPr>
        <p:txBody>
          <a:bodyPr/>
          <a:lstStyle/>
          <a:p>
            <a:pPr algn="just"/>
            <a:r>
              <a:rPr lang="cs-CZ" dirty="0">
                <a:cs typeface="Calibri Light"/>
              </a:rPr>
              <a:t>  </a:t>
            </a:r>
            <a:endParaRPr lang="cs-CZ">
              <a:ea typeface="+mj-lt"/>
              <a:cs typeface="+mj-lt"/>
            </a:endParaRPr>
          </a:p>
          <a:p>
            <a:r>
              <a:rPr lang="cs-CZ" sz="4500" b="1" dirty="0">
                <a:cs typeface="Calibri Light"/>
              </a:rPr>
              <a:t>5. Písemné sčítání</a:t>
            </a:r>
            <a:r>
              <a:rPr lang="cs-CZ" sz="4500" dirty="0">
                <a:cs typeface="Calibri Light"/>
              </a:rPr>
              <a:t> </a:t>
            </a:r>
            <a:endParaRPr lang="cs-CZ" sz="4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67AD3-842E-4749-B428-1A9E85FD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07" y="1978092"/>
            <a:ext cx="11083925" cy="4444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pro žáky s problémy: </a:t>
            </a:r>
            <a:r>
              <a:rPr lang="cs-CZ" sz="3000" b="1" dirty="0">
                <a:ea typeface="+mn-lt"/>
                <a:cs typeface="+mn-lt"/>
              </a:rPr>
              <a:t>sešit se čtverečky</a:t>
            </a:r>
            <a:r>
              <a:rPr lang="cs-CZ" sz="3000" dirty="0">
                <a:ea typeface="+mn-lt"/>
                <a:cs typeface="+mn-lt"/>
              </a:rPr>
              <a:t> kvůli správnému zapisování jednotlivých řádů pod sebou a vyznačíme jednotlivé řády (D – desítky, J – jednotky)  </a:t>
            </a: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9445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FBA64-3824-40EE-B6C5-A167C61C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27" y="262360"/>
            <a:ext cx="11202083" cy="1456267"/>
          </a:xfrm>
        </p:spPr>
        <p:txBody>
          <a:bodyPr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písemném sčítání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E28A5-5D44-49D3-838B-81ACC03E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498542" cy="4702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vyvozujeme přesně algoritmus písemného sčítání </a:t>
            </a:r>
            <a:endParaRPr lang="cs-CZ" sz="3000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neustále opakujeme základní spoje sčítání v oboru do dvaceti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využíváme čtverečkovaných sešitů </a:t>
            </a:r>
            <a:endParaRPr lang="cs-CZ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využíváme barevných zápisů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3719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FBA64-3824-40EE-B6C5-A167C61C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2359"/>
            <a:ext cx="11240665" cy="1456267"/>
          </a:xfrm>
        </p:spPr>
        <p:txBody>
          <a:bodyPr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písemném sčítání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E28A5-5D44-49D3-838B-81ACC03E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420101" cy="4657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vždy vyžadujeme zkoušku správnosti </a:t>
            </a:r>
            <a:endParaRPr lang="cs-CZ" sz="3000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 pro jednodušší postupy využíváme komutativnosti sčítání a asociativnosti sčítání 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kompenzační nástroj: kalkulátor </a:t>
            </a:r>
          </a:p>
        </p:txBody>
      </p:sp>
    </p:spTree>
    <p:extLst>
      <p:ext uri="{BB962C8B-B14F-4D97-AF65-F5344CB8AC3E}">
        <p14:creationId xmlns:p14="http://schemas.microsoft.com/office/powerpoint/2010/main" val="11427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5709-020E-4A57-A3C1-1F88E4B4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-118782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765DC29-5974-47DA-87A5-16931C477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59" y="1188805"/>
            <a:ext cx="5341470" cy="297777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E10D3B-5691-455E-83BD-B4CB68EAD412}"/>
              </a:ext>
            </a:extLst>
          </p:cNvPr>
          <p:cNvSpPr txBox="1"/>
          <p:nvPr/>
        </p:nvSpPr>
        <p:spPr>
          <a:xfrm>
            <a:off x="802341" y="41641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www.multip.cz</a:t>
            </a:r>
          </a:p>
        </p:txBody>
      </p:sp>
      <p:pic>
        <p:nvPicPr>
          <p:cNvPr id="6" name="Obrázek 6" descr="Obsah obrázku interiér&#10;&#10;Popis se vygeneroval automaticky.">
            <a:extLst>
              <a:ext uri="{FF2B5EF4-FFF2-40B4-BE49-F238E27FC236}">
                <a16:creationId xmlns:a16="http://schemas.microsoft.com/office/drawing/2014/main" id="{F392D0C0-5B69-4DEE-8E79-ED6B2046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3" y="1518958"/>
            <a:ext cx="5806327" cy="43467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F9E04F0-1995-4CD4-B2B0-E2EF07E1EEE2}"/>
              </a:ext>
            </a:extLst>
          </p:cNvPr>
          <p:cNvSpPr txBox="1"/>
          <p:nvPr/>
        </p:nvSpPr>
        <p:spPr>
          <a:xfrm>
            <a:off x="6391275" y="6032687"/>
            <a:ext cx="4132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 katedry.ped.muni.cz</a:t>
            </a:r>
          </a:p>
        </p:txBody>
      </p:sp>
    </p:spTree>
    <p:extLst>
      <p:ext uri="{BB962C8B-B14F-4D97-AF65-F5344CB8AC3E}">
        <p14:creationId xmlns:p14="http://schemas.microsoft.com/office/powerpoint/2010/main" val="317621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41728-3806-4335-BA70-757A75E3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0" y="116541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b="1" dirty="0"/>
          </a:p>
        </p:txBody>
      </p:sp>
      <p:pic>
        <p:nvPicPr>
          <p:cNvPr id="4" name="Obrázek 4" descr="Obsah obrázku interiér, hrníček&#10;&#10;Popis se vygeneroval automaticky.">
            <a:extLst>
              <a:ext uri="{FF2B5EF4-FFF2-40B4-BE49-F238E27FC236}">
                <a16:creationId xmlns:a16="http://schemas.microsoft.com/office/drawing/2014/main" id="{C66E8110-7C1B-46A6-B4C8-DEE549B4F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883" y="2096714"/>
            <a:ext cx="6522258" cy="364966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8402C16-B2F2-4668-A1DA-CF0F24F22FD1}"/>
              </a:ext>
            </a:extLst>
          </p:cNvPr>
          <p:cNvSpPr txBox="1"/>
          <p:nvPr/>
        </p:nvSpPr>
        <p:spPr>
          <a:xfrm>
            <a:off x="1990165" y="60242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zdroj: www.agatinsvet.cz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1209A7-858F-42F8-B5D8-D2A8314E1687}"/>
              </a:ext>
            </a:extLst>
          </p:cNvPr>
          <p:cNvSpPr txBox="1"/>
          <p:nvPr/>
        </p:nvSpPr>
        <p:spPr>
          <a:xfrm>
            <a:off x="160804" y="16511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Edukativní počitadlo </a:t>
            </a:r>
          </a:p>
        </p:txBody>
      </p:sp>
    </p:spTree>
    <p:extLst>
      <p:ext uri="{BB962C8B-B14F-4D97-AF65-F5344CB8AC3E}">
        <p14:creationId xmlns:p14="http://schemas.microsoft.com/office/powerpoint/2010/main" val="31655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95841-9964-4486-9850-C291C71B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DCCC9BA-2473-4F68-AFC6-D3C1C6FF1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229" y="1083230"/>
            <a:ext cx="6815507" cy="500427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92B768-C4C8-44C2-B437-9C5A9CB10BC6}"/>
              </a:ext>
            </a:extLst>
          </p:cNvPr>
          <p:cNvSpPr txBox="1"/>
          <p:nvPr/>
        </p:nvSpPr>
        <p:spPr>
          <a:xfrm>
            <a:off x="4264959" y="61811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www.amosek.cz</a:t>
            </a:r>
          </a:p>
        </p:txBody>
      </p:sp>
    </p:spTree>
    <p:extLst>
      <p:ext uri="{BB962C8B-B14F-4D97-AF65-F5344CB8AC3E}">
        <p14:creationId xmlns:p14="http://schemas.microsoft.com/office/powerpoint/2010/main" val="40505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D726-29C0-4B59-A4EF-498C89E2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2218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B43F0-5D83-4009-BD29-F7553784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10DF4A8-BA16-44D0-84CC-E76F404B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8" y="1317168"/>
            <a:ext cx="6295464" cy="47167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E409EB-976B-41EF-987B-96301972DC7B}"/>
              </a:ext>
            </a:extLst>
          </p:cNvPr>
          <p:cNvSpPr txBox="1"/>
          <p:nvPr/>
        </p:nvSpPr>
        <p:spPr>
          <a:xfrm>
            <a:off x="3133165" y="61139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ea typeface="+mn-lt"/>
                <a:cs typeface="+mn-lt"/>
              </a:rPr>
              <a:t>www.testik.cz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63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3CCAA-24C9-4305-98BF-A1521EE4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-253253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6C708-CADD-4D12-B666-929E0332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7" y="-693021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Pomůcka Banka               Známková hra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62A5850-8D27-4B91-AEBB-F629E377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8" y="1391424"/>
            <a:ext cx="5945110" cy="43552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E4E49B-55F4-449A-A268-3AD0A515ABA6}"/>
              </a:ext>
            </a:extLst>
          </p:cNvPr>
          <p:cNvSpPr txBox="1"/>
          <p:nvPr/>
        </p:nvSpPr>
        <p:spPr>
          <a:xfrm>
            <a:off x="1037665" y="5833782"/>
            <a:ext cx="3740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www.cz.pinterest.com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3A2A92B-885C-4C1A-A89E-68EEF850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6" y="1048871"/>
            <a:ext cx="4771464" cy="4793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5A888A-A9E4-4C82-B68D-48E9813824CC}"/>
              </a:ext>
            </a:extLst>
          </p:cNvPr>
          <p:cNvSpPr txBox="1"/>
          <p:nvPr/>
        </p:nvSpPr>
        <p:spPr>
          <a:xfrm>
            <a:off x="7072032" y="59178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www.heda.cz</a:t>
            </a:r>
          </a:p>
        </p:txBody>
      </p:sp>
    </p:spTree>
    <p:extLst>
      <p:ext uri="{BB962C8B-B14F-4D97-AF65-F5344CB8AC3E}">
        <p14:creationId xmlns:p14="http://schemas.microsoft.com/office/powerpoint/2010/main" val="2629272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B6F9E-AE45-4D61-8CB8-B246061C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Pomůcky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9DC3C-08B5-4E60-9094-9AF5F162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142067"/>
            <a:ext cx="11487336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36FE5E-DB82-4346-8B69-926DD76E66C3}"/>
              </a:ext>
            </a:extLst>
          </p:cNvPr>
          <p:cNvSpPr txBox="1"/>
          <p:nvPr/>
        </p:nvSpPr>
        <p:spPr>
          <a:xfrm>
            <a:off x="814137" y="18368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Sčítací proužková tabulka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2CCF39FF-AFED-47DD-80BF-6D298AA7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" y="242185"/>
            <a:ext cx="6061909" cy="783747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82033351-025B-43D9-9E24-BD2FB8DE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15" y="763553"/>
            <a:ext cx="4948989" cy="639368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04E924-C25F-40E4-8C12-1DDE968EF722}"/>
              </a:ext>
            </a:extLst>
          </p:cNvPr>
          <p:cNvSpPr txBox="1"/>
          <p:nvPr/>
        </p:nvSpPr>
        <p:spPr>
          <a:xfrm>
            <a:off x="6489032" y="17165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Počítací tyčinky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D0D3FF-1943-4AFC-A22D-258D1C3D6F82}"/>
              </a:ext>
            </a:extLst>
          </p:cNvPr>
          <p:cNvSpPr txBox="1"/>
          <p:nvPr/>
        </p:nvSpPr>
        <p:spPr>
          <a:xfrm>
            <a:off x="4105275" y="6120564"/>
            <a:ext cx="37959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www.montessorihracky.cz</a:t>
            </a:r>
          </a:p>
        </p:txBody>
      </p:sp>
    </p:spTree>
    <p:extLst>
      <p:ext uri="{BB962C8B-B14F-4D97-AF65-F5344CB8AC3E}">
        <p14:creationId xmlns:p14="http://schemas.microsoft.com/office/powerpoint/2010/main" val="192511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C13E5-CD0B-4DD9-B361-FC4559FC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CA8CE-776F-460D-8533-E66B955D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cs typeface="Calibri"/>
              </a:rPr>
              <a:t>Sčítací prstové tabulky</a:t>
            </a:r>
            <a:endParaRPr lang="cs-CZ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53A885D-7FDE-4F2F-A769-936ECB24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94" y="-450811"/>
            <a:ext cx="6116170" cy="79389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E2F99B-BB71-4C1A-A7DE-348116F5C3B6}"/>
              </a:ext>
            </a:extLst>
          </p:cNvPr>
          <p:cNvSpPr txBox="1"/>
          <p:nvPr/>
        </p:nvSpPr>
        <p:spPr>
          <a:xfrm>
            <a:off x="443753" y="6181165"/>
            <a:ext cx="33259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zdroj: www.montessorihracky.cz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4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844D8-1B08-44E6-A808-D07E2D7E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17" y="223777"/>
            <a:ext cx="10131425" cy="1456267"/>
          </a:xfrm>
        </p:spPr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Postup při vyvození operace sčítání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B1D92-A550-481C-BAE0-C53732F9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20" y="1787593"/>
            <a:ext cx="11649040" cy="5117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1. Vycházíme z manipulativní činnosti s konkrétními předměty </a:t>
            </a:r>
            <a:endParaRPr lang="cs-CZ" sz="25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500" dirty="0">
                <a:ea typeface="+mn-lt"/>
                <a:cs typeface="+mn-lt"/>
              </a:rPr>
              <a:t>    (např. Na stole jsou 3 jablíčka, přidáme 2 jablíčka. Kolik jablíček bude na misce?).  </a:t>
            </a:r>
            <a:endParaRPr lang="cs-CZ" sz="25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2. Situaci znázorníme nejprve pomocí obrázků. </a:t>
            </a:r>
            <a:endParaRPr lang="cs-CZ" sz="300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3. Situaci znázorníme pomocí symbolů </a:t>
            </a:r>
            <a:r>
              <a:rPr lang="cs-CZ" sz="2500" dirty="0">
                <a:ea typeface="+mn-lt"/>
                <a:cs typeface="+mn-lt"/>
              </a:rPr>
              <a:t>(např. puntíků nebo úseček).</a:t>
            </a:r>
            <a:r>
              <a:rPr lang="cs-CZ" sz="3000" dirty="0">
                <a:ea typeface="+mn-lt"/>
                <a:cs typeface="+mn-lt"/>
              </a:rPr>
              <a:t>  </a:t>
            </a: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4. Zapíšeme příklad, u kterého vysvětlíme význam znaménka +. </a:t>
            </a:r>
            <a:endParaRPr lang="cs-CZ" sz="300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5. Příklad vyřešíme. </a:t>
            </a:r>
            <a:endParaRPr lang="cs-CZ" sz="30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6. Přesvědčíme se o správnosti výpočtu </a:t>
            </a:r>
            <a:r>
              <a:rPr lang="cs-CZ" sz="2500" dirty="0">
                <a:ea typeface="+mn-lt"/>
                <a:cs typeface="+mn-lt"/>
              </a:rPr>
              <a:t>(tzv. „krokem zpět“)</a:t>
            </a:r>
            <a:r>
              <a:rPr lang="cs-CZ" sz="30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7. Vyslovíme a zapíšeme odpověď.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64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A8044-1004-433F-9E15-2457439B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pic>
        <p:nvPicPr>
          <p:cNvPr id="4" name="Obrázek 4" descr="Obsah obrázku text, papírnictví&#10;&#10;Popis se vygeneroval automaticky.">
            <a:extLst>
              <a:ext uri="{FF2B5EF4-FFF2-40B4-BE49-F238E27FC236}">
                <a16:creationId xmlns:a16="http://schemas.microsoft.com/office/drawing/2014/main" id="{CEB00932-A10B-4B15-B3AF-7A18D96DD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799" y="393421"/>
            <a:ext cx="6070132" cy="607013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299CD19-B0D2-49E0-8498-81AE2CF5F9F1}"/>
              </a:ext>
            </a:extLst>
          </p:cNvPr>
          <p:cNvSpPr txBox="1"/>
          <p:nvPr/>
        </p:nvSpPr>
        <p:spPr>
          <a:xfrm>
            <a:off x="4612341" y="6394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www.modroocko.cz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4124E21-D949-43A5-B1BA-39F0DBFF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" y="2373849"/>
            <a:ext cx="5286934" cy="28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9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03AF-CADE-48B1-97D1-87E90C4A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05335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1C127F9-3492-44CD-8D21-9112F933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94" y="1413686"/>
            <a:ext cx="3214980" cy="456801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998E06-F29D-4B42-BBBF-738A9825F7E7}"/>
              </a:ext>
            </a:extLst>
          </p:cNvPr>
          <p:cNvSpPr txBox="1"/>
          <p:nvPr/>
        </p:nvSpPr>
        <p:spPr>
          <a:xfrm>
            <a:off x="1149724" y="59906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zdroj: www.sevt.cz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A630F5-2D61-47D8-8391-3522C7258DE8}"/>
              </a:ext>
            </a:extLst>
          </p:cNvPr>
          <p:cNvSpPr txBox="1"/>
          <p:nvPr/>
        </p:nvSpPr>
        <p:spPr>
          <a:xfrm>
            <a:off x="5620871" y="54415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www.ucitelnice.cz</a:t>
            </a:r>
          </a:p>
        </p:txBody>
      </p:sp>
      <p:pic>
        <p:nvPicPr>
          <p:cNvPr id="3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DFD9002-8F17-4B87-AA3C-A38748F8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79" y="1556332"/>
            <a:ext cx="5139488" cy="34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2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0B6F9E-AE45-4D61-8CB8-B246061C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Pomůcky</a:t>
            </a:r>
            <a:endParaRPr lang="cs-CZ" b="1">
              <a:solidFill>
                <a:srgbClr val="FFFFFF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3426964-707B-F417-48F5-B9AD6A443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80669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796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56EA9-4B72-4135-BE27-DD906F35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0AEC4-2747-4766-ACE7-0F7134A2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25744"/>
            <a:ext cx="10131425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000" b="1" dirty="0">
                <a:ea typeface="+mn-lt"/>
                <a:cs typeface="+mn-lt"/>
              </a:rPr>
              <a:t>Vyzkoušejte strategie žáků při provádění rozkladů: </a:t>
            </a:r>
            <a:endParaRPr lang="cs-CZ" sz="3000" dirty="0">
              <a:cs typeface="Calibri" panose="020F0502020204030204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6 + 8</a:t>
            </a:r>
            <a:endParaRPr lang="cs-CZ" sz="300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9 + 7</a:t>
            </a:r>
            <a:endParaRPr lang="cs-CZ" sz="300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16 + 9</a:t>
            </a:r>
            <a:endParaRPr lang="cs-CZ" sz="300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47 + 25</a:t>
            </a:r>
            <a:endParaRPr lang="cs-CZ" sz="3000" dirty="0"/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75 + 19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505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536F1-B3B3-4039-A351-A958F79B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Problémy ŽÁKŮ při písemném sčítání</a:t>
            </a:r>
            <a:endParaRPr lang="cs-CZ" sz="4500" dirty="0">
              <a:cs typeface="Calibri Light" panose="020F0302020204030204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C59B94B4-121A-4A0F-848E-639C6DBBB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334" y="1716244"/>
            <a:ext cx="6461358" cy="4881779"/>
          </a:xfrm>
        </p:spPr>
      </p:pic>
    </p:spTree>
    <p:extLst>
      <p:ext uri="{BB962C8B-B14F-4D97-AF65-F5344CB8AC3E}">
        <p14:creationId xmlns:p14="http://schemas.microsoft.com/office/powerpoint/2010/main" val="1931155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8205-1B9D-4840-BE1E-8B944760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25" y="4482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Calibri"/>
                <a:cs typeface="Calibri"/>
              </a:rPr>
              <a:t>LITERATURA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CAD6A-58C5-400E-A69D-600ADFF7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4" y="1144743"/>
            <a:ext cx="11554571" cy="4646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-CZ">
              <a:cs typeface="Calibri" panose="020F0502020204030204"/>
            </a:endParaRPr>
          </a:p>
          <a:p>
            <a:pPr algn="just"/>
            <a:r>
              <a:rPr lang="cs-CZ" sz="2500" dirty="0">
                <a:ea typeface="+mn-lt"/>
                <a:cs typeface="+mn-lt"/>
              </a:rPr>
              <a:t>Blažková. R. (2017). </a:t>
            </a:r>
            <a:r>
              <a:rPr lang="cs-CZ" sz="25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500" dirty="0">
                <a:ea typeface="+mn-lt"/>
                <a:cs typeface="+mn-lt"/>
              </a:rPr>
              <a:t>Brno: Masarykova univerzita. </a:t>
            </a:r>
            <a:endParaRPr lang="cs-CZ" sz="250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Blažková, R. (2010). </a:t>
            </a:r>
            <a:r>
              <a:rPr lang="cs-CZ" sz="2500" i="1" dirty="0">
                <a:ea typeface="+mn-lt"/>
                <a:cs typeface="+mn-lt"/>
              </a:rPr>
              <a:t>Rozvoj matematických pojmů a představ u dětí předškolního věku [web].</a:t>
            </a:r>
            <a:r>
              <a:rPr lang="cs-CZ" sz="2500" dirty="0">
                <a:ea typeface="+mn-lt"/>
                <a:cs typeface="+mn-lt"/>
              </a:rPr>
              <a:t> Dostupné z: </a:t>
            </a:r>
            <a:r>
              <a:rPr lang="cs-CZ" sz="2500" dirty="0">
                <a:ea typeface="+mn-lt"/>
                <a:cs typeface="+mn-lt"/>
                <a:hlinkClick r:id="rId2"/>
              </a:rPr>
              <a:t>https://is.muni.cz/do/rect/el/estud/pedf/js10/rozvoj/web/index.html</a:t>
            </a:r>
            <a:r>
              <a:rPr lang="cs-CZ" sz="2500" dirty="0">
                <a:ea typeface="+mn-lt"/>
                <a:cs typeface="+mn-lt"/>
              </a:rPr>
              <a:t>   </a:t>
            </a:r>
            <a:endParaRPr lang="cs-CZ" sz="2500" dirty="0">
              <a:cs typeface="Calibri" panose="020F0502020204030204"/>
            </a:endParaRPr>
          </a:p>
          <a:p>
            <a:r>
              <a:rPr lang="cs-CZ" sz="2500" dirty="0">
                <a:ea typeface="+mn-lt"/>
                <a:cs typeface="+mn-lt"/>
              </a:rPr>
              <a:t>Blažková, R., Matoušková, K., Vaňurová, M., &amp; Blažek, M. (2004). Poruchy učení v matematice a možnosti jejich nápravy. Brno: </a:t>
            </a:r>
            <a:r>
              <a:rPr lang="cs-CZ" sz="2500" dirty="0" err="1">
                <a:ea typeface="+mn-lt"/>
                <a:cs typeface="+mn-lt"/>
              </a:rPr>
              <a:t>Paido</a:t>
            </a:r>
            <a:r>
              <a:rPr lang="cs-CZ" sz="2500" dirty="0">
                <a:ea typeface="+mn-lt"/>
                <a:cs typeface="+mn-lt"/>
              </a:rPr>
              <a:t>. </a:t>
            </a:r>
          </a:p>
          <a:p>
            <a:pPr algn="just">
              <a:buClr>
                <a:srgbClr val="FFFFFF"/>
              </a:buClr>
            </a:pPr>
            <a:r>
              <a:rPr lang="cs-CZ" sz="2500" dirty="0">
                <a:ea typeface="+mn-lt"/>
                <a:cs typeface="+mn-lt"/>
              </a:rPr>
              <a:t>Pavlíčková, L. (2020). </a:t>
            </a:r>
            <a:r>
              <a:rPr lang="cs-CZ" sz="2500" i="1" dirty="0">
                <a:ea typeface="+mn-lt"/>
                <a:cs typeface="+mn-lt"/>
              </a:rPr>
              <a:t>Interaktivní osnova k předmětu Strategie podpory matematické gramotnosti</a:t>
            </a:r>
            <a:r>
              <a:rPr lang="cs-CZ" sz="2500" dirty="0">
                <a:ea typeface="+mn-lt"/>
                <a:cs typeface="+mn-lt"/>
              </a:rPr>
              <a:t>. Brno.  </a:t>
            </a:r>
          </a:p>
          <a:p>
            <a:pPr algn="just">
              <a:buClr>
                <a:srgbClr val="FFFFFF"/>
              </a:buClr>
            </a:pPr>
            <a:r>
              <a:rPr lang="cs-CZ" sz="2500" dirty="0">
                <a:ea typeface="+mn-lt"/>
                <a:cs typeface="+mn-lt"/>
              </a:rPr>
              <a:t>Pavlíčková, L. (2020). </a:t>
            </a:r>
            <a:r>
              <a:rPr lang="cs-CZ" sz="2500" i="1" dirty="0">
                <a:ea typeface="+mn-lt"/>
                <a:cs typeface="+mn-lt"/>
              </a:rPr>
              <a:t>Interaktivní osnova k předmětu Didaktika matematiky 1</a:t>
            </a:r>
            <a:r>
              <a:rPr lang="cs-CZ" sz="2500" dirty="0">
                <a:ea typeface="+mn-lt"/>
                <a:cs typeface="+mn-lt"/>
              </a:rPr>
              <a:t>. Brno. </a:t>
            </a:r>
            <a:endParaRPr lang="cs-CZ" sz="2500"/>
          </a:p>
          <a:p>
            <a:pPr>
              <a:buClr>
                <a:srgbClr val="FFFFFF"/>
              </a:buClr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5078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7A175-2638-4507-89EB-DA9AC05D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183776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Calibri"/>
                <a:cs typeface="Calibri"/>
              </a:rPr>
              <a:t>LITERATURA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777B2-F12D-4B73-9C51-4A5FE426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45" y="973116"/>
            <a:ext cx="11690811" cy="6140378"/>
          </a:xfrm>
        </p:spPr>
        <p:txBody>
          <a:bodyPr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endParaRPr lang="cs-CZ" sz="3000" b="1" cap="all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Kamila V. (2020). Sčítání do 20 s přechodem přes desítku (video). Dostupné z </a:t>
            </a:r>
            <a:r>
              <a:rPr lang="cs-CZ" sz="2500" dirty="0">
                <a:cs typeface="Calibri"/>
                <a:hlinkClick r:id="rId2"/>
              </a:rPr>
              <a:t>https://www.youtube.com/watch?v=8C1c4PG6tJU&amp;t=17s</a:t>
            </a:r>
            <a:endParaRPr lang="cs-CZ" sz="25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Budínová, I. (2018). Jak se naučit sčítat ve třech týdnech (video). Dostupné z </a:t>
            </a:r>
            <a:r>
              <a:rPr lang="cs-CZ" sz="2500" dirty="0">
                <a:cs typeface="Calibri"/>
                <a:hlinkClick r:id="rId3"/>
              </a:rPr>
              <a:t>https://www.youtube.com/watch?v=3JyyUrSmzFU&amp;t=304s</a:t>
            </a:r>
            <a:endParaRPr lang="cs-CZ" sz="25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My Works Montessori. (2012). Montessori </a:t>
            </a:r>
            <a:r>
              <a:rPr lang="cs-CZ" sz="2500" dirty="0" err="1">
                <a:cs typeface="Calibri"/>
              </a:rPr>
              <a:t>Math</a:t>
            </a:r>
            <a:r>
              <a:rPr lang="cs-CZ" sz="2500" dirty="0">
                <a:cs typeface="Calibri"/>
              </a:rPr>
              <a:t> </a:t>
            </a:r>
            <a:r>
              <a:rPr lang="cs-CZ" sz="2500" dirty="0" err="1">
                <a:cs typeface="Calibri"/>
              </a:rPr>
              <a:t>Lesson</a:t>
            </a:r>
            <a:r>
              <a:rPr lang="cs-CZ" sz="2500" dirty="0">
                <a:cs typeface="Calibri"/>
              </a:rPr>
              <a:t> - </a:t>
            </a:r>
            <a:r>
              <a:rPr lang="cs-CZ" sz="2500" dirty="0" err="1">
                <a:cs typeface="Calibri"/>
              </a:rPr>
              <a:t>Addition</a:t>
            </a:r>
            <a:r>
              <a:rPr lang="cs-CZ" sz="2500" dirty="0">
                <a:cs typeface="Calibri"/>
              </a:rPr>
              <a:t> </a:t>
            </a:r>
            <a:r>
              <a:rPr lang="cs-CZ" sz="2500" dirty="0" err="1">
                <a:cs typeface="Calibri"/>
              </a:rPr>
              <a:t>Strip</a:t>
            </a:r>
            <a:r>
              <a:rPr lang="cs-CZ" sz="2500" dirty="0">
                <a:cs typeface="Calibri"/>
              </a:rPr>
              <a:t> </a:t>
            </a:r>
            <a:r>
              <a:rPr lang="cs-CZ" sz="2500" dirty="0" err="1">
                <a:cs typeface="Calibri"/>
              </a:rPr>
              <a:t>Board</a:t>
            </a:r>
            <a:r>
              <a:rPr lang="cs-CZ" sz="2500" dirty="0">
                <a:cs typeface="Calibri"/>
              </a:rPr>
              <a:t> (video). Dostupné z </a:t>
            </a:r>
            <a:r>
              <a:rPr lang="cs-CZ" sz="2500" dirty="0">
                <a:cs typeface="Calibri"/>
                <a:hlinkClick r:id="rId4"/>
              </a:rPr>
              <a:t>https://www.youtube.com/watch?v=28jCvHWOWjY&amp;t=133s</a:t>
            </a:r>
            <a:endParaRPr lang="cs-CZ" sz="25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 dirty="0">
                <a:cs typeface="Calibri"/>
              </a:rPr>
              <a:t>Budínová, I. (2018). Sčítání s Montessori pomůckou Banka (video). Dostupné z </a:t>
            </a:r>
            <a:r>
              <a:rPr lang="cs-CZ" sz="2500" dirty="0">
                <a:cs typeface="Calibri"/>
                <a:hlinkClick r:id="rId5"/>
              </a:rPr>
              <a:t>https://www.youtube.com/watch?v=CY_RAIvuCuM</a:t>
            </a:r>
            <a:endParaRPr lang="cs-CZ" sz="25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 dirty="0" err="1">
                <a:cs typeface="Calibri"/>
              </a:rPr>
              <a:t>Mavi&amp;Vito</a:t>
            </a:r>
            <a:r>
              <a:rPr lang="cs-CZ" sz="2500" dirty="0">
                <a:cs typeface="Calibri"/>
              </a:rPr>
              <a:t> </a:t>
            </a:r>
            <a:r>
              <a:rPr lang="cs-CZ" sz="2500" dirty="0" err="1">
                <a:cs typeface="Calibri"/>
              </a:rPr>
              <a:t>Videos</a:t>
            </a:r>
            <a:r>
              <a:rPr lang="cs-CZ" sz="2500" dirty="0">
                <a:cs typeface="Calibri"/>
              </a:rPr>
              <a:t>. (2017). Learning </a:t>
            </a:r>
            <a:r>
              <a:rPr lang="cs-CZ" sz="2500" dirty="0" err="1">
                <a:cs typeface="Calibri"/>
              </a:rPr>
              <a:t>Addition</a:t>
            </a:r>
            <a:r>
              <a:rPr lang="cs-CZ" sz="2500" dirty="0">
                <a:cs typeface="Calibri"/>
              </a:rPr>
              <a:t> </a:t>
            </a:r>
            <a:r>
              <a:rPr lang="cs-CZ" sz="2500" dirty="0" err="1">
                <a:cs typeface="Calibri"/>
              </a:rPr>
              <a:t>Using</a:t>
            </a:r>
            <a:r>
              <a:rPr lang="cs-CZ" sz="2500" dirty="0">
                <a:cs typeface="Calibri"/>
              </a:rPr>
              <a:t> Montessori </a:t>
            </a:r>
            <a:r>
              <a:rPr lang="cs-CZ" sz="2500" dirty="0" err="1">
                <a:cs typeface="Calibri"/>
              </a:rPr>
              <a:t>Stamp</a:t>
            </a:r>
            <a:r>
              <a:rPr lang="cs-CZ" sz="2500" dirty="0">
                <a:cs typeface="Calibri"/>
              </a:rPr>
              <a:t> Game (video). </a:t>
            </a:r>
            <a:r>
              <a:rPr lang="cs-CZ" sz="2500" dirty="0">
                <a:cs typeface="Calibri"/>
                <a:hlinkClick r:id="rId6"/>
              </a:rPr>
              <a:t>https://www.youtube.com/watch?v=ogTWJATIJD0&amp;t=8s</a:t>
            </a:r>
            <a:endParaRPr lang="cs-CZ" sz="25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9FDC0E-B668-4C3C-9479-9F3705F9554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842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C12B5-B7D3-4960-A7A8-9BECD6E5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B44A2A19-A3FF-4B23-8FAD-3E32BB881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20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80E20-47CD-4146-A895-A32BCF44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525882"/>
            <a:ext cx="4625644" cy="569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500" dirty="0">
                <a:cs typeface="Calibri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6875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45801-2BBC-432A-A2EF-A9E12D33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B14AA-4001-41AD-8E1E-0A9D66C1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48" y="2007596"/>
            <a:ext cx="10915836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nejprve využíváme situace, kdy sčítanci i součet mají stejný název, teprve později bereme součet jako nadřazený 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8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0D7DF-57A7-40B7-82FF-6440E281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D0D6E-A995-4661-B328-EB67D6D8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pozor na nesprávné grafické znázornění</a:t>
            </a:r>
            <a:endParaRPr lang="cs-CZ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2800" dirty="0">
                <a:ea typeface="+mn-lt"/>
                <a:cs typeface="+mn-lt"/>
              </a:rPr>
              <a:t> </a:t>
            </a:r>
            <a:r>
              <a:rPr lang="cs-CZ" sz="2800" dirty="0">
                <a:ea typeface="+mn-lt"/>
                <a:cs typeface="+mn-lt"/>
                <a:hlinkClick r:id="rId2"/>
              </a:rPr>
              <a:t>odkaz - nesprávné grafické znázornění sčítání</a:t>
            </a:r>
            <a:r>
              <a:rPr lang="cs-CZ" sz="2800" dirty="0">
                <a:ea typeface="+mn-lt"/>
                <a:cs typeface="+mn-lt"/>
              </a:rPr>
              <a:t> 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29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6706A-88EC-465C-A255-B5CC02E4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24FDE-0A07-4673-90C7-BF18C980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Co všechno může dítě chápat pod zápisem: 3 + 2 = 5 ?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46353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6706A-88EC-465C-A255-B5CC02E4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24FDE-0A07-4673-90C7-BF18C980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1436096"/>
            <a:ext cx="10691719" cy="4601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Co všechno může dítě chápat pod zápisem: 3 + 2 = 5 ?</a:t>
            </a:r>
            <a:endParaRPr lang="cs-CZ" b="1" dirty="0"/>
          </a:p>
          <a:p>
            <a:endParaRPr lang="cs-CZ" dirty="0">
              <a:cs typeface="Calibri" panose="020F0502020204030204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tři plus dva rovná se pět </a:t>
            </a:r>
          </a:p>
          <a:p>
            <a:pPr algn="just"/>
            <a:r>
              <a:rPr lang="cs-CZ" sz="3000" dirty="0">
                <a:ea typeface="+mn-lt"/>
                <a:cs typeface="+mn-lt"/>
              </a:rPr>
              <a:t>tři a dvě je pět </a:t>
            </a:r>
          </a:p>
          <a:p>
            <a:pPr algn="just"/>
            <a:r>
              <a:rPr lang="cs-CZ" sz="3000" dirty="0">
                <a:ea typeface="+mn-lt"/>
                <a:cs typeface="+mn-lt"/>
              </a:rPr>
              <a:t>když ke třem přidám dvě, dostanu 5 </a:t>
            </a:r>
          </a:p>
          <a:p>
            <a:pPr algn="just"/>
            <a:r>
              <a:rPr lang="cs-CZ" sz="3000" dirty="0">
                <a:ea typeface="+mn-lt"/>
                <a:cs typeface="+mn-lt"/>
              </a:rPr>
              <a:t>když tři zvětším o dvě, dostanu 5 </a:t>
            </a:r>
          </a:p>
          <a:p>
            <a:pPr algn="just"/>
            <a:r>
              <a:rPr lang="cs-CZ" sz="3000" dirty="0">
                <a:ea typeface="+mn-lt"/>
                <a:cs typeface="+mn-lt"/>
              </a:rPr>
              <a:t>pět je o 2 více než 3 </a:t>
            </a:r>
          </a:p>
          <a:p>
            <a:r>
              <a:rPr lang="cs-CZ" sz="3000" dirty="0">
                <a:ea typeface="+mn-lt"/>
                <a:cs typeface="+mn-lt"/>
              </a:rPr>
              <a:t>pět je o tři více než 2 </a:t>
            </a:r>
          </a:p>
        </p:txBody>
      </p:sp>
    </p:spTree>
    <p:extLst>
      <p:ext uri="{BB962C8B-B14F-4D97-AF65-F5344CB8AC3E}">
        <p14:creationId xmlns:p14="http://schemas.microsoft.com/office/powerpoint/2010/main" val="29865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24450-C731-497F-842B-B36669E3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1. Vyvození sčítání v oboru do pěti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F6D55-731A-4A5E-AD08-E51ADF6F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3000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FE9E499-97D3-4600-98EA-D7817D7D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86" y="2210819"/>
            <a:ext cx="3659225" cy="39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1559</Words>
  <Application>Microsoft Office PowerPoint</Application>
  <PresentationFormat>Širokoúhlá obrazovka</PresentationFormat>
  <Paragraphs>202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Celestial</vt:lpstr>
      <vt:lpstr>Celestial</vt:lpstr>
      <vt:lpstr>STRATEGIE PODPORY   MATEMATICKÉ     GRAMOTNOSTI </vt:lpstr>
      <vt:lpstr>Prezentace aplikace PowerPoint</vt:lpstr>
      <vt:lpstr>Prezentace aplikace PowerPoint</vt:lpstr>
      <vt:lpstr>Postup při vyvození operace sčítání </vt:lpstr>
      <vt:lpstr>Prezentace aplikace PowerPoint</vt:lpstr>
      <vt:lpstr>Prezentace aplikace PowerPoint</vt:lpstr>
      <vt:lpstr>Prezentace aplikace PowerPoint</vt:lpstr>
      <vt:lpstr>Prezentace aplikace PowerPoint</vt:lpstr>
      <vt:lpstr>1. Vyvození sčítání v oboru do pěti </vt:lpstr>
      <vt:lpstr>2. Sčítání v oboru do deseti </vt:lpstr>
      <vt:lpstr>3. Sčítání v oboru do dvaceti </vt:lpstr>
      <vt:lpstr>3. Sčítání v oboru do dvaceti </vt:lpstr>
      <vt:lpstr>3. Sčítání v oboru do dvaceti </vt:lpstr>
      <vt:lpstr>3. Sčítání v oboru do dvaceti </vt:lpstr>
      <vt:lpstr>Prezentace aplikace PowerPoint</vt:lpstr>
      <vt:lpstr>4. Pamětné sčítání v oboru do sta </vt:lpstr>
      <vt:lpstr>Prezentace aplikace PowerPoint</vt:lpstr>
      <vt:lpstr>Problémy ŽÁKŮ při pamětném sčítání </vt:lpstr>
      <vt:lpstr>Problémy ŽÁKŮ při pamětném sčítání </vt:lpstr>
      <vt:lpstr>Problémy ŽÁKŮ při pamětném sčítání </vt:lpstr>
      <vt:lpstr>Problémy ŽÁKŮ při pamětném sčítání </vt:lpstr>
      <vt:lpstr>Problémy ŽÁKŮ při pamětném sčítání </vt:lpstr>
      <vt:lpstr>Problémy ŽÁKŮ při pamětném sčítání </vt:lpstr>
      <vt:lpstr>Reedukační postupy při pamětném sčítání </vt:lpstr>
      <vt:lpstr>Prezentace aplikace PowerPoint</vt:lpstr>
      <vt:lpstr>   5. Písemné sčítání </vt:lpstr>
      <vt:lpstr>   5. Písemné sčítání </vt:lpstr>
      <vt:lpstr>   5. Písemné sčítání </vt:lpstr>
      <vt:lpstr>   5. Písemné sčítání </vt:lpstr>
      <vt:lpstr>   5. Písemné sčítání </vt:lpstr>
      <vt:lpstr>Reedukační postupy při písemném sčítání</vt:lpstr>
      <vt:lpstr>Reedukační postupy při písemném sčítání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Prezentace aplikace PowerPoint</vt:lpstr>
      <vt:lpstr>Problémy ŽÁKŮ při písemném sčítání</vt:lpstr>
      <vt:lpstr>LITERATURA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491</cp:revision>
  <dcterms:created xsi:type="dcterms:W3CDTF">2021-10-09T18:52:28Z</dcterms:created>
  <dcterms:modified xsi:type="dcterms:W3CDTF">2022-10-02T10:15:58Z</dcterms:modified>
</cp:coreProperties>
</file>