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39" r:id="rId2"/>
  </p:sldMasterIdLst>
  <p:sldIdLst>
    <p:sldId id="256" r:id="rId3"/>
    <p:sldId id="257" r:id="rId4"/>
    <p:sldId id="258" r:id="rId5"/>
    <p:sldId id="259" r:id="rId6"/>
    <p:sldId id="261" r:id="rId7"/>
    <p:sldId id="263" r:id="rId8"/>
    <p:sldId id="262" r:id="rId9"/>
    <p:sldId id="264" r:id="rId10"/>
    <p:sldId id="260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6" r:id="rId32"/>
    <p:sldId id="285" r:id="rId33"/>
    <p:sldId id="287" r:id="rId34"/>
    <p:sldId id="302" r:id="rId35"/>
    <p:sldId id="289" r:id="rId36"/>
    <p:sldId id="296" r:id="rId37"/>
    <p:sldId id="298" r:id="rId38"/>
    <p:sldId id="301" r:id="rId39"/>
    <p:sldId id="292" r:id="rId40"/>
    <p:sldId id="294" r:id="rId41"/>
    <p:sldId id="300" r:id="rId42"/>
    <p:sldId id="299" r:id="rId43"/>
    <p:sldId id="288" r:id="rId44"/>
    <p:sldId id="291" r:id="rId45"/>
    <p:sldId id="290" r:id="rId4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91E139-67A1-E48C-AE1A-1E0485BB1F29}" v="176" dt="2021-10-18T07:12:45.761"/>
    <p1510:client id="{5932B0C7-BBAE-2DF3-F74A-345B13A392C4}" v="532" dt="2021-10-17T20:59:43.332"/>
    <p1510:client id="{66C427D8-6C41-4A95-A4DE-CA8A72414F42}" v="60" dt="2022-10-02T19:37:18.866"/>
    <p1510:client id="{805CC934-E460-AE21-2933-6F6DDB225846}" v="2" dt="2021-10-18T16:42:03.819"/>
    <p1510:client id="{DCD50688-6478-4429-AD69-C2E69C173574}" v="337" dt="2021-10-17T18:10:28.8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2" d="100"/>
          <a:sy n="82" d="100"/>
        </p:scale>
        <p:origin x="5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microsoft.com/office/2015/10/relationships/revisionInfo" Target="revisionInfo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240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42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535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807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52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62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178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0803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95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38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73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252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74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61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62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143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06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818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895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76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655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3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7753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857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947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26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57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7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973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178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76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53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777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231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1449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2517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mathelp.cz/publikace-a-materialy/videa/odcitani-prirozenych-cisel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1PGUNTgHw0&amp;t=261s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youtube.com/watch?v=APR1kSyxGAQ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csCRjnt5cQ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ACaVxdrK7bc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youtube.com/watch?v=FyjfSbLFUBo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do/rect/el/estud/pedf/js10/rozvoj/web/index.html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PR1kSyxGAQ" TargetMode="External"/><Relationship Id="rId2" Type="http://schemas.openxmlformats.org/officeDocument/2006/relationships/hyperlink" Target="http://mathelp.cz/publikace-a-materialy/videa/odcitani-prirozenych-cise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ccsCRjnt5cQ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do/rect/el/estud/pedf/js10/rozvoj/web/pages/priprava-na-operace-s-prirozenymi-cisly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3D1E5586-8BB5-40F6-96C3-2E87DD7CE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93805" y="1354668"/>
            <a:ext cx="8204391" cy="234647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cs-CZ" sz="6000" b="1" cap="all" dirty="0">
                <a:ea typeface="+mj-lt"/>
                <a:cs typeface="+mj-lt"/>
              </a:rPr>
              <a:t>STRATEGIE PODPORY</a:t>
            </a:r>
            <a:br>
              <a:rPr lang="cs-CZ" sz="6000" b="1" cap="all" dirty="0">
                <a:ea typeface="+mj-lt"/>
                <a:cs typeface="+mj-lt"/>
              </a:rPr>
            </a:br>
            <a:r>
              <a:rPr lang="cs-CZ" sz="6000" b="1" cap="all" dirty="0">
                <a:ea typeface="+mj-lt"/>
                <a:cs typeface="+mj-lt"/>
              </a:rPr>
              <a:t>  MATEMATICKÉ</a:t>
            </a:r>
            <a:br>
              <a:rPr lang="cs-CZ" sz="6000" b="1" cap="all" dirty="0">
                <a:ea typeface="+mj-lt"/>
                <a:cs typeface="+mj-lt"/>
              </a:rPr>
            </a:br>
            <a:r>
              <a:rPr lang="cs-CZ" sz="6000" b="1" cap="all" dirty="0">
                <a:ea typeface="+mj-lt"/>
                <a:cs typeface="+mj-lt"/>
              </a:rPr>
              <a:t>    GRAMOTNOSTI</a:t>
            </a:r>
            <a:endParaRPr lang="cs-CZ" sz="6000" dirty="0">
              <a:cs typeface="Calibri Ligh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97137" y="3940629"/>
            <a:ext cx="7197726" cy="1240970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ts val="0"/>
              </a:spcBef>
              <a:spcAft>
                <a:spcPts val="1000"/>
              </a:spcAft>
            </a:pPr>
            <a:r>
              <a:rPr lang="cs-CZ" sz="3500" b="1" cap="all" dirty="0">
                <a:latin typeface="Calibri Light"/>
                <a:cs typeface="Calibri Light"/>
              </a:rPr>
              <a:t>Jana </a:t>
            </a:r>
            <a:r>
              <a:rPr lang="cs-CZ" sz="3500" b="1" cap="all" dirty="0" err="1">
                <a:latin typeface="Calibri Light"/>
                <a:cs typeface="Calibri Light"/>
              </a:rPr>
              <a:t>veseláková</a:t>
            </a:r>
            <a:endParaRPr lang="cs-CZ" sz="3500">
              <a:ea typeface="+mn-lt"/>
              <a:cs typeface="+mn-lt"/>
            </a:endParaRPr>
          </a:p>
          <a:p>
            <a:pPr algn="ctr">
              <a:spcBef>
                <a:spcPts val="0"/>
              </a:spcBef>
              <a:spcAft>
                <a:spcPts val="1000"/>
              </a:spcAft>
            </a:pPr>
            <a:r>
              <a:rPr lang="cs-CZ" cap="all" dirty="0">
                <a:latin typeface="Calibri Light"/>
                <a:cs typeface="Calibri Light"/>
              </a:rPr>
              <a:t>      </a:t>
            </a:r>
            <a:r>
              <a:rPr lang="cs-CZ" sz="3000" cap="all" dirty="0">
                <a:latin typeface="Calibri Light"/>
                <a:cs typeface="Calibri Light"/>
              </a:rPr>
              <a:t>Katedra matematiky</a:t>
            </a:r>
            <a:endParaRPr lang="cs-CZ" sz="3000">
              <a:cs typeface="Calibri"/>
            </a:endParaRPr>
          </a:p>
        </p:txBody>
      </p:sp>
      <p:cxnSp>
        <p:nvCxnSpPr>
          <p:cNvPr id="6" name="Straight Connector 9">
            <a:extLst>
              <a:ext uri="{FF2B5EF4-FFF2-40B4-BE49-F238E27FC236}">
                <a16:creationId xmlns:a16="http://schemas.microsoft.com/office/drawing/2014/main" id="{8A832D40-B9E2-4CE7-9E0A-B35591EA2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45629" y="3810000"/>
            <a:ext cx="50074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95E54B-96CA-47AE-98A0-DF29833E5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500" b="1" dirty="0">
                <a:ea typeface="+mj-lt"/>
                <a:cs typeface="+mj-lt"/>
              </a:rPr>
              <a:t>Otázka: 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AC6001-C1B1-464F-90D0-0F2002198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038" y="2142067"/>
            <a:ext cx="10422188" cy="42607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spcBef>
                <a:spcPct val="0"/>
              </a:spcBef>
            </a:pPr>
            <a:r>
              <a:rPr lang="cs-CZ" sz="3500" dirty="0">
                <a:latin typeface="Calibri Light"/>
                <a:cs typeface="Calibri Light"/>
              </a:rPr>
              <a:t>Co všechno může dítě chápat pod zápisem: 5 – 2 = 3 ? </a:t>
            </a:r>
            <a:endParaRPr lang="cs-CZ" sz="3500" dirty="0">
              <a:ea typeface="+mn-lt"/>
              <a:cs typeface="+mn-lt"/>
            </a:endParaRPr>
          </a:p>
          <a:p>
            <a:pPr>
              <a:spcBef>
                <a:spcPct val="0"/>
              </a:spcBef>
            </a:pPr>
            <a:endParaRPr lang="cs-CZ" sz="3000" dirty="0">
              <a:latin typeface="Calibri Light"/>
              <a:cs typeface="Calibri Light"/>
            </a:endParaRPr>
          </a:p>
          <a:p>
            <a:pPr algn="just"/>
            <a:r>
              <a:rPr lang="cs-CZ" sz="3000" dirty="0">
                <a:ea typeface="+mn-lt"/>
                <a:cs typeface="+mn-lt"/>
              </a:rPr>
              <a:t>pět bez dvou jsou tři </a:t>
            </a:r>
            <a:endParaRPr lang="cs-CZ" sz="3000" dirty="0">
              <a:latin typeface="Calibri Light"/>
              <a:ea typeface="+mn-lt"/>
              <a:cs typeface="Calibri Light"/>
            </a:endParaRPr>
          </a:p>
          <a:p>
            <a:pPr algn="just"/>
            <a:r>
              <a:rPr lang="cs-CZ" sz="3000" dirty="0">
                <a:ea typeface="+mn-lt"/>
                <a:cs typeface="+mn-lt"/>
              </a:rPr>
              <a:t>pět minus dva jsou tři </a:t>
            </a:r>
            <a:endParaRPr lang="cs-CZ" sz="3000" dirty="0">
              <a:cs typeface="Calibri"/>
            </a:endParaRPr>
          </a:p>
          <a:p>
            <a:pPr algn="just"/>
            <a:r>
              <a:rPr lang="cs-CZ" sz="3000" dirty="0">
                <a:ea typeface="+mn-lt"/>
                <a:cs typeface="+mn-lt"/>
              </a:rPr>
              <a:t>když od pěti oddělím dvě, dostanu tři </a:t>
            </a:r>
            <a:endParaRPr lang="cs-CZ" sz="3000" dirty="0">
              <a:cs typeface="Calibri"/>
            </a:endParaRPr>
          </a:p>
          <a:p>
            <a:pPr algn="just"/>
            <a:r>
              <a:rPr lang="cs-CZ" sz="3000" dirty="0">
                <a:ea typeface="+mn-lt"/>
                <a:cs typeface="+mn-lt"/>
              </a:rPr>
              <a:t>pět mohu rozdělit na dvě a tři </a:t>
            </a:r>
            <a:endParaRPr lang="cs-CZ" sz="3000" dirty="0">
              <a:cs typeface="Calibri"/>
            </a:endParaRPr>
          </a:p>
          <a:p>
            <a:pPr algn="just"/>
            <a:r>
              <a:rPr lang="cs-CZ" sz="3000" dirty="0">
                <a:ea typeface="+mn-lt"/>
                <a:cs typeface="+mn-lt"/>
              </a:rPr>
              <a:t>pět je o tři více než dvě </a:t>
            </a:r>
            <a:endParaRPr lang="cs-CZ" sz="3000" dirty="0"/>
          </a:p>
          <a:p>
            <a:pPr marL="0" indent="0">
              <a:spcBef>
                <a:spcPct val="0"/>
              </a:spcBef>
              <a:buNone/>
            </a:pPr>
            <a:r>
              <a:rPr lang="cs-CZ" dirty="0">
                <a:ea typeface="+mn-lt"/>
                <a:cs typeface="+mn-lt"/>
              </a:rPr>
              <a:t>  </a:t>
            </a:r>
            <a:endParaRPr lang="cs-CZ">
              <a:cs typeface="Calibri" panose="020F0502020204030204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9334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207BC9-5F34-467A-9385-978A8D62F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500" b="1" dirty="0">
                <a:ea typeface="+mj-lt"/>
                <a:cs typeface="+mj-lt"/>
              </a:rPr>
              <a:t>POSTUP PAMĚTNÉHO ODČÍTÁNÍ </a:t>
            </a:r>
            <a:endParaRPr lang="cs-CZ" sz="4500" b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26B112-DCD2-493E-AB15-87C0CFF8A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3000" u="sng" dirty="0">
                <a:ea typeface="+mn-lt"/>
                <a:cs typeface="+mn-lt"/>
              </a:rPr>
              <a:t>1. ODČÍTÁNÍ V OBORU DO PĚTI</a:t>
            </a:r>
            <a:endParaRPr lang="cs-CZ" sz="3000" dirty="0">
              <a:cs typeface="Calibri" panose="020F0502020204030204"/>
            </a:endParaRPr>
          </a:p>
          <a:p>
            <a:r>
              <a:rPr lang="cs-CZ" sz="3000" dirty="0">
                <a:ea typeface="+mn-lt"/>
                <a:cs typeface="+mn-lt"/>
              </a:rPr>
              <a:t>důkladně procvičujeme deset základních spojů </a:t>
            </a:r>
          </a:p>
          <a:p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592FCF44-BD68-49C3-876A-FFA4E6CED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981" y="3298389"/>
            <a:ext cx="3084094" cy="33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44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962FF1-C5D8-4567-B3FF-BA6CBA723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>
                <a:ea typeface="+mj-lt"/>
                <a:cs typeface="+mj-lt"/>
              </a:rPr>
              <a:t>2. Odčítání v oboru do deseti</a:t>
            </a:r>
            <a:r>
              <a:rPr lang="cs-CZ" dirty="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A5F71E-C443-4BB3-A036-16A41EAB4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3000" dirty="0">
                <a:ea typeface="+mn-lt"/>
                <a:cs typeface="+mn-lt"/>
              </a:rPr>
              <a:t>bereme v úvahu, že příklady nejsou stejně obtížné </a:t>
            </a:r>
          </a:p>
          <a:p>
            <a:pPr marL="0" indent="0">
              <a:buClr>
                <a:srgbClr val="FFFFFF"/>
              </a:buClr>
              <a:buNone/>
            </a:pPr>
            <a:r>
              <a:rPr lang="cs-CZ" sz="3000" dirty="0">
                <a:ea typeface="+mn-lt"/>
                <a:cs typeface="+mn-lt"/>
              </a:rPr>
              <a:t>                                 (8 – 1 snadnější než 8 – 6) </a:t>
            </a:r>
            <a:endParaRPr lang="cs-CZ" sz="3000">
              <a:cs typeface="Calibri" panose="020F0502020204030204"/>
            </a:endParaRPr>
          </a:p>
          <a:p>
            <a:pPr marL="0" indent="0">
              <a:buNone/>
            </a:pPr>
            <a:endParaRPr lang="cs-CZ" sz="3000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příklady, kdy menšitel je 0, příklady typu 7 – 0 = 7 </a:t>
            </a:r>
            <a:endParaRPr lang="cs-CZ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93452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3D26C9-4B22-4C59-A71B-E7AFF30BE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>
                <a:ea typeface="+mj-lt"/>
                <a:cs typeface="+mj-lt"/>
              </a:rPr>
              <a:t>3. Odčítání v oboru do dvaceti bez přechodu přes základ deset</a:t>
            </a:r>
            <a:r>
              <a:rPr lang="cs-CZ" dirty="0">
                <a:ea typeface="+mj-lt"/>
                <a:cs typeface="+mj-lt"/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6AD31B-587B-46DA-82EE-2EF42B153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3000" dirty="0">
                <a:ea typeface="+mn-lt"/>
                <a:cs typeface="+mn-lt"/>
              </a:rPr>
              <a:t>Například: 17 – 4 = 13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9599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0334C9-3829-4EA0-9245-B8E01C0E7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>
                <a:ea typeface="+mj-lt"/>
                <a:cs typeface="+mj-lt"/>
              </a:rPr>
              <a:t>4. Odčítání v oboru do dvaceti s přechodem přes základ deset</a:t>
            </a:r>
            <a:r>
              <a:rPr lang="cs-CZ" dirty="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649D41-BEE7-47F5-B2FE-CBEBB1BF3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3000" dirty="0">
                <a:ea typeface="+mn-lt"/>
                <a:cs typeface="+mn-lt"/>
              </a:rPr>
              <a:t>Například: 12 – 5 = 7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8336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10F695-2ABB-4038-B1F8-921E444ED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500" b="1" dirty="0">
                <a:ea typeface="+mj-lt"/>
                <a:cs typeface="+mj-lt"/>
              </a:rPr>
              <a:t>Zásady: </a:t>
            </a:r>
            <a:endParaRPr lang="cs-CZ" sz="4500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1DCFDF-564A-4CC3-BF55-E09A8452B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538" y="2142067"/>
            <a:ext cx="11144082" cy="36491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3000" dirty="0">
                <a:ea typeface="+mn-lt"/>
                <a:cs typeface="+mn-lt"/>
              </a:rPr>
              <a:t>neustále opakovat rozklady čísel </a:t>
            </a:r>
            <a:endParaRPr lang="cs-CZ" sz="3000" dirty="0">
              <a:cs typeface="Calibri" panose="020F0502020204030204"/>
            </a:endParaRPr>
          </a:p>
          <a:p>
            <a:pPr marL="0" indent="0">
              <a:buClr>
                <a:srgbClr val="FFFFFF"/>
              </a:buClr>
              <a:buNone/>
            </a:pPr>
            <a:endParaRPr lang="cs-CZ" sz="3000" dirty="0">
              <a:ea typeface="+mn-lt"/>
              <a:cs typeface="+mn-lt"/>
            </a:endParaRPr>
          </a:p>
          <a:p>
            <a:r>
              <a:rPr lang="cs-CZ" sz="3000" dirty="0">
                <a:ea typeface="+mn-lt"/>
                <a:cs typeface="+mn-lt"/>
              </a:rPr>
              <a:t>respektujeme žákův postup při odčítání, pokud je správný a může se použít i v dalších příkladech na odčítání </a:t>
            </a:r>
            <a:endParaRPr lang="cs-CZ" sz="3000">
              <a:cs typeface="Calibri"/>
            </a:endParaRPr>
          </a:p>
          <a:p>
            <a:pPr>
              <a:buClr>
                <a:srgbClr val="FFFFFF"/>
              </a:buClr>
            </a:pPr>
            <a:endParaRPr lang="cs-CZ" sz="3000" dirty="0">
              <a:ea typeface="+mn-lt"/>
              <a:cs typeface="+mn-lt"/>
            </a:endParaRPr>
          </a:p>
          <a:p>
            <a:r>
              <a:rPr lang="cs-CZ" sz="3000" dirty="0">
                <a:ea typeface="+mn-lt"/>
                <a:cs typeface="+mn-lt"/>
              </a:rPr>
              <a:t>snažíme se vyvarovat, aby žák počítal na prstech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7019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4B4051-A82B-4462-8411-935A02AA6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>
                <a:ea typeface="+mj-lt"/>
                <a:cs typeface="+mj-lt"/>
              </a:rPr>
              <a:t>5. Odčítání v oboru do sta</a:t>
            </a:r>
            <a:r>
              <a:rPr lang="cs-CZ" dirty="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B1B132-D077-4F88-ADAC-08F83448B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3000" dirty="0">
                <a:ea typeface="+mn-lt"/>
                <a:cs typeface="+mn-lt"/>
              </a:rPr>
              <a:t>respektujeme jemnou metodickou řadu, kdy s každým novým příkladem zařadíme vždy jen jeden nový jev </a:t>
            </a:r>
            <a:endParaRPr lang="cs-CZ" sz="3000"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endParaRPr lang="cs-CZ" sz="3000" dirty="0">
              <a:ea typeface="+mn-lt"/>
              <a:cs typeface="+mn-lt"/>
            </a:endParaRPr>
          </a:p>
          <a:p>
            <a:r>
              <a:rPr lang="cs-CZ" sz="3000" dirty="0">
                <a:ea typeface="+mn-lt"/>
                <a:cs typeface="+mn-lt"/>
              </a:rPr>
              <a:t> využíváme čtvercovou síť, svazky tyčinek, brček, modely peněz, předměty balené po deseti kusech </a:t>
            </a:r>
            <a:endParaRPr lang="cs-CZ" sz="3000"/>
          </a:p>
        </p:txBody>
      </p:sp>
    </p:spTree>
    <p:extLst>
      <p:ext uri="{BB962C8B-B14F-4D97-AF65-F5344CB8AC3E}">
        <p14:creationId xmlns:p14="http://schemas.microsoft.com/office/powerpoint/2010/main" val="1551884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C1D3DC-2087-411C-99B1-6345779C2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err="1">
                <a:latin typeface="Calibri"/>
                <a:cs typeface="Calibri"/>
              </a:rPr>
              <a:t>metodickÁ</a:t>
            </a:r>
            <a:r>
              <a:rPr lang="cs-CZ" sz="4000" dirty="0">
                <a:latin typeface="Calibri"/>
                <a:cs typeface="Calibri"/>
              </a:rPr>
              <a:t> </a:t>
            </a:r>
            <a:r>
              <a:rPr lang="cs-CZ" sz="4000" dirty="0" err="1">
                <a:latin typeface="Calibri"/>
                <a:cs typeface="Calibri"/>
              </a:rPr>
              <a:t>řadA</a:t>
            </a:r>
            <a:endParaRPr lang="cs-CZ" dirty="0" err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E33B6B-7236-497E-B56E-86C99D74E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3000" u="sng" dirty="0">
                <a:ea typeface="+mn-lt"/>
                <a:cs typeface="+mn-lt"/>
              </a:rPr>
              <a:t>a) Odčítání násobků deseti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/>
          </a:p>
          <a:p>
            <a:endParaRPr lang="cs-CZ" sz="3000" dirty="0">
              <a:ea typeface="+mn-lt"/>
              <a:cs typeface="+mn-lt"/>
            </a:endParaRPr>
          </a:p>
          <a:p>
            <a:r>
              <a:rPr lang="cs-CZ" sz="3000" dirty="0">
                <a:ea typeface="+mn-lt"/>
                <a:cs typeface="+mn-lt"/>
              </a:rPr>
              <a:t>Například: 50 – 30 </a:t>
            </a:r>
            <a:endParaRPr lang="cs-CZ" sz="300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využití analogie dřívějšího učiva (např. 60 – 20 = 40, 6 – 2 = 4)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1930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C62AD1-D66D-4B5C-B3B6-F3D2821E8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 err="1">
                <a:latin typeface="Calibri"/>
                <a:cs typeface="Calibri"/>
              </a:rPr>
              <a:t>metodickÁ</a:t>
            </a:r>
            <a:r>
              <a:rPr lang="cs-CZ" sz="4000" b="1" dirty="0">
                <a:latin typeface="Calibri"/>
                <a:cs typeface="Calibri"/>
              </a:rPr>
              <a:t> </a:t>
            </a:r>
            <a:r>
              <a:rPr lang="cs-CZ" sz="4000" b="1" dirty="0" err="1">
                <a:latin typeface="Calibri"/>
                <a:cs typeface="Calibri"/>
              </a:rPr>
              <a:t>řadA</a:t>
            </a:r>
            <a:endParaRPr lang="cs-CZ" sz="4000" b="1" dirty="0" err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7FC300-170B-49FE-B799-EC23EDFBC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3000" u="sng" dirty="0">
                <a:ea typeface="+mn-lt"/>
                <a:cs typeface="+mn-lt"/>
              </a:rPr>
              <a:t>b) Odčítání jednociferného čísla od dvojciferného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>
              <a:cs typeface="Calibri" panose="020F0502020204030204"/>
            </a:endParaRPr>
          </a:p>
          <a:p>
            <a:r>
              <a:rPr lang="cs-CZ" sz="3000" dirty="0">
                <a:ea typeface="+mn-lt"/>
                <a:cs typeface="+mn-lt"/>
              </a:rPr>
              <a:t>Například: 64 – 4, 68 – 3, 60 – 3, 64 – 8.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8711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FB7809-445F-4ACF-9148-76E07A89A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5B1D33-74FF-4527-887A-C2729796E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3000" i="1" dirty="0">
                <a:cs typeface="Calibri"/>
              </a:rPr>
              <a:t>Poznámka:</a:t>
            </a:r>
            <a:r>
              <a:rPr lang="cs-CZ" sz="3000" dirty="0">
                <a:cs typeface="Calibri"/>
              </a:rPr>
              <a:t> Pokud si děti zvolí vlastní rozklady a postupy a jsou matematicky správné, ponecháme jim je. </a:t>
            </a:r>
            <a:endParaRPr lang="cs-CZ" sz="3000" dirty="0">
              <a:ea typeface="+mn-lt"/>
              <a:cs typeface="+mn-lt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6874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6C6577-2C92-4F31-A8B4-C4B98745C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500" b="1" dirty="0">
                <a:ea typeface="+mj-lt"/>
                <a:cs typeface="+mj-lt"/>
              </a:rPr>
              <a:t>ODČÍTÁNÍ PŘIROZENÝCH ČÍSEL</a:t>
            </a:r>
            <a:endParaRPr lang="cs-CZ" sz="45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612060-33CC-4759-B23C-21F55FC5C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cs-CZ" sz="3000" dirty="0">
              <a:cs typeface="Calibri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3000" dirty="0">
                <a:cs typeface="Calibri"/>
              </a:rPr>
              <a:t>vyvození a podstata operace, pamětné a písemné odčítání </a:t>
            </a:r>
            <a:endParaRPr lang="cs-CZ" sz="3000" dirty="0">
              <a:ea typeface="+mn-lt"/>
              <a:cs typeface="+mn-lt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3000" dirty="0">
                <a:cs typeface="Calibri"/>
              </a:rPr>
              <a:t>nejčastější problémy a možné reedukační postupy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3759999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71FF9C-EFC6-480A-B041-801640631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BC4475-1C17-46BF-88AE-0A585AD2B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3000" u="sng" dirty="0">
                <a:ea typeface="+mn-lt"/>
                <a:cs typeface="+mn-lt"/>
              </a:rPr>
              <a:t>c) Odčítání dvojciferných čísel</a:t>
            </a:r>
            <a:r>
              <a:rPr lang="cs-CZ" sz="3000" dirty="0">
                <a:ea typeface="+mn-lt"/>
                <a:cs typeface="+mn-lt"/>
              </a:rPr>
              <a:t> </a:t>
            </a:r>
            <a:endParaRPr lang="cs-CZ" sz="3000">
              <a:cs typeface="Calibri" panose="020F0502020204030204"/>
            </a:endParaRPr>
          </a:p>
          <a:p>
            <a:r>
              <a:rPr lang="cs-CZ" sz="3000" dirty="0">
                <a:ea typeface="+mn-lt"/>
                <a:cs typeface="+mn-lt"/>
              </a:rPr>
              <a:t>Například: 64 – 20, 65 – 25, 65 – 23, 63 – 28. </a:t>
            </a:r>
            <a:endParaRPr lang="cs-CZ" sz="3000">
              <a:cs typeface="Calibri"/>
            </a:endParaRPr>
          </a:p>
          <a:p>
            <a:pPr marL="0" indent="0">
              <a:buClr>
                <a:srgbClr val="FFFFFF"/>
              </a:buClr>
              <a:buNone/>
            </a:pPr>
            <a:endParaRPr lang="cs-CZ" sz="3000" dirty="0">
              <a:ea typeface="+mn-lt"/>
              <a:cs typeface="+mn-lt"/>
            </a:endParaRPr>
          </a:p>
          <a:p>
            <a:r>
              <a:rPr lang="cs-CZ" sz="3000" i="1" dirty="0">
                <a:ea typeface="+mn-lt"/>
                <a:cs typeface="+mn-lt"/>
              </a:rPr>
              <a:t>Poznámka: </a:t>
            </a:r>
            <a:r>
              <a:rPr lang="cs-CZ" sz="3000" dirty="0">
                <a:ea typeface="+mn-lt"/>
                <a:cs typeface="+mn-lt"/>
              </a:rPr>
              <a:t>Je dobrým pravidlem naučit žáky rozkládat pouze menšitele.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0623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FF3222-A3EE-4067-9897-B7BD92316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25C7A69F-43A0-4D54-B8B1-ECB023C52F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5795" y="549322"/>
            <a:ext cx="4963084" cy="5760943"/>
          </a:xfrm>
        </p:spPr>
      </p:pic>
    </p:spTree>
    <p:extLst>
      <p:ext uri="{BB962C8B-B14F-4D97-AF65-F5344CB8AC3E}">
        <p14:creationId xmlns:p14="http://schemas.microsoft.com/office/powerpoint/2010/main" val="56192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E73F93-8AB8-4E30-B981-D907C76CC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1BCD62-2E90-4E19-822F-43B0DA143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3000" dirty="0">
                <a:ea typeface="+mn-lt"/>
                <a:cs typeface="+mn-lt"/>
              </a:rPr>
              <a:t>pokud žáci rozklady nepotřebují, nevyžadujeme je po nich</a:t>
            </a:r>
          </a:p>
          <a:p>
            <a:endParaRPr lang="cs-CZ" dirty="0">
              <a:cs typeface="Calibri" panose="020F0502020204030204"/>
            </a:endParaRPr>
          </a:p>
          <a:p>
            <a:r>
              <a:rPr lang="cs-CZ" dirty="0">
                <a:cs typeface="Calibri" panose="020F0502020204030204"/>
              </a:rPr>
              <a:t>Strategie odčítání: </a:t>
            </a:r>
            <a:r>
              <a:rPr lang="cs-CZ" dirty="0">
                <a:ea typeface="+mn-lt"/>
                <a:cs typeface="+mn-lt"/>
                <a:hlinkClick r:id="rId2"/>
              </a:rPr>
              <a:t>odkaz - videa - odčítání přirozených čísel</a:t>
            </a:r>
          </a:p>
          <a:p>
            <a:endParaRPr lang="cs-CZ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5476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38B7C4-862D-4780-9178-54B944CA1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500" b="1" dirty="0">
                <a:ea typeface="+mj-lt"/>
                <a:cs typeface="+mj-lt"/>
              </a:rPr>
              <a:t>Problémy žáků při pamětném odčítání</a:t>
            </a:r>
            <a:r>
              <a:rPr lang="cs-CZ" dirty="0">
                <a:ea typeface="+mj-lt"/>
                <a:cs typeface="+mj-lt"/>
              </a:rPr>
              <a:t> </a:t>
            </a:r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C56058-A2B2-4119-9D3D-1E5BC2240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33" y="2142067"/>
            <a:ext cx="11354635" cy="364913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/>
            <a:r>
              <a:rPr lang="cs-CZ" sz="3000" dirty="0">
                <a:ea typeface="+mn-lt"/>
                <a:cs typeface="+mn-lt"/>
              </a:rPr>
              <a:t>nechápou operaci odčítání (čísla sčítají nebo libovolně zaměňují,    </a:t>
            </a:r>
            <a:endParaRPr lang="cs-CZ" sz="3000">
              <a:ea typeface="+mn-lt"/>
              <a:cs typeface="+mn-lt"/>
            </a:endParaRPr>
          </a:p>
          <a:p>
            <a:pPr marL="0" indent="0" algn="just">
              <a:buClr>
                <a:srgbClr val="FFFFFF"/>
              </a:buClr>
              <a:buNone/>
            </a:pPr>
            <a:r>
              <a:rPr lang="cs-CZ" sz="3000" dirty="0">
                <a:ea typeface="+mn-lt"/>
                <a:cs typeface="+mn-lt"/>
              </a:rPr>
              <a:t>   píší 5 – 3 místo 3 – 5 a naopak) </a:t>
            </a:r>
            <a:endParaRPr lang="cs-CZ" sz="3000">
              <a:cs typeface="Calibri" panose="020F0502020204030204"/>
            </a:endParaRPr>
          </a:p>
          <a:p>
            <a:pPr marL="0" indent="0" algn="just">
              <a:buClr>
                <a:srgbClr val="FFFFFF"/>
              </a:buClr>
              <a:buNone/>
            </a:pPr>
            <a:endParaRPr lang="cs-CZ" sz="3000" dirty="0">
              <a:ea typeface="+mn-lt"/>
              <a:cs typeface="+mn-lt"/>
            </a:endParaRPr>
          </a:p>
          <a:p>
            <a:pPr algn="just"/>
            <a:r>
              <a:rPr lang="cs-CZ" sz="3000" dirty="0">
                <a:ea typeface="+mn-lt"/>
                <a:cs typeface="+mn-lt"/>
              </a:rPr>
              <a:t>chyby při odčítání po jedné (rozdíl mají vždy o jednu větší než správný výsledek) </a:t>
            </a:r>
            <a:endParaRPr lang="cs-CZ" sz="3000">
              <a:cs typeface="Calibri"/>
            </a:endParaRPr>
          </a:p>
          <a:p>
            <a:pPr marL="0" indent="0" algn="just">
              <a:buClr>
                <a:srgbClr val="FFFFFF"/>
              </a:buClr>
              <a:buNone/>
            </a:pPr>
            <a:endParaRPr lang="cs-CZ" sz="3000" dirty="0">
              <a:ea typeface="+mn-lt"/>
              <a:cs typeface="+mn-lt"/>
            </a:endParaRPr>
          </a:p>
          <a:p>
            <a:r>
              <a:rPr lang="cs-CZ" sz="3000" dirty="0">
                <a:ea typeface="+mn-lt"/>
                <a:cs typeface="+mn-lt"/>
              </a:rPr>
              <a:t>při odčítání po jedné vynechají číslo v řadě čísel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2314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38B7C4-862D-4780-9178-54B944CA1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144" y="609600"/>
            <a:ext cx="10382082" cy="1456267"/>
          </a:xfrm>
        </p:spPr>
        <p:txBody>
          <a:bodyPr>
            <a:normAutofit/>
          </a:bodyPr>
          <a:lstStyle/>
          <a:p>
            <a:r>
              <a:rPr lang="cs-CZ" sz="4500" b="1" dirty="0">
                <a:ea typeface="+mj-lt"/>
                <a:cs typeface="+mj-lt"/>
              </a:rPr>
              <a:t>Problémy žáků při pamětném odčítání </a:t>
            </a:r>
            <a:endParaRPr lang="cs-CZ" sz="4500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C56058-A2B2-4119-9D3D-1E5BC2240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478665" cy="417963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/>
            <a:r>
              <a:rPr lang="cs-CZ" sz="3000" dirty="0">
                <a:ea typeface="+mn-lt"/>
                <a:cs typeface="+mn-lt"/>
              </a:rPr>
              <a:t>nechápou postup pamětného odčítání - počítají 44 - 5 = 11, počítají jako 5 – 4 = 1 a 5 – 4 = 1</a:t>
            </a:r>
          </a:p>
          <a:p>
            <a:pPr algn="just">
              <a:buClr>
                <a:srgbClr val="FFFFFF"/>
              </a:buClr>
            </a:pPr>
            <a:endParaRPr lang="cs-CZ" sz="3000" dirty="0">
              <a:ea typeface="+mn-lt"/>
              <a:cs typeface="+mn-lt"/>
            </a:endParaRPr>
          </a:p>
          <a:p>
            <a:pPr algn="just">
              <a:buClr>
                <a:srgbClr val="FFFFFF"/>
              </a:buClr>
            </a:pPr>
            <a:r>
              <a:rPr lang="cs-CZ" sz="3000" dirty="0">
                <a:ea typeface="+mn-lt"/>
                <a:cs typeface="+mn-lt"/>
              </a:rPr>
              <a:t>příklad   18 – 13 vypočítají jako 8 – 3 = 5 a  1 – 1 = 0, a protože znají, že číslo nemůže začínat nulou, napíší číslo 50</a:t>
            </a:r>
            <a:endParaRPr lang="cs-CZ" sz="3000" dirty="0">
              <a:cs typeface="Calibri" panose="020F0502020204030204"/>
            </a:endParaRPr>
          </a:p>
          <a:p>
            <a:pPr marL="0" indent="0" algn="just">
              <a:buClr>
                <a:srgbClr val="FFFFFF"/>
              </a:buClr>
              <a:buNone/>
            </a:pPr>
            <a:endParaRPr lang="cs-CZ" sz="3000" dirty="0">
              <a:ea typeface="+mn-lt"/>
              <a:cs typeface="+mn-lt"/>
            </a:endParaRPr>
          </a:p>
          <a:p>
            <a:r>
              <a:rPr lang="cs-CZ" sz="3000" dirty="0">
                <a:ea typeface="+mn-lt"/>
                <a:cs typeface="+mn-lt"/>
              </a:rPr>
              <a:t>počítají s číslicemi různých řádů (např. 80 – 6 = 20, 56 – 2 = 36, apod.)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1967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38B7C4-862D-4780-9178-54B944CA1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23" y="609600"/>
            <a:ext cx="10352003" cy="1456267"/>
          </a:xfrm>
        </p:spPr>
        <p:txBody>
          <a:bodyPr>
            <a:normAutofit/>
          </a:bodyPr>
          <a:lstStyle/>
          <a:p>
            <a:r>
              <a:rPr lang="cs-CZ" sz="4500" b="1" dirty="0">
                <a:ea typeface="+mj-lt"/>
                <a:cs typeface="+mj-lt"/>
              </a:rPr>
              <a:t>Problémy žáků při pamětném odčítání </a:t>
            </a:r>
            <a:endParaRPr lang="cs-CZ" sz="4500" b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C56058-A2B2-4119-9D3D-1E5BC2240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3000" dirty="0">
                <a:ea typeface="+mn-lt"/>
                <a:cs typeface="+mn-lt"/>
              </a:rPr>
              <a:t>zaměňují čísla v menšenci a menšiteli </a:t>
            </a:r>
            <a:endParaRPr lang="cs-CZ" sz="3000" dirty="0">
              <a:cs typeface="Calibri" panose="020F0502020204030204"/>
            </a:endParaRPr>
          </a:p>
          <a:p>
            <a:pPr marL="0" indent="0" algn="just">
              <a:buClr>
                <a:srgbClr val="FFFFFF"/>
              </a:buClr>
              <a:buNone/>
            </a:pPr>
            <a:endParaRPr lang="cs-CZ" sz="3000" dirty="0">
              <a:ea typeface="+mn-lt"/>
              <a:cs typeface="+mn-lt"/>
            </a:endParaRPr>
          </a:p>
          <a:p>
            <a:r>
              <a:rPr lang="cs-CZ" sz="3000" dirty="0">
                <a:ea typeface="+mn-lt"/>
                <a:cs typeface="+mn-lt"/>
              </a:rPr>
              <a:t>porucha pravolevé orientace (příklady typu 74 – 26 počítají: </a:t>
            </a:r>
            <a:endParaRPr lang="cs-CZ" dirty="0">
              <a:ea typeface="+mn-lt"/>
              <a:cs typeface="+mn-lt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cs-CZ" sz="3000" dirty="0">
                <a:ea typeface="+mn-lt"/>
                <a:cs typeface="+mn-lt"/>
              </a:rPr>
              <a:t>    20 – 70 = 50, 6 – 4 = 2, výsledek místo 52 zapíší 25) </a:t>
            </a: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2215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38B7C4-862D-4780-9178-54B944CA1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552530" cy="1456267"/>
          </a:xfrm>
        </p:spPr>
        <p:txBody>
          <a:bodyPr/>
          <a:lstStyle/>
          <a:p>
            <a:r>
              <a:rPr lang="cs-CZ" sz="4500" b="1" dirty="0">
                <a:ea typeface="+mj-lt"/>
                <a:cs typeface="+mj-lt"/>
              </a:rPr>
              <a:t>Problémy žáků při pamětném odčítání</a:t>
            </a:r>
            <a:r>
              <a:rPr lang="cs-CZ" sz="4500" dirty="0">
                <a:ea typeface="+mj-lt"/>
                <a:cs typeface="+mj-lt"/>
              </a:rPr>
              <a:t> </a:t>
            </a:r>
            <a:endParaRPr lang="cs-CZ" sz="45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C56058-A2B2-4119-9D3D-1E5BC2240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985" y="2192198"/>
            <a:ext cx="10843294" cy="36491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3000" dirty="0">
                <a:ea typeface="+mn-lt"/>
                <a:cs typeface="+mn-lt"/>
              </a:rPr>
              <a:t>při odčítání dvojciferných čísel s přechodem neustále rozkládají menšence i menšitele a odčítají vždy od většího čísla menší </a:t>
            </a:r>
            <a:endParaRPr lang="cs-CZ" sz="3000">
              <a:ea typeface="+mn-lt"/>
              <a:cs typeface="+mn-lt"/>
            </a:endParaRPr>
          </a:p>
          <a:p>
            <a:pPr marL="0" indent="0" algn="just">
              <a:buClr>
                <a:srgbClr val="FFFFFF"/>
              </a:buClr>
              <a:buNone/>
            </a:pPr>
            <a:r>
              <a:rPr lang="cs-CZ" sz="3000" dirty="0">
                <a:ea typeface="+mn-lt"/>
                <a:cs typeface="+mn-lt"/>
              </a:rPr>
              <a:t>(např. 82 – 57 počítají 80 – 50 = 30, 2 – 7 nelze, tak 7 – 2 = 5,</a:t>
            </a:r>
          </a:p>
          <a:p>
            <a:pPr marL="0" indent="0" algn="just">
              <a:buNone/>
            </a:pPr>
            <a:r>
              <a:rPr lang="cs-CZ" sz="3000" dirty="0">
                <a:ea typeface="+mn-lt"/>
                <a:cs typeface="+mn-lt"/>
              </a:rPr>
              <a:t> 82 – 57 = 35.) </a:t>
            </a:r>
            <a:endParaRPr lang="cs-CZ" sz="3000">
              <a:cs typeface="Calibri" panose="020F0502020204030204"/>
            </a:endParaRPr>
          </a:p>
          <a:p>
            <a:pPr marL="0" indent="0" algn="just">
              <a:buClr>
                <a:srgbClr val="FFFFFF"/>
              </a:buClr>
              <a:buNone/>
            </a:pPr>
            <a:endParaRPr lang="cs-CZ" sz="3000" dirty="0">
              <a:ea typeface="+mn-lt"/>
              <a:cs typeface="+mn-lt"/>
            </a:endParaRPr>
          </a:p>
          <a:p>
            <a:r>
              <a:rPr lang="cs-CZ" sz="3000" dirty="0">
                <a:ea typeface="+mn-lt"/>
                <a:cs typeface="+mn-lt"/>
              </a:rPr>
              <a:t>obtížně se orientují v jednotlivých desítkách (např. 70 – 8)</a:t>
            </a:r>
            <a:r>
              <a:rPr lang="cs-CZ" dirty="0">
                <a:ea typeface="+mn-lt"/>
                <a:cs typeface="+mn-lt"/>
              </a:rPr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6144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38B7C4-862D-4780-9178-54B944CA1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702925" cy="1456267"/>
          </a:xfrm>
        </p:spPr>
        <p:txBody>
          <a:bodyPr/>
          <a:lstStyle/>
          <a:p>
            <a:r>
              <a:rPr lang="cs-CZ" sz="4500" b="1" dirty="0">
                <a:ea typeface="+mj-lt"/>
                <a:cs typeface="+mj-lt"/>
              </a:rPr>
              <a:t>Problémy žáků při pamětném odčítání</a:t>
            </a:r>
            <a:r>
              <a:rPr lang="cs-CZ" sz="4500" dirty="0">
                <a:ea typeface="+mj-lt"/>
                <a:cs typeface="+mj-lt"/>
              </a:rPr>
              <a:t> </a:t>
            </a:r>
            <a:endParaRPr lang="cs-CZ" sz="45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C56058-A2B2-4119-9D3D-1E5BC2240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1154109" cy="406021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/>
            <a:r>
              <a:rPr lang="cs-CZ" sz="3000" dirty="0">
                <a:ea typeface="+mn-lt"/>
                <a:cs typeface="+mn-lt"/>
              </a:rPr>
              <a:t>nedokáží vidět odčítání v úlohách formulovaných s tzv. </a:t>
            </a:r>
            <a:r>
              <a:rPr lang="cs-CZ" sz="3000" i="1" dirty="0" err="1">
                <a:ea typeface="+mn-lt"/>
                <a:cs typeface="+mn-lt"/>
              </a:rPr>
              <a:t>antisignálem</a:t>
            </a:r>
            <a:r>
              <a:rPr lang="cs-CZ" sz="3000" dirty="0">
                <a:ea typeface="+mn-lt"/>
                <a:cs typeface="+mn-lt"/>
              </a:rPr>
              <a:t>  (odčítání není jasně formulováno přímo)</a:t>
            </a:r>
          </a:p>
          <a:p>
            <a:pPr marL="0" indent="0" algn="just">
              <a:buClr>
                <a:srgbClr val="FFFFFF"/>
              </a:buClr>
              <a:buNone/>
            </a:pPr>
            <a:endParaRPr lang="cs-CZ" sz="3000" dirty="0"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cs-CZ" sz="3000" dirty="0">
                <a:ea typeface="+mn-lt"/>
                <a:cs typeface="+mn-lt"/>
              </a:rPr>
              <a:t>např. úloha:</a:t>
            </a:r>
            <a:r>
              <a:rPr lang="cs-CZ" sz="3000" i="1" dirty="0">
                <a:ea typeface="+mn-lt"/>
                <a:cs typeface="+mn-lt"/>
              </a:rPr>
              <a:t> Maminka s tetou upekly koláče. Teta jich upekla 28. Měla jich tedy </a:t>
            </a:r>
            <a:r>
              <a:rPr lang="cs-CZ" sz="3000" b="1" i="1" dirty="0">
                <a:ea typeface="+mn-lt"/>
                <a:cs typeface="+mn-lt"/>
              </a:rPr>
              <a:t>o sedm více</a:t>
            </a:r>
            <a:r>
              <a:rPr lang="cs-CZ" sz="3000" i="1" dirty="0">
                <a:ea typeface="+mn-lt"/>
                <a:cs typeface="+mn-lt"/>
              </a:rPr>
              <a:t> než maminka. Kolik koláčů upekla maminka?</a:t>
            </a:r>
            <a:endParaRPr lang="cs-CZ" sz="3000" dirty="0">
              <a:cs typeface="Calibri" panose="020F0502020204030204"/>
            </a:endParaRPr>
          </a:p>
          <a:p>
            <a:pPr algn="just">
              <a:buClr>
                <a:srgbClr val="FFFFFF"/>
              </a:buClr>
            </a:pPr>
            <a:endParaRPr lang="cs-CZ" sz="3000" dirty="0">
              <a:ea typeface="+mn-lt"/>
              <a:cs typeface="+mn-lt"/>
            </a:endParaRPr>
          </a:p>
          <a:p>
            <a:r>
              <a:rPr lang="cs-CZ" sz="3000" dirty="0">
                <a:ea typeface="+mn-lt"/>
                <a:cs typeface="+mn-lt"/>
              </a:rPr>
              <a:t>při nepochopení operace odčítání část menšence odčítají, část přičítají (např. 45 – 12, počítají 45 – 10 = 35, 35 + 2 = 37) </a:t>
            </a:r>
            <a:endParaRPr lang="cs-CZ" sz="3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0133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2716EB-51CA-4361-8FB9-C6E6450B1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702925" cy="1456267"/>
          </a:xfrm>
        </p:spPr>
        <p:txBody>
          <a:bodyPr>
            <a:normAutofit fontScale="90000"/>
          </a:bodyPr>
          <a:lstStyle/>
          <a:p>
            <a:r>
              <a:rPr lang="cs-CZ" sz="4500" b="1" dirty="0">
                <a:ea typeface="+mj-lt"/>
                <a:cs typeface="+mj-lt"/>
              </a:rPr>
              <a:t>Reedukační postupy při pamětném sčítání</a:t>
            </a:r>
            <a:r>
              <a:rPr lang="cs-CZ" sz="4500" dirty="0">
                <a:ea typeface="+mj-lt"/>
                <a:cs typeface="+mj-lt"/>
              </a:rPr>
              <a:t>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6027DD-838B-406B-AA30-793AECC33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144" y="2101962"/>
            <a:ext cx="11184187" cy="430084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cs-CZ" sz="3000" dirty="0">
                <a:ea typeface="+mn-lt"/>
                <a:cs typeface="+mn-lt"/>
              </a:rPr>
              <a:t>nejdůležitější je vyvození operace odčítání a znaménka „–“ na konkrétních situacích </a:t>
            </a:r>
            <a:endParaRPr lang="cs-CZ" sz="3000">
              <a:cs typeface="Calibri" panose="020F0502020204030204"/>
            </a:endParaRPr>
          </a:p>
          <a:p>
            <a:pPr algn="just"/>
            <a:r>
              <a:rPr lang="cs-CZ" sz="3000" dirty="0">
                <a:ea typeface="+mn-lt"/>
                <a:cs typeface="+mn-lt"/>
              </a:rPr>
              <a:t>základní spoje odčítání v oboru do 20 </a:t>
            </a:r>
            <a:endParaRPr lang="cs-CZ" sz="3000" dirty="0">
              <a:cs typeface="Calibri"/>
            </a:endParaRPr>
          </a:p>
          <a:p>
            <a:pPr algn="just"/>
            <a:r>
              <a:rPr lang="cs-CZ" sz="3000" dirty="0">
                <a:ea typeface="+mn-lt"/>
                <a:cs typeface="+mn-lt"/>
              </a:rPr>
              <a:t>hledáme vhodné cesty, aby žák chápal odčítání s přechodem přes základ deset </a:t>
            </a:r>
            <a:endParaRPr lang="cs-CZ" sz="3000">
              <a:cs typeface="Calibri"/>
            </a:endParaRPr>
          </a:p>
          <a:p>
            <a:pPr algn="just"/>
            <a:r>
              <a:rPr lang="cs-CZ" sz="3000" dirty="0">
                <a:ea typeface="+mn-lt"/>
                <a:cs typeface="+mn-lt"/>
              </a:rPr>
              <a:t>aktivně pracujeme s chybou </a:t>
            </a:r>
            <a:endParaRPr lang="cs-CZ" sz="3000" dirty="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využíváme vhodných motivačních a aplikačních úloh 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1425967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BB64E2-A202-4EBE-8DD9-12A951995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500" b="1" dirty="0">
                <a:ea typeface="+mj-lt"/>
                <a:cs typeface="+mj-lt"/>
              </a:rPr>
              <a:t>POSTUP PÍSEMNÉHO ODČÍTÁNÍ </a:t>
            </a:r>
            <a:endParaRPr lang="cs-CZ" dirty="0">
              <a:ea typeface="+mj-lt"/>
              <a:cs typeface="+mj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2401A8-1ED3-419D-97B5-870DAE754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cs-CZ" sz="3500" b="1" u="sng" dirty="0">
                <a:ea typeface="+mn-lt"/>
                <a:cs typeface="+mn-lt"/>
              </a:rPr>
              <a:t>6. Písemné odčítání</a:t>
            </a:r>
            <a:r>
              <a:rPr lang="cs-CZ" sz="3500" dirty="0">
                <a:ea typeface="+mn-lt"/>
                <a:cs typeface="+mn-lt"/>
              </a:rPr>
              <a:t> </a:t>
            </a:r>
            <a:endParaRPr lang="cs-CZ" sz="3500">
              <a:cs typeface="Calibri" panose="020F0502020204030204"/>
            </a:endParaRPr>
          </a:p>
          <a:p>
            <a:pPr algn="just"/>
            <a:r>
              <a:rPr lang="cs-CZ" sz="3500" dirty="0">
                <a:ea typeface="+mn-lt"/>
                <a:cs typeface="+mn-lt"/>
              </a:rPr>
              <a:t>vyvození se provádí pro čísla dvojciferná, pro víceciferná čísla se postup zobecní </a:t>
            </a:r>
            <a:endParaRPr lang="cs-CZ" sz="3500">
              <a:cs typeface="Calibri"/>
            </a:endParaRPr>
          </a:p>
          <a:p>
            <a:pPr marL="0" indent="0" algn="just">
              <a:buClr>
                <a:srgbClr val="FFFFFF"/>
              </a:buClr>
              <a:buNone/>
            </a:pPr>
            <a:endParaRPr lang="cs-CZ" sz="3500" dirty="0">
              <a:ea typeface="+mn-lt"/>
              <a:cs typeface="+mn-lt"/>
            </a:endParaRPr>
          </a:p>
          <a:p>
            <a:r>
              <a:rPr lang="cs-CZ" sz="3500" dirty="0">
                <a:ea typeface="+mn-lt"/>
                <a:cs typeface="+mn-lt"/>
              </a:rPr>
              <a:t> vyvození písemného odčítání, tj. buď pomocí tzv. dočítání nebo odčítání „shora“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2960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E23689-3156-48C1-8EAE-322C75F64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500" b="1">
                <a:cs typeface="Calibri Light"/>
              </a:rPr>
              <a:t>Operace ODčítání</a:t>
            </a:r>
            <a:endParaRPr lang="cs-CZ" sz="4500" b="1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CF9D83-D71B-43E1-958F-1EC8BBB66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911" y="2507414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3000" dirty="0">
                <a:ea typeface="+mn-lt"/>
                <a:cs typeface="+mn-lt"/>
              </a:rPr>
              <a:t>definována jako operace inverzní ke sčítání, tj. jestliže pro přirozená čísla </a:t>
            </a:r>
            <a:r>
              <a:rPr lang="cs-CZ" sz="3000" i="1" dirty="0">
                <a:ea typeface="+mn-lt"/>
                <a:cs typeface="+mn-lt"/>
              </a:rPr>
              <a:t>a</a:t>
            </a:r>
            <a:r>
              <a:rPr lang="cs-CZ" sz="3000" dirty="0">
                <a:ea typeface="+mn-lt"/>
                <a:cs typeface="+mn-lt"/>
              </a:rPr>
              <a:t>, </a:t>
            </a:r>
            <a:r>
              <a:rPr lang="cs-CZ" sz="3000" i="1" dirty="0">
                <a:ea typeface="+mn-lt"/>
                <a:cs typeface="+mn-lt"/>
              </a:rPr>
              <a:t>b</a:t>
            </a:r>
            <a:r>
              <a:rPr lang="cs-CZ" sz="3000" dirty="0">
                <a:ea typeface="+mn-lt"/>
                <a:cs typeface="+mn-lt"/>
              </a:rPr>
              <a:t>, </a:t>
            </a:r>
            <a:r>
              <a:rPr lang="cs-CZ" sz="3000" i="1" dirty="0">
                <a:ea typeface="+mn-lt"/>
                <a:cs typeface="+mn-lt"/>
              </a:rPr>
              <a:t>c</a:t>
            </a:r>
            <a:r>
              <a:rPr lang="cs-CZ" sz="3000" dirty="0">
                <a:ea typeface="+mn-lt"/>
                <a:cs typeface="+mn-lt"/>
              </a:rPr>
              <a:t> platí </a:t>
            </a:r>
            <a:r>
              <a:rPr lang="cs-CZ" sz="3000" i="1" dirty="0">
                <a:ea typeface="+mn-lt"/>
                <a:cs typeface="+mn-lt"/>
              </a:rPr>
              <a:t>a</a:t>
            </a:r>
            <a:r>
              <a:rPr lang="cs-CZ" sz="3000" dirty="0">
                <a:ea typeface="+mn-lt"/>
                <a:cs typeface="+mn-lt"/>
              </a:rPr>
              <a:t> + </a:t>
            </a:r>
            <a:r>
              <a:rPr lang="cs-CZ" sz="3000" i="1" dirty="0">
                <a:ea typeface="+mn-lt"/>
                <a:cs typeface="+mn-lt"/>
              </a:rPr>
              <a:t>b</a:t>
            </a:r>
            <a:r>
              <a:rPr lang="cs-CZ" sz="3000" dirty="0">
                <a:ea typeface="+mn-lt"/>
                <a:cs typeface="+mn-lt"/>
              </a:rPr>
              <a:t> = </a:t>
            </a:r>
            <a:r>
              <a:rPr lang="cs-CZ" sz="3000" i="1" dirty="0">
                <a:ea typeface="+mn-lt"/>
                <a:cs typeface="+mn-lt"/>
              </a:rPr>
              <a:t>c</a:t>
            </a:r>
            <a:r>
              <a:rPr lang="cs-CZ" sz="3000" dirty="0">
                <a:ea typeface="+mn-lt"/>
                <a:cs typeface="+mn-lt"/>
              </a:rPr>
              <a:t>, pak   </a:t>
            </a:r>
            <a:r>
              <a:rPr lang="cs-CZ" sz="3000" i="1" dirty="0">
                <a:ea typeface="+mn-lt"/>
                <a:cs typeface="+mn-lt"/>
              </a:rPr>
              <a:t>c</a:t>
            </a:r>
            <a:r>
              <a:rPr lang="cs-CZ" sz="3000" dirty="0">
                <a:ea typeface="+mn-lt"/>
                <a:cs typeface="+mn-lt"/>
              </a:rPr>
              <a:t> – </a:t>
            </a:r>
            <a:r>
              <a:rPr lang="cs-CZ" sz="3000" i="1" dirty="0">
                <a:ea typeface="+mn-lt"/>
                <a:cs typeface="+mn-lt"/>
              </a:rPr>
              <a:t>a</a:t>
            </a:r>
            <a:r>
              <a:rPr lang="cs-CZ" sz="3000" dirty="0">
                <a:ea typeface="+mn-lt"/>
                <a:cs typeface="+mn-lt"/>
              </a:rPr>
              <a:t> = </a:t>
            </a:r>
            <a:r>
              <a:rPr lang="cs-CZ" sz="3000" i="1" dirty="0">
                <a:ea typeface="+mn-lt"/>
                <a:cs typeface="+mn-lt"/>
              </a:rPr>
              <a:t>b</a:t>
            </a:r>
            <a:r>
              <a:rPr lang="cs-CZ" sz="3000" dirty="0">
                <a:ea typeface="+mn-lt"/>
                <a:cs typeface="+mn-lt"/>
              </a:rPr>
              <a:t>, </a:t>
            </a:r>
            <a:r>
              <a:rPr lang="cs-CZ" sz="3000" i="1" dirty="0">
                <a:ea typeface="+mn-lt"/>
                <a:cs typeface="+mn-lt"/>
              </a:rPr>
              <a:t>c</a:t>
            </a:r>
            <a:r>
              <a:rPr lang="cs-CZ" sz="3000" dirty="0">
                <a:ea typeface="+mn-lt"/>
                <a:cs typeface="+mn-lt"/>
              </a:rPr>
              <a:t> – </a:t>
            </a:r>
            <a:r>
              <a:rPr lang="cs-CZ" sz="3000" i="1" dirty="0">
                <a:ea typeface="+mn-lt"/>
                <a:cs typeface="+mn-lt"/>
              </a:rPr>
              <a:t>b</a:t>
            </a:r>
            <a:r>
              <a:rPr lang="cs-CZ" sz="3000" dirty="0">
                <a:ea typeface="+mn-lt"/>
                <a:cs typeface="+mn-lt"/>
              </a:rPr>
              <a:t> = </a:t>
            </a:r>
            <a:r>
              <a:rPr lang="cs-CZ" sz="3000" i="1" dirty="0">
                <a:ea typeface="+mn-lt"/>
                <a:cs typeface="+mn-lt"/>
              </a:rPr>
              <a:t>a</a:t>
            </a:r>
            <a:endParaRPr lang="cs-CZ" sz="3000" i="1">
              <a:cs typeface="Calibri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31D0D5E-36E7-446D-9E07-22CDC7B6E65E}"/>
              </a:ext>
            </a:extLst>
          </p:cNvPr>
          <p:cNvSpPr txBox="1"/>
          <p:nvPr/>
        </p:nvSpPr>
        <p:spPr>
          <a:xfrm>
            <a:off x="4676172" y="4020273"/>
            <a:ext cx="274320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93059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BB64E2-A202-4EBE-8DD9-12A951995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500" b="1" dirty="0">
                <a:ea typeface="+mj-lt"/>
                <a:cs typeface="+mj-lt"/>
              </a:rPr>
              <a:t>POSTUP PÍSEMNÉHO ODČÍTÁNÍ</a:t>
            </a:r>
            <a:r>
              <a:rPr lang="cs-CZ" sz="4500" dirty="0">
                <a:ea typeface="+mj-lt"/>
                <a:cs typeface="+mj-lt"/>
              </a:rPr>
              <a:t> </a:t>
            </a:r>
            <a:endParaRPr lang="cs-CZ" dirty="0">
              <a:ea typeface="+mj-lt"/>
              <a:cs typeface="+mj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2401A8-1ED3-419D-97B5-870DAE754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3500" b="1" u="sng" dirty="0">
                <a:ea typeface="+mn-lt"/>
                <a:cs typeface="+mn-lt"/>
              </a:rPr>
              <a:t>6. Písemné odčítání</a:t>
            </a:r>
            <a:r>
              <a:rPr lang="cs-CZ" sz="3500" dirty="0">
                <a:ea typeface="+mn-lt"/>
                <a:cs typeface="+mn-lt"/>
              </a:rPr>
              <a:t> </a:t>
            </a:r>
            <a:endParaRPr lang="cs-CZ" sz="3500">
              <a:cs typeface="Calibri" panose="020F0502020204030204"/>
            </a:endParaRPr>
          </a:p>
          <a:p>
            <a:pPr algn="just"/>
            <a:r>
              <a:rPr lang="cs-CZ" sz="3500" u="sng" dirty="0">
                <a:ea typeface="+mn-lt"/>
                <a:cs typeface="+mn-lt"/>
              </a:rPr>
              <a:t>a) písemné odčítání bez přechodu přes základ deset</a:t>
            </a:r>
            <a:r>
              <a:rPr lang="cs-CZ" sz="3500" dirty="0">
                <a:ea typeface="+mn-lt"/>
                <a:cs typeface="+mn-lt"/>
              </a:rPr>
              <a:t> </a:t>
            </a:r>
            <a:endParaRPr lang="cs-CZ" sz="3500">
              <a:cs typeface="Calibri"/>
            </a:endParaRPr>
          </a:p>
          <a:p>
            <a:pPr algn="just"/>
            <a:r>
              <a:rPr lang="cs-CZ" sz="3500" u="sng" dirty="0">
                <a:ea typeface="+mn-lt"/>
                <a:cs typeface="+mn-lt"/>
              </a:rPr>
              <a:t>b) písemné odčítání s přechodem přes základ deset</a:t>
            </a:r>
            <a:r>
              <a:rPr lang="cs-CZ" sz="3500" dirty="0">
                <a:ea typeface="+mn-lt"/>
                <a:cs typeface="+mn-lt"/>
              </a:rPr>
              <a:t> </a:t>
            </a:r>
            <a:endParaRPr lang="cs-CZ" sz="3500">
              <a:cs typeface="Calibri"/>
            </a:endParaRPr>
          </a:p>
          <a:p>
            <a:pPr algn="just"/>
            <a:r>
              <a:rPr lang="cs-CZ" sz="3500" u="sng" dirty="0">
                <a:ea typeface="+mn-lt"/>
                <a:cs typeface="+mn-lt"/>
              </a:rPr>
              <a:t>c) písemné odčítání čísel, v jejichž zápisu je nula</a:t>
            </a:r>
            <a:r>
              <a:rPr lang="cs-CZ" sz="3500" dirty="0">
                <a:ea typeface="+mn-lt"/>
                <a:cs typeface="+mn-lt"/>
              </a:rPr>
              <a:t> </a:t>
            </a:r>
            <a:endParaRPr lang="cs-CZ" sz="3500"/>
          </a:p>
        </p:txBody>
      </p:sp>
    </p:spTree>
    <p:extLst>
      <p:ext uri="{BB962C8B-B14F-4D97-AF65-F5344CB8AC3E}">
        <p14:creationId xmlns:p14="http://schemas.microsoft.com/office/powerpoint/2010/main" val="1071855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54B499-DFA7-4951-9607-CE274E5F4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text, stůl&#10;&#10;Popis se vygeneroval automaticky.">
            <a:extLst>
              <a:ext uri="{FF2B5EF4-FFF2-40B4-BE49-F238E27FC236}">
                <a16:creationId xmlns:a16="http://schemas.microsoft.com/office/drawing/2014/main" id="{10BAA29F-498D-4CB2-BF11-D82D095AD2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5058" y="70270"/>
            <a:ext cx="9649384" cy="6707840"/>
          </a:xfrm>
        </p:spPr>
      </p:pic>
    </p:spTree>
    <p:extLst>
      <p:ext uri="{BB962C8B-B14F-4D97-AF65-F5344CB8AC3E}">
        <p14:creationId xmlns:p14="http://schemas.microsoft.com/office/powerpoint/2010/main" val="41178973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60FA2E-E985-409A-B5B4-9535F114E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983661" cy="1456267"/>
          </a:xfrm>
        </p:spPr>
        <p:txBody>
          <a:bodyPr>
            <a:normAutofit fontScale="90000"/>
          </a:bodyPr>
          <a:lstStyle/>
          <a:p>
            <a:r>
              <a:rPr lang="cs-CZ" sz="4500" b="1" dirty="0">
                <a:ea typeface="+mj-lt"/>
                <a:cs typeface="+mj-lt"/>
              </a:rPr>
              <a:t>Reedukační postupy při písemném odčítání</a:t>
            </a:r>
            <a:r>
              <a:rPr lang="cs-CZ" sz="4500" dirty="0">
                <a:ea typeface="+mj-lt"/>
                <a:cs typeface="+mj-lt"/>
              </a:rPr>
              <a:t> 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7AF814-689B-4181-9BBC-94975E869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1103977" cy="41103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3000" dirty="0">
                <a:ea typeface="+mn-lt"/>
                <a:cs typeface="+mn-lt"/>
              </a:rPr>
              <a:t>vyvozujeme a neustále opakujeme přesně algoritmus písemného odčítání </a:t>
            </a:r>
            <a:endParaRPr lang="cs-CZ" sz="3000">
              <a:cs typeface="Calibri" panose="020F0502020204030204"/>
            </a:endParaRPr>
          </a:p>
          <a:p>
            <a:pPr algn="just"/>
            <a:r>
              <a:rPr lang="cs-CZ" sz="3000" dirty="0">
                <a:ea typeface="+mn-lt"/>
                <a:cs typeface="+mn-lt"/>
              </a:rPr>
              <a:t>vhodné motivační úlohy z praktického života, na kterých je odčítání patrné </a:t>
            </a:r>
            <a:endParaRPr lang="cs-CZ" sz="3000">
              <a:cs typeface="Calibri"/>
            </a:endParaRPr>
          </a:p>
          <a:p>
            <a:pPr algn="just"/>
            <a:r>
              <a:rPr lang="cs-CZ" sz="3000" dirty="0">
                <a:ea typeface="+mn-lt"/>
                <a:cs typeface="+mn-lt"/>
              </a:rPr>
              <a:t>základní spoje pamětného odčítání </a:t>
            </a:r>
            <a:endParaRPr lang="cs-CZ" sz="3000" dirty="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 využíváme čtverečkovaných sešitů a barevných zápisů - vedeme žáky k posouzení výsledků, zda je reálný</a:t>
            </a:r>
            <a:endParaRPr lang="cs-CZ" sz="3000"/>
          </a:p>
        </p:txBody>
      </p:sp>
    </p:spTree>
    <p:extLst>
      <p:ext uri="{BB962C8B-B14F-4D97-AF65-F5344CB8AC3E}">
        <p14:creationId xmlns:p14="http://schemas.microsoft.com/office/powerpoint/2010/main" val="22667495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8E6F4D-0357-4521-A67E-F5A5D9C05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359A52-DDFE-4F41-8392-60A661FC7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000" dirty="0">
                <a:cs typeface="Calibri"/>
              </a:rPr>
              <a:t>Tabulka</a:t>
            </a:r>
          </a:p>
          <a:p>
            <a:pPr>
              <a:buClr>
                <a:srgbClr val="FFFFFF"/>
              </a:buClr>
            </a:pPr>
            <a:r>
              <a:rPr lang="cs-CZ" sz="3000" dirty="0">
                <a:cs typeface="Calibri"/>
              </a:rPr>
              <a:t>Odčítání do 20  (video) </a:t>
            </a:r>
            <a:r>
              <a:rPr lang="cs-CZ" dirty="0">
                <a:cs typeface="Calibri"/>
                <a:hlinkClick r:id="rId2"/>
              </a:rPr>
              <a:t>odkaz - video</a:t>
            </a:r>
            <a:r>
              <a:rPr lang="cs-CZ" dirty="0">
                <a:cs typeface="Calibri"/>
              </a:rPr>
              <a:t> </a:t>
            </a:r>
            <a:endParaRPr lang="cs-CZ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6551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60FA2E-E985-409A-B5B4-9535F114E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482346" cy="1456267"/>
          </a:xfrm>
        </p:spPr>
        <p:txBody>
          <a:bodyPr>
            <a:normAutofit fontScale="90000"/>
          </a:bodyPr>
          <a:lstStyle/>
          <a:p>
            <a:r>
              <a:rPr lang="cs-CZ" sz="4500" b="1" dirty="0">
                <a:ea typeface="+mj-lt"/>
                <a:cs typeface="+mj-lt"/>
              </a:rPr>
              <a:t>Reedukační postupy při písemném odčítání</a:t>
            </a:r>
            <a:r>
              <a:rPr lang="cs-CZ" sz="4500" dirty="0">
                <a:ea typeface="+mj-lt"/>
                <a:cs typeface="+mj-lt"/>
              </a:rPr>
              <a:t> 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7AF814-689B-4181-9BBC-94975E869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3000" dirty="0">
                <a:ea typeface="+mn-lt"/>
                <a:cs typeface="+mn-lt"/>
              </a:rPr>
              <a:t>vždy zkouška správnosti (sečtení rozdílu a menšitele, součet je číslo zapsané jako menšenec) </a:t>
            </a:r>
            <a:endParaRPr lang="cs-CZ" sz="3000">
              <a:cs typeface="Calibri"/>
            </a:endParaRPr>
          </a:p>
          <a:p>
            <a:pPr marL="0" indent="0" algn="just">
              <a:buClr>
                <a:srgbClr val="FFFFFF"/>
              </a:buClr>
              <a:buNone/>
            </a:pPr>
            <a:endParaRPr lang="cs-CZ" sz="3000" dirty="0">
              <a:ea typeface="+mn-lt"/>
              <a:cs typeface="+mn-lt"/>
            </a:endParaRPr>
          </a:p>
          <a:p>
            <a:pPr algn="just"/>
            <a:r>
              <a:rPr lang="cs-CZ" sz="3000" dirty="0">
                <a:ea typeface="+mn-lt"/>
                <a:cs typeface="+mn-lt"/>
              </a:rPr>
              <a:t>kalkulátor </a:t>
            </a:r>
            <a:endParaRPr lang="cs-CZ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170077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D15709-020E-4A57-A3C1-1F88E4B48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95" y="-118782"/>
            <a:ext cx="10131425" cy="1456267"/>
          </a:xfrm>
        </p:spPr>
        <p:txBody>
          <a:bodyPr>
            <a:normAutofit/>
          </a:bodyPr>
          <a:lstStyle/>
          <a:p>
            <a:r>
              <a:rPr lang="cs-CZ" sz="4000" b="1" dirty="0">
                <a:cs typeface="Calibri Light"/>
              </a:rPr>
              <a:t>pomůcky</a:t>
            </a:r>
            <a:endParaRPr lang="cs-CZ" sz="4000" b="1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1765DC29-5974-47DA-87A5-16931C477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159" y="1188805"/>
            <a:ext cx="5341470" cy="2977776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DE10D3B-5691-455E-83BD-B4CB68EAD412}"/>
              </a:ext>
            </a:extLst>
          </p:cNvPr>
          <p:cNvSpPr txBox="1"/>
          <p:nvPr/>
        </p:nvSpPr>
        <p:spPr>
          <a:xfrm>
            <a:off x="802341" y="416410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zdroj: www.multip.cz</a:t>
            </a:r>
          </a:p>
        </p:txBody>
      </p:sp>
      <p:pic>
        <p:nvPicPr>
          <p:cNvPr id="6" name="Obrázek 6" descr="Obsah obrázku interiér&#10;&#10;Popis se vygeneroval automaticky.">
            <a:extLst>
              <a:ext uri="{FF2B5EF4-FFF2-40B4-BE49-F238E27FC236}">
                <a16:creationId xmlns:a16="http://schemas.microsoft.com/office/drawing/2014/main" id="{F392D0C0-5B69-4DEE-8E79-ED6B2046D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483" y="1518958"/>
            <a:ext cx="5806327" cy="434676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F9E04F0-1995-4CD4-B2B0-E2EF07E1EEE2}"/>
              </a:ext>
            </a:extLst>
          </p:cNvPr>
          <p:cNvSpPr txBox="1"/>
          <p:nvPr/>
        </p:nvSpPr>
        <p:spPr>
          <a:xfrm>
            <a:off x="6391275" y="6032687"/>
            <a:ext cx="41327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zdroj: www. katedry.ped.muni.cz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221032B-83A7-4B40-88D9-2E67FA63DF5B}"/>
              </a:ext>
            </a:extLst>
          </p:cNvPr>
          <p:cNvSpPr txBox="1"/>
          <p:nvPr/>
        </p:nvSpPr>
        <p:spPr>
          <a:xfrm>
            <a:off x="202532" y="5336005"/>
            <a:ext cx="528988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Řádové počitadlo, video: </a:t>
            </a:r>
            <a:r>
              <a:rPr lang="cs-CZ" dirty="0">
                <a:ea typeface="+mn-lt"/>
                <a:cs typeface="+mn-lt"/>
                <a:hlinkClick r:id="rId4"/>
              </a:rPr>
              <a:t>odkaz - video</a:t>
            </a:r>
            <a:endParaRPr lang="cs-CZ">
              <a:ea typeface="+mn-lt"/>
              <a:cs typeface="+mn-lt"/>
            </a:endParaRPr>
          </a:p>
          <a:p>
            <a:endParaRPr lang="cs-CZ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55163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395841-9964-4486-9850-C291C71BE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>
                <a:cs typeface="Calibri Light"/>
              </a:rPr>
              <a:t>pomůcky</a:t>
            </a:r>
            <a:endParaRPr lang="cs-CZ" sz="4000" dirty="0">
              <a:cs typeface="Calibri Light" panose="020F0302020204030204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3DCCC9BA-2473-4F68-AFC6-D3C1C6FF1C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2229" y="1083230"/>
            <a:ext cx="6815507" cy="5004278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B92B768-C4C8-44C2-B437-9C5A9CB10BC6}"/>
              </a:ext>
            </a:extLst>
          </p:cNvPr>
          <p:cNvSpPr txBox="1"/>
          <p:nvPr/>
        </p:nvSpPr>
        <p:spPr>
          <a:xfrm>
            <a:off x="4264959" y="618116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zdroj: www.amosek.cz</a:t>
            </a:r>
          </a:p>
        </p:txBody>
      </p:sp>
    </p:spTree>
    <p:extLst>
      <p:ext uri="{BB962C8B-B14F-4D97-AF65-F5344CB8AC3E}">
        <p14:creationId xmlns:p14="http://schemas.microsoft.com/office/powerpoint/2010/main" val="17474781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8A03AF-CADE-48B1-97D1-87E90C4A5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183" y="105335"/>
            <a:ext cx="10131425" cy="1456267"/>
          </a:xfrm>
        </p:spPr>
        <p:txBody>
          <a:bodyPr>
            <a:normAutofit/>
          </a:bodyPr>
          <a:lstStyle/>
          <a:p>
            <a:r>
              <a:rPr lang="cs-CZ" sz="4000" b="1" dirty="0">
                <a:cs typeface="Calibri Light"/>
              </a:rPr>
              <a:t>Pomůcky</a:t>
            </a:r>
            <a:endParaRPr lang="cs-CZ" sz="4000" dirty="0">
              <a:cs typeface="Calibri Light" panose="020F0302020204030204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C1C127F9-3492-44CD-8D21-9112F93333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494" y="1413686"/>
            <a:ext cx="3214980" cy="4568014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D998E06-F29D-4B42-BBBF-738A9825F7E7}"/>
              </a:ext>
            </a:extLst>
          </p:cNvPr>
          <p:cNvSpPr txBox="1"/>
          <p:nvPr/>
        </p:nvSpPr>
        <p:spPr>
          <a:xfrm>
            <a:off x="1149724" y="599066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>
                <a:ea typeface="+mn-lt"/>
                <a:cs typeface="+mn-lt"/>
              </a:rPr>
              <a:t>zdroj: www.sevt.cz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BA630F5-2D61-47D8-8391-3522C7258DE8}"/>
              </a:ext>
            </a:extLst>
          </p:cNvPr>
          <p:cNvSpPr txBox="1"/>
          <p:nvPr/>
        </p:nvSpPr>
        <p:spPr>
          <a:xfrm>
            <a:off x="5620871" y="544157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zdroj: www.ucitelnice.cz</a:t>
            </a:r>
          </a:p>
        </p:txBody>
      </p:sp>
      <p:pic>
        <p:nvPicPr>
          <p:cNvPr id="3" name="Obrázek 7" descr="Obsah obrázku text&#10;&#10;Popis se vygeneroval automaticky.">
            <a:extLst>
              <a:ext uri="{FF2B5EF4-FFF2-40B4-BE49-F238E27FC236}">
                <a16:creationId xmlns:a16="http://schemas.microsoft.com/office/drawing/2014/main" id="{7DFD9002-8F17-4B87-AA3C-A38748F8D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979" y="1556332"/>
            <a:ext cx="5139488" cy="348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459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EDF771-5882-4488-97BC-B253E5E1A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500" b="1">
                <a:cs typeface="Calibri Light"/>
              </a:rPr>
              <a:t>POMŮCKY</a:t>
            </a:r>
            <a:endParaRPr lang="cs-CZ" sz="4500">
              <a:cs typeface="Calibri Light" panose="020F0302020204030204"/>
            </a:endParaRPr>
          </a:p>
        </p:txBody>
      </p:sp>
      <p:pic>
        <p:nvPicPr>
          <p:cNvPr id="4" name="Obrázek 4" descr="Obsah obrázku text, interiér, položky&#10;&#10;Popis se vygeneroval automaticky.">
            <a:extLst>
              <a:ext uri="{FF2B5EF4-FFF2-40B4-BE49-F238E27FC236}">
                <a16:creationId xmlns:a16="http://schemas.microsoft.com/office/drawing/2014/main" id="{FE7C46E2-5BA9-4ED2-800F-8CDF948765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8404" y="2141538"/>
            <a:ext cx="4866216" cy="3649662"/>
          </a:xfr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750F7A48-9812-4AA7-999A-A92272FFC980}"/>
              </a:ext>
            </a:extLst>
          </p:cNvPr>
          <p:cNvSpPr txBox="1"/>
          <p:nvPr/>
        </p:nvSpPr>
        <p:spPr>
          <a:xfrm>
            <a:off x="3435724" y="604669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zdroj: www.eschovka.cz</a:t>
            </a:r>
          </a:p>
        </p:txBody>
      </p:sp>
    </p:spTree>
    <p:extLst>
      <p:ext uri="{BB962C8B-B14F-4D97-AF65-F5344CB8AC3E}">
        <p14:creationId xmlns:p14="http://schemas.microsoft.com/office/powerpoint/2010/main" val="21117966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EDF771-5882-4488-97BC-B253E5E1A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500" b="1">
                <a:cs typeface="Calibri Light"/>
              </a:rPr>
              <a:t>POMŮCKY</a:t>
            </a:r>
            <a:endParaRPr lang="cs-CZ" sz="4500">
              <a:cs typeface="Calibri Light" panose="020F0302020204030204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50F7A48-9812-4AA7-999A-A92272FFC980}"/>
              </a:ext>
            </a:extLst>
          </p:cNvPr>
          <p:cNvSpPr txBox="1"/>
          <p:nvPr/>
        </p:nvSpPr>
        <p:spPr>
          <a:xfrm>
            <a:off x="3435724" y="604669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zdroj: www.zivothrou.cz</a:t>
            </a:r>
          </a:p>
        </p:txBody>
      </p:sp>
      <p:pic>
        <p:nvPicPr>
          <p:cNvPr id="7" name="Obrázek 7" descr="Obsah obrázku objekt, počitadlo&#10;&#10;Popis se vygeneroval automaticky.">
            <a:extLst>
              <a:ext uri="{FF2B5EF4-FFF2-40B4-BE49-F238E27FC236}">
                <a16:creationId xmlns:a16="http://schemas.microsoft.com/office/drawing/2014/main" id="{A877AEDD-2349-4712-ABD7-766F942278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7796" y="808039"/>
            <a:ext cx="4980932" cy="4893514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17641FB-8880-4AB6-B512-7DD868C5325A}"/>
              </a:ext>
            </a:extLst>
          </p:cNvPr>
          <p:cNvSpPr txBox="1"/>
          <p:nvPr/>
        </p:nvSpPr>
        <p:spPr>
          <a:xfrm>
            <a:off x="903194" y="206860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>
                <a:cs typeface="Calibri"/>
              </a:rPr>
              <a:t>Perlový materiál</a:t>
            </a:r>
            <a:endParaRPr lang="cs-CZ" dirty="0">
              <a:cs typeface="Calibri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8FCE207-8B9F-4DB0-8424-970E370DD408}"/>
              </a:ext>
            </a:extLst>
          </p:cNvPr>
          <p:cNvSpPr txBox="1"/>
          <p:nvPr/>
        </p:nvSpPr>
        <p:spPr>
          <a:xfrm>
            <a:off x="6418847" y="6047873"/>
            <a:ext cx="552048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video: </a:t>
            </a:r>
            <a:r>
              <a:rPr lang="cs-CZ" dirty="0">
                <a:ea typeface="+mn-lt"/>
                <a:cs typeface="+mn-lt"/>
                <a:hlinkClick r:id="rId3"/>
              </a:rPr>
              <a:t>odkaz</a:t>
            </a:r>
            <a:endParaRPr lang="cs-CZ">
              <a:ea typeface="+mn-lt"/>
              <a:cs typeface="+mn-lt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0787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8C4316-C3EB-4082-800F-1CB4BC8D7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B52F8C-A01E-4046-8C91-1CFAEF3F7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ea typeface="+mn-lt"/>
                <a:cs typeface="+mn-lt"/>
              </a:rPr>
              <a:t> </a:t>
            </a:r>
            <a:r>
              <a:rPr lang="cs-CZ" sz="3000" dirty="0">
                <a:ea typeface="+mn-lt"/>
                <a:cs typeface="+mn-lt"/>
              </a:rPr>
              <a:t>ve školské matematice souvisí s ubíráním, zmenšováním, oddělováním apod. </a:t>
            </a:r>
            <a:endParaRPr lang="cs-CZ" sz="3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19259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0B6F9E-AE45-4D61-8CB8-B246061CF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500" b="1" dirty="0">
                <a:cs typeface="Calibri Light"/>
              </a:rPr>
              <a:t>Pomůcky</a:t>
            </a:r>
            <a:endParaRPr lang="cs-CZ" sz="45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F9DC3C-08B5-4E60-9094-9AF5F1623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2142067"/>
            <a:ext cx="11487336" cy="3649133"/>
          </a:xfrm>
        </p:spPr>
        <p:txBody>
          <a:bodyPr/>
          <a:lstStyle/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dirty="0">
              <a:cs typeface="Calibri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C36FE5E-DB82-4346-8B69-926DD76E66C3}"/>
              </a:ext>
            </a:extLst>
          </p:cNvPr>
          <p:cNvSpPr txBox="1"/>
          <p:nvPr/>
        </p:nvSpPr>
        <p:spPr>
          <a:xfrm>
            <a:off x="814137" y="183682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Odčítací proužková tabulka</a:t>
            </a:r>
          </a:p>
        </p:txBody>
      </p:sp>
      <p:pic>
        <p:nvPicPr>
          <p:cNvPr id="6" name="Obrázek 6">
            <a:extLst>
              <a:ext uri="{FF2B5EF4-FFF2-40B4-BE49-F238E27FC236}">
                <a16:creationId xmlns:a16="http://schemas.microsoft.com/office/drawing/2014/main" id="{82033351-025B-43D9-9E24-BD2FB8DE2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215" y="763553"/>
            <a:ext cx="4948989" cy="639368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004E924-C25F-40E4-8C12-1DDE968EF722}"/>
              </a:ext>
            </a:extLst>
          </p:cNvPr>
          <p:cNvSpPr txBox="1"/>
          <p:nvPr/>
        </p:nvSpPr>
        <p:spPr>
          <a:xfrm>
            <a:off x="6489032" y="171650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Počítací tyčinky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FD0D3FF-1943-4AFC-A22D-258D1C3D6F82}"/>
              </a:ext>
            </a:extLst>
          </p:cNvPr>
          <p:cNvSpPr txBox="1"/>
          <p:nvPr/>
        </p:nvSpPr>
        <p:spPr>
          <a:xfrm>
            <a:off x="4105275" y="6120564"/>
            <a:ext cx="379596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zdroj: www.montessorihracky.cz</a:t>
            </a:r>
          </a:p>
        </p:txBody>
      </p:sp>
      <p:pic>
        <p:nvPicPr>
          <p:cNvPr id="9" name="Obrázek 9">
            <a:extLst>
              <a:ext uri="{FF2B5EF4-FFF2-40B4-BE49-F238E27FC236}">
                <a16:creationId xmlns:a16="http://schemas.microsoft.com/office/drawing/2014/main" id="{74BEA25D-7480-41BF-B1EA-41F5328D7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83" y="1263689"/>
            <a:ext cx="4468905" cy="577617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8977571-BFC1-47C5-A490-8CFB56270273}"/>
              </a:ext>
            </a:extLst>
          </p:cNvPr>
          <p:cNvSpPr txBox="1"/>
          <p:nvPr/>
        </p:nvSpPr>
        <p:spPr>
          <a:xfrm>
            <a:off x="-88231" y="5717005"/>
            <a:ext cx="7846594" cy="7745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1000"/>
              </a:spcAft>
              <a:buFont typeface="Arial"/>
              <a:buChar char="•"/>
            </a:pPr>
            <a:r>
              <a:rPr lang="cs-CZ" dirty="0">
                <a:hlinkClick r:id="rId4"/>
              </a:rPr>
              <a:t>                          video - odkaz</a:t>
            </a:r>
            <a:endParaRPr lang="cs-CZ" dirty="0">
              <a:ea typeface="+mn-lt"/>
              <a:cs typeface="+mn-lt"/>
            </a:endParaRPr>
          </a:p>
          <a:p>
            <a:pPr algn="l"/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75198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63CCAA-24C9-4305-98BF-A1521EE44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48" y="-253253"/>
            <a:ext cx="10131425" cy="1456267"/>
          </a:xfrm>
        </p:spPr>
        <p:txBody>
          <a:bodyPr>
            <a:normAutofit/>
          </a:bodyPr>
          <a:lstStyle/>
          <a:p>
            <a:r>
              <a:rPr lang="cs-CZ" sz="4000" b="1" dirty="0">
                <a:cs typeface="Calibri Light"/>
              </a:rPr>
              <a:t>pomůcky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46C708-CADD-4D12-B666-929E03326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07" y="-693021"/>
            <a:ext cx="10131425" cy="3649133"/>
          </a:xfrm>
        </p:spPr>
        <p:txBody>
          <a:bodyPr/>
          <a:lstStyle/>
          <a:p>
            <a:r>
              <a:rPr lang="cs-CZ" sz="3000" dirty="0">
                <a:ea typeface="+mn-lt"/>
                <a:cs typeface="+mn-lt"/>
              </a:rPr>
              <a:t>Pomůcka Banka               Známková hra</a:t>
            </a:r>
            <a:endParaRPr lang="cs-CZ" sz="3000" dirty="0"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endParaRPr lang="cs-CZ">
              <a:cs typeface="Calibri"/>
            </a:endParaRPr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E62A5850-8D27-4B91-AEBB-F629E3773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08" y="1391424"/>
            <a:ext cx="5945110" cy="435529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6E4E49B-55F4-449A-A268-3AD0A515ABA6}"/>
              </a:ext>
            </a:extLst>
          </p:cNvPr>
          <p:cNvSpPr txBox="1"/>
          <p:nvPr/>
        </p:nvSpPr>
        <p:spPr>
          <a:xfrm>
            <a:off x="1037665" y="5833782"/>
            <a:ext cx="374052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zdroj: www.cz.pinterest.com</a:t>
            </a:r>
          </a:p>
        </p:txBody>
      </p:sp>
      <p:pic>
        <p:nvPicPr>
          <p:cNvPr id="7" name="Obrázek 7" descr="Obsah obrázku text&#10;&#10;Popis se vygeneroval automaticky.">
            <a:extLst>
              <a:ext uri="{FF2B5EF4-FFF2-40B4-BE49-F238E27FC236}">
                <a16:creationId xmlns:a16="http://schemas.microsoft.com/office/drawing/2014/main" id="{73A2A92B-885C-4C1A-A89E-68EEF850A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106" y="1048871"/>
            <a:ext cx="4771464" cy="479387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15A888A-A9E4-4C82-B68D-48E9813824CC}"/>
              </a:ext>
            </a:extLst>
          </p:cNvPr>
          <p:cNvSpPr txBox="1"/>
          <p:nvPr/>
        </p:nvSpPr>
        <p:spPr>
          <a:xfrm>
            <a:off x="7072032" y="591782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zdroj: www.heda.cz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DF1535B-B043-4FFD-9E2F-E6AE257E20C6}"/>
              </a:ext>
            </a:extLst>
          </p:cNvPr>
          <p:cNvSpPr txBox="1"/>
          <p:nvPr/>
        </p:nvSpPr>
        <p:spPr>
          <a:xfrm>
            <a:off x="6448926" y="6368716"/>
            <a:ext cx="595162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/>
              <a:t>video: </a:t>
            </a:r>
            <a:r>
              <a:rPr lang="cs-CZ" dirty="0">
                <a:ea typeface="+mn-lt"/>
                <a:cs typeface="+mn-lt"/>
                <a:hlinkClick r:id="rId4"/>
              </a:rPr>
              <a:t>odkaz</a:t>
            </a:r>
            <a:endParaRPr lang="cs-CZ">
              <a:ea typeface="+mn-lt"/>
              <a:cs typeface="+mn-lt"/>
            </a:endParaRPr>
          </a:p>
          <a:p>
            <a:endParaRPr lang="cs-CZ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45686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80689B-22C5-4A88-8BA5-468EF9FA3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500" b="1" dirty="0">
                <a:cs typeface="Calibri Light"/>
              </a:rPr>
              <a:t>literatura</a:t>
            </a:r>
            <a:endParaRPr lang="cs-CZ" sz="45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6C81BC-474C-4AD6-B174-55925C6F3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591" y="1881383"/>
            <a:ext cx="11454898" cy="459160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cs-CZ" sz="2500" dirty="0">
                <a:ea typeface="+mn-lt"/>
                <a:cs typeface="+mn-lt"/>
              </a:rPr>
              <a:t>Blažková, R. (2017). </a:t>
            </a:r>
            <a:r>
              <a:rPr lang="cs-CZ" sz="2500" i="1" dirty="0">
                <a:ea typeface="+mn-lt"/>
                <a:cs typeface="+mn-lt"/>
              </a:rPr>
              <a:t>Didaktika matematiky se zaměřením na specifické poruchy učení. </a:t>
            </a:r>
            <a:r>
              <a:rPr lang="cs-CZ" sz="2500" dirty="0">
                <a:ea typeface="+mn-lt"/>
                <a:cs typeface="+mn-lt"/>
              </a:rPr>
              <a:t>Brno: Masarykova univerzita.</a:t>
            </a:r>
            <a:endParaRPr lang="cs-CZ" sz="2500" dirty="0">
              <a:cs typeface="Calibri"/>
            </a:endParaRPr>
          </a:p>
          <a:p>
            <a:r>
              <a:rPr lang="cs-CZ" sz="2500" dirty="0">
                <a:ea typeface="+mn-lt"/>
                <a:cs typeface="+mn-lt"/>
              </a:rPr>
              <a:t>Blažková, R. (2010). </a:t>
            </a:r>
            <a:r>
              <a:rPr lang="cs-CZ" sz="2500" i="1" dirty="0">
                <a:ea typeface="+mn-lt"/>
                <a:cs typeface="+mn-lt"/>
              </a:rPr>
              <a:t>Rozvoj matematických pojmů a představ u dětí předškolního věku [web].</a:t>
            </a:r>
            <a:r>
              <a:rPr lang="cs-CZ" sz="2500" dirty="0">
                <a:ea typeface="+mn-lt"/>
                <a:cs typeface="+mn-lt"/>
              </a:rPr>
              <a:t> Dostupné z: </a:t>
            </a:r>
            <a:r>
              <a:rPr lang="cs-CZ" sz="2500" dirty="0">
                <a:ea typeface="+mn-lt"/>
                <a:cs typeface="+mn-lt"/>
                <a:hlinkClick r:id="rId2"/>
              </a:rPr>
              <a:t>https://is.muni.cz/do/rect/el/estud/pedf/js10/rozvoj/web/index.html</a:t>
            </a:r>
            <a:r>
              <a:rPr lang="cs-CZ" sz="2500" dirty="0">
                <a:ea typeface="+mn-lt"/>
                <a:cs typeface="+mn-lt"/>
              </a:rPr>
              <a:t> </a:t>
            </a:r>
            <a:endParaRPr lang="cs-CZ" sz="2500" dirty="0">
              <a:cs typeface="Calibri"/>
            </a:endParaRPr>
          </a:p>
          <a:p>
            <a:pPr algn="just"/>
            <a:r>
              <a:rPr lang="cs-CZ" sz="2500" dirty="0">
                <a:ea typeface="+mn-lt"/>
                <a:cs typeface="+mn-lt"/>
              </a:rPr>
              <a:t>Blažková, R., Matoušková, K., Vaňurová, M., &amp; Blažek, M. (2004). </a:t>
            </a:r>
            <a:r>
              <a:rPr lang="cs-CZ" sz="2500" i="1" dirty="0">
                <a:ea typeface="+mn-lt"/>
                <a:cs typeface="+mn-lt"/>
              </a:rPr>
              <a:t>Poruchy učení v matematice a možnosti jejich nápravy</a:t>
            </a:r>
            <a:r>
              <a:rPr lang="cs-CZ" sz="2500" dirty="0">
                <a:ea typeface="+mn-lt"/>
                <a:cs typeface="+mn-lt"/>
              </a:rPr>
              <a:t>. Brno: </a:t>
            </a:r>
            <a:r>
              <a:rPr lang="cs-CZ" sz="2500" dirty="0" err="1">
                <a:ea typeface="+mn-lt"/>
                <a:cs typeface="+mn-lt"/>
              </a:rPr>
              <a:t>Paido</a:t>
            </a:r>
            <a:r>
              <a:rPr lang="cs-CZ" sz="2500" dirty="0">
                <a:ea typeface="+mn-lt"/>
                <a:cs typeface="+mn-lt"/>
              </a:rPr>
              <a:t>.  </a:t>
            </a:r>
            <a:endParaRPr lang="cs-CZ" sz="2500" dirty="0">
              <a:cs typeface="Calibri"/>
            </a:endParaRPr>
          </a:p>
          <a:p>
            <a:r>
              <a:rPr lang="cs-CZ" sz="2500" dirty="0">
                <a:ea typeface="+mn-lt"/>
                <a:cs typeface="+mn-lt"/>
              </a:rPr>
              <a:t>Pavlíčková, L. (2020). </a:t>
            </a:r>
            <a:r>
              <a:rPr lang="cs-CZ" sz="2500" i="1" dirty="0">
                <a:ea typeface="+mn-lt"/>
                <a:cs typeface="+mn-lt"/>
              </a:rPr>
              <a:t>Interaktivní osnova k předmětu Strategie podpory matematické gramotnosti</a:t>
            </a:r>
            <a:r>
              <a:rPr lang="cs-CZ" sz="2500" dirty="0">
                <a:ea typeface="+mn-lt"/>
                <a:cs typeface="+mn-lt"/>
              </a:rPr>
              <a:t>. Brno. </a:t>
            </a:r>
            <a:endParaRPr lang="cs-CZ" sz="25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19851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EA93BF-B30C-4D7F-8D93-03E9609FA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88495"/>
            <a:ext cx="10131425" cy="1456267"/>
          </a:xfrm>
        </p:spPr>
        <p:txBody>
          <a:bodyPr>
            <a:normAutofit/>
          </a:bodyPr>
          <a:lstStyle/>
          <a:p>
            <a:r>
              <a:rPr lang="cs-CZ" sz="4500" b="1" dirty="0">
                <a:cs typeface="Calibri Light"/>
              </a:rPr>
              <a:t>videa</a:t>
            </a:r>
            <a:endParaRPr lang="cs-CZ" sz="45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881E9B-CC88-446A-96A7-C2DE70979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723" y="1640752"/>
            <a:ext cx="11755687" cy="486231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2000" dirty="0">
                <a:ea typeface="+mn-lt"/>
                <a:cs typeface="+mn-lt"/>
              </a:rPr>
              <a:t>Budínova, I. (2018). Odčítání přirozených čísel. Dostupné z: </a:t>
            </a:r>
            <a:r>
              <a:rPr lang="cs-CZ" sz="2000" dirty="0">
                <a:ea typeface="+mn-lt"/>
                <a:cs typeface="Calibri"/>
                <a:hlinkClick r:id="rId2"/>
              </a:rPr>
              <a:t>http://mathelp.cz/publikace-a-materialy/videa/odcitani-prirozenych-cisel/</a:t>
            </a:r>
            <a:endParaRPr lang="cs-CZ" sz="200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cs-CZ" sz="2000" dirty="0">
                <a:ea typeface="Calibri"/>
              </a:rPr>
              <a:t>Kamila V. (2020). Odčítání do 20 - třída 1. B (video). Dostupné z https://www.youtube.com/watch?v=j1PGUNTgHw0&amp;t=261s	</a:t>
            </a:r>
            <a:endParaRPr lang="cs-CZ" sz="2000">
              <a:ea typeface="Calibri"/>
              <a:cs typeface="Calibri"/>
            </a:endParaRPr>
          </a:p>
          <a:p>
            <a:r>
              <a:rPr lang="cs-CZ" sz="2000" dirty="0">
                <a:ea typeface="Calibri"/>
              </a:rPr>
              <a:t>Montessori Sharon. (2018). Montessori </a:t>
            </a:r>
            <a:r>
              <a:rPr lang="cs-CZ" sz="2000" dirty="0" err="1">
                <a:ea typeface="Calibri"/>
              </a:rPr>
              <a:t>Subtraction</a:t>
            </a:r>
            <a:r>
              <a:rPr lang="cs-CZ" sz="2000" dirty="0">
                <a:ea typeface="Calibri"/>
              </a:rPr>
              <a:t> </a:t>
            </a:r>
            <a:r>
              <a:rPr lang="cs-CZ" sz="2000" dirty="0" err="1">
                <a:ea typeface="Calibri"/>
              </a:rPr>
              <a:t>Strip</a:t>
            </a:r>
            <a:r>
              <a:rPr lang="cs-CZ" sz="2000" dirty="0">
                <a:ea typeface="Calibri"/>
              </a:rPr>
              <a:t> </a:t>
            </a:r>
            <a:r>
              <a:rPr lang="cs-CZ" sz="2000" dirty="0" err="1">
                <a:ea typeface="Calibri"/>
              </a:rPr>
              <a:t>Board</a:t>
            </a:r>
            <a:r>
              <a:rPr lang="cs-CZ" sz="2000" dirty="0">
                <a:ea typeface="Calibri"/>
              </a:rPr>
              <a:t> </a:t>
            </a:r>
            <a:r>
              <a:rPr lang="cs-CZ" sz="2000" dirty="0" err="1">
                <a:ea typeface="Calibri"/>
              </a:rPr>
              <a:t>Tutorial</a:t>
            </a:r>
            <a:r>
              <a:rPr lang="cs-CZ" sz="2000" dirty="0">
                <a:ea typeface="Calibri"/>
              </a:rPr>
              <a:t> (video). Dostupné z https://www.youtube.com/watch?v=ACaVxdrK7bc</a:t>
            </a:r>
            <a:endParaRPr lang="cs-CZ" sz="2000" dirty="0">
              <a:ea typeface="Calibri"/>
              <a:cs typeface="Calibri"/>
            </a:endParaRPr>
          </a:p>
          <a:p>
            <a:r>
              <a:rPr lang="cs-CZ" sz="2000" dirty="0" err="1">
                <a:ea typeface="Calibri"/>
              </a:rPr>
              <a:t>Sustainable</a:t>
            </a:r>
            <a:r>
              <a:rPr lang="cs-CZ" sz="2000" dirty="0">
                <a:ea typeface="Calibri"/>
              </a:rPr>
              <a:t> Montessori. (2017). </a:t>
            </a:r>
            <a:r>
              <a:rPr lang="cs-CZ" sz="2000" dirty="0" err="1">
                <a:ea typeface="Calibri"/>
              </a:rPr>
              <a:t>Dynamic</a:t>
            </a:r>
            <a:r>
              <a:rPr lang="cs-CZ" sz="2000" dirty="0">
                <a:ea typeface="Calibri"/>
              </a:rPr>
              <a:t> </a:t>
            </a:r>
            <a:r>
              <a:rPr lang="cs-CZ" sz="2000" dirty="0" err="1">
                <a:ea typeface="Calibri"/>
              </a:rPr>
              <a:t>Subtraction</a:t>
            </a:r>
            <a:r>
              <a:rPr lang="cs-CZ" sz="2000" dirty="0">
                <a:ea typeface="Calibri"/>
              </a:rPr>
              <a:t> </a:t>
            </a:r>
            <a:r>
              <a:rPr lang="cs-CZ" sz="2000" dirty="0" err="1">
                <a:ea typeface="Calibri"/>
              </a:rPr>
              <a:t>With</a:t>
            </a:r>
            <a:r>
              <a:rPr lang="cs-CZ" sz="2000" dirty="0">
                <a:ea typeface="Calibri"/>
              </a:rPr>
              <a:t> </a:t>
            </a:r>
            <a:r>
              <a:rPr lang="cs-CZ" sz="2000" dirty="0" err="1">
                <a:ea typeface="Calibri"/>
              </a:rPr>
              <a:t>Stamp</a:t>
            </a:r>
            <a:r>
              <a:rPr lang="cs-CZ" sz="2000" dirty="0">
                <a:ea typeface="Calibri"/>
              </a:rPr>
              <a:t> Game (video). Dostupné z https://www.youtube.com/watch?v=FyjfSbLFUBo&amp;t=244s</a:t>
            </a:r>
            <a:endParaRPr lang="cs-CZ" sz="2000" dirty="0">
              <a:ea typeface="Calibri"/>
              <a:cs typeface="Calibri"/>
            </a:endParaRPr>
          </a:p>
          <a:p>
            <a:r>
              <a:rPr lang="cs-CZ" sz="2000" dirty="0" err="1">
                <a:ea typeface="Calibri"/>
              </a:rPr>
              <a:t>Educational</a:t>
            </a:r>
            <a:r>
              <a:rPr lang="cs-CZ" sz="2000" dirty="0">
                <a:ea typeface="Calibri"/>
              </a:rPr>
              <a:t> Video </a:t>
            </a:r>
            <a:r>
              <a:rPr lang="cs-CZ" sz="2000" dirty="0" err="1">
                <a:ea typeface="Calibri"/>
              </a:rPr>
              <a:t>Publishing</a:t>
            </a:r>
            <a:r>
              <a:rPr lang="cs-CZ" sz="2000" dirty="0">
                <a:ea typeface="Calibri"/>
              </a:rPr>
              <a:t>. (2012). 121 </a:t>
            </a:r>
            <a:r>
              <a:rPr lang="cs-CZ" sz="2000" dirty="0" err="1">
                <a:ea typeface="Calibri"/>
              </a:rPr>
              <a:t>Small</a:t>
            </a:r>
            <a:r>
              <a:rPr lang="cs-CZ" sz="2000" dirty="0">
                <a:ea typeface="Calibri"/>
              </a:rPr>
              <a:t> </a:t>
            </a:r>
            <a:r>
              <a:rPr lang="cs-CZ" sz="2000" dirty="0" err="1">
                <a:ea typeface="Calibri"/>
              </a:rPr>
              <a:t>Bead</a:t>
            </a:r>
            <a:r>
              <a:rPr lang="cs-CZ" sz="2000" dirty="0">
                <a:ea typeface="Calibri"/>
              </a:rPr>
              <a:t> </a:t>
            </a:r>
            <a:r>
              <a:rPr lang="cs-CZ" sz="2000" dirty="0" err="1">
                <a:ea typeface="Calibri"/>
              </a:rPr>
              <a:t>Frame</a:t>
            </a:r>
            <a:r>
              <a:rPr lang="cs-CZ" sz="2000" dirty="0">
                <a:ea typeface="Calibri"/>
              </a:rPr>
              <a:t> Static </a:t>
            </a:r>
            <a:r>
              <a:rPr lang="cs-CZ" sz="2000" dirty="0" err="1">
                <a:ea typeface="Calibri"/>
              </a:rPr>
              <a:t>Subtraction</a:t>
            </a:r>
            <a:r>
              <a:rPr lang="cs-CZ" sz="2000" dirty="0">
                <a:ea typeface="Calibri"/>
              </a:rPr>
              <a:t> (video). Dostupné z </a:t>
            </a:r>
            <a:r>
              <a:rPr lang="cs-CZ" sz="2000" u="sng" dirty="0">
                <a:ea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https://www.youtube.com/watch?v=APR1kSyxGAQ</a:t>
            </a:r>
          </a:p>
          <a:p>
            <a:pPr>
              <a:buClr>
                <a:srgbClr val="FFFFFF"/>
              </a:buClr>
            </a:pPr>
            <a:r>
              <a:rPr lang="cs-CZ" dirty="0"/>
              <a:t>Dancing </a:t>
            </a:r>
            <a:r>
              <a:rPr lang="cs-CZ" dirty="0" err="1"/>
              <a:t>pines</a:t>
            </a:r>
            <a:r>
              <a:rPr lang="cs-CZ" dirty="0"/>
              <a:t> Montessori. </a:t>
            </a:r>
            <a:r>
              <a:rPr lang="cs-CZ" dirty="0">
                <a:ea typeface="+mn-lt"/>
                <a:cs typeface="+mn-lt"/>
              </a:rPr>
              <a:t>(2020).</a:t>
            </a:r>
            <a:r>
              <a:rPr lang="cs-CZ" dirty="0"/>
              <a:t> Static </a:t>
            </a:r>
            <a:r>
              <a:rPr lang="cs-CZ" dirty="0" err="1"/>
              <a:t>subtraction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golden</a:t>
            </a:r>
            <a:r>
              <a:rPr lang="cs-CZ" dirty="0"/>
              <a:t> </a:t>
            </a:r>
            <a:r>
              <a:rPr lang="cs-CZ" dirty="0" err="1"/>
              <a:t>beads</a:t>
            </a:r>
            <a:r>
              <a:rPr lang="cs-CZ" dirty="0"/>
              <a:t>. Dostupné z: </a:t>
            </a:r>
            <a:r>
              <a:rPr lang="cs-CZ" dirty="0">
                <a:ea typeface="+mn-lt"/>
                <a:cs typeface="+mn-lt"/>
                <a:hlinkClick r:id="rId4"/>
              </a:rPr>
              <a:t>https://www.youtube.com/watch?v=ccsCRjnt5cQ</a:t>
            </a:r>
            <a:endParaRPr lang="cs-CZ" sz="2000" u="sng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dirty="0"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endParaRPr lang="cs-CZ" sz="2000" u="sng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51773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88A37D-1A44-47DB-8E20-FAF20CE6E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5" name="Picture 4" descr="Tmavé žárovky ve vzduchu a jedna jasně svítící">
            <a:extLst>
              <a:ext uri="{FF2B5EF4-FFF2-40B4-BE49-F238E27FC236}">
                <a16:creationId xmlns:a16="http://schemas.microsoft.com/office/drawing/2014/main" id="{BE4B3F7E-AF6D-40FD-AC18-C239DAC5BB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9202"/>
          <a:stretch/>
        </p:blipFill>
        <p:spPr>
          <a:xfrm>
            <a:off x="20" y="975"/>
            <a:ext cx="7552924" cy="6858000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EBE554-53FA-4AB0-AF27-957924AC3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6" y="1713705"/>
            <a:ext cx="3706762" cy="397223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cs-CZ" sz="4000" dirty="0">
                <a:cs typeface="Calibri"/>
              </a:rPr>
              <a:t>Děkuji za pozornost!</a:t>
            </a:r>
            <a:endParaRPr lang="cs-CZ"/>
          </a:p>
          <a:p>
            <a:pPr>
              <a:buClr>
                <a:srgbClr val="FFFFFF"/>
              </a:buClr>
            </a:pPr>
            <a:endParaRPr lang="cs-CZ" sz="4000" dirty="0">
              <a:cs typeface="Calibri"/>
            </a:endParaRPr>
          </a:p>
          <a:p>
            <a:pPr>
              <a:buClr>
                <a:srgbClr val="FFFFFF"/>
              </a:buClr>
            </a:pPr>
            <a:endParaRPr lang="cs-CZ" sz="4000" dirty="0">
              <a:cs typeface="Calibri"/>
            </a:endParaRPr>
          </a:p>
          <a:p>
            <a:pPr marL="0" indent="0">
              <a:buClr>
                <a:srgbClr val="FFFFFF"/>
              </a:buClr>
              <a:buNone/>
            </a:pPr>
            <a:r>
              <a:rPr lang="cs-CZ" sz="3500" dirty="0">
                <a:cs typeface="Calibri"/>
              </a:rPr>
              <a:t>Příští seminář? Násobení přirozených čísel.</a:t>
            </a:r>
          </a:p>
        </p:txBody>
      </p:sp>
    </p:spTree>
    <p:extLst>
      <p:ext uri="{BB962C8B-B14F-4D97-AF65-F5344CB8AC3E}">
        <p14:creationId xmlns:p14="http://schemas.microsoft.com/office/powerpoint/2010/main" val="2041714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3587DF-A329-4DFE-930C-274D45BA0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4" descr="Obsah obrázku text&#10;&#10;Popis se vygeneroval automaticky.">
            <a:extLst>
              <a:ext uri="{FF2B5EF4-FFF2-40B4-BE49-F238E27FC236}">
                <a16:creationId xmlns:a16="http://schemas.microsoft.com/office/drawing/2014/main" id="{4D49D705-22E9-4190-BD35-6B7269A9EB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7246" y="2018339"/>
            <a:ext cx="9066796" cy="2381750"/>
          </a:xfrm>
        </p:spPr>
      </p:pic>
    </p:spTree>
    <p:extLst>
      <p:ext uri="{BB962C8B-B14F-4D97-AF65-F5344CB8AC3E}">
        <p14:creationId xmlns:p14="http://schemas.microsoft.com/office/powerpoint/2010/main" val="2594494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04B8D6-4EB0-4C25-9C2E-50412310A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500" b="1" dirty="0">
                <a:cs typeface="Calibri Light"/>
              </a:rPr>
              <a:t>Odčítání je: </a:t>
            </a:r>
            <a:endParaRPr lang="cs-CZ" sz="4500" dirty="0">
              <a:cs typeface="Calibri Light" panose="020F03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AA1F53-B59C-4FF1-8563-ACC002972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cs-CZ" sz="3000" dirty="0">
                <a:cs typeface="Calibri"/>
              </a:rPr>
              <a:t>komutativní operace?</a:t>
            </a:r>
            <a:endParaRPr lang="cs-CZ" sz="3000">
              <a:cs typeface="Calibri"/>
            </a:endParaRPr>
          </a:p>
          <a:p>
            <a:pPr marL="0" indent="0">
              <a:buNone/>
            </a:pPr>
            <a:endParaRPr lang="cs-CZ" sz="3000" dirty="0">
              <a:cs typeface="Calibri"/>
            </a:endParaRPr>
          </a:p>
          <a:p>
            <a:pPr marL="0" indent="0">
              <a:buNone/>
            </a:pPr>
            <a:endParaRPr lang="cs-CZ" sz="3000" dirty="0">
              <a:cs typeface="Calibri"/>
            </a:endParaRPr>
          </a:p>
          <a:p>
            <a:pPr marL="0" indent="0">
              <a:buNone/>
            </a:pPr>
            <a:r>
              <a:rPr lang="cs-CZ" sz="3000" dirty="0">
                <a:cs typeface="Calibri"/>
              </a:rPr>
              <a:t>asociativní operace?</a:t>
            </a:r>
          </a:p>
        </p:txBody>
      </p:sp>
    </p:spTree>
    <p:extLst>
      <p:ext uri="{BB962C8B-B14F-4D97-AF65-F5344CB8AC3E}">
        <p14:creationId xmlns:p14="http://schemas.microsoft.com/office/powerpoint/2010/main" val="2262408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F7CA2B-DCCD-4B3A-83DB-BE5AA2D3C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1003714" cy="145626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4500" b="1" dirty="0">
                <a:ea typeface="+mj-lt"/>
                <a:cs typeface="+mj-lt"/>
              </a:rPr>
              <a:t>Postup při vyvození operace odčítání  - zásady: </a:t>
            </a:r>
            <a:endParaRPr lang="cs-CZ" sz="45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72C008-7475-4A60-BC50-A3A37B271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733003" cy="42206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3000" dirty="0">
                <a:ea typeface="+mn-lt"/>
                <a:cs typeface="+mn-lt"/>
              </a:rPr>
              <a:t>1. Vycházíme z manipulativní činnosti s konkrétními předměty. </a:t>
            </a:r>
            <a:endParaRPr lang="cs-CZ" sz="3000">
              <a:cs typeface="Calibri" panose="020F0502020204030204"/>
            </a:endParaRPr>
          </a:p>
          <a:p>
            <a:r>
              <a:rPr lang="cs-CZ" sz="3000" dirty="0">
                <a:ea typeface="+mn-lt"/>
                <a:cs typeface="+mn-lt"/>
              </a:rPr>
              <a:t>2. Situaci znázorníme nejprve pomocí obrázků. </a:t>
            </a:r>
            <a:endParaRPr lang="cs-CZ" sz="300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3. Situaci znázorníme pomocí symbolů. </a:t>
            </a:r>
          </a:p>
          <a:p>
            <a:r>
              <a:rPr lang="cs-CZ" sz="3000" dirty="0">
                <a:ea typeface="+mn-lt"/>
                <a:cs typeface="+mn-lt"/>
              </a:rPr>
              <a:t>4. Zapíšeme příklad. </a:t>
            </a:r>
            <a:endParaRPr lang="cs-CZ" sz="300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5. Příklad vyřešíme, přečteme nahlas. </a:t>
            </a:r>
            <a:endParaRPr lang="cs-CZ" sz="3000">
              <a:cs typeface="Calibri"/>
            </a:endParaRPr>
          </a:p>
          <a:p>
            <a:r>
              <a:rPr lang="cs-CZ" sz="3000" dirty="0">
                <a:ea typeface="+mn-lt"/>
                <a:cs typeface="+mn-lt"/>
              </a:rPr>
              <a:t>6. Přesvědčíme se o správnosti výpočtu. 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40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B1A52A-AADA-4409-856F-22A217BD5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7A5F4A-5AC6-4BDC-9E24-0D21F428E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sz="3000" dirty="0">
                <a:ea typeface="+mn-lt"/>
                <a:cs typeface="+mn-lt"/>
              </a:rPr>
              <a:t>pozor na chybné grafické znázornění </a:t>
            </a:r>
          </a:p>
          <a:p>
            <a:r>
              <a:rPr lang="cs-CZ" dirty="0">
                <a:ea typeface="+mn-lt"/>
                <a:cs typeface="+mn-lt"/>
                <a:hlinkClick r:id="rId2"/>
              </a:rPr>
              <a:t>odkaz</a:t>
            </a:r>
            <a:endParaRPr lang="cs-CZ">
              <a:ea typeface="+mn-lt"/>
              <a:cs typeface="+mn-lt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1009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95E54B-96CA-47AE-98A0-DF29833E5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500" b="1" dirty="0">
                <a:ea typeface="+mj-lt"/>
                <a:cs typeface="+mj-lt"/>
              </a:rPr>
              <a:t>Otázka: 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AC6001-C1B1-464F-90D0-0F2002198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</a:pPr>
            <a:r>
              <a:rPr lang="cs-CZ" sz="3000" b="1" dirty="0">
                <a:latin typeface="Calibri Light"/>
                <a:cs typeface="Calibri Light"/>
              </a:rPr>
              <a:t>Co všechno může dítě chápat pod zápisem: 5 – 2 = 3 ? </a:t>
            </a:r>
            <a:endParaRPr lang="cs-CZ" sz="3000" b="1" dirty="0">
              <a:ea typeface="+mn-lt"/>
              <a:cs typeface="+mn-lt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59178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1469</Words>
  <Application>Microsoft Office PowerPoint</Application>
  <PresentationFormat>Širokoúhlá obrazovka</PresentationFormat>
  <Paragraphs>173</Paragraphs>
  <Slides>44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Celestial</vt:lpstr>
      <vt:lpstr>Celestial</vt:lpstr>
      <vt:lpstr>STRATEGIE PODPORY   MATEMATICKÉ     GRAMOTNOSTI</vt:lpstr>
      <vt:lpstr>ODČÍTÁNÍ PŘIROZENÝCH ČÍSEL</vt:lpstr>
      <vt:lpstr>Operace ODčítání</vt:lpstr>
      <vt:lpstr>Prezentace aplikace PowerPoint</vt:lpstr>
      <vt:lpstr>Prezentace aplikace PowerPoint</vt:lpstr>
      <vt:lpstr>Odčítání je: </vt:lpstr>
      <vt:lpstr>Postup při vyvození operace odčítání  - zásady: </vt:lpstr>
      <vt:lpstr>Prezentace aplikace PowerPoint</vt:lpstr>
      <vt:lpstr>Otázka: </vt:lpstr>
      <vt:lpstr>Otázka: </vt:lpstr>
      <vt:lpstr>POSTUP PAMĚTNÉHO ODČÍTÁNÍ </vt:lpstr>
      <vt:lpstr>2. Odčítání v oboru do deseti </vt:lpstr>
      <vt:lpstr>3. Odčítání v oboru do dvaceti bez přechodu přes základ deset </vt:lpstr>
      <vt:lpstr>4. Odčítání v oboru do dvaceti s přechodem přes základ deset </vt:lpstr>
      <vt:lpstr>Zásady: </vt:lpstr>
      <vt:lpstr>5. Odčítání v oboru do sta </vt:lpstr>
      <vt:lpstr>metodickÁ řadA</vt:lpstr>
      <vt:lpstr>metodickÁ řadA</vt:lpstr>
      <vt:lpstr>Prezentace aplikace PowerPoint</vt:lpstr>
      <vt:lpstr>Prezentace aplikace PowerPoint</vt:lpstr>
      <vt:lpstr>Prezentace aplikace PowerPoint</vt:lpstr>
      <vt:lpstr>Prezentace aplikace PowerPoint</vt:lpstr>
      <vt:lpstr>Problémy žáků při pamětném odčítání </vt:lpstr>
      <vt:lpstr>Problémy žáků při pamětném odčítání </vt:lpstr>
      <vt:lpstr>Problémy žáků při pamětném odčítání </vt:lpstr>
      <vt:lpstr>Problémy žáků při pamětném odčítání </vt:lpstr>
      <vt:lpstr>Problémy žáků při pamětném odčítání </vt:lpstr>
      <vt:lpstr>Reedukační postupy při pamětném sčítání </vt:lpstr>
      <vt:lpstr>POSTUP PÍSEMNÉHO ODČÍTÁNÍ </vt:lpstr>
      <vt:lpstr>POSTUP PÍSEMNÉHO ODČÍTÁNÍ </vt:lpstr>
      <vt:lpstr>Prezentace aplikace PowerPoint</vt:lpstr>
      <vt:lpstr>Reedukační postupy při písemném odčítání </vt:lpstr>
      <vt:lpstr>Prezentace aplikace PowerPoint</vt:lpstr>
      <vt:lpstr>Reedukační postupy při písemném odčítání </vt:lpstr>
      <vt:lpstr>pomůcky</vt:lpstr>
      <vt:lpstr>pomůcky</vt:lpstr>
      <vt:lpstr>Pomůcky</vt:lpstr>
      <vt:lpstr>POMŮCKY</vt:lpstr>
      <vt:lpstr>POMŮCKY</vt:lpstr>
      <vt:lpstr>Pomůcky</vt:lpstr>
      <vt:lpstr>pomůcky</vt:lpstr>
      <vt:lpstr>literatura</vt:lpstr>
      <vt:lpstr>videa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Jana Veseláková</dc:creator>
  <cp:lastModifiedBy>Jana Veseláková</cp:lastModifiedBy>
  <cp:revision>347</cp:revision>
  <dcterms:created xsi:type="dcterms:W3CDTF">2021-10-17T17:09:54Z</dcterms:created>
  <dcterms:modified xsi:type="dcterms:W3CDTF">2022-10-02T19:38:17Z</dcterms:modified>
</cp:coreProperties>
</file>