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60" r:id="rId4"/>
    <p:sldId id="263" r:id="rId5"/>
    <p:sldId id="278" r:id="rId6"/>
    <p:sldId id="275" r:id="rId7"/>
    <p:sldId id="262" r:id="rId8"/>
    <p:sldId id="264" r:id="rId9"/>
    <p:sldId id="261" r:id="rId10"/>
    <p:sldId id="265" r:id="rId11"/>
    <p:sldId id="266" r:id="rId12"/>
    <p:sldId id="27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F56F7E-7EE6-FBE1-83B3-D193AB8612D4}" v="3" dt="2021-11-04T13:10:57.476"/>
    <p1510:client id="{5BEDAD0E-D05E-6A1D-56AE-49A1BC4A5DF7}" v="427" dt="2021-10-22T21:29:48.570"/>
    <p1510:client id="{77EEC462-02B4-F3E6-C5B8-30903D4D4065}" v="88" dt="2021-10-25T08:42:09.870"/>
    <p1510:client id="{A439F5E5-E946-40F8-8FF2-6E3017AB5C7A}" v="7" dt="2021-10-22T18:51:34.885"/>
    <p1510:client id="{E352E534-3AEA-9530-128B-F986A8BBD3AC}" v="13" dt="2021-10-31T10:02:23.381"/>
    <p1510:client id="{F1A92A52-09EC-2F75-1265-31D3BABBE9FA}" v="52" dt="2022-10-02T20:56:13.1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2" d="100"/>
          <a:sy n="52" d="100"/>
        </p:scale>
        <p:origin x="72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240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423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535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807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652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562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178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30803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6959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682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25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77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9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178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76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53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777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23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1449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v0kXoROqSg" TargetMode="External"/><Relationship Id="rId2" Type="http://schemas.openxmlformats.org/officeDocument/2006/relationships/hyperlink" Target="https://www.youtube.com/watch?v=wjvfV0Q4AIs&amp;t=30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NEEy80kEjxE" TargetMode="External"/><Relationship Id="rId5" Type="http://schemas.openxmlformats.org/officeDocument/2006/relationships/hyperlink" Target="https://www.youtube.com/watch?v=fCDNoyBMHnk" TargetMode="External"/><Relationship Id="rId4" Type="http://schemas.openxmlformats.org/officeDocument/2006/relationships/hyperlink" Target="https://www.youtube.com/watch?v=wzfBE3Sl-w0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do/rect/el/estud/pedf/js10/rozvoj/web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do/rect/el/estud/pedf/js10/rozvoj/web/pages/priprava-na-operace-s-prirozenymi-cisly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do/rect/el/estud/pedf/js10/rozvoj/web/pages/priprava-na-operace-s-prirozenymi-cisly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3D1E5586-8BB5-40F6-96C3-2E87DD7CE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93805" y="1354668"/>
            <a:ext cx="8204391" cy="234647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cs-CZ" sz="6000" b="1" cap="all" dirty="0">
                <a:ea typeface="+mj-lt"/>
                <a:cs typeface="+mj-lt"/>
              </a:rPr>
              <a:t>STRATEGIE PODPORY</a:t>
            </a:r>
            <a:br>
              <a:rPr lang="cs-CZ" sz="6000" b="1" cap="all" dirty="0">
                <a:ea typeface="+mj-lt"/>
                <a:cs typeface="+mj-lt"/>
              </a:rPr>
            </a:br>
            <a:r>
              <a:rPr lang="cs-CZ" sz="6000" b="1" cap="all" dirty="0">
                <a:ea typeface="+mj-lt"/>
                <a:cs typeface="+mj-lt"/>
              </a:rPr>
              <a:t>  MATEMATICKÉ</a:t>
            </a:r>
            <a:br>
              <a:rPr lang="cs-CZ" sz="6000" b="1" cap="all" dirty="0">
                <a:ea typeface="+mj-lt"/>
                <a:cs typeface="+mj-lt"/>
              </a:rPr>
            </a:br>
            <a:r>
              <a:rPr lang="cs-CZ" sz="6000" b="1" cap="all" dirty="0">
                <a:ea typeface="+mj-lt"/>
                <a:cs typeface="+mj-lt"/>
              </a:rPr>
              <a:t>    GRAMOTNOSTI</a:t>
            </a:r>
            <a:endParaRPr lang="cs-CZ" sz="6000" dirty="0">
              <a:cs typeface="Calibri Ligh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97137" y="3940629"/>
            <a:ext cx="7197726" cy="1240970"/>
          </a:xfr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ts val="0"/>
              </a:spcBef>
              <a:spcAft>
                <a:spcPts val="1000"/>
              </a:spcAft>
            </a:pPr>
            <a:r>
              <a:rPr lang="cs-CZ" sz="3500" b="1" cap="all" dirty="0">
                <a:latin typeface="Calibri Light"/>
                <a:cs typeface="Calibri Light"/>
              </a:rPr>
              <a:t>Jana </a:t>
            </a:r>
            <a:r>
              <a:rPr lang="cs-CZ" sz="3500" b="1" cap="all" dirty="0" err="1">
                <a:latin typeface="Calibri Light"/>
                <a:cs typeface="Calibri Light"/>
              </a:rPr>
              <a:t>veseláková</a:t>
            </a:r>
            <a:endParaRPr lang="cs-CZ" sz="3500">
              <a:ea typeface="+mn-lt"/>
              <a:cs typeface="+mn-lt"/>
            </a:endParaRPr>
          </a:p>
          <a:p>
            <a:pPr algn="ctr">
              <a:spcBef>
                <a:spcPts val="0"/>
              </a:spcBef>
              <a:spcAft>
                <a:spcPts val="1000"/>
              </a:spcAft>
            </a:pPr>
            <a:r>
              <a:rPr lang="cs-CZ" cap="all" dirty="0">
                <a:latin typeface="Calibri Light"/>
                <a:cs typeface="Calibri Light"/>
              </a:rPr>
              <a:t>      </a:t>
            </a:r>
            <a:r>
              <a:rPr lang="cs-CZ" sz="3000" cap="all" dirty="0">
                <a:latin typeface="Calibri Light"/>
                <a:cs typeface="Calibri Light"/>
              </a:rPr>
              <a:t>Katedra matematiky</a:t>
            </a:r>
            <a:endParaRPr lang="cs-CZ" sz="3000">
              <a:cs typeface="Calibri"/>
            </a:endParaRPr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8A832D40-B9E2-4CE7-9E0A-B35591EA2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3810000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09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67674C-0A94-45B4-AE97-7921FB87E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196" y="559468"/>
            <a:ext cx="11865977" cy="1456267"/>
          </a:xfrm>
        </p:spPr>
        <p:txBody>
          <a:bodyPr>
            <a:normAutofit/>
          </a:bodyPr>
          <a:lstStyle/>
          <a:p>
            <a:r>
              <a:rPr lang="cs-CZ" sz="4000" b="1">
                <a:ea typeface="+mj-lt"/>
                <a:cs typeface="+mj-lt"/>
              </a:rPr>
              <a:t>PROBLÉMY ŽÁKŮ PŘI DĚLENÍ V OBORU NÁSOBILEK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87C2BA-3283-4035-BC79-F9F815444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485" y="1921488"/>
            <a:ext cx="10442240" cy="415044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3000">
                <a:ea typeface="+mn-lt"/>
                <a:cs typeface="+mn-lt"/>
              </a:rPr>
              <a:t>žáci nepochopí význam operace dělení</a:t>
            </a:r>
            <a:endParaRPr lang="cs-CZ" sz="3000">
              <a:cs typeface="Calibri" panose="020F0502020204030204"/>
            </a:endParaRPr>
          </a:p>
          <a:p>
            <a:pPr>
              <a:buClr>
                <a:srgbClr val="FFFFFF"/>
              </a:buClr>
            </a:pPr>
            <a:r>
              <a:rPr lang="cs-CZ" sz="3000">
                <a:ea typeface="+mn-lt"/>
                <a:cs typeface="+mn-lt"/>
              </a:rPr>
              <a:t>žáci mají problém se zapamatováním si základních spojů dělení, </a:t>
            </a:r>
            <a:r>
              <a:rPr lang="cs-CZ" sz="3000" dirty="0">
                <a:ea typeface="+mn-lt"/>
                <a:cs typeface="+mn-lt"/>
              </a:rPr>
              <a:t>zaměňují některé příklady dělení</a:t>
            </a: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chyby z nepozornosti</a:t>
            </a: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ve slovních úlohách nepochopí, kdy se užívá operace dělení</a:t>
            </a: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zaměňují dělence a dělitele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766125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D4BB62-5106-43F3-8FAC-6BB8DC795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ea typeface="+mj-lt"/>
                <a:cs typeface="+mj-lt"/>
              </a:rPr>
              <a:t>REEDUKAČNÍ POSTUPY</a:t>
            </a:r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7B47B1-2487-4439-9999-075725D50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 nejprve vyvozujeme dělení na konkrétních příkladech</a:t>
            </a:r>
            <a:endParaRPr lang="cs-CZ" sz="3000">
              <a:cs typeface="Calibri" panose="020F0502020204030204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 postupně (po malých krocích) učíme základní spoje zpaměti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 vždy provádíme zkoušku správnosti pomocí násobení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 volíme vhodné didaktické hry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674185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543A5-7691-49B7-9FC5-9A7D8FFE5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cs typeface="Calibri Light"/>
              </a:rPr>
              <a:t>pomůcky</a:t>
            </a:r>
            <a:endParaRPr lang="cs-CZ" sz="4000" dirty="0">
              <a:cs typeface="Calibri Light" panose="020F03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1D7141-AF18-418A-A65F-3F31CBFDC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1033793" cy="3649133"/>
          </a:xfrm>
        </p:spPr>
        <p:txBody>
          <a:bodyPr>
            <a:normAutofit/>
          </a:bodyPr>
          <a:lstStyle/>
          <a:p>
            <a:r>
              <a:rPr lang="cs-CZ" sz="3000" dirty="0">
                <a:cs typeface="Calibri"/>
              </a:rPr>
              <a:t>Tabulka na dělení: </a:t>
            </a:r>
            <a:r>
              <a:rPr lang="cs-CZ" sz="2500" dirty="0">
                <a:ea typeface="+mn-lt"/>
                <a:cs typeface="+mn-lt"/>
                <a:hlinkClick r:id="rId2"/>
              </a:rPr>
              <a:t>odkaz</a:t>
            </a:r>
            <a:endParaRPr lang="cs-CZ" sz="250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Perlový materiál a Banka</a:t>
            </a:r>
            <a:r>
              <a:rPr lang="cs-CZ" dirty="0">
                <a:ea typeface="+mn-lt"/>
                <a:cs typeface="+mn-lt"/>
              </a:rPr>
              <a:t>: </a:t>
            </a:r>
            <a:r>
              <a:rPr lang="cs-CZ" sz="2500" dirty="0">
                <a:ea typeface="+mn-lt"/>
                <a:cs typeface="+mn-lt"/>
                <a:hlinkClick r:id="rId3"/>
              </a:rPr>
              <a:t>odkaz</a:t>
            </a:r>
            <a:endParaRPr lang="cs-CZ" sz="250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Dělení dvojciferného dělence - tabulka na dělení: </a:t>
            </a:r>
            <a:r>
              <a:rPr lang="cs-CZ" sz="2500" dirty="0">
                <a:ea typeface="+mn-lt"/>
                <a:cs typeface="+mn-lt"/>
                <a:hlinkClick r:id="rId4"/>
              </a:rPr>
              <a:t>odkaz</a:t>
            </a:r>
            <a:endParaRPr lang="cs-CZ" sz="250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Známková hra: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sz="2500" dirty="0">
                <a:ea typeface="+mn-lt"/>
                <a:cs typeface="+mn-lt"/>
                <a:hlinkClick r:id="rId5"/>
              </a:rPr>
              <a:t>odkaz a </a:t>
            </a:r>
            <a:r>
              <a:rPr lang="cs-CZ" sz="2500" dirty="0">
                <a:ea typeface="+mn-lt"/>
                <a:cs typeface="+mn-lt"/>
                <a:hlinkClick r:id="rId6"/>
              </a:rPr>
              <a:t>odkaz</a:t>
            </a:r>
            <a:endParaRPr lang="cs-CZ" sz="25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9765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6BFAD-5E58-48CA-ADDD-BBD1EAC8E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500" b="1" dirty="0">
                <a:ea typeface="+mj-lt"/>
                <a:cs typeface="+mj-lt"/>
              </a:rPr>
              <a:t>DĚLENÍ MIMO OBOR NÁSOBILEK</a:t>
            </a:r>
          </a:p>
          <a:p>
            <a:endParaRPr lang="cs-CZ" sz="4500" dirty="0"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0CAF2E-F770-4A9C-B623-4038C5EAC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01698"/>
            <a:ext cx="10131425" cy="364913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3000" dirty="0">
                <a:ea typeface="+mn-lt"/>
                <a:cs typeface="+mn-lt"/>
              </a:rPr>
              <a:t>dělení se zbytkem</a:t>
            </a:r>
            <a:endParaRPr lang="cs-CZ" sz="3000">
              <a:cs typeface="Calibri" panose="020F0502020204030204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dělení se zbytkem se vyvozuje analogicky jako dělení beze </a:t>
            </a:r>
            <a:r>
              <a:rPr lang="cs-CZ" sz="3000">
                <a:ea typeface="+mn-lt"/>
                <a:cs typeface="+mn-lt"/>
              </a:rPr>
              <a:t>zbytku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 marL="0" indent="0">
              <a:buClr>
                <a:srgbClr val="FFFFFF"/>
              </a:buClr>
              <a:buNone/>
            </a:pPr>
            <a:r>
              <a:rPr lang="cs-CZ" sz="3000" i="1">
                <a:ea typeface="+mn-lt"/>
                <a:cs typeface="+mn-lt"/>
              </a:rPr>
              <a:t>17 sešitů máme rozdělit mezi 5 dětí. Kolik sešitů dostane každé dítě a kolik sešitů zbyde?</a:t>
            </a:r>
            <a:endParaRPr lang="cs-CZ" sz="3000" i="1">
              <a:cs typeface="Calibri"/>
            </a:endParaRPr>
          </a:p>
          <a:p>
            <a:pPr marL="0" indent="0">
              <a:buNone/>
            </a:pPr>
            <a:endParaRPr lang="cs-CZ" sz="3000" i="1" dirty="0">
              <a:ea typeface="+mn-lt"/>
              <a:cs typeface="+mn-lt"/>
            </a:endParaRPr>
          </a:p>
          <a:p>
            <a:pPr marL="0" indent="0">
              <a:buClr>
                <a:srgbClr val="FFFFFF"/>
              </a:buClr>
              <a:buNone/>
            </a:pPr>
            <a:r>
              <a:rPr lang="cs-CZ" sz="3000" i="1">
                <a:ea typeface="+mn-lt"/>
                <a:cs typeface="+mn-lt"/>
              </a:rPr>
              <a:t>17 sešitů máme rozdělit na hromádky po pěti. Kolik úplných hromádek vytvoříme a kolik sešitů zbude?</a:t>
            </a:r>
            <a:endParaRPr lang="cs-CZ" sz="3000" i="1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5015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0C277-CE43-4055-AE0B-1AFCB538D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00" b="1">
                <a:ea typeface="+mj-lt"/>
                <a:cs typeface="+mj-lt"/>
              </a:rPr>
              <a:t>PROBLÉMY ŽÁKŮ PŘI DĚLENÍ SE ZBYTKEM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AED693-C685-4C14-9D0A-CD75F3014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>
                <a:ea typeface="+mn-lt"/>
                <a:cs typeface="+mn-lt"/>
              </a:rPr>
              <a:t>žáci nezvládají základní spoje násobení a dělení</a:t>
            </a:r>
            <a:endParaRPr lang="cs-CZ" sz="3000">
              <a:cs typeface="Calibri" panose="020F0502020204030204"/>
            </a:endParaRPr>
          </a:p>
          <a:p>
            <a:pPr>
              <a:buClr>
                <a:srgbClr val="FFFFFF"/>
              </a:buClr>
            </a:pPr>
            <a:r>
              <a:rPr lang="cs-CZ" sz="3000">
                <a:ea typeface="+mn-lt"/>
                <a:cs typeface="+mn-lt"/>
              </a:rPr>
              <a:t>chyby typu: 41 : 7 = 6 (zbytek 1), 38 : 7 = 35 (zbytek 3)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>
                <a:ea typeface="+mn-lt"/>
                <a:cs typeface="+mn-lt"/>
              </a:rPr>
              <a:t>žáci si nevědí rady s případy, kdy je dělenec menší než dělitel, 3 : 5 = 0 (zbytek 3)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>
                <a:ea typeface="+mn-lt"/>
                <a:cs typeface="+mn-lt"/>
              </a:rPr>
              <a:t>žáci provádějí chybný zápis zkoušky správnosti</a:t>
            </a:r>
            <a:endParaRPr lang="cs-CZ" sz="3000"/>
          </a:p>
        </p:txBody>
      </p:sp>
    </p:spTree>
    <p:extLst>
      <p:ext uri="{BB962C8B-B14F-4D97-AF65-F5344CB8AC3E}">
        <p14:creationId xmlns:p14="http://schemas.microsoft.com/office/powerpoint/2010/main" val="2782674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6F795-3A99-41EB-AE2E-BF877F77B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00" b="1" dirty="0">
                <a:ea typeface="+mj-lt"/>
                <a:cs typeface="+mj-lt"/>
              </a:rPr>
              <a:t>REEDUKAČNÍ POSTUPY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49068B-617C-482D-B460-0160A97DA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696" y="938910"/>
            <a:ext cx="10171530" cy="4852290"/>
          </a:xfrm>
        </p:spPr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dělení se zbytkem modelujeme na konkrétních situacích, volíme dramatizaci</a:t>
            </a:r>
            <a:endParaRPr lang="cs-CZ" sz="3000">
              <a:cs typeface="Calibri" panose="020F0502020204030204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důkladně provádíme zkoušku správnosti (ne formálně !!!)</a:t>
            </a: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aktivně pracujeme s chybou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616155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F8F0A7-4507-43BD-8C01-F24C3D584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00" b="1" dirty="0">
                <a:cs typeface="Calibri Light"/>
              </a:rPr>
              <a:t>2. </a:t>
            </a:r>
            <a:r>
              <a:rPr lang="cs-CZ" sz="4500" b="1" dirty="0">
                <a:ea typeface="+mj-lt"/>
                <a:cs typeface="+mj-lt"/>
              </a:rPr>
              <a:t>PÍSEMNÉ DĚLENÍ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8425E0-F9DA-44FA-9013-E6BB30441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algoritmus pro písemné dělení začíná od nejvyššího řádu</a:t>
            </a:r>
            <a:endParaRPr lang="cs-CZ" sz="3000" dirty="0">
              <a:cs typeface="Calibri" panose="020F0502020204030204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žáci musí mít zvládnuté všechny pamětné operace – zejména dělení se zbytkem a odčítání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Je vhodné sestavit velmi podrobnou metodickou řadu</a:t>
            </a: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vždy provádíme zkoušku správnosti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242400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EE027-0A33-4914-AE48-FA7001680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407" y="58153"/>
            <a:ext cx="10131425" cy="1456267"/>
          </a:xfrm>
        </p:spPr>
        <p:txBody>
          <a:bodyPr>
            <a:normAutofit/>
          </a:bodyPr>
          <a:lstStyle/>
          <a:p>
            <a:r>
              <a:rPr lang="cs-CZ" sz="4500" b="1">
                <a:ea typeface="+mj-lt"/>
                <a:cs typeface="+mj-lt"/>
              </a:rPr>
              <a:t>dělení jednociferným dělitelem</a:t>
            </a:r>
            <a:endParaRPr lang="cs-CZ" sz="4500" b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EE18D2-17E3-4760-8D15-AFABA1AC0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723" y="587989"/>
            <a:ext cx="11224292" cy="6496605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cs-CZ" sz="2200">
                <a:ea typeface="+mn-lt"/>
                <a:cs typeface="+mn-lt"/>
              </a:rPr>
              <a:t>1. Dělení dvojciferného čísla číslem jednociferným tak, aby počet desítek dělence byl násobkem dělitele a aby dělení bylo beze zbytku:</a:t>
            </a:r>
            <a:endParaRPr lang="cs-CZ" sz="2200">
              <a:cs typeface="Calibri" panose="020F0502020204030204"/>
            </a:endParaRPr>
          </a:p>
          <a:p>
            <a:pPr>
              <a:buClr>
                <a:srgbClr val="FFFFFF"/>
              </a:buClr>
            </a:pPr>
            <a:r>
              <a:rPr lang="cs-CZ" sz="2200" dirty="0">
                <a:ea typeface="+mn-lt"/>
                <a:cs typeface="+mn-lt"/>
              </a:rPr>
              <a:t>69 : 3.</a:t>
            </a:r>
            <a:endParaRPr lang="cs-CZ" sz="2200">
              <a:ea typeface="+mn-lt"/>
              <a:cs typeface="+mn-lt"/>
            </a:endParaRPr>
          </a:p>
          <a:p>
            <a:pPr marL="0" indent="0">
              <a:buClr>
                <a:srgbClr val="FFFFFF"/>
              </a:buClr>
              <a:buNone/>
            </a:pPr>
            <a:r>
              <a:rPr lang="cs-CZ" sz="2200" dirty="0">
                <a:ea typeface="+mn-lt"/>
                <a:cs typeface="+mn-lt"/>
              </a:rPr>
              <a:t>2. Příklady, kdy je počet desítek dělence větší než je dělitel, ale není jeho násobkem:</a:t>
            </a:r>
            <a:endParaRPr lang="cs-CZ" sz="220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2200" dirty="0">
                <a:ea typeface="+mn-lt"/>
                <a:cs typeface="+mn-lt"/>
              </a:rPr>
              <a:t>75 : 5.</a:t>
            </a:r>
            <a:endParaRPr lang="cs-CZ" sz="2200">
              <a:ea typeface="+mn-lt"/>
              <a:cs typeface="+mn-lt"/>
            </a:endParaRPr>
          </a:p>
          <a:p>
            <a:pPr marL="0" indent="0">
              <a:buClr>
                <a:srgbClr val="FFFFFF"/>
              </a:buClr>
              <a:buNone/>
            </a:pPr>
            <a:r>
              <a:rPr lang="cs-CZ" sz="2200" dirty="0">
                <a:ea typeface="+mn-lt"/>
                <a:cs typeface="+mn-lt"/>
              </a:rPr>
              <a:t>3. Příklady, kdy na místě nejvyššího řádu dělence je číslo menší než dělitel:</a:t>
            </a:r>
            <a:endParaRPr lang="cs-CZ" sz="220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2200" dirty="0">
                <a:ea typeface="+mn-lt"/>
                <a:cs typeface="+mn-lt"/>
              </a:rPr>
              <a:t>156 : 6.</a:t>
            </a:r>
            <a:endParaRPr lang="cs-CZ" sz="2200">
              <a:ea typeface="+mn-lt"/>
              <a:cs typeface="+mn-lt"/>
            </a:endParaRPr>
          </a:p>
          <a:p>
            <a:pPr marL="0" indent="0">
              <a:buClr>
                <a:srgbClr val="FFFFFF"/>
              </a:buClr>
              <a:buNone/>
            </a:pPr>
            <a:r>
              <a:rPr lang="cs-CZ" sz="2200" dirty="0">
                <a:ea typeface="+mn-lt"/>
                <a:cs typeface="+mn-lt"/>
              </a:rPr>
              <a:t>4. Dělení se zbytkem:</a:t>
            </a:r>
            <a:endParaRPr lang="cs-CZ" sz="220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2200" dirty="0">
                <a:ea typeface="+mn-lt"/>
                <a:cs typeface="+mn-lt"/>
              </a:rPr>
              <a:t>634 : 4.</a:t>
            </a:r>
          </a:p>
          <a:p>
            <a:pPr marL="0" indent="0">
              <a:buNone/>
            </a:pPr>
            <a:r>
              <a:rPr lang="cs-CZ" sz="2200" dirty="0">
                <a:ea typeface="+mn-lt"/>
                <a:cs typeface="+mn-lt"/>
              </a:rPr>
              <a:t>5. Dělení čísel s nulami:</a:t>
            </a:r>
            <a:endParaRPr lang="cs-CZ" sz="2200" dirty="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2200" dirty="0">
                <a:ea typeface="+mn-lt"/>
                <a:cs typeface="+mn-lt"/>
              </a:rPr>
              <a:t>1034 : 5.</a:t>
            </a:r>
          </a:p>
        </p:txBody>
      </p:sp>
    </p:spTree>
    <p:extLst>
      <p:ext uri="{BB962C8B-B14F-4D97-AF65-F5344CB8AC3E}">
        <p14:creationId xmlns:p14="http://schemas.microsoft.com/office/powerpoint/2010/main" val="979459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FA1B7B-F74C-4490-BCAB-8ED7EDB87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00" b="1" dirty="0">
                <a:ea typeface="+mj-lt"/>
                <a:cs typeface="+mj-lt"/>
              </a:rPr>
              <a:t>dělení dvojciferným dělitelem</a:t>
            </a:r>
            <a:endParaRPr lang="cs-CZ" sz="45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025897-0638-4DD0-97DC-28AF3DFF9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733003" cy="4060211"/>
          </a:xfrm>
        </p:spPr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postup dělení dvojciferným dělitelem kopíruje metodickou </a:t>
            </a:r>
            <a:r>
              <a:rPr lang="cs-CZ" sz="3000">
                <a:ea typeface="+mn-lt"/>
                <a:cs typeface="+mn-lt"/>
              </a:rPr>
              <a:t>řadu dělení jednociferným dělitelem – pro žáky se SPU je </a:t>
            </a:r>
            <a:r>
              <a:rPr lang="cs-CZ" sz="3000" dirty="0">
                <a:ea typeface="+mn-lt"/>
                <a:cs typeface="+mn-lt"/>
              </a:rPr>
              <a:t>náročný</a:t>
            </a:r>
            <a:endParaRPr lang="cs-CZ" sz="3000" dirty="0">
              <a:cs typeface="Calibri"/>
            </a:endParaRP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pokud se jim podaří zvládnout jednodušší příklady, je to velký úspěch; v opačném případě volíme jako kompenzační nástroj kalkulátor</a:t>
            </a:r>
            <a:endParaRPr lang="cs-CZ" sz="3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349121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7FCDF7-327C-431F-A531-6FBA2C79F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>
                <a:ea typeface="+mj-lt"/>
                <a:cs typeface="+mj-lt"/>
              </a:rPr>
              <a:t>PROBLÉMY žáků PŘI PÍSEMNÉM DĚLENÍ</a:t>
            </a:r>
            <a:endParaRPr lang="cs-CZ" sz="4000" b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61A776-AA46-44E6-B0D3-EAAA09C96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>
                <a:ea typeface="+mn-lt"/>
                <a:cs typeface="+mn-lt"/>
              </a:rPr>
              <a:t>numerické chyby vyplývající z nezvládnutí pamětných operací</a:t>
            </a:r>
            <a:endParaRPr lang="cs-CZ" sz="3000">
              <a:cs typeface="Calibri" panose="020F0502020204030204"/>
            </a:endParaRP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>
                <a:ea typeface="+mn-lt"/>
                <a:cs typeface="+mn-lt"/>
              </a:rPr>
              <a:t>formální provádění zkoušky, ve které se opakuje chyba</a:t>
            </a:r>
            <a:endParaRPr lang="cs-CZ" sz="3000">
              <a:cs typeface="Calibri"/>
            </a:endParaRP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>
                <a:ea typeface="+mn-lt"/>
                <a:cs typeface="+mn-lt"/>
              </a:rPr>
              <a:t>nedodržení přesného postupu algoritmu (2 535 : 5 = 57)</a:t>
            </a:r>
            <a:endParaRPr lang="cs-CZ" sz="3000">
              <a:cs typeface="Calibri"/>
            </a:endParaRP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>
                <a:ea typeface="+mn-lt"/>
                <a:cs typeface="+mn-lt"/>
              </a:rPr>
              <a:t>nezvládnutí dělení čísel s nulami (2 408 : 6 = 41, zbytek 2)</a:t>
            </a:r>
            <a:endParaRPr lang="cs-CZ" sz="3000"/>
          </a:p>
        </p:txBody>
      </p:sp>
    </p:spTree>
    <p:extLst>
      <p:ext uri="{BB962C8B-B14F-4D97-AF65-F5344CB8AC3E}">
        <p14:creationId xmlns:p14="http://schemas.microsoft.com/office/powerpoint/2010/main" val="29209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13711" y="-421690"/>
            <a:ext cx="9144000" cy="2387600"/>
          </a:xfrm>
        </p:spPr>
        <p:txBody>
          <a:bodyPr/>
          <a:lstStyle/>
          <a:p>
            <a:r>
              <a:rPr lang="cs-CZ" b="1" dirty="0">
                <a:ea typeface="+mj-lt"/>
                <a:cs typeface="+mj-lt"/>
              </a:rPr>
              <a:t>DĚLENÍ PŘIROZENÝCH ČÍSEL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1132" y="2438986"/>
            <a:ext cx="10236868" cy="2818814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285750" indent="-285750">
              <a:buChar char="•"/>
            </a:pPr>
            <a:r>
              <a:rPr lang="cs-CZ" sz="3000" dirty="0">
                <a:ea typeface="+mn-lt"/>
                <a:cs typeface="+mn-lt"/>
              </a:rPr>
              <a:t>dělení přirozených čísel - vyvození a podstata operace, pamětné dělení v oboru násobilek, dělení se zbytkem, pamětné dělení mimo obor násobilek, písemné dělení jednociferným dělitelem, písemné dělení dvojciferným dělitelem</a:t>
            </a:r>
            <a:endParaRPr lang="cs-CZ" dirty="0">
              <a:ea typeface="+mn-lt"/>
              <a:cs typeface="+mn-lt"/>
            </a:endParaRPr>
          </a:p>
          <a:p>
            <a:pPr marL="285750" indent="-285750">
              <a:buClr>
                <a:srgbClr val="FFFFFF"/>
              </a:buClr>
              <a:buChar char="•"/>
            </a:pPr>
            <a:endParaRPr lang="cs-CZ" sz="3000" dirty="0">
              <a:ea typeface="+mn-lt"/>
              <a:cs typeface="+mn-lt"/>
            </a:endParaRPr>
          </a:p>
          <a:p>
            <a:pPr marL="285750" indent="-285750">
              <a:buClr>
                <a:srgbClr val="FFFFFF"/>
              </a:buClr>
              <a:buChar char="•"/>
            </a:pPr>
            <a:r>
              <a:rPr lang="cs-CZ" sz="3000" dirty="0">
                <a:ea typeface="+mn-lt"/>
                <a:cs typeface="+mn-lt"/>
              </a:rPr>
              <a:t>nejčastější problémy a možné reedukační postupy</a:t>
            </a:r>
            <a:endParaRPr lang="cs-CZ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E8131F-1087-4DAC-89AF-F7426A0F5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00" b="1" dirty="0">
                <a:ea typeface="+mj-lt"/>
                <a:cs typeface="+mj-lt"/>
              </a:rPr>
              <a:t>REEDUKAČNÍ POSTUPY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B5AD56-57C9-495F-9D71-9190B2760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816260" cy="364913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3500">
                <a:ea typeface="+mn-lt"/>
                <a:cs typeface="+mn-lt"/>
              </a:rPr>
              <a:t>pro žáky s problémy v matematice volíme pro </a:t>
            </a:r>
            <a:r>
              <a:rPr lang="cs-CZ" sz="3500" dirty="0">
                <a:ea typeface="+mn-lt"/>
                <a:cs typeface="+mn-lt"/>
              </a:rPr>
              <a:t>písemné dělení jednodušší příklady</a:t>
            </a:r>
            <a:endParaRPr lang="cs-CZ" sz="3500">
              <a:cs typeface="Calibri" panose="020F0502020204030204"/>
            </a:endParaRPr>
          </a:p>
          <a:p>
            <a:pPr>
              <a:buClr>
                <a:srgbClr val="FFFFFF"/>
              </a:buClr>
            </a:pPr>
            <a:r>
              <a:rPr lang="cs-CZ" sz="3500" dirty="0">
                <a:ea typeface="+mn-lt"/>
                <a:cs typeface="+mn-lt"/>
              </a:rPr>
              <a:t>vždy provádíme zkoušku správnosti</a:t>
            </a:r>
            <a:endParaRPr lang="cs-CZ" sz="3500" dirty="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500" dirty="0">
                <a:ea typeface="+mn-lt"/>
                <a:cs typeface="+mn-lt"/>
              </a:rPr>
              <a:t>neustále opakujeme pamětné počítání – sčítání, odčítání, násobení, dělení</a:t>
            </a:r>
            <a:endParaRPr lang="cs-CZ" sz="350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500" dirty="0">
                <a:ea typeface="+mn-lt"/>
                <a:cs typeface="+mn-lt"/>
              </a:rPr>
              <a:t>vhodně zařazujeme používání kalkulátoru</a:t>
            </a:r>
            <a:endParaRPr lang="cs-CZ" sz="3500" dirty="0"/>
          </a:p>
        </p:txBody>
      </p:sp>
    </p:spTree>
    <p:extLst>
      <p:ext uri="{BB962C8B-B14F-4D97-AF65-F5344CB8AC3E}">
        <p14:creationId xmlns:p14="http://schemas.microsoft.com/office/powerpoint/2010/main" val="1287714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80689B-22C5-4A88-8BA5-468EF9FA3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00" b="1" dirty="0">
                <a:cs typeface="Calibri Light"/>
              </a:rPr>
              <a:t>literatura</a:t>
            </a:r>
            <a:endParaRPr lang="cs-CZ" sz="45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6C81BC-474C-4AD6-B174-55925C6F3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591" y="1881383"/>
            <a:ext cx="11454898" cy="459160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cs-CZ" sz="2500" dirty="0">
                <a:ea typeface="+mn-lt"/>
                <a:cs typeface="+mn-lt"/>
              </a:rPr>
              <a:t>Blažková, R. (2017). </a:t>
            </a:r>
            <a:r>
              <a:rPr lang="cs-CZ" sz="2500" i="1" dirty="0">
                <a:ea typeface="+mn-lt"/>
                <a:cs typeface="+mn-lt"/>
              </a:rPr>
              <a:t>Didaktika matematiky se zaměřením na specifické poruchy učení. </a:t>
            </a:r>
            <a:r>
              <a:rPr lang="cs-CZ" sz="2500" dirty="0">
                <a:ea typeface="+mn-lt"/>
                <a:cs typeface="+mn-lt"/>
              </a:rPr>
              <a:t>Brno: Masarykova univerzita.</a:t>
            </a:r>
            <a:endParaRPr lang="cs-CZ" sz="2500" dirty="0">
              <a:cs typeface="Calibri"/>
            </a:endParaRPr>
          </a:p>
          <a:p>
            <a:r>
              <a:rPr lang="cs-CZ" sz="2500" dirty="0">
                <a:ea typeface="+mn-lt"/>
                <a:cs typeface="+mn-lt"/>
              </a:rPr>
              <a:t>Blažková, R. (2010). </a:t>
            </a:r>
            <a:r>
              <a:rPr lang="cs-CZ" sz="2500" i="1" dirty="0">
                <a:ea typeface="+mn-lt"/>
                <a:cs typeface="+mn-lt"/>
              </a:rPr>
              <a:t>Rozvoj matematických pojmů a představ u dětí předškolního věku [web].</a:t>
            </a:r>
            <a:r>
              <a:rPr lang="cs-CZ" sz="2500" dirty="0">
                <a:ea typeface="+mn-lt"/>
                <a:cs typeface="+mn-lt"/>
              </a:rPr>
              <a:t> Dostupné z: </a:t>
            </a:r>
            <a:r>
              <a:rPr lang="cs-CZ" sz="2500" dirty="0">
                <a:ea typeface="+mn-lt"/>
                <a:cs typeface="+mn-lt"/>
                <a:hlinkClick r:id="rId2"/>
              </a:rPr>
              <a:t>https://is.muni.cz/do/rect/el/estud/pedf/js10/rozvoj/web/index.html</a:t>
            </a:r>
            <a:r>
              <a:rPr lang="cs-CZ" sz="2500" dirty="0">
                <a:ea typeface="+mn-lt"/>
                <a:cs typeface="+mn-lt"/>
              </a:rPr>
              <a:t> </a:t>
            </a:r>
            <a:endParaRPr lang="cs-CZ" sz="2500" dirty="0">
              <a:cs typeface="Calibri"/>
            </a:endParaRPr>
          </a:p>
          <a:p>
            <a:pPr algn="just"/>
            <a:r>
              <a:rPr lang="cs-CZ" sz="2500" dirty="0">
                <a:ea typeface="+mn-lt"/>
                <a:cs typeface="+mn-lt"/>
              </a:rPr>
              <a:t>Blažková, R., Matoušková, K., Vaňurová, M., &amp; Blažek, M. (2004). </a:t>
            </a:r>
            <a:r>
              <a:rPr lang="cs-CZ" sz="2500" i="1" dirty="0">
                <a:ea typeface="+mn-lt"/>
                <a:cs typeface="+mn-lt"/>
              </a:rPr>
              <a:t>Poruchy učení v matematice a možnosti jejich nápravy</a:t>
            </a:r>
            <a:r>
              <a:rPr lang="cs-CZ" sz="2500" dirty="0">
                <a:ea typeface="+mn-lt"/>
                <a:cs typeface="+mn-lt"/>
              </a:rPr>
              <a:t>. Brno: </a:t>
            </a:r>
            <a:r>
              <a:rPr lang="cs-CZ" sz="2500" dirty="0" err="1">
                <a:ea typeface="+mn-lt"/>
                <a:cs typeface="+mn-lt"/>
              </a:rPr>
              <a:t>Paido</a:t>
            </a:r>
            <a:r>
              <a:rPr lang="cs-CZ" sz="2500" dirty="0">
                <a:ea typeface="+mn-lt"/>
                <a:cs typeface="+mn-lt"/>
              </a:rPr>
              <a:t>.  </a:t>
            </a:r>
            <a:endParaRPr lang="cs-CZ" sz="2500" dirty="0">
              <a:cs typeface="Calibri"/>
            </a:endParaRPr>
          </a:p>
          <a:p>
            <a:r>
              <a:rPr lang="cs-CZ" sz="2500" dirty="0">
                <a:ea typeface="+mn-lt"/>
                <a:cs typeface="+mn-lt"/>
              </a:rPr>
              <a:t>Pavlíčková, L. (2020). </a:t>
            </a:r>
            <a:r>
              <a:rPr lang="cs-CZ" sz="2500" i="1" dirty="0">
                <a:ea typeface="+mn-lt"/>
                <a:cs typeface="+mn-lt"/>
              </a:rPr>
              <a:t>Interaktivní osnova k předmětu Strategie podpory matematické gramotnosti</a:t>
            </a:r>
            <a:r>
              <a:rPr lang="cs-CZ" sz="2500" dirty="0">
                <a:ea typeface="+mn-lt"/>
                <a:cs typeface="+mn-lt"/>
              </a:rPr>
              <a:t>. Brno. </a:t>
            </a:r>
            <a:endParaRPr lang="cs-CZ" sz="25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359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23689-3156-48C1-8EAE-322C75F6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00" b="1" dirty="0">
                <a:cs typeface="Calibri Light"/>
              </a:rPr>
              <a:t>Operace dělení</a:t>
            </a:r>
            <a:endParaRPr lang="cs-CZ" sz="4500" b="1" dirty="0"/>
          </a:p>
        </p:txBody>
      </p:sp>
      <p:pic>
        <p:nvPicPr>
          <p:cNvPr id="5" name="Obrázek 5" descr="Obsah obrázku text&#10;&#10;Popis se vygeneroval automaticky.">
            <a:extLst>
              <a:ext uri="{FF2B5EF4-FFF2-40B4-BE49-F238E27FC236}">
                <a16:creationId xmlns:a16="http://schemas.microsoft.com/office/drawing/2014/main" id="{57829A03-55CC-496B-8BA8-3FE61E99B3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937" y="2800140"/>
            <a:ext cx="11337758" cy="798095"/>
          </a:xfr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231D0D5E-36E7-446D-9E07-22CDC7B6E65E}"/>
              </a:ext>
            </a:extLst>
          </p:cNvPr>
          <p:cNvSpPr txBox="1"/>
          <p:nvPr/>
        </p:nvSpPr>
        <p:spPr>
          <a:xfrm>
            <a:off x="4724400" y="3200400"/>
            <a:ext cx="27432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2497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1CFB9-52D5-4EE8-ABDE-2BD03B413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617" y="298784"/>
            <a:ext cx="10131425" cy="1456267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CC7B6-9013-4196-93A5-CD8B95E41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906" y="1440225"/>
            <a:ext cx="10131425" cy="3649133"/>
          </a:xfrm>
        </p:spPr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pro žáky nejnáročnější operace</a:t>
            </a:r>
            <a:endParaRPr lang="cs-CZ" sz="3000">
              <a:cs typeface="Calibri" panose="020F0502020204030204"/>
            </a:endParaRP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>
                <a:ea typeface="+mn-lt"/>
                <a:cs typeface="+mn-lt"/>
              </a:rPr>
              <a:t>při vyvozování dělení vycházíme z konkrétní situace, kdy žáci rozdělují konkrétní předměty</a:t>
            </a:r>
            <a:endParaRPr lang="cs-CZ" sz="30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82862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FC5096-051F-469B-91B8-1525CEF36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cs typeface="Calibri Light"/>
              </a:rPr>
              <a:t>pojmy</a:t>
            </a:r>
            <a:endParaRPr lang="cs-CZ" b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749E89-83C0-4336-8E7D-A14752E7C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51567"/>
            <a:ext cx="10131425" cy="3649133"/>
          </a:xfrm>
        </p:spPr>
        <p:txBody>
          <a:bodyPr>
            <a:normAutofit/>
          </a:bodyPr>
          <a:lstStyle/>
          <a:p>
            <a:r>
              <a:rPr lang="cs-CZ" sz="3000" dirty="0">
                <a:cs typeface="Calibri"/>
              </a:rPr>
              <a:t>dělenec, dělitel, podíl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967072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8EC2B4-B9D5-42A4-A953-0E93C47AD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CFEC6-0BF0-4251-A5A9-CD0CFAD6E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cs typeface="Calibri"/>
              </a:rPr>
              <a:t>Je dělení komutativní operace?</a:t>
            </a:r>
          </a:p>
          <a:p>
            <a:pPr>
              <a:buClr>
                <a:srgbClr val="FFFFFF"/>
              </a:buClr>
            </a:pP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cs typeface="Calibri"/>
              </a:rPr>
              <a:t>Je dělení asociativní operace?</a:t>
            </a:r>
          </a:p>
        </p:txBody>
      </p:sp>
    </p:spTree>
    <p:extLst>
      <p:ext uri="{BB962C8B-B14F-4D97-AF65-F5344CB8AC3E}">
        <p14:creationId xmlns:p14="http://schemas.microsoft.com/office/powerpoint/2010/main" val="3255981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267A0-D1E5-4D7C-9A2C-031D2DE60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cs typeface="Calibri Light"/>
              </a:rPr>
              <a:t>1. </a:t>
            </a:r>
            <a:r>
              <a:rPr lang="cs-CZ" sz="4000" b="1" dirty="0">
                <a:ea typeface="+mj-lt"/>
                <a:cs typeface="+mj-lt"/>
              </a:rPr>
              <a:t>PAMĚTNÉ DĚLENÍ</a:t>
            </a:r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052991-91C7-48EF-B04E-AE10EEC7C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dělení na stejné části</a:t>
            </a:r>
            <a:endParaRPr lang="cs-CZ" sz="3000">
              <a:cs typeface="Calibri" panose="020F0502020204030204"/>
            </a:endParaRPr>
          </a:p>
          <a:p>
            <a:pPr marL="0" indent="0">
              <a:buClr>
                <a:srgbClr val="FFFFFF"/>
              </a:buClr>
              <a:buNone/>
            </a:pPr>
            <a:endParaRPr lang="cs-CZ" sz="3000" i="1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3000" i="1" dirty="0">
                <a:ea typeface="+mn-lt"/>
                <a:cs typeface="+mn-lt"/>
              </a:rPr>
              <a:t>Rozdělte 12 bonbónů mezi tři děti tak, aby měly všechny stejně.</a:t>
            </a:r>
            <a:endParaRPr lang="cs-CZ" sz="3000" i="1" dirty="0">
              <a:cs typeface="Calibri" panose="020F0502020204030204"/>
            </a:endParaRPr>
          </a:p>
          <a:p>
            <a:pPr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  <a:hlinkClick r:id="rId2"/>
              </a:rPr>
              <a:t>odkaz</a:t>
            </a:r>
            <a:endParaRPr lang="cs-CZ" sz="250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48757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267A0-D1E5-4D7C-9A2C-031D2DE60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cs typeface="Calibri Light"/>
              </a:rPr>
              <a:t>1. </a:t>
            </a:r>
            <a:r>
              <a:rPr lang="cs-CZ" sz="4000" b="1" dirty="0">
                <a:ea typeface="+mj-lt"/>
                <a:cs typeface="+mj-lt"/>
              </a:rPr>
              <a:t>PAMĚTNÉ DĚLENÍ</a:t>
            </a:r>
            <a:endParaRPr lang="cs-CZ" sz="4000" dirty="0">
              <a:cs typeface="Calibri Light" panose="020F03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052991-91C7-48EF-B04E-AE10EEC7C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758387" cy="3649133"/>
          </a:xfrm>
        </p:spPr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dělení podle obsahu</a:t>
            </a:r>
            <a:endParaRPr lang="cs-CZ" sz="3000">
              <a:cs typeface="Calibri" panose="020F0502020204030204"/>
            </a:endParaRP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 marL="0" indent="0">
              <a:buClr>
                <a:srgbClr val="FFFFFF"/>
              </a:buClr>
              <a:buNone/>
            </a:pPr>
            <a:r>
              <a:rPr lang="cs-CZ" sz="3000" i="1" dirty="0">
                <a:ea typeface="+mn-lt"/>
                <a:cs typeface="+mn-lt"/>
              </a:rPr>
              <a:t>Rozdělte 12 oříšků na hromádky po třech. Kolik hromádek vytvoříte? (Žáci vidí, že vytvoří 4 hromádky.</a:t>
            </a:r>
            <a:r>
              <a:rPr lang="cs-CZ" i="1" dirty="0">
                <a:ea typeface="+mn-lt"/>
                <a:cs typeface="+mn-lt"/>
              </a:rPr>
              <a:t>)</a:t>
            </a:r>
          </a:p>
          <a:p>
            <a:pPr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  <a:hlinkClick r:id="rId2"/>
              </a:rPr>
              <a:t>odkaz</a:t>
            </a:r>
            <a:endParaRPr lang="cs-CZ" sz="250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2159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3FBF90-4572-415D-8A04-257C2FD8B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89811"/>
            <a:ext cx="10131425" cy="1456267"/>
          </a:xfrm>
        </p:spPr>
        <p:txBody>
          <a:bodyPr>
            <a:normAutofit/>
          </a:bodyPr>
          <a:lstStyle/>
          <a:p>
            <a:r>
              <a:rPr lang="cs-CZ" sz="4000" b="1" dirty="0">
                <a:ea typeface="+mj-lt"/>
                <a:cs typeface="+mj-lt"/>
              </a:rPr>
              <a:t>Speciální případy dělení</a:t>
            </a:r>
            <a:endParaRPr lang="cs-CZ" sz="4000" dirty="0">
              <a:cs typeface="Calibri Light" panose="020F03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076C4E-9FAF-4688-9930-483ECF73E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a) dělení číslem 1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b) dělenec je roven děliteli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c) dělení nuly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>
                <a:ea typeface="+mn-lt"/>
                <a:cs typeface="+mn-lt"/>
              </a:rPr>
              <a:t>d) dělení nulou ???</a:t>
            </a:r>
          </a:p>
        </p:txBody>
      </p:sp>
    </p:spTree>
    <p:extLst>
      <p:ext uri="{BB962C8B-B14F-4D97-AF65-F5344CB8AC3E}">
        <p14:creationId xmlns:p14="http://schemas.microsoft.com/office/powerpoint/2010/main" val="15463341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784</Words>
  <Application>Microsoft Office PowerPoint</Application>
  <PresentationFormat>Širokoúhlá obrazovka</PresentationFormat>
  <Paragraphs>102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Celestial</vt:lpstr>
      <vt:lpstr>STRATEGIE PODPORY   MATEMATICKÉ     GRAMOTNOSTI</vt:lpstr>
      <vt:lpstr>DĚLENÍ PŘIROZENÝCH ČÍSEL</vt:lpstr>
      <vt:lpstr>Operace dělení</vt:lpstr>
      <vt:lpstr>Prezentace aplikace PowerPoint</vt:lpstr>
      <vt:lpstr>pojmy</vt:lpstr>
      <vt:lpstr>Prezentace aplikace PowerPoint</vt:lpstr>
      <vt:lpstr>1. PAMĚTNÉ DĚLENÍ</vt:lpstr>
      <vt:lpstr>1. PAMĚTNÉ DĚLENÍ</vt:lpstr>
      <vt:lpstr>Speciální případy dělení</vt:lpstr>
      <vt:lpstr>PROBLÉMY ŽÁKŮ PŘI DĚLENÍ V OBORU NÁSOBILEK</vt:lpstr>
      <vt:lpstr>REEDUKAČNÍ POSTUPY</vt:lpstr>
      <vt:lpstr>pomůcky</vt:lpstr>
      <vt:lpstr>DĚLENÍ MIMO OBOR NÁSOBILEK </vt:lpstr>
      <vt:lpstr>PROBLÉMY ŽÁKŮ PŘI DĚLENÍ SE ZBYTKEM</vt:lpstr>
      <vt:lpstr>REEDUKAČNÍ POSTUPY</vt:lpstr>
      <vt:lpstr>2. PÍSEMNÉ DĚLENÍ</vt:lpstr>
      <vt:lpstr>dělení jednociferným dělitelem</vt:lpstr>
      <vt:lpstr>dělení dvojciferným dělitelem</vt:lpstr>
      <vt:lpstr>PROBLÉMY žáků PŘI PÍSEMNÉM DĚLENÍ</vt:lpstr>
      <vt:lpstr>REEDUKAČNÍ POSTUPY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Veseláková</dc:creator>
  <cp:lastModifiedBy>Jana Veseláková</cp:lastModifiedBy>
  <cp:revision>206</cp:revision>
  <dcterms:created xsi:type="dcterms:W3CDTF">2021-10-22T18:50:31Z</dcterms:created>
  <dcterms:modified xsi:type="dcterms:W3CDTF">2022-10-02T20:56:54Z</dcterms:modified>
</cp:coreProperties>
</file>