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361" r:id="rId3"/>
    <p:sldId id="359" r:id="rId4"/>
    <p:sldId id="259" r:id="rId5"/>
    <p:sldId id="258" r:id="rId6"/>
    <p:sldId id="262" r:id="rId7"/>
    <p:sldId id="257" r:id="rId8"/>
    <p:sldId id="260" r:id="rId9"/>
    <p:sldId id="263" r:id="rId10"/>
    <p:sldId id="261" r:id="rId11"/>
    <p:sldId id="365" r:id="rId12"/>
    <p:sldId id="265" r:id="rId13"/>
    <p:sldId id="266" r:id="rId14"/>
    <p:sldId id="341" r:id="rId15"/>
    <p:sldId id="332" r:id="rId16"/>
    <p:sldId id="364" r:id="rId17"/>
    <p:sldId id="330" r:id="rId18"/>
    <p:sldId id="340" r:id="rId19"/>
    <p:sldId id="333" r:id="rId20"/>
    <p:sldId id="334" r:id="rId21"/>
    <p:sldId id="363" r:id="rId22"/>
    <p:sldId id="335" r:id="rId23"/>
    <p:sldId id="336" r:id="rId24"/>
    <p:sldId id="337" r:id="rId25"/>
    <p:sldId id="338" r:id="rId26"/>
    <p:sldId id="268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6" r:id="rId38"/>
    <p:sldId id="355" r:id="rId39"/>
    <p:sldId id="357" r:id="rId40"/>
    <p:sldId id="358" r:id="rId41"/>
    <p:sldId id="269" r:id="rId42"/>
    <p:sldId id="270" r:id="rId43"/>
    <p:sldId id="286" r:id="rId44"/>
    <p:sldId id="287" r:id="rId45"/>
    <p:sldId id="288" r:id="rId46"/>
    <p:sldId id="289" r:id="rId47"/>
    <p:sldId id="291" r:id="rId48"/>
    <p:sldId id="292" r:id="rId49"/>
    <p:sldId id="293" r:id="rId50"/>
    <p:sldId id="294" r:id="rId51"/>
    <p:sldId id="297" r:id="rId52"/>
    <p:sldId id="298" r:id="rId53"/>
    <p:sldId id="295" r:id="rId54"/>
    <p:sldId id="296" r:id="rId55"/>
    <p:sldId id="299" r:id="rId56"/>
    <p:sldId id="301" r:id="rId57"/>
    <p:sldId id="300" r:id="rId58"/>
    <p:sldId id="277" r:id="rId59"/>
    <p:sldId id="302" r:id="rId60"/>
    <p:sldId id="303" r:id="rId61"/>
    <p:sldId id="304" r:id="rId62"/>
    <p:sldId id="305" r:id="rId63"/>
    <p:sldId id="306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20" r:id="rId77"/>
    <p:sldId id="321" r:id="rId78"/>
    <p:sldId id="322" r:id="rId79"/>
    <p:sldId id="323" r:id="rId80"/>
    <p:sldId id="324" r:id="rId81"/>
    <p:sldId id="325" r:id="rId82"/>
    <p:sldId id="327" r:id="rId83"/>
    <p:sldId id="328" r:id="rId84"/>
    <p:sldId id="329" r:id="rId85"/>
    <p:sldId id="272" r:id="rId86"/>
    <p:sldId id="343" r:id="rId87"/>
    <p:sldId id="344" r:id="rId8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91371-352A-4280-9862-42AC7435FCB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B9100C7-7F6D-4DEB-9840-D80C474745C6}">
      <dgm:prSet phldrT="[Text]"/>
      <dgm:spPr/>
      <dgm:t>
        <a:bodyPr/>
        <a:lstStyle/>
        <a:p>
          <a:r>
            <a:rPr lang="cs-CZ" dirty="0" smtClean="0"/>
            <a:t>Logopedie</a:t>
          </a:r>
        </a:p>
        <a:p>
          <a:r>
            <a:rPr lang="cs-CZ" dirty="0" smtClean="0"/>
            <a:t>Psychologie</a:t>
          </a:r>
          <a:endParaRPr lang="cs-CZ" dirty="0"/>
        </a:p>
      </dgm:t>
    </dgm:pt>
    <dgm:pt modelId="{67719054-C665-48AD-9B45-7405416EF897}" type="parTrans" cxnId="{F850276B-1917-4094-9E46-43CC82941284}">
      <dgm:prSet/>
      <dgm:spPr/>
      <dgm:t>
        <a:bodyPr/>
        <a:lstStyle/>
        <a:p>
          <a:endParaRPr lang="cs-CZ"/>
        </a:p>
      </dgm:t>
    </dgm:pt>
    <dgm:pt modelId="{ADF355C4-B076-4BA7-9C44-C275169398B0}" type="sibTrans" cxnId="{F850276B-1917-4094-9E46-43CC82941284}">
      <dgm:prSet/>
      <dgm:spPr/>
      <dgm:t>
        <a:bodyPr/>
        <a:lstStyle/>
        <a:p>
          <a:endParaRPr lang="cs-CZ"/>
        </a:p>
      </dgm:t>
    </dgm:pt>
    <dgm:pt modelId="{AEE3F05F-182D-490A-A8BB-79DAAE98389F}">
      <dgm:prSet phldrT="[Text]"/>
      <dgm:spPr/>
      <dgm:t>
        <a:bodyPr/>
        <a:lstStyle/>
        <a:p>
          <a:r>
            <a:rPr lang="cs-CZ" dirty="0" smtClean="0"/>
            <a:t>Rehabilitace</a:t>
          </a:r>
          <a:endParaRPr lang="cs-CZ" dirty="0"/>
        </a:p>
      </dgm:t>
    </dgm:pt>
    <dgm:pt modelId="{8B3D30B3-1DAC-4383-9ABA-4362BD9678B1}" type="parTrans" cxnId="{40CEE335-F854-432F-9131-92BA9A1391F4}">
      <dgm:prSet/>
      <dgm:spPr/>
      <dgm:t>
        <a:bodyPr/>
        <a:lstStyle/>
        <a:p>
          <a:endParaRPr lang="cs-CZ"/>
        </a:p>
      </dgm:t>
    </dgm:pt>
    <dgm:pt modelId="{16177EF0-036F-4A8A-BE57-FBC9B66DDB4A}" type="sibTrans" cxnId="{40CEE335-F854-432F-9131-92BA9A1391F4}">
      <dgm:prSet/>
      <dgm:spPr/>
      <dgm:t>
        <a:bodyPr/>
        <a:lstStyle/>
        <a:p>
          <a:endParaRPr lang="cs-CZ"/>
        </a:p>
      </dgm:t>
    </dgm:pt>
    <dgm:pt modelId="{A7B86296-CA11-4C39-AFF5-02436B243E2A}">
      <dgm:prSet phldrT="[Text]"/>
      <dgm:spPr/>
      <dgm:t>
        <a:bodyPr/>
        <a:lstStyle/>
        <a:p>
          <a:r>
            <a:rPr lang="cs-CZ" dirty="0" err="1" smtClean="0"/>
            <a:t>Soc.poradenství</a:t>
          </a:r>
          <a:endParaRPr lang="cs-CZ" dirty="0"/>
        </a:p>
      </dgm:t>
    </dgm:pt>
    <dgm:pt modelId="{C3A9E4AF-32EA-4EA4-86C6-171FEB2DFB6B}" type="parTrans" cxnId="{802C9ECE-4E43-40CF-B637-76E6C4887096}">
      <dgm:prSet/>
      <dgm:spPr/>
      <dgm:t>
        <a:bodyPr/>
        <a:lstStyle/>
        <a:p>
          <a:endParaRPr lang="cs-CZ"/>
        </a:p>
      </dgm:t>
    </dgm:pt>
    <dgm:pt modelId="{F44C48C0-F46F-4A84-916B-33D2EDE8DB8F}" type="sibTrans" cxnId="{802C9ECE-4E43-40CF-B637-76E6C4887096}">
      <dgm:prSet/>
      <dgm:spPr/>
      <dgm:t>
        <a:bodyPr/>
        <a:lstStyle/>
        <a:p>
          <a:endParaRPr lang="cs-CZ"/>
        </a:p>
      </dgm:t>
    </dgm:pt>
    <dgm:pt modelId="{C355947C-D429-45D6-8022-1DD105B10811}">
      <dgm:prSet phldrT="[Text]"/>
      <dgm:spPr/>
      <dgm:t>
        <a:bodyPr/>
        <a:lstStyle/>
        <a:p>
          <a:r>
            <a:rPr lang="cs-CZ" dirty="0" smtClean="0"/>
            <a:t>Spolupráce s rodinou pacienta</a:t>
          </a:r>
          <a:endParaRPr lang="cs-CZ" dirty="0"/>
        </a:p>
      </dgm:t>
    </dgm:pt>
    <dgm:pt modelId="{8D1A867A-FAB6-4459-ACD6-97CDCFD6D0A1}" type="parTrans" cxnId="{3F818FFA-667C-49E0-8F5B-29145565DB22}">
      <dgm:prSet/>
      <dgm:spPr/>
      <dgm:t>
        <a:bodyPr/>
        <a:lstStyle/>
        <a:p>
          <a:endParaRPr lang="cs-CZ"/>
        </a:p>
      </dgm:t>
    </dgm:pt>
    <dgm:pt modelId="{CA12F836-991E-4449-971C-1F225B7EB1F9}" type="sibTrans" cxnId="{3F818FFA-667C-49E0-8F5B-29145565DB22}">
      <dgm:prSet/>
      <dgm:spPr/>
      <dgm:t>
        <a:bodyPr/>
        <a:lstStyle/>
        <a:p>
          <a:endParaRPr lang="cs-CZ"/>
        </a:p>
      </dgm:t>
    </dgm:pt>
    <dgm:pt modelId="{F0BD02C4-B62F-4CC3-A978-3C6BCB670F59}">
      <dgm:prSet phldrT="[Text]"/>
      <dgm:spPr/>
      <dgm:t>
        <a:bodyPr/>
        <a:lstStyle/>
        <a:p>
          <a:r>
            <a:rPr lang="cs-CZ" dirty="0" smtClean="0"/>
            <a:t>Interní medicína Ortopedie</a:t>
          </a:r>
        </a:p>
        <a:p>
          <a:r>
            <a:rPr lang="cs-CZ" dirty="0" smtClean="0"/>
            <a:t>Neurochirurgie</a:t>
          </a:r>
        </a:p>
        <a:p>
          <a:r>
            <a:rPr lang="cs-CZ" dirty="0" smtClean="0"/>
            <a:t>Oční lékařství</a:t>
          </a:r>
        </a:p>
        <a:p>
          <a:r>
            <a:rPr lang="cs-CZ" dirty="0" smtClean="0"/>
            <a:t>ORL</a:t>
          </a:r>
          <a:endParaRPr lang="cs-CZ" dirty="0"/>
        </a:p>
      </dgm:t>
    </dgm:pt>
    <dgm:pt modelId="{637BA6CF-B922-443A-9A9D-7A6C21647C7C}" type="parTrans" cxnId="{49DFD152-76AC-4954-A3D9-475D41FB3087}">
      <dgm:prSet/>
      <dgm:spPr/>
      <dgm:t>
        <a:bodyPr/>
        <a:lstStyle/>
        <a:p>
          <a:endParaRPr lang="cs-CZ"/>
        </a:p>
      </dgm:t>
    </dgm:pt>
    <dgm:pt modelId="{D7203C0B-2161-4D97-AFAD-3DEA8E538C30}" type="sibTrans" cxnId="{49DFD152-76AC-4954-A3D9-475D41FB3087}">
      <dgm:prSet/>
      <dgm:spPr/>
      <dgm:t>
        <a:bodyPr/>
        <a:lstStyle/>
        <a:p>
          <a:endParaRPr lang="cs-CZ"/>
        </a:p>
      </dgm:t>
    </dgm:pt>
    <dgm:pt modelId="{A62186A3-09F0-486D-986C-B114714E7667}" type="pres">
      <dgm:prSet presAssocID="{19491371-352A-4280-9862-42AC7435FC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30E2719-66C0-4CEA-B843-9A4C464BB928}" type="pres">
      <dgm:prSet presAssocID="{AB9100C7-7F6D-4DEB-9840-D80C474745C6}" presName="node" presStyleLbl="node1" presStyleIdx="0" presStyleCnt="5" custRadScaleRad="84360" custRadScaleInc="-47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C5215B-27E5-4479-BFFB-FFCA4D380ADC}" type="pres">
      <dgm:prSet presAssocID="{ADF355C4-B076-4BA7-9C44-C275169398B0}" presName="sibTrans" presStyleLbl="sibTrans2D1" presStyleIdx="0" presStyleCnt="5"/>
      <dgm:spPr/>
      <dgm:t>
        <a:bodyPr/>
        <a:lstStyle/>
        <a:p>
          <a:endParaRPr lang="cs-CZ"/>
        </a:p>
      </dgm:t>
    </dgm:pt>
    <dgm:pt modelId="{F1AB0ADA-E085-4845-880F-F67321B31999}" type="pres">
      <dgm:prSet presAssocID="{ADF355C4-B076-4BA7-9C44-C275169398B0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2627D4EE-5C1F-423C-858D-A9D4BF6A81F8}" type="pres">
      <dgm:prSet presAssocID="{AEE3F05F-182D-490A-A8BB-79DAAE9838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C24EDB-3318-4416-BEE8-60C5C23B88C7}" type="pres">
      <dgm:prSet presAssocID="{16177EF0-036F-4A8A-BE57-FBC9B66DDB4A}" presName="sibTrans" presStyleLbl="sibTrans2D1" presStyleIdx="1" presStyleCnt="5"/>
      <dgm:spPr/>
      <dgm:t>
        <a:bodyPr/>
        <a:lstStyle/>
        <a:p>
          <a:endParaRPr lang="cs-CZ"/>
        </a:p>
      </dgm:t>
    </dgm:pt>
    <dgm:pt modelId="{ABF19F21-462A-4F5C-A66E-C94CA2B4F1D0}" type="pres">
      <dgm:prSet presAssocID="{16177EF0-036F-4A8A-BE57-FBC9B66DDB4A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EAF47C3E-03F4-4D38-A556-51320C9CE3DC}" type="pres">
      <dgm:prSet presAssocID="{A7B86296-CA11-4C39-AFF5-02436B243E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518192-F924-45CE-AEE1-A0EA70456B02}" type="pres">
      <dgm:prSet presAssocID="{F44C48C0-F46F-4A84-916B-33D2EDE8DB8F}" presName="sibTrans" presStyleLbl="sibTrans2D1" presStyleIdx="2" presStyleCnt="5"/>
      <dgm:spPr/>
      <dgm:t>
        <a:bodyPr/>
        <a:lstStyle/>
        <a:p>
          <a:endParaRPr lang="cs-CZ"/>
        </a:p>
      </dgm:t>
    </dgm:pt>
    <dgm:pt modelId="{B73886F3-B422-4D5C-BA1C-8189AE2680D6}" type="pres">
      <dgm:prSet presAssocID="{F44C48C0-F46F-4A84-916B-33D2EDE8DB8F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03549F98-1593-427B-AA82-0FFAC15F38CE}" type="pres">
      <dgm:prSet presAssocID="{C355947C-D429-45D6-8022-1DD105B108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015D85-027B-4365-8258-756E2DC0EF10}" type="pres">
      <dgm:prSet presAssocID="{CA12F836-991E-4449-971C-1F225B7EB1F9}" presName="sibTrans" presStyleLbl="sibTrans2D1" presStyleIdx="3" presStyleCnt="5"/>
      <dgm:spPr/>
      <dgm:t>
        <a:bodyPr/>
        <a:lstStyle/>
        <a:p>
          <a:endParaRPr lang="cs-CZ"/>
        </a:p>
      </dgm:t>
    </dgm:pt>
    <dgm:pt modelId="{2A4C0BA6-6279-49FA-8D1C-DA95C6D11762}" type="pres">
      <dgm:prSet presAssocID="{CA12F836-991E-4449-971C-1F225B7EB1F9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4E784D21-30B5-485A-AEA0-4542B3A93961}" type="pres">
      <dgm:prSet presAssocID="{F0BD02C4-B62F-4CC3-A978-3C6BCB670F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B22DFC-07A6-4798-9615-9B06A5930E22}" type="pres">
      <dgm:prSet presAssocID="{D7203C0B-2161-4D97-AFAD-3DEA8E538C30}" presName="sibTrans" presStyleLbl="sibTrans2D1" presStyleIdx="4" presStyleCnt="5"/>
      <dgm:spPr/>
      <dgm:t>
        <a:bodyPr/>
        <a:lstStyle/>
        <a:p>
          <a:endParaRPr lang="cs-CZ"/>
        </a:p>
      </dgm:t>
    </dgm:pt>
    <dgm:pt modelId="{D9160264-FBDC-4553-9E2C-549C744A8DB9}" type="pres">
      <dgm:prSet presAssocID="{D7203C0B-2161-4D97-AFAD-3DEA8E538C30}" presName="connectorText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1FDDBF5B-B816-4DFC-ACD5-337C2A249419}" type="presOf" srcId="{F44C48C0-F46F-4A84-916B-33D2EDE8DB8F}" destId="{B73886F3-B422-4D5C-BA1C-8189AE2680D6}" srcOrd="1" destOrd="0" presId="urn:microsoft.com/office/officeart/2005/8/layout/cycle2"/>
    <dgm:cxn modelId="{C88C6730-00C7-41E7-8929-E18BC0B9722B}" type="presOf" srcId="{D7203C0B-2161-4D97-AFAD-3DEA8E538C30}" destId="{18B22DFC-07A6-4798-9615-9B06A5930E22}" srcOrd="0" destOrd="0" presId="urn:microsoft.com/office/officeart/2005/8/layout/cycle2"/>
    <dgm:cxn modelId="{226021B0-8D19-418B-B757-8BA27FE0F365}" type="presOf" srcId="{C355947C-D429-45D6-8022-1DD105B10811}" destId="{03549F98-1593-427B-AA82-0FFAC15F38CE}" srcOrd="0" destOrd="0" presId="urn:microsoft.com/office/officeart/2005/8/layout/cycle2"/>
    <dgm:cxn modelId="{D2F41541-D54C-414C-AC9C-2BCB1E24210D}" type="presOf" srcId="{16177EF0-036F-4A8A-BE57-FBC9B66DDB4A}" destId="{ABF19F21-462A-4F5C-A66E-C94CA2B4F1D0}" srcOrd="1" destOrd="0" presId="urn:microsoft.com/office/officeart/2005/8/layout/cycle2"/>
    <dgm:cxn modelId="{4D3ADC69-B924-4DF9-81F0-31B687E8C32C}" type="presOf" srcId="{CA12F836-991E-4449-971C-1F225B7EB1F9}" destId="{2A4C0BA6-6279-49FA-8D1C-DA95C6D11762}" srcOrd="1" destOrd="0" presId="urn:microsoft.com/office/officeart/2005/8/layout/cycle2"/>
    <dgm:cxn modelId="{81F4E35D-F77A-4ADE-BAB4-481A6245FA05}" type="presOf" srcId="{A7B86296-CA11-4C39-AFF5-02436B243E2A}" destId="{EAF47C3E-03F4-4D38-A556-51320C9CE3DC}" srcOrd="0" destOrd="0" presId="urn:microsoft.com/office/officeart/2005/8/layout/cycle2"/>
    <dgm:cxn modelId="{49DFD152-76AC-4954-A3D9-475D41FB3087}" srcId="{19491371-352A-4280-9862-42AC7435FCBD}" destId="{F0BD02C4-B62F-4CC3-A978-3C6BCB670F59}" srcOrd="4" destOrd="0" parTransId="{637BA6CF-B922-443A-9A9D-7A6C21647C7C}" sibTransId="{D7203C0B-2161-4D97-AFAD-3DEA8E538C30}"/>
    <dgm:cxn modelId="{74369148-E66B-40C6-821D-87B43945975D}" type="presOf" srcId="{F44C48C0-F46F-4A84-916B-33D2EDE8DB8F}" destId="{46518192-F924-45CE-AEE1-A0EA70456B02}" srcOrd="0" destOrd="0" presId="urn:microsoft.com/office/officeart/2005/8/layout/cycle2"/>
    <dgm:cxn modelId="{3F818FFA-667C-49E0-8F5B-29145565DB22}" srcId="{19491371-352A-4280-9862-42AC7435FCBD}" destId="{C355947C-D429-45D6-8022-1DD105B10811}" srcOrd="3" destOrd="0" parTransId="{8D1A867A-FAB6-4459-ACD6-97CDCFD6D0A1}" sibTransId="{CA12F836-991E-4449-971C-1F225B7EB1F9}"/>
    <dgm:cxn modelId="{5C6E207A-FF2F-4358-BA6A-5A28631CD339}" type="presOf" srcId="{ADF355C4-B076-4BA7-9C44-C275169398B0}" destId="{F1AB0ADA-E085-4845-880F-F67321B31999}" srcOrd="1" destOrd="0" presId="urn:microsoft.com/office/officeart/2005/8/layout/cycle2"/>
    <dgm:cxn modelId="{4A7A4D15-8054-4A96-84B5-E457DA9AB9D6}" type="presOf" srcId="{F0BD02C4-B62F-4CC3-A978-3C6BCB670F59}" destId="{4E784D21-30B5-485A-AEA0-4542B3A93961}" srcOrd="0" destOrd="0" presId="urn:microsoft.com/office/officeart/2005/8/layout/cycle2"/>
    <dgm:cxn modelId="{247F4BFD-B599-4983-9606-56BED3E1B576}" type="presOf" srcId="{CA12F836-991E-4449-971C-1F225B7EB1F9}" destId="{B7015D85-027B-4365-8258-756E2DC0EF10}" srcOrd="0" destOrd="0" presId="urn:microsoft.com/office/officeart/2005/8/layout/cycle2"/>
    <dgm:cxn modelId="{763218AB-FBEF-48D5-8DDF-819538941C5E}" type="presOf" srcId="{AEE3F05F-182D-490A-A8BB-79DAAE98389F}" destId="{2627D4EE-5C1F-423C-858D-A9D4BF6A81F8}" srcOrd="0" destOrd="0" presId="urn:microsoft.com/office/officeart/2005/8/layout/cycle2"/>
    <dgm:cxn modelId="{9A965F48-C129-4024-AD04-88DB080CE798}" type="presOf" srcId="{AB9100C7-7F6D-4DEB-9840-D80C474745C6}" destId="{530E2719-66C0-4CEA-B843-9A4C464BB928}" srcOrd="0" destOrd="0" presId="urn:microsoft.com/office/officeart/2005/8/layout/cycle2"/>
    <dgm:cxn modelId="{802C9ECE-4E43-40CF-B637-76E6C4887096}" srcId="{19491371-352A-4280-9862-42AC7435FCBD}" destId="{A7B86296-CA11-4C39-AFF5-02436B243E2A}" srcOrd="2" destOrd="0" parTransId="{C3A9E4AF-32EA-4EA4-86C6-171FEB2DFB6B}" sibTransId="{F44C48C0-F46F-4A84-916B-33D2EDE8DB8F}"/>
    <dgm:cxn modelId="{34BA9FEC-BC97-4096-A693-24F604C64CAB}" type="presOf" srcId="{19491371-352A-4280-9862-42AC7435FCBD}" destId="{A62186A3-09F0-486D-986C-B114714E7667}" srcOrd="0" destOrd="0" presId="urn:microsoft.com/office/officeart/2005/8/layout/cycle2"/>
    <dgm:cxn modelId="{B313810B-EF84-40DE-A921-49DD5CC19BDE}" type="presOf" srcId="{D7203C0B-2161-4D97-AFAD-3DEA8E538C30}" destId="{D9160264-FBDC-4553-9E2C-549C744A8DB9}" srcOrd="1" destOrd="0" presId="urn:microsoft.com/office/officeart/2005/8/layout/cycle2"/>
    <dgm:cxn modelId="{CC049FFA-043E-49FD-97D0-14E2227D7F31}" type="presOf" srcId="{16177EF0-036F-4A8A-BE57-FBC9B66DDB4A}" destId="{4AC24EDB-3318-4416-BEE8-60C5C23B88C7}" srcOrd="0" destOrd="0" presId="urn:microsoft.com/office/officeart/2005/8/layout/cycle2"/>
    <dgm:cxn modelId="{40CEE335-F854-432F-9131-92BA9A1391F4}" srcId="{19491371-352A-4280-9862-42AC7435FCBD}" destId="{AEE3F05F-182D-490A-A8BB-79DAAE98389F}" srcOrd="1" destOrd="0" parTransId="{8B3D30B3-1DAC-4383-9ABA-4362BD9678B1}" sibTransId="{16177EF0-036F-4A8A-BE57-FBC9B66DDB4A}"/>
    <dgm:cxn modelId="{35456936-E97B-44B7-B57C-0E8F44E4E380}" type="presOf" srcId="{ADF355C4-B076-4BA7-9C44-C275169398B0}" destId="{88C5215B-27E5-4479-BFFB-FFCA4D380ADC}" srcOrd="0" destOrd="0" presId="urn:microsoft.com/office/officeart/2005/8/layout/cycle2"/>
    <dgm:cxn modelId="{F850276B-1917-4094-9E46-43CC82941284}" srcId="{19491371-352A-4280-9862-42AC7435FCBD}" destId="{AB9100C7-7F6D-4DEB-9840-D80C474745C6}" srcOrd="0" destOrd="0" parTransId="{67719054-C665-48AD-9B45-7405416EF897}" sibTransId="{ADF355C4-B076-4BA7-9C44-C275169398B0}"/>
    <dgm:cxn modelId="{4DD6ED93-209D-43C6-BDF8-19C6DE3809E4}" type="presParOf" srcId="{A62186A3-09F0-486D-986C-B114714E7667}" destId="{530E2719-66C0-4CEA-B843-9A4C464BB928}" srcOrd="0" destOrd="0" presId="urn:microsoft.com/office/officeart/2005/8/layout/cycle2"/>
    <dgm:cxn modelId="{BCD012CD-A698-4D93-BC96-2CB3ECAF6C01}" type="presParOf" srcId="{A62186A3-09F0-486D-986C-B114714E7667}" destId="{88C5215B-27E5-4479-BFFB-FFCA4D380ADC}" srcOrd="1" destOrd="0" presId="urn:microsoft.com/office/officeart/2005/8/layout/cycle2"/>
    <dgm:cxn modelId="{1C2F3C86-11DB-419A-ADD5-18079AC6B9EC}" type="presParOf" srcId="{88C5215B-27E5-4479-BFFB-FFCA4D380ADC}" destId="{F1AB0ADA-E085-4845-880F-F67321B31999}" srcOrd="0" destOrd="0" presId="urn:microsoft.com/office/officeart/2005/8/layout/cycle2"/>
    <dgm:cxn modelId="{9A0F6F4E-B7A3-4BCE-BE11-6CE6CABF822E}" type="presParOf" srcId="{A62186A3-09F0-486D-986C-B114714E7667}" destId="{2627D4EE-5C1F-423C-858D-A9D4BF6A81F8}" srcOrd="2" destOrd="0" presId="urn:microsoft.com/office/officeart/2005/8/layout/cycle2"/>
    <dgm:cxn modelId="{51A02BBF-6DD7-4CA2-B8CA-7E41FCC374C8}" type="presParOf" srcId="{A62186A3-09F0-486D-986C-B114714E7667}" destId="{4AC24EDB-3318-4416-BEE8-60C5C23B88C7}" srcOrd="3" destOrd="0" presId="urn:microsoft.com/office/officeart/2005/8/layout/cycle2"/>
    <dgm:cxn modelId="{1ABAE480-5690-4E11-A9ED-6F6AE97C86F5}" type="presParOf" srcId="{4AC24EDB-3318-4416-BEE8-60C5C23B88C7}" destId="{ABF19F21-462A-4F5C-A66E-C94CA2B4F1D0}" srcOrd="0" destOrd="0" presId="urn:microsoft.com/office/officeart/2005/8/layout/cycle2"/>
    <dgm:cxn modelId="{F8D93DD1-B274-4189-A393-20A80FCBA6AD}" type="presParOf" srcId="{A62186A3-09F0-486D-986C-B114714E7667}" destId="{EAF47C3E-03F4-4D38-A556-51320C9CE3DC}" srcOrd="4" destOrd="0" presId="urn:microsoft.com/office/officeart/2005/8/layout/cycle2"/>
    <dgm:cxn modelId="{8A0E08C7-4CC5-4A3A-B0FA-C8F2DAF88105}" type="presParOf" srcId="{A62186A3-09F0-486D-986C-B114714E7667}" destId="{46518192-F924-45CE-AEE1-A0EA70456B02}" srcOrd="5" destOrd="0" presId="urn:microsoft.com/office/officeart/2005/8/layout/cycle2"/>
    <dgm:cxn modelId="{FB28A1B1-EE12-4503-BECE-42419801F025}" type="presParOf" srcId="{46518192-F924-45CE-AEE1-A0EA70456B02}" destId="{B73886F3-B422-4D5C-BA1C-8189AE2680D6}" srcOrd="0" destOrd="0" presId="urn:microsoft.com/office/officeart/2005/8/layout/cycle2"/>
    <dgm:cxn modelId="{91A713A2-288F-4AE5-81AC-514A0EEE8A5A}" type="presParOf" srcId="{A62186A3-09F0-486D-986C-B114714E7667}" destId="{03549F98-1593-427B-AA82-0FFAC15F38CE}" srcOrd="6" destOrd="0" presId="urn:microsoft.com/office/officeart/2005/8/layout/cycle2"/>
    <dgm:cxn modelId="{E44758E1-C9C2-4DBC-AE29-C02E3687CF67}" type="presParOf" srcId="{A62186A3-09F0-486D-986C-B114714E7667}" destId="{B7015D85-027B-4365-8258-756E2DC0EF10}" srcOrd="7" destOrd="0" presId="urn:microsoft.com/office/officeart/2005/8/layout/cycle2"/>
    <dgm:cxn modelId="{C9F1A163-88F4-42E1-B40C-EB8059187D67}" type="presParOf" srcId="{B7015D85-027B-4365-8258-756E2DC0EF10}" destId="{2A4C0BA6-6279-49FA-8D1C-DA95C6D11762}" srcOrd="0" destOrd="0" presId="urn:microsoft.com/office/officeart/2005/8/layout/cycle2"/>
    <dgm:cxn modelId="{A8799375-57A8-4FD1-BB7C-0E062C1E06C9}" type="presParOf" srcId="{A62186A3-09F0-486D-986C-B114714E7667}" destId="{4E784D21-30B5-485A-AEA0-4542B3A93961}" srcOrd="8" destOrd="0" presId="urn:microsoft.com/office/officeart/2005/8/layout/cycle2"/>
    <dgm:cxn modelId="{6ED9FB31-5725-4EF4-ABC1-E3A3705DF4BB}" type="presParOf" srcId="{A62186A3-09F0-486D-986C-B114714E7667}" destId="{18B22DFC-07A6-4798-9615-9B06A5930E22}" srcOrd="9" destOrd="0" presId="urn:microsoft.com/office/officeart/2005/8/layout/cycle2"/>
    <dgm:cxn modelId="{95A3EC48-C194-42F7-B115-F97238F911F9}" type="presParOf" srcId="{18B22DFC-07A6-4798-9615-9B06A5930E22}" destId="{D9160264-FBDC-4553-9E2C-549C744A8DB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E2719-66C0-4CEA-B843-9A4C464BB928}">
      <dsp:nvSpPr>
        <dsp:cNvPr id="0" name=""/>
        <dsp:cNvSpPr/>
      </dsp:nvSpPr>
      <dsp:spPr>
        <a:xfrm>
          <a:off x="2035382" y="329468"/>
          <a:ext cx="1633896" cy="1633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Logopedie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Psychologie</a:t>
          </a:r>
          <a:endParaRPr lang="cs-CZ" sz="1300" kern="1200" dirty="0"/>
        </a:p>
      </dsp:txBody>
      <dsp:txXfrm>
        <a:off x="2274661" y="568747"/>
        <a:ext cx="1155338" cy="1155338"/>
      </dsp:txXfrm>
    </dsp:sp>
    <dsp:sp modelId="{88C5215B-27E5-4479-BFFB-FFCA4D380ADC}">
      <dsp:nvSpPr>
        <dsp:cNvPr id="0" name=""/>
        <dsp:cNvSpPr/>
      </dsp:nvSpPr>
      <dsp:spPr>
        <a:xfrm rot="1721469">
          <a:off x="3679997" y="1424016"/>
          <a:ext cx="366727" cy="551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3686751" y="1507895"/>
        <a:ext cx="256709" cy="330864"/>
      </dsp:txXfrm>
    </dsp:sp>
    <dsp:sp modelId="{2627D4EE-5C1F-423C-858D-A9D4BF6A81F8}">
      <dsp:nvSpPr>
        <dsp:cNvPr id="0" name=""/>
        <dsp:cNvSpPr/>
      </dsp:nvSpPr>
      <dsp:spPr>
        <a:xfrm>
          <a:off x="4075653" y="1446074"/>
          <a:ext cx="1633896" cy="1633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Rehabilitace</a:t>
          </a:r>
          <a:endParaRPr lang="cs-CZ" sz="1300" kern="1200" dirty="0"/>
        </a:p>
      </dsp:txBody>
      <dsp:txXfrm>
        <a:off x="4314932" y="1685353"/>
        <a:ext cx="1155338" cy="1155338"/>
      </dsp:txXfrm>
    </dsp:sp>
    <dsp:sp modelId="{4AC24EDB-3318-4416-BEE8-60C5C23B88C7}">
      <dsp:nvSpPr>
        <dsp:cNvPr id="0" name=""/>
        <dsp:cNvSpPr/>
      </dsp:nvSpPr>
      <dsp:spPr>
        <a:xfrm rot="6480000">
          <a:off x="4298594" y="3144014"/>
          <a:ext cx="436337" cy="551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 rot="10800000">
        <a:off x="4384270" y="3192055"/>
        <a:ext cx="305436" cy="330864"/>
      </dsp:txXfrm>
    </dsp:sp>
    <dsp:sp modelId="{EAF47C3E-03F4-4D38-A556-51320C9CE3DC}">
      <dsp:nvSpPr>
        <dsp:cNvPr id="0" name=""/>
        <dsp:cNvSpPr/>
      </dsp:nvSpPr>
      <dsp:spPr>
        <a:xfrm>
          <a:off x="3316344" y="3782987"/>
          <a:ext cx="1633896" cy="1633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err="1" smtClean="0"/>
            <a:t>Soc.poradenství</a:t>
          </a:r>
          <a:endParaRPr lang="cs-CZ" sz="1300" kern="1200" dirty="0"/>
        </a:p>
      </dsp:txBody>
      <dsp:txXfrm>
        <a:off x="3555623" y="4022266"/>
        <a:ext cx="1155338" cy="1155338"/>
      </dsp:txXfrm>
    </dsp:sp>
    <dsp:sp modelId="{46518192-F924-45CE-AEE1-A0EA70456B02}">
      <dsp:nvSpPr>
        <dsp:cNvPr id="0" name=""/>
        <dsp:cNvSpPr/>
      </dsp:nvSpPr>
      <dsp:spPr>
        <a:xfrm rot="10800000">
          <a:off x="2698885" y="4324215"/>
          <a:ext cx="436337" cy="551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 rot="10800000">
        <a:off x="2829786" y="4434503"/>
        <a:ext cx="305436" cy="330864"/>
      </dsp:txXfrm>
    </dsp:sp>
    <dsp:sp modelId="{03549F98-1593-427B-AA82-0FFAC15F38CE}">
      <dsp:nvSpPr>
        <dsp:cNvPr id="0" name=""/>
        <dsp:cNvSpPr/>
      </dsp:nvSpPr>
      <dsp:spPr>
        <a:xfrm>
          <a:off x="859169" y="3782987"/>
          <a:ext cx="1633896" cy="1633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Spolupráce s rodinou pacienta</a:t>
          </a:r>
          <a:endParaRPr lang="cs-CZ" sz="1300" kern="1200" dirty="0"/>
        </a:p>
      </dsp:txBody>
      <dsp:txXfrm>
        <a:off x="1098448" y="4022266"/>
        <a:ext cx="1155338" cy="1155338"/>
      </dsp:txXfrm>
    </dsp:sp>
    <dsp:sp modelId="{B7015D85-027B-4365-8258-756E2DC0EF10}">
      <dsp:nvSpPr>
        <dsp:cNvPr id="0" name=""/>
        <dsp:cNvSpPr/>
      </dsp:nvSpPr>
      <dsp:spPr>
        <a:xfrm rot="15120000">
          <a:off x="1082110" y="3167503"/>
          <a:ext cx="436337" cy="551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 rot="10800000">
        <a:off x="1167786" y="3340038"/>
        <a:ext cx="305436" cy="330864"/>
      </dsp:txXfrm>
    </dsp:sp>
    <dsp:sp modelId="{4E784D21-30B5-485A-AEA0-4542B3A93961}">
      <dsp:nvSpPr>
        <dsp:cNvPr id="0" name=""/>
        <dsp:cNvSpPr/>
      </dsp:nvSpPr>
      <dsp:spPr>
        <a:xfrm>
          <a:off x="99860" y="1446074"/>
          <a:ext cx="1633896" cy="1633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Interní medicína Ortopedie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Neurochirurgie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Oční lékařství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ORL</a:t>
          </a:r>
          <a:endParaRPr lang="cs-CZ" sz="1300" kern="1200" dirty="0"/>
        </a:p>
      </dsp:txBody>
      <dsp:txXfrm>
        <a:off x="339139" y="1685353"/>
        <a:ext cx="1155338" cy="1155338"/>
      </dsp:txXfrm>
    </dsp:sp>
    <dsp:sp modelId="{18B22DFC-07A6-4798-9615-9B06A5930E22}">
      <dsp:nvSpPr>
        <dsp:cNvPr id="0" name=""/>
        <dsp:cNvSpPr/>
      </dsp:nvSpPr>
      <dsp:spPr>
        <a:xfrm rot="19801156">
          <a:off x="1717602" y="1433501"/>
          <a:ext cx="318327" cy="551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1723991" y="1567650"/>
        <a:ext cx="222829" cy="330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9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6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9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001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0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0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2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4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5E72C73-2D91-4E12-BA25-F0AA0C03599B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1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1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brno.cz/areal-bohunice/neurologicka-klinika/screening-dysfagie-guss/t4943" TargetMode="External"/><Relationship Id="rId2" Type="http://schemas.openxmlformats.org/officeDocument/2006/relationships/hyperlink" Target="https://www.fnbrno.cz/areal-bohunice/neurologicka-klinika/screening-afazie-mastcz/t330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nn.eu/casopisy/ceska-slovenska-neurologie/archiv-cisel/2018-5-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nn.eu/casopisy/ceska-slovenska-neurologie/archiv-cisel/2020-3-4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neurologiepropraxi.cz/pdfs/neu/2010/02/10.pdf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salsa.cz/cs/als/poruchy-reci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Základy neurologie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Iva Šrotová</a:t>
            </a:r>
          </a:p>
          <a:p>
            <a:r>
              <a:rPr lang="cs-CZ" dirty="0" smtClean="0"/>
              <a:t>Neurologická klinika FN </a:t>
            </a:r>
            <a:r>
              <a:rPr lang="cs-CZ" dirty="0"/>
              <a:t>B</a:t>
            </a:r>
            <a:r>
              <a:rPr lang="cs-CZ" dirty="0" smtClean="0"/>
              <a:t>rno </a:t>
            </a:r>
            <a:r>
              <a:rPr lang="cs-CZ" dirty="0"/>
              <a:t>B</a:t>
            </a:r>
            <a:r>
              <a:rPr lang="cs-CZ" dirty="0" smtClean="0"/>
              <a:t>ohunice</a:t>
            </a:r>
          </a:p>
          <a:p>
            <a:r>
              <a:rPr lang="cs-CZ" dirty="0" smtClean="0"/>
              <a:t>Masarykova </a:t>
            </a:r>
            <a:r>
              <a:rPr lang="cs-CZ" dirty="0"/>
              <a:t>U</a:t>
            </a:r>
            <a:r>
              <a:rPr lang="cs-CZ" dirty="0" smtClean="0"/>
              <a:t>niverzita </a:t>
            </a:r>
            <a:r>
              <a:rPr lang="cs-CZ" dirty="0"/>
              <a:t>B</a:t>
            </a:r>
            <a:r>
              <a:rPr lang="cs-CZ" dirty="0" smtClean="0"/>
              <a:t>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46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628" y="328711"/>
            <a:ext cx="10772775" cy="1658198"/>
          </a:xfrm>
        </p:spPr>
        <p:txBody>
          <a:bodyPr/>
          <a:lstStyle/>
          <a:p>
            <a:r>
              <a:rPr lang="cs-CZ" dirty="0" smtClean="0"/>
              <a:t>Typy neuronů podle příslušnosti k nervovým systémům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678" y="1986909"/>
            <a:ext cx="10753725" cy="4466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 smtClean="0"/>
              <a:t>motorické </a:t>
            </a:r>
            <a:r>
              <a:rPr lang="cs-CZ" b="1" dirty="0"/>
              <a:t>(= </a:t>
            </a:r>
            <a:r>
              <a:rPr lang="cs-CZ" b="1" dirty="0" err="1"/>
              <a:t>motoneurony</a:t>
            </a:r>
            <a:r>
              <a:rPr lang="cs-CZ" b="1" dirty="0"/>
              <a:t>) </a:t>
            </a:r>
            <a:r>
              <a:rPr lang="cs-CZ" dirty="0"/>
              <a:t>-  v předních rozích míšních + v motorických gangliích některých hlav</a:t>
            </a:r>
            <a:r>
              <a:rPr lang="cs-CZ" dirty="0" smtClean="0"/>
              <a:t>. nervů</a:t>
            </a:r>
            <a:r>
              <a:rPr lang="cs-CZ" dirty="0"/>
              <a:t>, axony vedou odstředivě (ke svalům), silné, </a:t>
            </a:r>
            <a:r>
              <a:rPr lang="cs-CZ" dirty="0" smtClean="0"/>
              <a:t>myelinizované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senzitivní </a:t>
            </a:r>
            <a:r>
              <a:rPr lang="cs-CZ" dirty="0"/>
              <a:t>-  buňky v gangliích zadních kořenů + některých hlav. </a:t>
            </a:r>
            <a:r>
              <a:rPr lang="cs-CZ" dirty="0" smtClean="0"/>
              <a:t>nervů</a:t>
            </a:r>
            <a:r>
              <a:rPr lang="cs-CZ" dirty="0"/>
              <a:t>, vedou dostředivě (z kůže a orgánů),síla a stupeň myelinizace dle funkce</a:t>
            </a:r>
          </a:p>
          <a:p>
            <a:pPr marL="0" indent="0">
              <a:buNone/>
            </a:pPr>
            <a:r>
              <a:rPr lang="cs-CZ" b="1" dirty="0" smtClean="0"/>
              <a:t>vegetativní </a:t>
            </a:r>
            <a:r>
              <a:rPr lang="cs-CZ" b="1" dirty="0"/>
              <a:t>(autonomní) </a:t>
            </a:r>
            <a:r>
              <a:rPr lang="cs-CZ" dirty="0"/>
              <a:t>- vždy odstředivě, tenká nemyelinizovaná</a:t>
            </a:r>
          </a:p>
          <a:p>
            <a:r>
              <a:rPr lang="cs-CZ" b="1" dirty="0" smtClean="0">
                <a:solidFill>
                  <a:srgbClr val="FFC000"/>
                </a:solidFill>
              </a:rPr>
              <a:t>SYMPATICKÁ</a:t>
            </a:r>
            <a:r>
              <a:rPr lang="cs-CZ" dirty="0"/>
              <a:t>: 1. </a:t>
            </a:r>
            <a:r>
              <a:rPr lang="cs-CZ" dirty="0" smtClean="0"/>
              <a:t>buňky </a:t>
            </a:r>
            <a:r>
              <a:rPr lang="cs-CZ" dirty="0"/>
              <a:t>v míše, 2. buňky v gangliích blízko míchy (truncus sympaticus)</a:t>
            </a:r>
          </a:p>
          <a:p>
            <a:r>
              <a:rPr lang="cs-CZ" b="1" dirty="0">
                <a:solidFill>
                  <a:srgbClr val="92D050"/>
                </a:solidFill>
              </a:rPr>
              <a:t>PARASYMPATICKÁ</a:t>
            </a:r>
            <a:r>
              <a:rPr lang="cs-CZ" dirty="0"/>
              <a:t>: těla 1. buněk v jádrech CNS nebo v sakrální míše, 2. buňky jsou v gangliích ve stěně orgánů nebo v jejich blízkosti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interneurony</a:t>
            </a:r>
            <a:r>
              <a:rPr lang="cs-CZ" dirty="0"/>
              <a:t> (mozek a mícha, nelze je jednoznačně přiřadit k některému z těchto </a:t>
            </a:r>
            <a:r>
              <a:rPr lang="cs-CZ" dirty="0" smtClean="0"/>
              <a:t>systémů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7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Šipka nahoru 5"/>
          <p:cNvSpPr/>
          <p:nvPr/>
        </p:nvSpPr>
        <p:spPr>
          <a:xfrm rot="10800000">
            <a:off x="1349039" y="3036498"/>
            <a:ext cx="983412" cy="206157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Přenos nervového </a:t>
            </a:r>
            <a:r>
              <a:rPr lang="cs-CZ" dirty="0" err="1" smtClean="0"/>
              <a:t>vzruhu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7224" y="2011680"/>
            <a:ext cx="10773157" cy="376618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Membrána neuronu odděluje dvě prostředí s odlišným elektrickým nábojem.</a:t>
            </a:r>
          </a:p>
          <a:p>
            <a:r>
              <a:rPr lang="cs-CZ" dirty="0" smtClean="0"/>
              <a:t>Uvnitř buňky záporné Cl ionty</a:t>
            </a:r>
            <a:br>
              <a:rPr lang="cs-CZ" dirty="0" smtClean="0"/>
            </a:br>
            <a:r>
              <a:rPr lang="cs-CZ" dirty="0" smtClean="0"/>
              <a:t>vně buňky kladné K a Na ionty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      Podráždění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Propustnost pro Na ionty pronikají do buňky a dochází </a:t>
            </a:r>
            <a:r>
              <a:rPr lang="cs-CZ" smtClean="0"/>
              <a:t>k depolarizaci.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4" name="Šipka doleva 3"/>
          <p:cNvSpPr/>
          <p:nvPr/>
        </p:nvSpPr>
        <p:spPr>
          <a:xfrm>
            <a:off x="4509626" y="2287128"/>
            <a:ext cx="2141339" cy="8873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Klidový potenciál</a:t>
            </a:r>
            <a:endParaRPr lang="cs-CZ" dirty="0"/>
          </a:p>
        </p:txBody>
      </p:sp>
      <p:sp>
        <p:nvSpPr>
          <p:cNvPr id="7" name="Šipka doleva 6"/>
          <p:cNvSpPr/>
          <p:nvPr/>
        </p:nvSpPr>
        <p:spPr>
          <a:xfrm>
            <a:off x="8630178" y="4985362"/>
            <a:ext cx="2038012" cy="7925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Akční potenciál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3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628" y="248324"/>
            <a:ext cx="10772775" cy="1658198"/>
          </a:xfrm>
        </p:spPr>
        <p:txBody>
          <a:bodyPr/>
          <a:lstStyle/>
          <a:p>
            <a:r>
              <a:rPr lang="cs-CZ" dirty="0" smtClean="0"/>
              <a:t>Přenos nervového vzruchu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5629" y="1438924"/>
            <a:ext cx="9632288" cy="4027379"/>
          </a:xfrm>
        </p:spPr>
        <p:txBody>
          <a:bodyPr>
            <a:normAutofit fontScale="47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4400" b="1" dirty="0" smtClean="0"/>
              <a:t>ŠÍŘENÍ </a:t>
            </a:r>
            <a:r>
              <a:rPr lang="cs-CZ" sz="4400" b="1" dirty="0"/>
              <a:t>VZRUCHU PO DANÉM </a:t>
            </a:r>
            <a:r>
              <a:rPr lang="cs-CZ" sz="4400" b="1" dirty="0" smtClean="0"/>
              <a:t>NEURONU </a:t>
            </a:r>
            <a:r>
              <a:rPr lang="cs-CZ" sz="4400" dirty="0" smtClean="0"/>
              <a:t>či </a:t>
            </a:r>
            <a:r>
              <a:rPr lang="cs-CZ" sz="4400" dirty="0"/>
              <a:t>jeho výběžcích</a:t>
            </a:r>
          </a:p>
          <a:p>
            <a:pPr marL="0" indent="0">
              <a:buNone/>
            </a:pPr>
            <a:r>
              <a:rPr lang="cs-CZ" sz="4400" dirty="0" smtClean="0"/>
              <a:t>zákon </a:t>
            </a:r>
            <a:r>
              <a:rPr lang="cs-CZ" sz="4400" dirty="0"/>
              <a:t>„</a:t>
            </a:r>
            <a:r>
              <a:rPr lang="cs-CZ" sz="4400" b="1" dirty="0"/>
              <a:t>VŠE NEBO NIC</a:t>
            </a:r>
            <a:r>
              <a:rPr lang="cs-CZ" sz="4400" dirty="0"/>
              <a:t>“ –podprahové podráždění vzruch nevyvolá, </a:t>
            </a:r>
            <a:r>
              <a:rPr lang="cs-CZ" sz="4400" dirty="0" err="1"/>
              <a:t>nadprahové</a:t>
            </a:r>
            <a:r>
              <a:rPr lang="cs-CZ" sz="4400" dirty="0"/>
              <a:t> (pak už jakkoli silné) vzruch vyvolá</a:t>
            </a:r>
          </a:p>
          <a:p>
            <a:endParaRPr lang="cs-CZ" sz="4400" dirty="0" smtClean="0"/>
          </a:p>
          <a:p>
            <a:pPr marL="0" indent="0">
              <a:buNone/>
            </a:pPr>
            <a:r>
              <a:rPr lang="cs-CZ" sz="4400" dirty="0" smtClean="0"/>
              <a:t>v </a:t>
            </a:r>
            <a:r>
              <a:rPr lang="cs-CZ" sz="4400" dirty="0"/>
              <a:t>klidu na membráně </a:t>
            </a:r>
            <a:r>
              <a:rPr lang="cs-CZ" sz="4400" dirty="0" smtClean="0"/>
              <a:t>=</a:t>
            </a:r>
            <a:endParaRPr lang="cs-CZ" sz="4400" dirty="0"/>
          </a:p>
          <a:p>
            <a:pPr marL="0" indent="0">
              <a:buNone/>
            </a:pPr>
            <a:r>
              <a:rPr lang="cs-CZ" sz="4400" b="1" dirty="0">
                <a:solidFill>
                  <a:schemeClr val="accent1">
                    <a:lumMod val="75000"/>
                  </a:schemeClr>
                </a:solidFill>
              </a:rPr>
              <a:t>KLIDOVÝ POTENCIÁL</a:t>
            </a:r>
          </a:p>
          <a:p>
            <a:endParaRPr lang="cs-CZ" sz="4400" dirty="0" smtClean="0"/>
          </a:p>
          <a:p>
            <a:pPr marL="0" indent="0">
              <a:buNone/>
            </a:pPr>
            <a:r>
              <a:rPr lang="cs-CZ" sz="4400" dirty="0"/>
              <a:t>v</a:t>
            </a:r>
            <a:r>
              <a:rPr lang="cs-CZ" sz="4400" dirty="0" smtClean="0"/>
              <a:t>zruch = </a:t>
            </a:r>
            <a:endParaRPr lang="cs-CZ" sz="4400" dirty="0"/>
          </a:p>
          <a:p>
            <a:pPr marL="0" indent="0">
              <a:buNone/>
            </a:pPr>
            <a:r>
              <a:rPr lang="cs-CZ" sz="4400" b="1" dirty="0" smtClean="0">
                <a:solidFill>
                  <a:srgbClr val="FF0000"/>
                </a:solidFill>
              </a:rPr>
              <a:t>AKČNÍ POTENCIÁL</a:t>
            </a:r>
          </a:p>
          <a:p>
            <a:pPr marL="0" indent="0">
              <a:buNone/>
            </a:pPr>
            <a:r>
              <a:rPr lang="cs-CZ" sz="4400" dirty="0" smtClean="0"/>
              <a:t>reversibilní změna </a:t>
            </a:r>
            <a:r>
              <a:rPr lang="cs-CZ" sz="4400" dirty="0"/>
              <a:t>membránového </a:t>
            </a:r>
            <a:r>
              <a:rPr lang="cs-CZ" sz="4400" dirty="0" smtClean="0"/>
              <a:t>potenciálu</a:t>
            </a:r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383" y="2698917"/>
            <a:ext cx="5581650" cy="406717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6108971" y="5233481"/>
            <a:ext cx="1536970" cy="44747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5628" y="6287571"/>
            <a:ext cx="513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</a:t>
            </a:r>
            <a:r>
              <a:rPr lang="cs-CZ" dirty="0" smtClean="0"/>
              <a:t>: http</a:t>
            </a:r>
            <a:r>
              <a:rPr lang="cs-CZ" dirty="0"/>
              <a:t>://www1.lf1.cuni.cz/~zfisar/bp/1.6.old.htm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869162" y="2514251"/>
            <a:ext cx="248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Akční potenciál - schéma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532" y="238275"/>
            <a:ext cx="10772775" cy="1658198"/>
          </a:xfrm>
        </p:spPr>
        <p:txBody>
          <a:bodyPr/>
          <a:lstStyle/>
          <a:p>
            <a:r>
              <a:rPr lang="cs-CZ" dirty="0" smtClean="0"/>
              <a:t>Synapse nervových buněk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4584" y="1639892"/>
            <a:ext cx="8849562" cy="3987186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  <a:p>
            <a:r>
              <a:rPr lang="cs-CZ" sz="3400" dirty="0"/>
              <a:t>přenos vzruchu </a:t>
            </a:r>
            <a:r>
              <a:rPr lang="cs-CZ" sz="3400" b="1" dirty="0"/>
              <a:t>MEZI NERVOVÝMI BUŇKAMI</a:t>
            </a:r>
            <a:r>
              <a:rPr lang="cs-CZ" sz="3400" dirty="0"/>
              <a:t>= </a:t>
            </a:r>
            <a:r>
              <a:rPr lang="cs-CZ" sz="3400" b="1" dirty="0"/>
              <a:t>SYNAPSE</a:t>
            </a:r>
            <a:endParaRPr lang="cs-CZ" sz="3400" dirty="0"/>
          </a:p>
          <a:p>
            <a:r>
              <a:rPr lang="cs-CZ" sz="3400" dirty="0" smtClean="0"/>
              <a:t>přenos </a:t>
            </a:r>
            <a:r>
              <a:rPr lang="cs-CZ" sz="3400" dirty="0"/>
              <a:t>je </a:t>
            </a:r>
            <a:r>
              <a:rPr lang="cs-CZ" sz="3400" dirty="0" smtClean="0"/>
              <a:t>pouze </a:t>
            </a:r>
            <a:r>
              <a:rPr lang="cs-CZ" sz="3400" b="1" dirty="0" smtClean="0"/>
              <a:t>JEDNOSMĚRNÝ  </a:t>
            </a:r>
            <a:r>
              <a:rPr lang="cs-CZ" sz="3400" dirty="0" smtClean="0"/>
              <a:t>(</a:t>
            </a:r>
            <a:r>
              <a:rPr lang="cs-CZ" sz="3400" dirty="0"/>
              <a:t>z terminálního větvení axonu na násl. neuron –nejčastěji na dendrity, event. tělo, méně na axon)</a:t>
            </a:r>
          </a:p>
          <a:p>
            <a:r>
              <a:rPr lang="cs-CZ" sz="3400" b="1" dirty="0" smtClean="0"/>
              <a:t>CHEMICKY</a:t>
            </a:r>
            <a:r>
              <a:rPr lang="cs-CZ" sz="3400" dirty="0"/>
              <a:t>= uvolnění </a:t>
            </a:r>
            <a:r>
              <a:rPr lang="cs-CZ" sz="3400" b="1" dirty="0" smtClean="0"/>
              <a:t>MEDIÁTORU </a:t>
            </a:r>
            <a:r>
              <a:rPr lang="cs-CZ" sz="3400" dirty="0" smtClean="0"/>
              <a:t>z </a:t>
            </a:r>
            <a:r>
              <a:rPr lang="cs-CZ" sz="3400" dirty="0"/>
              <a:t>terminálního větvení axonu 1. neuronu </a:t>
            </a:r>
            <a:r>
              <a:rPr lang="cs-CZ" sz="3400" dirty="0" smtClean="0"/>
              <a:t>vazba </a:t>
            </a:r>
            <a:r>
              <a:rPr lang="cs-CZ" sz="3400" dirty="0"/>
              <a:t>na receptory na 2.neuronu (x svalu, kde opět vyvolá </a:t>
            </a:r>
            <a:r>
              <a:rPr lang="cs-CZ" sz="3400" dirty="0" err="1"/>
              <a:t>akč</a:t>
            </a:r>
            <a:r>
              <a:rPr lang="cs-CZ" sz="3400" dirty="0"/>
              <a:t>. potenciál…)</a:t>
            </a:r>
          </a:p>
          <a:p>
            <a:r>
              <a:rPr lang="cs-CZ" sz="3400" dirty="0"/>
              <a:t>↓</a:t>
            </a:r>
          </a:p>
          <a:p>
            <a:r>
              <a:rPr lang="cs-CZ" sz="3400" dirty="0" smtClean="0"/>
              <a:t>vyvolá podráždění (excitační mediátory</a:t>
            </a:r>
            <a:r>
              <a:rPr lang="cs-CZ" sz="3400" dirty="0" smtClean="0"/>
              <a:t>)- acetylcholin, noradrenalin</a:t>
            </a:r>
            <a:endParaRPr lang="cs-CZ" sz="3400" dirty="0"/>
          </a:p>
          <a:p>
            <a:endParaRPr lang="cs-CZ" sz="3400" dirty="0"/>
          </a:p>
          <a:p>
            <a:r>
              <a:rPr lang="cs-CZ" sz="3400" dirty="0"/>
              <a:t>x útlum membrány </a:t>
            </a:r>
            <a:r>
              <a:rPr lang="cs-CZ" sz="3400" dirty="0" smtClean="0"/>
              <a:t>dendritu (inhibiční mediátory</a:t>
            </a:r>
            <a:r>
              <a:rPr lang="cs-CZ" sz="3400" dirty="0" smtClean="0"/>
              <a:t>) – </a:t>
            </a:r>
            <a:r>
              <a:rPr lang="cs-CZ" sz="3400" dirty="0" err="1" smtClean="0"/>
              <a:t>kys</a:t>
            </a:r>
            <a:r>
              <a:rPr lang="cs-CZ" sz="3400" dirty="0" smtClean="0"/>
              <a:t>. </a:t>
            </a:r>
            <a:r>
              <a:rPr lang="cs-CZ" sz="3400" dirty="0" smtClean="0"/>
              <a:t>Gama aminomáselná</a:t>
            </a:r>
            <a:endParaRPr lang="cs-CZ" sz="3400" dirty="0" smtClean="0"/>
          </a:p>
          <a:p>
            <a:r>
              <a:rPr lang="cs-CZ" sz="3400" dirty="0"/>
              <a:t> </a:t>
            </a:r>
            <a:r>
              <a:rPr lang="cs-CZ" sz="3400" dirty="0" smtClean="0"/>
              <a:t> </a:t>
            </a:r>
            <a:endParaRPr lang="cs-CZ" sz="3400" dirty="0" smtClean="0"/>
          </a:p>
          <a:p>
            <a:r>
              <a:rPr lang="cs-CZ" sz="3400" dirty="0" smtClean="0"/>
              <a:t>Vznik akčního potenciálu na druhém neuronu</a:t>
            </a:r>
            <a:endParaRPr lang="cs-CZ" sz="3400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974" y="2924452"/>
            <a:ext cx="3864634" cy="31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580" y="242300"/>
            <a:ext cx="10772775" cy="1658198"/>
          </a:xfrm>
        </p:spPr>
        <p:txBody>
          <a:bodyPr/>
          <a:lstStyle/>
          <a:p>
            <a:r>
              <a:rPr lang="cs-CZ" dirty="0" smtClean="0"/>
              <a:t>Nervosvalová ploténka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580" y="1981535"/>
            <a:ext cx="6276803" cy="376618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typ </a:t>
            </a:r>
            <a:r>
              <a:rPr lang="cs-CZ" dirty="0"/>
              <a:t>chemické </a:t>
            </a:r>
            <a:r>
              <a:rPr lang="cs-CZ" dirty="0" smtClean="0"/>
              <a:t>synapse.</a:t>
            </a:r>
          </a:p>
          <a:p>
            <a:pPr marL="0" indent="0">
              <a:buNone/>
            </a:pPr>
            <a:r>
              <a:rPr lang="cs-CZ" dirty="0" smtClean="0"/>
              <a:t>funkcí </a:t>
            </a:r>
            <a:r>
              <a:rPr lang="cs-CZ" dirty="0"/>
              <a:t>je přenos vzruchu z neuronu na </a:t>
            </a:r>
            <a:r>
              <a:rPr lang="cs-CZ" dirty="0" smtClean="0"/>
              <a:t>svalové vlákno</a:t>
            </a:r>
          </a:p>
          <a:p>
            <a:pPr marL="0" indent="0">
              <a:buNone/>
            </a:pPr>
            <a:r>
              <a:rPr lang="cs-CZ" dirty="0"/>
              <a:t>m</a:t>
            </a:r>
            <a:r>
              <a:rPr lang="cs-CZ" dirty="0" smtClean="0"/>
              <a:t>ediátorem </a:t>
            </a:r>
            <a:r>
              <a:rPr lang="cs-CZ" dirty="0"/>
              <a:t>je zde </a:t>
            </a:r>
            <a:r>
              <a:rPr lang="cs-CZ" dirty="0" smtClean="0"/>
              <a:t>acetylcholin (excitační mediátor), </a:t>
            </a:r>
            <a:r>
              <a:rPr lang="cs-CZ" dirty="0"/>
              <a:t>uvolňovaný z presynaptické části ploténky (z axonu nervové buňky).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473" y="976948"/>
            <a:ext cx="3286125" cy="299085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040199" y="4190163"/>
            <a:ext cx="27814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 presynaptický útvar</a:t>
            </a:r>
          </a:p>
          <a:p>
            <a:r>
              <a:rPr lang="cs-CZ" dirty="0" smtClean="0"/>
              <a:t>2 sarkolema</a:t>
            </a:r>
          </a:p>
          <a:p>
            <a:r>
              <a:rPr lang="cs-CZ" dirty="0" smtClean="0"/>
              <a:t>3 synaptické váčky</a:t>
            </a:r>
          </a:p>
          <a:p>
            <a:r>
              <a:rPr lang="cs-CZ" dirty="0" smtClean="0"/>
              <a:t>4 receptory pro acetylcholin</a:t>
            </a:r>
          </a:p>
          <a:p>
            <a:r>
              <a:rPr lang="cs-CZ" dirty="0" smtClean="0"/>
              <a:t>5 mitochondrie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9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5483" y="279351"/>
            <a:ext cx="10772775" cy="1658198"/>
          </a:xfrm>
        </p:spPr>
        <p:txBody>
          <a:bodyPr/>
          <a:lstStyle/>
          <a:p>
            <a:r>
              <a:rPr lang="cs-CZ" dirty="0" smtClean="0"/>
              <a:t>Reflexní oblouk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5815" y="1820444"/>
            <a:ext cx="3767137" cy="376713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95483" y="1820444"/>
            <a:ext cx="71603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Reflex je základní funkční jednotka nervového systému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Je </a:t>
            </a:r>
            <a:r>
              <a:rPr lang="cs-CZ" sz="2400" dirty="0"/>
              <a:t>tvořen reflexním obloukem</a:t>
            </a:r>
          </a:p>
          <a:p>
            <a:endParaRPr lang="cs-CZ" sz="2400" dirty="0"/>
          </a:p>
          <a:p>
            <a:r>
              <a:rPr lang="cs-CZ" sz="2400" b="1" u="sng" dirty="0"/>
              <a:t>Reflexní oblouk</a:t>
            </a:r>
            <a:r>
              <a:rPr lang="cs-CZ" sz="2400" dirty="0"/>
              <a:t> je tvořen</a:t>
            </a:r>
          </a:p>
          <a:p>
            <a:endParaRPr lang="cs-CZ" sz="2400" dirty="0" smtClean="0"/>
          </a:p>
          <a:p>
            <a:r>
              <a:rPr lang="cs-CZ" sz="2400" b="1" dirty="0" smtClean="0"/>
              <a:t>receptor</a:t>
            </a:r>
            <a:r>
              <a:rPr lang="cs-CZ" sz="2400" dirty="0" smtClean="0"/>
              <a:t> </a:t>
            </a:r>
            <a:r>
              <a:rPr lang="cs-CZ" sz="2400" dirty="0"/>
              <a:t>-přijímá podněty</a:t>
            </a:r>
          </a:p>
          <a:p>
            <a:r>
              <a:rPr lang="cs-CZ" sz="2400" b="1" dirty="0"/>
              <a:t>aferentní (dostředivá) dráha </a:t>
            </a:r>
            <a:r>
              <a:rPr lang="cs-CZ" sz="2400" dirty="0"/>
              <a:t>- vede podnět do CNS</a:t>
            </a:r>
          </a:p>
          <a:p>
            <a:r>
              <a:rPr lang="cs-CZ" sz="2400" b="1" dirty="0"/>
              <a:t>c</a:t>
            </a:r>
            <a:r>
              <a:rPr lang="cs-CZ" sz="2400" b="1" dirty="0" smtClean="0"/>
              <a:t>entrální </a:t>
            </a:r>
            <a:r>
              <a:rPr lang="cs-CZ" sz="2400" b="1" dirty="0"/>
              <a:t>nervová soustava- </a:t>
            </a:r>
            <a:r>
              <a:rPr lang="cs-CZ" sz="2400" dirty="0"/>
              <a:t>podnět zpracuje</a:t>
            </a:r>
          </a:p>
          <a:p>
            <a:r>
              <a:rPr lang="cs-CZ" sz="2400" b="1" dirty="0"/>
              <a:t>eferentní (odstředivá) dráha </a:t>
            </a:r>
            <a:r>
              <a:rPr lang="cs-CZ" sz="2400" dirty="0"/>
              <a:t>- vede podnět podle charakteru buď do svalu nebo žlázy</a:t>
            </a:r>
          </a:p>
          <a:p>
            <a:r>
              <a:rPr lang="cs-CZ" sz="2400" b="1" dirty="0"/>
              <a:t>efektor</a:t>
            </a:r>
            <a:r>
              <a:rPr lang="cs-CZ" sz="2400" dirty="0"/>
              <a:t>- sval či žláza vykonávající </a:t>
            </a:r>
            <a:r>
              <a:rPr lang="cs-CZ" sz="2400" dirty="0" smtClean="0"/>
              <a:t>činnost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743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Reflexy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Nepodmíněné reflexy </a:t>
            </a:r>
            <a:r>
              <a:rPr lang="cs-CZ" dirty="0" smtClean="0"/>
              <a:t>– chování vrozené, zajištuje nižší nervová činnost, například reflex patelární, zornicový a podobně</a:t>
            </a:r>
          </a:p>
          <a:p>
            <a:r>
              <a:rPr lang="cs-CZ" b="1" dirty="0" smtClean="0"/>
              <a:t>Podmíněné</a:t>
            </a:r>
            <a:r>
              <a:rPr lang="cs-CZ" dirty="0" smtClean="0"/>
              <a:t> – chování získané, zajištuje vyšší nervová činnost, vznikají a zanikají v průběhu života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03" y="3980998"/>
            <a:ext cx="7301183" cy="225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725" y="218179"/>
            <a:ext cx="10772775" cy="1658198"/>
          </a:xfrm>
        </p:spPr>
        <p:txBody>
          <a:bodyPr/>
          <a:lstStyle/>
          <a:p>
            <a:r>
              <a:rPr lang="cs-CZ" dirty="0" smtClean="0"/>
              <a:t>Vyšetřovací metody v neurologii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725" y="1876377"/>
            <a:ext cx="10753725" cy="3766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k</a:t>
            </a:r>
            <a:r>
              <a:rPr lang="cs-CZ" dirty="0" smtClean="0"/>
              <a:t>linické vyšetření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</a:t>
            </a:r>
            <a:r>
              <a:rPr lang="cs-CZ" dirty="0" smtClean="0"/>
              <a:t>obrazovací metody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e</a:t>
            </a:r>
            <a:r>
              <a:rPr lang="cs-CZ" dirty="0" smtClean="0"/>
              <a:t>lektrofyziologická vyšetření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u</a:t>
            </a:r>
            <a:r>
              <a:rPr lang="cs-CZ" dirty="0" smtClean="0"/>
              <a:t>ltrazvukové vyšetření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</a:t>
            </a:r>
            <a:r>
              <a:rPr lang="cs-CZ" dirty="0" smtClean="0"/>
              <a:t>umbální punkce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910" y="1514579"/>
            <a:ext cx="4290646" cy="43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628" y="0"/>
            <a:ext cx="10772775" cy="1658198"/>
          </a:xfrm>
        </p:spPr>
        <p:txBody>
          <a:bodyPr/>
          <a:lstStyle/>
          <a:p>
            <a:r>
              <a:rPr lang="cs-CZ" dirty="0" smtClean="0"/>
              <a:t>Klinické vyšetření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vzor </a:t>
            </a:r>
            <a:r>
              <a:rPr lang="cs-CZ" sz="2800" dirty="0" err="1" smtClean="0"/>
              <a:t>norm.neurolog.nálezu</a:t>
            </a:r>
            <a:r>
              <a:rPr lang="cs-CZ" sz="2800" dirty="0" smtClean="0"/>
              <a:t>: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5628" y="1533635"/>
            <a:ext cx="11199831" cy="5002070"/>
          </a:xfrm>
        </p:spPr>
        <p:txBody>
          <a:bodyPr>
            <a:normAutofit fontScale="92500" lnSpcReduction="10000"/>
          </a:bodyPr>
          <a:lstStyle/>
          <a:p>
            <a:r>
              <a:rPr lang="cs-CZ" sz="2600" b="1" i="1" dirty="0"/>
              <a:t>Vědomí</a:t>
            </a:r>
            <a:r>
              <a:rPr lang="cs-CZ" sz="2600" dirty="0"/>
              <a:t>: Při vědomí, orientován, spolupracuje.</a:t>
            </a:r>
          </a:p>
          <a:p>
            <a:r>
              <a:rPr lang="cs-CZ" sz="2600" dirty="0"/>
              <a:t>̶</a:t>
            </a:r>
            <a:r>
              <a:rPr lang="cs-CZ" sz="2600" b="1" i="1" dirty="0"/>
              <a:t>Řeč</a:t>
            </a:r>
            <a:r>
              <a:rPr lang="cs-CZ" sz="2600" dirty="0"/>
              <a:t>: Verbální projev </a:t>
            </a:r>
            <a:r>
              <a:rPr lang="cs-CZ" sz="2600" dirty="0" err="1"/>
              <a:t>fluentní</a:t>
            </a:r>
            <a:r>
              <a:rPr lang="cs-CZ" sz="2600" dirty="0"/>
              <a:t>, bez poruchy fatických funkcí, bez dysartrie </a:t>
            </a:r>
          </a:p>
          <a:p>
            <a:r>
              <a:rPr lang="cs-CZ" sz="2600" dirty="0"/>
              <a:t>̶</a:t>
            </a:r>
            <a:r>
              <a:rPr lang="cs-CZ" sz="2600" b="1" i="1" dirty="0"/>
              <a:t>Hlavové nervy</a:t>
            </a:r>
            <a:r>
              <a:rPr lang="cs-CZ" sz="2600" dirty="0"/>
              <a:t>:  zornice </a:t>
            </a:r>
            <a:r>
              <a:rPr lang="cs-CZ" sz="2600" dirty="0" err="1"/>
              <a:t>izo</a:t>
            </a:r>
            <a:r>
              <a:rPr lang="cs-CZ" sz="2600" dirty="0"/>
              <a:t>, reagují, bulby ve </a:t>
            </a:r>
            <a:r>
              <a:rPr lang="cs-CZ" sz="2600" dirty="0" err="1"/>
              <a:t>stř</a:t>
            </a:r>
            <a:r>
              <a:rPr lang="cs-CZ" sz="2600" dirty="0"/>
              <a:t>. postavení, volně pohyblivé, dotahují všemi směry, mimika </a:t>
            </a:r>
            <a:r>
              <a:rPr lang="cs-CZ" sz="2600" dirty="0" err="1"/>
              <a:t>sym</a:t>
            </a:r>
            <a:r>
              <a:rPr lang="cs-CZ" sz="2600" dirty="0"/>
              <a:t>., patro </a:t>
            </a:r>
            <a:r>
              <a:rPr lang="cs-CZ" sz="2600" dirty="0" err="1"/>
              <a:t>sym</a:t>
            </a:r>
            <a:r>
              <a:rPr lang="cs-CZ" sz="2600" dirty="0"/>
              <a:t>., jazyk plazí středem. </a:t>
            </a:r>
            <a:r>
              <a:rPr lang="cs-CZ" sz="2600" dirty="0" err="1" smtClean="0"/>
              <a:t>Vizus</a:t>
            </a:r>
            <a:r>
              <a:rPr lang="cs-CZ" sz="2600" dirty="0" smtClean="0"/>
              <a:t> a </a:t>
            </a:r>
            <a:r>
              <a:rPr lang="cs-CZ" sz="2600" dirty="0"/>
              <a:t>perimetr orientačně v normě.  </a:t>
            </a:r>
          </a:p>
          <a:p>
            <a:r>
              <a:rPr lang="cs-CZ" sz="2600" dirty="0"/>
              <a:t>̶</a:t>
            </a:r>
            <a:r>
              <a:rPr lang="cs-CZ" sz="2600" b="1" i="1" dirty="0"/>
              <a:t>Končetiny (motorický systém a mozeček):</a:t>
            </a:r>
            <a:r>
              <a:rPr lang="cs-CZ" sz="2600" dirty="0"/>
              <a:t>Na </a:t>
            </a:r>
            <a:r>
              <a:rPr lang="cs-CZ" sz="2600" dirty="0" err="1"/>
              <a:t>HKKrr</a:t>
            </a:r>
            <a:r>
              <a:rPr lang="cs-CZ" sz="2600" dirty="0"/>
              <a:t>. C5-8 </a:t>
            </a:r>
            <a:r>
              <a:rPr lang="cs-CZ" sz="2600" dirty="0" err="1"/>
              <a:t>sym</a:t>
            </a:r>
            <a:r>
              <a:rPr lang="cs-CZ" sz="2600" dirty="0"/>
              <a:t>., </a:t>
            </a:r>
            <a:r>
              <a:rPr lang="cs-CZ" sz="2600" dirty="0" err="1"/>
              <a:t>stř</a:t>
            </a:r>
            <a:r>
              <a:rPr lang="cs-CZ" sz="2600" dirty="0"/>
              <a:t>., sval. síla </a:t>
            </a:r>
            <a:r>
              <a:rPr lang="cs-CZ" sz="2600" dirty="0" err="1"/>
              <a:t>sym</a:t>
            </a:r>
            <a:r>
              <a:rPr lang="cs-CZ" sz="2600" dirty="0"/>
              <a:t>., vydatná ve všech sval. skupinách, </a:t>
            </a:r>
            <a:r>
              <a:rPr lang="cs-CZ" sz="2600" dirty="0" err="1"/>
              <a:t>vpředpažení</a:t>
            </a:r>
            <a:r>
              <a:rPr lang="cs-CZ" sz="2600" dirty="0"/>
              <a:t> bez </a:t>
            </a:r>
            <a:r>
              <a:rPr lang="cs-CZ" sz="2600" dirty="0" err="1"/>
              <a:t>sklesu</a:t>
            </a:r>
            <a:r>
              <a:rPr lang="cs-CZ" sz="2600" dirty="0"/>
              <a:t>, bez </a:t>
            </a:r>
            <a:r>
              <a:rPr lang="cs-CZ" sz="2600" dirty="0" err="1"/>
              <a:t>py</a:t>
            </a:r>
            <a:r>
              <a:rPr lang="cs-CZ" sz="2600" dirty="0"/>
              <a:t>. </a:t>
            </a:r>
            <a:r>
              <a:rPr lang="cs-CZ" sz="2600" dirty="0" err="1"/>
              <a:t>irit</a:t>
            </a:r>
            <a:r>
              <a:rPr lang="cs-CZ" sz="2600" dirty="0"/>
              <a:t>. </a:t>
            </a:r>
            <a:r>
              <a:rPr lang="cs-CZ" sz="2600" dirty="0" err="1"/>
              <a:t>sympt</a:t>
            </a:r>
            <a:r>
              <a:rPr lang="cs-CZ" sz="2600" dirty="0"/>
              <a:t>., taxe a </a:t>
            </a:r>
            <a:r>
              <a:rPr lang="cs-CZ" sz="2600" dirty="0" err="1"/>
              <a:t>metrie</a:t>
            </a:r>
            <a:r>
              <a:rPr lang="cs-CZ" sz="2600" dirty="0"/>
              <a:t> správná.  Na DKK </a:t>
            </a:r>
            <a:r>
              <a:rPr lang="cs-CZ" sz="2600" dirty="0" err="1"/>
              <a:t>rr</a:t>
            </a:r>
            <a:r>
              <a:rPr lang="cs-CZ" sz="2600" dirty="0"/>
              <a:t>. L4-S1sym. </a:t>
            </a:r>
            <a:r>
              <a:rPr lang="cs-CZ" sz="2600" dirty="0" err="1"/>
              <a:t>stř</a:t>
            </a:r>
            <a:r>
              <a:rPr lang="cs-CZ" sz="2600" dirty="0"/>
              <a:t>., sval. síla </a:t>
            </a:r>
            <a:r>
              <a:rPr lang="cs-CZ" sz="2600" dirty="0" err="1"/>
              <a:t>sym</a:t>
            </a:r>
            <a:r>
              <a:rPr lang="cs-CZ" sz="2600" dirty="0"/>
              <a:t>., vydatná ve všech sval. skupinách, v přednožení bez </a:t>
            </a:r>
            <a:r>
              <a:rPr lang="cs-CZ" sz="2600" dirty="0" err="1"/>
              <a:t>sklesu</a:t>
            </a:r>
            <a:r>
              <a:rPr lang="cs-CZ" sz="2600" dirty="0"/>
              <a:t>, bez </a:t>
            </a:r>
            <a:r>
              <a:rPr lang="cs-CZ" sz="2600" dirty="0" err="1"/>
              <a:t>pyr</a:t>
            </a:r>
            <a:r>
              <a:rPr lang="cs-CZ" sz="2600" dirty="0"/>
              <a:t>. </a:t>
            </a:r>
            <a:r>
              <a:rPr lang="cs-CZ" sz="2600" dirty="0" err="1"/>
              <a:t>irit</a:t>
            </a:r>
            <a:r>
              <a:rPr lang="cs-CZ" sz="2600" dirty="0"/>
              <a:t>. jevů, taxe a </a:t>
            </a:r>
            <a:r>
              <a:rPr lang="cs-CZ" sz="2600" dirty="0" err="1"/>
              <a:t>metrie</a:t>
            </a:r>
            <a:r>
              <a:rPr lang="cs-CZ" sz="2600" dirty="0"/>
              <a:t> správná. </a:t>
            </a:r>
          </a:p>
          <a:p>
            <a:r>
              <a:rPr lang="cs-CZ" sz="2600" dirty="0"/>
              <a:t>̶</a:t>
            </a:r>
            <a:r>
              <a:rPr lang="cs-CZ" sz="2600" b="1" i="1" dirty="0" err="1"/>
              <a:t>Senzitivita:</a:t>
            </a:r>
            <a:r>
              <a:rPr lang="cs-CZ" sz="2600" dirty="0" err="1"/>
              <a:t>Taktilní</a:t>
            </a:r>
            <a:r>
              <a:rPr lang="cs-CZ" sz="2600" dirty="0"/>
              <a:t> čití udává intaktní, </a:t>
            </a:r>
            <a:r>
              <a:rPr lang="cs-CZ" sz="2600" dirty="0" err="1"/>
              <a:t>polohocit</a:t>
            </a:r>
            <a:r>
              <a:rPr lang="cs-CZ" sz="2600" dirty="0"/>
              <a:t> i pohyb orientačně v normě. </a:t>
            </a:r>
          </a:p>
          <a:p>
            <a:r>
              <a:rPr lang="cs-CZ" sz="2600" dirty="0"/>
              <a:t>̶</a:t>
            </a:r>
            <a:r>
              <a:rPr lang="cs-CZ" sz="2600" b="1" i="1" dirty="0"/>
              <a:t>Páteř </a:t>
            </a:r>
            <a:r>
              <a:rPr lang="cs-CZ" sz="2600" dirty="0"/>
              <a:t>poklepově nebol., bez výraznějších poruch statiky či dynamiky. Meningeální jevy negativní. </a:t>
            </a:r>
          </a:p>
          <a:p>
            <a:r>
              <a:rPr lang="cs-CZ" sz="2600" dirty="0"/>
              <a:t>̶</a:t>
            </a:r>
            <a:r>
              <a:rPr lang="cs-CZ" sz="2600" b="1" i="1" dirty="0"/>
              <a:t>Stoj a chůze </a:t>
            </a:r>
            <a:r>
              <a:rPr lang="cs-CZ" sz="2600" dirty="0"/>
              <a:t>v normě, </a:t>
            </a:r>
            <a:r>
              <a:rPr lang="cs-CZ" sz="2600" dirty="0" err="1"/>
              <a:t>Hautant</a:t>
            </a:r>
            <a:r>
              <a:rPr lang="cs-CZ" sz="2600" dirty="0"/>
              <a:t> neuchyluje, v B-R bez titubací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6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725" y="66875"/>
            <a:ext cx="10772775" cy="1658198"/>
          </a:xfrm>
        </p:spPr>
        <p:txBody>
          <a:bodyPr/>
          <a:lstStyle/>
          <a:p>
            <a:r>
              <a:rPr lang="cs-CZ" dirty="0" smtClean="0"/>
              <a:t>Zobrazovací vyšetření v neurologii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978" y="1281426"/>
            <a:ext cx="9574929" cy="3766185"/>
          </a:xfrm>
        </p:spPr>
        <p:txBody>
          <a:bodyPr>
            <a:noAutofit/>
          </a:bodyPr>
          <a:lstStyle/>
          <a:p>
            <a:r>
              <a:rPr lang="cs-CZ" b="1" dirty="0" smtClean="0"/>
              <a:t>RTG</a:t>
            </a:r>
            <a:r>
              <a:rPr lang="cs-CZ" dirty="0" smtClean="0"/>
              <a:t> - v podstatě především u traumat hlavy a páteře, většinou doplněno o podrobnější vyšetření (CT, MR)</a:t>
            </a:r>
          </a:p>
          <a:p>
            <a:endParaRPr lang="cs-CZ" dirty="0"/>
          </a:p>
          <a:p>
            <a:r>
              <a:rPr lang="cs-CZ" b="1" dirty="0" smtClean="0"/>
              <a:t>CT (počítačová tomografie)- </a:t>
            </a:r>
            <a:r>
              <a:rPr lang="cs-CZ" dirty="0" smtClean="0"/>
              <a:t>využívá rentgenového záření, využití především u cévních mozkových příhod (jasně vidět zda se jedná o krvácení nebo ne) a traumat, výhodou je rychlost a široká dostupnost</a:t>
            </a:r>
          </a:p>
          <a:p>
            <a:endParaRPr lang="cs-CZ" dirty="0"/>
          </a:p>
          <a:p>
            <a:r>
              <a:rPr lang="cs-CZ" b="1" dirty="0" smtClean="0"/>
              <a:t>MR (magnetická rezonance) </a:t>
            </a:r>
            <a:r>
              <a:rPr lang="cs-CZ" dirty="0" smtClean="0"/>
              <a:t>– umožňuje detailnější zobrazení struktur, především využití MR mozku a míchy, využití v diagnostice například tumorů, roztroušené sklerózy a epilepsie (detekce fokálních ložisek)</a:t>
            </a:r>
          </a:p>
          <a:p>
            <a:endParaRPr lang="cs-CZ" dirty="0"/>
          </a:p>
          <a:p>
            <a:r>
              <a:rPr lang="cs-CZ" b="1" dirty="0" smtClean="0"/>
              <a:t>PET (pozitronová emisní tomografie) </a:t>
            </a:r>
            <a:r>
              <a:rPr lang="cs-CZ" dirty="0" smtClean="0"/>
              <a:t>– patří do oblasti </a:t>
            </a:r>
            <a:r>
              <a:rPr lang="cs-CZ" dirty="0" err="1" smtClean="0"/>
              <a:t>nuklerární</a:t>
            </a:r>
            <a:r>
              <a:rPr lang="cs-CZ" dirty="0" smtClean="0"/>
              <a:t> medicíny, nezobrazuje ani tak anatomické struktury, jako spíše odráží funkci tkáně vychytávat příslušné radiofarmakum, využívá se v kombinaci s CT nebo MR</a:t>
            </a:r>
          </a:p>
          <a:p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907" y="990620"/>
            <a:ext cx="2057400" cy="2219325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V="1">
            <a:off x="9407310" y="1443120"/>
            <a:ext cx="612000" cy="104400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907" y="3548706"/>
            <a:ext cx="2057400" cy="19819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19894">
            <a:off x="9329330" y="4199428"/>
            <a:ext cx="853514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Iva Šrotová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FN Brno Bohunice (výzkum neuropatické bolesti – periferní a centr. Nervový systém, iktová jednotka, ambulance pro RS, RS – spolupráce s psychology,  ... – zaměření – jiná onemocnění – možnost konzultací kolegů)</a:t>
            </a:r>
          </a:p>
          <a:p>
            <a:r>
              <a:rPr lang="cs-CZ" dirty="0" smtClean="0"/>
              <a:t>- Soukromá neurologická ambulance</a:t>
            </a:r>
          </a:p>
          <a:p>
            <a:r>
              <a:rPr lang="cs-CZ" dirty="0" smtClean="0"/>
              <a:t>- rodičovská dovolená (děti, kamarádky, multidisciplinární přístup)</a:t>
            </a:r>
          </a:p>
          <a:p>
            <a:r>
              <a:rPr lang="cs-CZ" dirty="0" smtClean="0"/>
              <a:t>- </a:t>
            </a:r>
            <a:r>
              <a:rPr lang="cs-CZ" dirty="0" smtClean="0"/>
              <a:t>3. </a:t>
            </a:r>
            <a:r>
              <a:rPr lang="cs-CZ" dirty="0" smtClean="0"/>
              <a:t>rok výuka Neurologie pro logopedy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79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Elektrofyziologické metody</a:t>
            </a:r>
            <a:br>
              <a:rPr lang="cs-CZ" dirty="0" smtClean="0"/>
            </a:br>
            <a:r>
              <a:rPr lang="cs-CZ" dirty="0" smtClean="0"/>
              <a:t>EEG (elektroencefalografie)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6656" y="2011680"/>
            <a:ext cx="6427529" cy="3766185"/>
          </a:xfrm>
        </p:spPr>
        <p:txBody>
          <a:bodyPr>
            <a:normAutofit/>
          </a:bodyPr>
          <a:lstStyle/>
          <a:p>
            <a:r>
              <a:rPr lang="cs-CZ" dirty="0" smtClean="0"/>
              <a:t>- </a:t>
            </a:r>
            <a:r>
              <a:rPr lang="cs-CZ" dirty="0"/>
              <a:t>umožňuje snímat bioelektrické potenciály, které neustále vznikají mozkovou činností. </a:t>
            </a:r>
            <a:endParaRPr lang="cs-CZ" dirty="0" smtClean="0"/>
          </a:p>
          <a:p>
            <a:r>
              <a:rPr lang="cs-CZ" dirty="0" smtClean="0"/>
              <a:t>- hodnotí </a:t>
            </a:r>
            <a:r>
              <a:rPr lang="cs-CZ" dirty="0"/>
              <a:t>tedy </a:t>
            </a:r>
            <a:r>
              <a:rPr lang="cs-CZ" b="1" dirty="0"/>
              <a:t>elektrickou aktivitu mozku. </a:t>
            </a:r>
            <a:endParaRPr lang="cs-CZ" b="1" dirty="0" smtClean="0"/>
          </a:p>
          <a:p>
            <a:r>
              <a:rPr lang="cs-CZ" dirty="0" smtClean="0"/>
              <a:t>EEG </a:t>
            </a:r>
            <a:r>
              <a:rPr lang="cs-CZ" dirty="0"/>
              <a:t>je možné snímat neinvazivně bez porušení kožního krytu (</a:t>
            </a:r>
            <a:r>
              <a:rPr lang="cs-CZ" dirty="0" err="1"/>
              <a:t>skalpové</a:t>
            </a:r>
            <a:r>
              <a:rPr lang="cs-CZ" dirty="0"/>
              <a:t> EEG), či </a:t>
            </a:r>
            <a:r>
              <a:rPr lang="cs-CZ" dirty="0" smtClean="0"/>
              <a:t>invazivně</a:t>
            </a:r>
          </a:p>
          <a:p>
            <a:r>
              <a:rPr lang="cs-CZ" dirty="0" smtClean="0"/>
              <a:t>Stimulace během EEG – otevření, zavření očí, </a:t>
            </a:r>
            <a:r>
              <a:rPr lang="cs-CZ" dirty="0" err="1" smtClean="0"/>
              <a:t>fotostimulace</a:t>
            </a:r>
            <a:r>
              <a:rPr lang="cs-CZ" dirty="0" smtClean="0"/>
              <a:t>, hyperventilace, EEG po spánkové deprivaci, video EEG</a:t>
            </a:r>
            <a:endParaRPr lang="cs-CZ" dirty="0" smtClean="0"/>
          </a:p>
          <a:p>
            <a:r>
              <a:rPr lang="cs-CZ" dirty="0" smtClean="0"/>
              <a:t>Využívá se k diagnostice epilepsie.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368" y="409098"/>
            <a:ext cx="4205505" cy="23550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917" y="3370291"/>
            <a:ext cx="2664405" cy="255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371" y="529700"/>
            <a:ext cx="4760381" cy="592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4718" y="278469"/>
            <a:ext cx="10772775" cy="1658198"/>
          </a:xfrm>
        </p:spPr>
        <p:txBody>
          <a:bodyPr/>
          <a:lstStyle/>
          <a:p>
            <a:r>
              <a:rPr lang="cs-CZ" dirty="0" smtClean="0"/>
              <a:t>Elektrofyziologické metody</a:t>
            </a:r>
            <a:br>
              <a:rPr lang="cs-CZ" dirty="0" smtClean="0"/>
            </a:br>
            <a:r>
              <a:rPr lang="cs-CZ" dirty="0" smtClean="0"/>
              <a:t>EMG (elektromyografie)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4718" y="2157731"/>
            <a:ext cx="8939476" cy="376618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skupina </a:t>
            </a:r>
            <a:r>
              <a:rPr lang="cs-CZ" dirty="0"/>
              <a:t>metod, využívaných v </a:t>
            </a:r>
            <a:r>
              <a:rPr lang="cs-CZ" b="1" i="1" dirty="0"/>
              <a:t>diagnostice onemocnění: 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/>
              <a:t>periferních nervů </a:t>
            </a:r>
            <a:r>
              <a:rPr lang="cs-CZ" dirty="0" smtClean="0"/>
              <a:t>, svalů, nervosvalového přenosu, motorických </a:t>
            </a:r>
            <a:r>
              <a:rPr lang="cs-CZ" dirty="0"/>
              <a:t>neuronů </a:t>
            </a:r>
          </a:p>
          <a:p>
            <a:endParaRPr lang="cs-CZ" dirty="0"/>
          </a:p>
          <a:p>
            <a:r>
              <a:rPr lang="cs-CZ" dirty="0"/>
              <a:t>Vyšetření je nejčastěji prováděno za účelem diagnostiky syndromu karpálního tunelu a dalších postižení periferních nervů a/nebo pletení, kořenových syndromů (krčních či bederních), </a:t>
            </a:r>
            <a:r>
              <a:rPr lang="cs-CZ" dirty="0" err="1"/>
              <a:t>polyneuropatií</a:t>
            </a:r>
            <a:r>
              <a:rPr lang="cs-CZ" dirty="0"/>
              <a:t>, svalových onemocnění a amyotrofické laterální sklerózy. </a:t>
            </a:r>
          </a:p>
          <a:p>
            <a:r>
              <a:rPr lang="cs-CZ" dirty="0"/>
              <a:t>Vyšetření se </a:t>
            </a:r>
            <a:r>
              <a:rPr lang="cs-CZ" b="1" dirty="0"/>
              <a:t>skládá ze dvou základních částí</a:t>
            </a:r>
            <a:r>
              <a:rPr lang="cs-CZ" dirty="0"/>
              <a:t>: </a:t>
            </a:r>
          </a:p>
          <a:p>
            <a:r>
              <a:rPr lang="cs-CZ" dirty="0"/>
              <a:t>1. kondukčních studií periferních nervů </a:t>
            </a:r>
          </a:p>
          <a:p>
            <a:r>
              <a:rPr lang="cs-CZ" dirty="0"/>
              <a:t>2. jehlové EMG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194" y="475308"/>
            <a:ext cx="2853731" cy="25090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629" y="3463538"/>
            <a:ext cx="2563611" cy="246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818" y="127744"/>
            <a:ext cx="10772775" cy="1658198"/>
          </a:xfrm>
        </p:spPr>
        <p:txBody>
          <a:bodyPr/>
          <a:lstStyle/>
          <a:p>
            <a:r>
              <a:rPr lang="cs-CZ" dirty="0" smtClean="0"/>
              <a:t>Elektrofyziologické metody</a:t>
            </a:r>
            <a:br>
              <a:rPr lang="cs-CZ" dirty="0" smtClean="0"/>
            </a:br>
            <a:r>
              <a:rPr lang="cs-CZ" dirty="0" smtClean="0"/>
              <a:t>EP (evokované potenciály)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819" y="1896473"/>
            <a:ext cx="10567450" cy="4700269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hodnocení funkce některých nervových drah </a:t>
            </a:r>
            <a:r>
              <a:rPr lang="cs-CZ" dirty="0"/>
              <a:t>(senzitivní, zrakové, sluchové, motorické). </a:t>
            </a:r>
            <a:endParaRPr lang="cs-CZ" dirty="0" smtClean="0"/>
          </a:p>
          <a:p>
            <a:r>
              <a:rPr lang="cs-CZ" dirty="0"/>
              <a:t>Termín evokovaný potenciál znamená </a:t>
            </a:r>
            <a:r>
              <a:rPr lang="cs-CZ" b="1" dirty="0"/>
              <a:t>změnu elektrické aktivity</a:t>
            </a:r>
            <a:r>
              <a:rPr lang="cs-CZ" dirty="0"/>
              <a:t>, snímanou v různých částech nervového systému </a:t>
            </a:r>
            <a:r>
              <a:rPr lang="cs-CZ" b="1" dirty="0"/>
              <a:t>jako odpověď na zevní podnět </a:t>
            </a:r>
            <a:r>
              <a:rPr lang="cs-CZ" dirty="0"/>
              <a:t>(obvykle senzorický – proto </a:t>
            </a:r>
            <a:r>
              <a:rPr lang="cs-CZ" b="1" i="1" dirty="0"/>
              <a:t>senzorické evokované potenciály </a:t>
            </a:r>
            <a:endParaRPr lang="cs-CZ" b="1" i="1" dirty="0" smtClean="0"/>
          </a:p>
          <a:p>
            <a:r>
              <a:rPr lang="cs-CZ" dirty="0" smtClean="0"/>
              <a:t>– zrakové (</a:t>
            </a:r>
            <a:r>
              <a:rPr lang="cs-CZ" dirty="0" err="1" smtClean="0"/>
              <a:t>visual</a:t>
            </a:r>
            <a:r>
              <a:rPr lang="cs-CZ" dirty="0" smtClean="0"/>
              <a:t> EP -  VEP) </a:t>
            </a:r>
          </a:p>
          <a:p>
            <a:r>
              <a:rPr lang="cs-CZ" dirty="0" smtClean="0"/>
              <a:t>- sluchové  (</a:t>
            </a:r>
            <a:r>
              <a:rPr lang="cs-CZ" dirty="0" err="1" smtClean="0"/>
              <a:t>brainstem</a:t>
            </a:r>
            <a:r>
              <a:rPr lang="cs-CZ" dirty="0" smtClean="0"/>
              <a:t> - BAEP)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somatosenzorické</a:t>
            </a:r>
            <a:r>
              <a:rPr lang="cs-CZ" dirty="0" smtClean="0"/>
              <a:t>( SEP). </a:t>
            </a:r>
          </a:p>
          <a:p>
            <a:r>
              <a:rPr lang="cs-CZ" dirty="0" smtClean="0"/>
              <a:t>Případně </a:t>
            </a:r>
            <a:r>
              <a:rPr lang="cs-CZ" dirty="0"/>
              <a:t>může jít o reakci na stimulaci motorické kůry magnetickými či elektrickými stimuly – odpověď je v tomto případě snímaná ze svalů (</a:t>
            </a:r>
            <a:r>
              <a:rPr lang="cs-CZ" b="1" i="1" dirty="0"/>
              <a:t>motorické evokované </a:t>
            </a:r>
            <a:r>
              <a:rPr lang="cs-CZ" b="1" i="1" dirty="0" smtClean="0"/>
              <a:t>potenciály - MEP</a:t>
            </a:r>
            <a:r>
              <a:rPr lang="cs-CZ" dirty="0" smtClean="0"/>
              <a:t>).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Využití: především diagnostika roztroušené sklerózy, diagnostika mozkové smrti (kmenové BAEP)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070" y="15339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676" y="218180"/>
            <a:ext cx="10772775" cy="1658198"/>
          </a:xfrm>
        </p:spPr>
        <p:txBody>
          <a:bodyPr/>
          <a:lstStyle/>
          <a:p>
            <a:r>
              <a:rPr lang="cs-CZ" dirty="0" smtClean="0"/>
              <a:t>Vyšetřovací metody ultrazvuk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676" y="1700181"/>
            <a:ext cx="7924069" cy="3766185"/>
          </a:xfrm>
        </p:spPr>
        <p:txBody>
          <a:bodyPr/>
          <a:lstStyle/>
          <a:p>
            <a:r>
              <a:rPr lang="cs-CZ" dirty="0" smtClean="0"/>
              <a:t>Neinvazivní diagnostická metoda</a:t>
            </a:r>
          </a:p>
          <a:p>
            <a:r>
              <a:rPr lang="cs-CZ" dirty="0"/>
              <a:t>v neurologii především v diagnostice </a:t>
            </a:r>
            <a:r>
              <a:rPr lang="cs-CZ" b="1" dirty="0"/>
              <a:t>cévních onemocnění </a:t>
            </a:r>
            <a:r>
              <a:rPr lang="cs-CZ" b="1" dirty="0" smtClean="0"/>
              <a:t>mozku (ultrazvuk magistrálních mozkových tepen)  </a:t>
            </a:r>
            <a:r>
              <a:rPr lang="cs-CZ" dirty="0"/>
              <a:t>a u novorozenců a kojenců také k diagnostice a sledování vývoje různých patologických nitrolebních procesů.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958" y="497550"/>
            <a:ext cx="2619375" cy="17430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749" y="2737921"/>
            <a:ext cx="2935584" cy="24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5774" y="353482"/>
            <a:ext cx="10772775" cy="1658198"/>
          </a:xfrm>
        </p:spPr>
        <p:txBody>
          <a:bodyPr/>
          <a:lstStyle/>
          <a:p>
            <a:r>
              <a:rPr lang="cs-CZ" dirty="0" smtClean="0"/>
              <a:t>Lumbální punkce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653" y="2011680"/>
            <a:ext cx="7431224" cy="3766185"/>
          </a:xfrm>
        </p:spPr>
        <p:txBody>
          <a:bodyPr/>
          <a:lstStyle/>
          <a:p>
            <a:r>
              <a:rPr lang="cs-CZ" dirty="0" smtClean="0"/>
              <a:t>- provádí se k získání mozkomíšního moku (</a:t>
            </a:r>
            <a:r>
              <a:rPr lang="cs-CZ" dirty="0" err="1" smtClean="0"/>
              <a:t>likvoru</a:t>
            </a:r>
            <a:r>
              <a:rPr lang="cs-CZ" dirty="0" smtClean="0"/>
              <a:t>)</a:t>
            </a:r>
          </a:p>
          <a:p>
            <a:r>
              <a:rPr lang="cs-CZ" dirty="0" smtClean="0"/>
              <a:t>- nezbytná v diagnostice zánětů (bakteriálních – borelióza, virových – herpetických, autoimunitních – roztroušená skleróza) a krvácení (subarachnoidální, typ krvácení projevující se silnou bolestí hlavy, tento typ není vidět na CT mozku)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249" y="984739"/>
            <a:ext cx="3341551" cy="366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821" y="167937"/>
            <a:ext cx="10772775" cy="1658198"/>
          </a:xfrm>
        </p:spPr>
        <p:txBody>
          <a:bodyPr/>
          <a:lstStyle/>
          <a:p>
            <a:r>
              <a:rPr lang="cs-CZ" dirty="0" smtClean="0"/>
              <a:t>Centrální nervový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4871" y="1426867"/>
            <a:ext cx="10753725" cy="5205046"/>
          </a:xfrm>
        </p:spPr>
        <p:txBody>
          <a:bodyPr>
            <a:normAutofit/>
          </a:bodyPr>
          <a:lstStyle/>
          <a:p>
            <a:r>
              <a:rPr lang="cs-CZ" b="1" i="1" dirty="0"/>
              <a:t>CENTRÁLNÍ NERVOVÝ SYSTÉM se </a:t>
            </a:r>
            <a:r>
              <a:rPr lang="cs-CZ" dirty="0"/>
              <a:t>dále skládá ze dvou základních anatomických oddílů, tedy: </a:t>
            </a:r>
          </a:p>
          <a:p>
            <a:r>
              <a:rPr lang="cs-CZ" dirty="0"/>
              <a:t>- míchy </a:t>
            </a:r>
            <a:r>
              <a:rPr lang="cs-CZ" dirty="0" smtClean="0"/>
              <a:t>(</a:t>
            </a:r>
            <a:r>
              <a:rPr lang="cs-CZ" dirty="0" err="1" smtClean="0"/>
              <a:t>medulla</a:t>
            </a:r>
            <a:r>
              <a:rPr lang="cs-CZ" dirty="0" smtClean="0"/>
              <a:t> </a:t>
            </a:r>
            <a:r>
              <a:rPr lang="cs-CZ" dirty="0" err="1" smtClean="0"/>
              <a:t>spinalis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smtClean="0"/>
              <a:t>mozku (cerebrum), </a:t>
            </a:r>
            <a:r>
              <a:rPr lang="cs-CZ" dirty="0"/>
              <a:t>který se dále dělí na: </a:t>
            </a:r>
          </a:p>
          <a:p>
            <a:pPr lvl="1"/>
            <a:r>
              <a:rPr lang="cs-CZ" dirty="0" smtClean="0"/>
              <a:t>mozkový kmen (truncus </a:t>
            </a:r>
            <a:r>
              <a:rPr lang="cs-CZ" dirty="0" err="1" smtClean="0"/>
              <a:t>cerebri</a:t>
            </a:r>
            <a:r>
              <a:rPr lang="cs-CZ" dirty="0" smtClean="0"/>
              <a:t>), </a:t>
            </a:r>
            <a:r>
              <a:rPr lang="cs-CZ" dirty="0"/>
              <a:t>na němž jsou rozlišovány 3 dílčí části a to: </a:t>
            </a:r>
          </a:p>
          <a:p>
            <a:pPr lvl="2"/>
            <a:r>
              <a:rPr lang="cs-CZ" dirty="0" smtClean="0"/>
              <a:t>prodloužená </a:t>
            </a:r>
            <a:r>
              <a:rPr lang="cs-CZ" dirty="0"/>
              <a:t>mícha </a:t>
            </a:r>
            <a:r>
              <a:rPr lang="cs-CZ" dirty="0" smtClean="0"/>
              <a:t>(</a:t>
            </a:r>
            <a:r>
              <a:rPr lang="cs-CZ" dirty="0" err="1" smtClean="0"/>
              <a:t>medulla</a:t>
            </a:r>
            <a:r>
              <a:rPr lang="cs-CZ" dirty="0" smtClean="0"/>
              <a:t> </a:t>
            </a:r>
            <a:r>
              <a:rPr lang="cs-CZ" dirty="0" err="1" smtClean="0"/>
              <a:t>oblongata</a:t>
            </a:r>
            <a:r>
              <a:rPr lang="cs-CZ" dirty="0"/>
              <a:t>) </a:t>
            </a:r>
          </a:p>
          <a:p>
            <a:pPr lvl="2"/>
            <a:r>
              <a:rPr lang="cs-CZ" dirty="0" smtClean="0"/>
              <a:t>Varolův </a:t>
            </a:r>
            <a:r>
              <a:rPr lang="cs-CZ" dirty="0"/>
              <a:t>most (</a:t>
            </a:r>
            <a:r>
              <a:rPr lang="cs-CZ" dirty="0" smtClean="0"/>
              <a:t>pons </a:t>
            </a:r>
            <a:r>
              <a:rPr lang="cs-CZ" dirty="0" err="1" smtClean="0"/>
              <a:t>Varoli</a:t>
            </a:r>
            <a:r>
              <a:rPr lang="cs-CZ" dirty="0" smtClean="0"/>
              <a:t>) </a:t>
            </a:r>
            <a:endParaRPr lang="cs-CZ" dirty="0"/>
          </a:p>
          <a:p>
            <a:pPr lvl="2"/>
            <a:r>
              <a:rPr lang="cs-CZ" dirty="0" smtClean="0"/>
              <a:t>střední </a:t>
            </a:r>
            <a:r>
              <a:rPr lang="cs-CZ" dirty="0"/>
              <a:t>mozek (</a:t>
            </a:r>
            <a:r>
              <a:rPr lang="cs-CZ" dirty="0" err="1"/>
              <a:t>mesencefalon</a:t>
            </a:r>
            <a:r>
              <a:rPr lang="cs-CZ" dirty="0"/>
              <a:t>) </a:t>
            </a:r>
          </a:p>
          <a:p>
            <a:pPr lvl="1"/>
            <a:r>
              <a:rPr lang="pl-PL" dirty="0" smtClean="0"/>
              <a:t>mezimozek </a:t>
            </a:r>
            <a:r>
              <a:rPr lang="pl-PL" dirty="0"/>
              <a:t>(diencefalon), kam patří: </a:t>
            </a:r>
          </a:p>
          <a:p>
            <a:pPr lvl="2"/>
            <a:r>
              <a:rPr lang="cs-CZ" dirty="0" smtClean="0"/>
              <a:t>thalamus </a:t>
            </a:r>
            <a:endParaRPr lang="cs-CZ" dirty="0"/>
          </a:p>
          <a:p>
            <a:pPr lvl="2"/>
            <a:r>
              <a:rPr lang="cs-CZ" dirty="0" err="1" smtClean="0"/>
              <a:t>hypothalamus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smtClean="0"/>
              <a:t>koncový </a:t>
            </a:r>
            <a:r>
              <a:rPr lang="cs-CZ" dirty="0"/>
              <a:t>mozek </a:t>
            </a:r>
            <a:r>
              <a:rPr lang="cs-CZ" dirty="0" smtClean="0"/>
              <a:t>(</a:t>
            </a:r>
            <a:r>
              <a:rPr lang="cs-CZ" dirty="0" err="1" smtClean="0"/>
              <a:t>telencephalon</a:t>
            </a:r>
            <a:r>
              <a:rPr lang="cs-CZ" dirty="0" smtClean="0"/>
              <a:t>) – má dvě hemisféry </a:t>
            </a:r>
            <a:endParaRPr lang="cs-CZ" dirty="0"/>
          </a:p>
          <a:p>
            <a:pPr lvl="1"/>
            <a:r>
              <a:rPr lang="cs-CZ" dirty="0" smtClean="0"/>
              <a:t>mozeček (cerebellum)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020" y="3838940"/>
            <a:ext cx="4322478" cy="23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5484" y="238275"/>
            <a:ext cx="10772775" cy="1658198"/>
          </a:xfrm>
        </p:spPr>
        <p:txBody>
          <a:bodyPr/>
          <a:lstStyle/>
          <a:p>
            <a:r>
              <a:rPr lang="cs-CZ" dirty="0" smtClean="0"/>
              <a:t>Křížení motorický a senzitivních drah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4534" y="1680085"/>
            <a:ext cx="10753725" cy="376618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Motorická dráha se kříží v oblasti </a:t>
            </a:r>
            <a:r>
              <a:rPr lang="cs-CZ" dirty="0" err="1" smtClean="0"/>
              <a:t>dekuzace</a:t>
            </a:r>
            <a:r>
              <a:rPr lang="cs-CZ" dirty="0" smtClean="0"/>
              <a:t> – rozhraní mezi prodlouženou míchou a míchou – postižení mozku  na jedné straně – tedy vyvolá parézu na straně druhé</a:t>
            </a:r>
          </a:p>
          <a:p>
            <a:pPr marL="0" indent="0">
              <a:buNone/>
            </a:pPr>
            <a:r>
              <a:rPr lang="cs-CZ" b="1" dirty="0"/>
              <a:t>Postižení CNS vede k paréze (ochrnutí) centrálního typu – zvýšený tonus, zvýšené reflexy na opačné straně ke straně léze.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Senzitivní dráhy se kříží v oblasti míchy – postižení oblasti mozku zodpovědné za senzitivní vnímání vyvolá poruchu citlivosti na druhé straně těla </a:t>
            </a:r>
          </a:p>
          <a:p>
            <a:pPr marL="0" indent="0">
              <a:buNone/>
            </a:pPr>
            <a:r>
              <a:rPr lang="cs-CZ" dirty="0" smtClean="0"/>
              <a:t>Postižení v oblasti míchy vyvolá poruchu citlivosti pod místem léze.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5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629" y="353482"/>
            <a:ext cx="10772775" cy="1658198"/>
          </a:xfrm>
        </p:spPr>
        <p:txBody>
          <a:bodyPr/>
          <a:lstStyle/>
          <a:p>
            <a:r>
              <a:rPr lang="cs-CZ" dirty="0" smtClean="0"/>
              <a:t>Koncový mozek (</a:t>
            </a:r>
            <a:r>
              <a:rPr lang="cs-CZ" dirty="0" err="1" smtClean="0"/>
              <a:t>telencephalon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679" y="2011680"/>
            <a:ext cx="10753725" cy="3766185"/>
          </a:xfrm>
        </p:spPr>
        <p:txBody>
          <a:bodyPr/>
          <a:lstStyle/>
          <a:p>
            <a:r>
              <a:rPr lang="cs-CZ" dirty="0" smtClean="0"/>
              <a:t>nejvyvinutější </a:t>
            </a:r>
            <a:r>
              <a:rPr lang="cs-CZ" dirty="0"/>
              <a:t>částí nervové soustavy. </a:t>
            </a:r>
            <a:endParaRPr lang="cs-CZ" dirty="0" smtClean="0"/>
          </a:p>
          <a:p>
            <a:r>
              <a:rPr lang="cs-CZ" b="1" dirty="0" smtClean="0"/>
              <a:t>Tvořen 2 hemisférami</a:t>
            </a:r>
            <a:r>
              <a:rPr lang="cs-CZ" dirty="0" smtClean="0"/>
              <a:t>, </a:t>
            </a:r>
            <a:r>
              <a:rPr lang="cs-CZ" dirty="0"/>
              <a:t>každá z nich se pak skládá ze </a:t>
            </a:r>
            <a:r>
              <a:rPr lang="cs-CZ" b="1" dirty="0"/>
              <a:t>4 mozkových laloků: </a:t>
            </a:r>
            <a:endParaRPr lang="cs-CZ" dirty="0"/>
          </a:p>
          <a:p>
            <a:r>
              <a:rPr lang="cs-CZ" dirty="0"/>
              <a:t>- čelního (frontálního) </a:t>
            </a:r>
          </a:p>
          <a:p>
            <a:r>
              <a:rPr lang="cs-CZ" dirty="0"/>
              <a:t>- temenního (parietálního) </a:t>
            </a:r>
          </a:p>
          <a:p>
            <a:r>
              <a:rPr lang="cs-CZ" dirty="0"/>
              <a:t>- týlního (okcipitálního) </a:t>
            </a:r>
          </a:p>
          <a:p>
            <a:r>
              <a:rPr lang="cs-CZ" dirty="0"/>
              <a:t>- spánkového (temporálního).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809" y="3027013"/>
            <a:ext cx="3140109" cy="31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725" y="188034"/>
            <a:ext cx="10772775" cy="1658198"/>
          </a:xfrm>
        </p:spPr>
        <p:txBody>
          <a:bodyPr/>
          <a:lstStyle/>
          <a:p>
            <a:r>
              <a:rPr lang="cs-CZ" dirty="0" smtClean="0"/>
              <a:t>Koncový mozek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725" y="1619794"/>
            <a:ext cx="10753725" cy="3766185"/>
          </a:xfrm>
        </p:spPr>
        <p:txBody>
          <a:bodyPr/>
          <a:lstStyle/>
          <a:p>
            <a:r>
              <a:rPr lang="cs-CZ" dirty="0" smtClean="0"/>
              <a:t>povrch </a:t>
            </a:r>
            <a:r>
              <a:rPr lang="cs-CZ" dirty="0"/>
              <a:t>hemisfér </a:t>
            </a:r>
            <a:r>
              <a:rPr lang="cs-CZ" dirty="0" smtClean="0"/>
              <a:t>je tvořen mozkovou </a:t>
            </a:r>
            <a:r>
              <a:rPr lang="cs-CZ" b="1" dirty="0" smtClean="0"/>
              <a:t>kůrou </a:t>
            </a:r>
            <a:r>
              <a:rPr lang="cs-CZ" b="1" dirty="0"/>
              <a:t>(</a:t>
            </a:r>
            <a:r>
              <a:rPr lang="cs-CZ" b="1" dirty="0" smtClean="0"/>
              <a:t>kortexem)</a:t>
            </a:r>
            <a:r>
              <a:rPr lang="cs-CZ" dirty="0" smtClean="0"/>
              <a:t>, která je tvořená </a:t>
            </a:r>
            <a:r>
              <a:rPr lang="cs-CZ" b="1" dirty="0"/>
              <a:t>šedou hmotou </a:t>
            </a:r>
            <a:r>
              <a:rPr lang="cs-CZ" dirty="0"/>
              <a:t>mozkovou (obsahující zejména těla </a:t>
            </a:r>
            <a:r>
              <a:rPr lang="cs-CZ" dirty="0" smtClean="0"/>
              <a:t>neuronů)</a:t>
            </a:r>
          </a:p>
          <a:p>
            <a:r>
              <a:rPr lang="cs-CZ" dirty="0" smtClean="0"/>
              <a:t>v </a:t>
            </a:r>
            <a:r>
              <a:rPr lang="cs-CZ" dirty="0"/>
              <a:t>hloubi hemisfér je </a:t>
            </a:r>
            <a:r>
              <a:rPr lang="cs-CZ" b="1" dirty="0"/>
              <a:t>bílá hmota</a:t>
            </a:r>
            <a:r>
              <a:rPr lang="cs-CZ" dirty="0"/>
              <a:t>, kterou tvoří především výběžky </a:t>
            </a:r>
            <a:r>
              <a:rPr lang="cs-CZ" dirty="0" smtClean="0"/>
              <a:t>neuronů</a:t>
            </a:r>
          </a:p>
          <a:p>
            <a:r>
              <a:rPr lang="cs-CZ" dirty="0" smtClean="0"/>
              <a:t> </a:t>
            </a:r>
          </a:p>
          <a:p>
            <a:r>
              <a:rPr lang="cs-CZ" dirty="0"/>
              <a:t>Různé </a:t>
            </a:r>
            <a:r>
              <a:rPr lang="cs-CZ" b="1" dirty="0"/>
              <a:t>oblasti mozkové kůry (tzv. arey) </a:t>
            </a:r>
            <a:r>
              <a:rPr lang="cs-CZ" dirty="0"/>
              <a:t>mají své </a:t>
            </a:r>
            <a:r>
              <a:rPr lang="cs-CZ" b="1" dirty="0"/>
              <a:t>specializované funkce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Řada těchto oblastí představuje centrální zakončení nebo začátek nervových </a:t>
            </a:r>
            <a:r>
              <a:rPr lang="cs-CZ" dirty="0" smtClean="0"/>
              <a:t>drah.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9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Neurologie pro logopedy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- mé východiska – předměty absolvované, předměty navazující (dr. </a:t>
            </a:r>
            <a:r>
              <a:rPr lang="cs-CZ" dirty="0" err="1" smtClean="0"/>
              <a:t>Košťalová</a:t>
            </a:r>
            <a:r>
              <a:rPr lang="cs-CZ" dirty="0" smtClean="0"/>
              <a:t>), konzultace s vystudovanými logopedy (kliničtí logopedi, logopedie ve školce, </a:t>
            </a:r>
            <a:r>
              <a:rPr lang="cs-CZ" dirty="0" err="1"/>
              <a:t>B</a:t>
            </a:r>
            <a:r>
              <a:rPr lang="cs-CZ" dirty="0" err="1" smtClean="0"/>
              <a:t>obath</a:t>
            </a:r>
            <a:r>
              <a:rPr lang="cs-CZ" dirty="0" smtClean="0"/>
              <a:t> logopedie...), doc. </a:t>
            </a:r>
            <a:r>
              <a:rPr lang="cs-CZ" dirty="0" err="1" smtClean="0"/>
              <a:t>Býtešníková</a:t>
            </a:r>
            <a:r>
              <a:rPr lang="cs-CZ" dirty="0" smtClean="0"/>
              <a:t>, doc. Ošlejšková</a:t>
            </a:r>
          </a:p>
          <a:p>
            <a:endParaRPr lang="cs-CZ" dirty="0"/>
          </a:p>
          <a:p>
            <a:r>
              <a:rPr lang="cs-CZ" dirty="0" smtClean="0"/>
              <a:t>- cíl přednášek – získat přehled o oboru, o neurologických onemocněních, praktické informace (co dělat při CMP, epileptickém záchvatu ...)</a:t>
            </a:r>
          </a:p>
          <a:p>
            <a:r>
              <a:rPr lang="cs-CZ" dirty="0" smtClean="0"/>
              <a:t>- veškeré materiály budou dostupné na </a:t>
            </a:r>
            <a:r>
              <a:rPr lang="cs-CZ" dirty="0" err="1" smtClean="0"/>
              <a:t>is.muni</a:t>
            </a:r>
            <a:endParaRPr lang="cs-CZ" dirty="0" smtClean="0"/>
          </a:p>
          <a:p>
            <a:r>
              <a:rPr lang="cs-CZ" dirty="0" smtClean="0"/>
              <a:t>- jak pracovat s přednáškou</a:t>
            </a:r>
          </a:p>
          <a:p>
            <a:r>
              <a:rPr lang="cs-CZ" dirty="0" smtClean="0"/>
              <a:t>- test </a:t>
            </a:r>
          </a:p>
          <a:p>
            <a:r>
              <a:rPr lang="cs-CZ" dirty="0" smtClean="0"/>
              <a:t>- zpětná vazba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452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677" y="353482"/>
            <a:ext cx="10772775" cy="1658198"/>
          </a:xfrm>
        </p:spPr>
        <p:txBody>
          <a:bodyPr/>
          <a:lstStyle/>
          <a:p>
            <a:r>
              <a:rPr lang="cs-CZ" dirty="0" smtClean="0"/>
              <a:t>Koncový mozek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727" y="2011680"/>
            <a:ext cx="10753725" cy="3766185"/>
          </a:xfrm>
        </p:spPr>
        <p:txBody>
          <a:bodyPr/>
          <a:lstStyle/>
          <a:p>
            <a:r>
              <a:rPr lang="cs-CZ" dirty="0"/>
              <a:t>Některé funkce </a:t>
            </a:r>
            <a:r>
              <a:rPr lang="cs-CZ" b="1" dirty="0"/>
              <a:t>jsou lokalizovány oboustranně </a:t>
            </a:r>
            <a:r>
              <a:rPr lang="cs-CZ" dirty="0"/>
              <a:t>(a vzhledem ke křížení většiny nervových drah jsou tak většinou funkčně spojené </a:t>
            </a:r>
            <a:r>
              <a:rPr lang="cs-CZ" i="1" dirty="0"/>
              <a:t>s protilehlou polovinou těla</a:t>
            </a:r>
            <a:r>
              <a:rPr lang="cs-CZ" dirty="0"/>
              <a:t>). </a:t>
            </a:r>
            <a:endParaRPr lang="cs-CZ" dirty="0" smtClean="0"/>
          </a:p>
          <a:p>
            <a:r>
              <a:rPr lang="cs-CZ" dirty="0" smtClean="0"/>
              <a:t>Jiné </a:t>
            </a:r>
            <a:r>
              <a:rPr lang="cs-CZ" dirty="0"/>
              <a:t>(např. řeč) se vyskytují </a:t>
            </a:r>
            <a:r>
              <a:rPr lang="cs-CZ" b="1" dirty="0"/>
              <a:t>převážně v jedné </a:t>
            </a:r>
            <a:r>
              <a:rPr lang="cs-CZ" dirty="0"/>
              <a:t>hemisféře. </a:t>
            </a:r>
            <a:endParaRPr lang="cs-CZ" dirty="0" smtClean="0"/>
          </a:p>
          <a:p>
            <a:r>
              <a:rPr lang="cs-CZ" dirty="0" smtClean="0"/>
              <a:t>Další </a:t>
            </a:r>
            <a:r>
              <a:rPr lang="cs-CZ" dirty="0"/>
              <a:t>oblasti kůry se označují jako </a:t>
            </a:r>
            <a:r>
              <a:rPr lang="cs-CZ" b="1" dirty="0"/>
              <a:t>asociační </a:t>
            </a:r>
            <a:r>
              <a:rPr lang="cs-CZ" dirty="0"/>
              <a:t>a spojují (integrují) různé informace z ostatních oblastí mozku. </a:t>
            </a:r>
          </a:p>
        </p:txBody>
      </p:sp>
    </p:spTree>
    <p:extLst>
      <p:ext uri="{BB962C8B-B14F-4D97-AF65-F5344CB8AC3E}">
        <p14:creationId xmlns:p14="http://schemas.microsoft.com/office/powerpoint/2010/main" val="16531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725" y="353482"/>
            <a:ext cx="10772775" cy="1658198"/>
          </a:xfrm>
        </p:spPr>
        <p:txBody>
          <a:bodyPr/>
          <a:lstStyle/>
          <a:p>
            <a:r>
              <a:rPr lang="cs-CZ" dirty="0" smtClean="0"/>
              <a:t>Mozkové laloky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775" y="2003641"/>
            <a:ext cx="10753725" cy="4173460"/>
          </a:xfrm>
        </p:spPr>
        <p:txBody>
          <a:bodyPr>
            <a:normAutofit fontScale="92500" lnSpcReduction="10000"/>
          </a:bodyPr>
          <a:lstStyle/>
          <a:p>
            <a:r>
              <a:rPr lang="cs-CZ" b="1" i="1" dirty="0"/>
              <a:t>V každém z mozkových laloků </a:t>
            </a:r>
            <a:r>
              <a:rPr lang="cs-CZ" dirty="0"/>
              <a:t>jsou lokalizovány určité </a:t>
            </a:r>
            <a:r>
              <a:rPr lang="cs-CZ" b="1" i="1" dirty="0"/>
              <a:t>specifické funkce nervového systému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Zánikové syndromy – narušení funkce příslušené oblasti mozku</a:t>
            </a:r>
          </a:p>
          <a:p>
            <a:r>
              <a:rPr lang="cs-CZ" dirty="0" smtClean="0"/>
              <a:t>- příčiny – cévní mozková příhoda, zánět, tumor</a:t>
            </a:r>
          </a:p>
          <a:p>
            <a:r>
              <a:rPr lang="cs-CZ" dirty="0" smtClean="0"/>
              <a:t>- klinicky se projeví výpadkem dané funkce</a:t>
            </a:r>
          </a:p>
          <a:p>
            <a:endParaRPr lang="cs-CZ" dirty="0"/>
          </a:p>
          <a:p>
            <a:r>
              <a:rPr lang="cs-CZ" dirty="0" smtClean="0"/>
              <a:t>Iritační léze – vznikají drážděním příslušných oblastí</a:t>
            </a:r>
          </a:p>
          <a:p>
            <a:r>
              <a:rPr lang="cs-CZ" dirty="0" smtClean="0"/>
              <a:t>- příčiny – nejčastěji epileptické záchvaty</a:t>
            </a:r>
          </a:p>
          <a:p>
            <a:r>
              <a:rPr lang="cs-CZ" dirty="0" smtClean="0"/>
              <a:t>- nejvíce </a:t>
            </a:r>
            <a:r>
              <a:rPr lang="cs-CZ" dirty="0" err="1"/>
              <a:t>epileptogenním</a:t>
            </a:r>
            <a:r>
              <a:rPr lang="cs-CZ" dirty="0"/>
              <a:t> mozkovým lalokem je lalok spánkový, </a:t>
            </a:r>
            <a:r>
              <a:rPr lang="cs-CZ" dirty="0" smtClean="0"/>
              <a:t>poté  lalok čelní </a:t>
            </a:r>
            <a:r>
              <a:rPr lang="cs-CZ" dirty="0"/>
              <a:t>a </a:t>
            </a:r>
            <a:r>
              <a:rPr lang="cs-CZ" dirty="0" smtClean="0"/>
              <a:t>temenní, nejmenší </a:t>
            </a:r>
            <a:r>
              <a:rPr lang="cs-CZ" dirty="0"/>
              <a:t>procento epileptických záchvatů vzniká v laloku týlním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73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677" y="107647"/>
            <a:ext cx="10772775" cy="1658198"/>
          </a:xfrm>
        </p:spPr>
        <p:txBody>
          <a:bodyPr/>
          <a:lstStyle/>
          <a:p>
            <a:r>
              <a:rPr lang="cs-CZ" dirty="0" smtClean="0"/>
              <a:t>Čelní (frontální) lalok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727" y="1529359"/>
            <a:ext cx="7800981" cy="5328641"/>
          </a:xfrm>
        </p:spPr>
        <p:txBody>
          <a:bodyPr>
            <a:noAutofit/>
          </a:bodyPr>
          <a:lstStyle/>
          <a:p>
            <a:r>
              <a:rPr lang="cs-CZ" dirty="0" smtClean="0"/>
              <a:t>Funkce čelního laloku: </a:t>
            </a:r>
          </a:p>
          <a:p>
            <a:r>
              <a:rPr lang="cs-CZ" dirty="0" smtClean="0"/>
              <a:t>řízení </a:t>
            </a:r>
            <a:r>
              <a:rPr lang="cs-CZ" dirty="0"/>
              <a:t>motoriky (</a:t>
            </a:r>
            <a:r>
              <a:rPr lang="cs-CZ" dirty="0" smtClean="0"/>
              <a:t>hybnosti) – </a:t>
            </a:r>
          </a:p>
          <a:p>
            <a:pPr marL="274320" lvl="3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postižení: porucha hybnosti na kontralaterální části těla (</a:t>
            </a:r>
            <a:r>
              <a:rPr lang="cs-CZ" sz="2400" dirty="0" err="1" smtClean="0">
                <a:solidFill>
                  <a:schemeClr val="tx1"/>
                </a:solidFill>
              </a:rPr>
              <a:t>hemiparéza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produkce řeči - </a:t>
            </a:r>
            <a:r>
              <a:rPr lang="cs-CZ" dirty="0">
                <a:solidFill>
                  <a:schemeClr val="tx1"/>
                </a:solidFill>
              </a:rPr>
              <a:t>V dominantní (u většiny populace levé) hemisféře se v čelním laloku nachází také jedno z řečových center (</a:t>
            </a:r>
            <a:r>
              <a:rPr lang="cs-CZ" dirty="0" err="1">
                <a:solidFill>
                  <a:schemeClr val="tx1"/>
                </a:solidFill>
              </a:rPr>
              <a:t>Brocovo</a:t>
            </a:r>
            <a:r>
              <a:rPr lang="cs-CZ" dirty="0">
                <a:solidFill>
                  <a:schemeClr val="tx1"/>
                </a:solidFill>
              </a:rPr>
              <a:t> centrum), zodpovědné </a:t>
            </a:r>
            <a:r>
              <a:rPr lang="cs-CZ" i="1" dirty="0">
                <a:solidFill>
                  <a:schemeClr val="tx1"/>
                </a:solidFill>
              </a:rPr>
              <a:t>za produkci řeči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ostižení: porucha </a:t>
            </a:r>
            <a:r>
              <a:rPr lang="cs-CZ" dirty="0">
                <a:solidFill>
                  <a:schemeClr val="tx1"/>
                </a:solidFill>
              </a:rPr>
              <a:t>řeči s dominujícím postižením řečové produkce a méně výrazným narušením porozumění. </a:t>
            </a:r>
          </a:p>
          <a:p>
            <a:endParaRPr 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534" y="107647"/>
            <a:ext cx="3064740" cy="306474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434534" y="3297381"/>
            <a:ext cx="3064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https://www.richardsonthebrain.com/frontal-lobe</a:t>
            </a:r>
          </a:p>
        </p:txBody>
      </p:sp>
    </p:spTree>
    <p:extLst>
      <p:ext uri="{BB962C8B-B14F-4D97-AF65-F5344CB8AC3E}">
        <p14:creationId xmlns:p14="http://schemas.microsoft.com/office/powerpoint/2010/main" val="13419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5387" y="208130"/>
            <a:ext cx="10772775" cy="1658198"/>
          </a:xfrm>
        </p:spPr>
        <p:txBody>
          <a:bodyPr/>
          <a:lstStyle/>
          <a:p>
            <a:r>
              <a:rPr lang="cs-CZ" dirty="0"/>
              <a:t>Čelní (frontální) lalok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437" y="1680084"/>
            <a:ext cx="10753725" cy="3766185"/>
          </a:xfrm>
        </p:spPr>
        <p:txBody>
          <a:bodyPr/>
          <a:lstStyle/>
          <a:p>
            <a:r>
              <a:rPr lang="cs-CZ" dirty="0" err="1"/>
              <a:t>prefrontální</a:t>
            </a:r>
            <a:r>
              <a:rPr lang="cs-CZ" dirty="0"/>
              <a:t> část: vliv na sociální chování pacienta a plánování činností. </a:t>
            </a:r>
            <a:endParaRPr lang="cs-CZ" dirty="0" smtClean="0"/>
          </a:p>
          <a:p>
            <a:endParaRPr lang="cs-CZ" dirty="0"/>
          </a:p>
          <a:p>
            <a:pPr lvl="1"/>
            <a:r>
              <a:rPr lang="cs-CZ" dirty="0">
                <a:solidFill>
                  <a:schemeClr val="tx1"/>
                </a:solidFill>
              </a:rPr>
              <a:t>Postižení: poruchy iniciativy tzv. (apaticko-abulický syndrom), rozhodování, plánování činností, pozornosti, paměti a myšlení a také změnami v sociálním chování (k tzv. </a:t>
            </a:r>
            <a:r>
              <a:rPr lang="cs-CZ" dirty="0" err="1">
                <a:solidFill>
                  <a:schemeClr val="tx1"/>
                </a:solidFill>
              </a:rPr>
              <a:t>desinhibici</a:t>
            </a:r>
            <a:r>
              <a:rPr lang="cs-CZ" dirty="0">
                <a:solidFill>
                  <a:schemeClr val="tx1"/>
                </a:solidFill>
              </a:rPr>
              <a:t>). emoční labilita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Oboustranné postižení čelních laloků (</a:t>
            </a:r>
            <a:r>
              <a:rPr lang="cs-CZ" dirty="0" err="1">
                <a:solidFill>
                  <a:schemeClr val="tx1"/>
                </a:solidFill>
              </a:rPr>
              <a:t>prefrontální</a:t>
            </a:r>
            <a:r>
              <a:rPr lang="cs-CZ" dirty="0">
                <a:solidFill>
                  <a:schemeClr val="tx1"/>
                </a:solidFill>
              </a:rPr>
              <a:t> části): frontální  apraxie chůze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0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194" y="188034"/>
            <a:ext cx="10772775" cy="1658198"/>
          </a:xfrm>
        </p:spPr>
        <p:txBody>
          <a:bodyPr/>
          <a:lstStyle/>
          <a:p>
            <a:r>
              <a:rPr lang="cs-CZ" dirty="0" smtClean="0"/>
              <a:t>Spánkový (temporální) lalok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244" y="1579601"/>
            <a:ext cx="7846047" cy="3766185"/>
          </a:xfrm>
        </p:spPr>
        <p:txBody>
          <a:bodyPr>
            <a:normAutofit fontScale="92500"/>
          </a:bodyPr>
          <a:lstStyle/>
          <a:p>
            <a:r>
              <a:rPr lang="cs-CZ" b="1" i="1" dirty="0" smtClean="0"/>
              <a:t>Funkce:</a:t>
            </a:r>
          </a:p>
          <a:p>
            <a:r>
              <a:rPr lang="cs-CZ" b="1" i="1" dirty="0" smtClean="0"/>
              <a:t>Paměťové funkce, </a:t>
            </a:r>
            <a:r>
              <a:rPr lang="cs-CZ" dirty="0" smtClean="0"/>
              <a:t>nastavení </a:t>
            </a:r>
            <a:r>
              <a:rPr lang="cs-CZ" b="1" i="1" dirty="0"/>
              <a:t>nálady a emocí </a:t>
            </a:r>
            <a:r>
              <a:rPr lang="cs-CZ" dirty="0"/>
              <a:t>(citového prožívání</a:t>
            </a:r>
            <a:r>
              <a:rPr lang="cs-CZ" dirty="0" smtClean="0"/>
              <a:t>), </a:t>
            </a:r>
            <a:r>
              <a:rPr lang="cs-CZ" dirty="0"/>
              <a:t>vliv na </a:t>
            </a:r>
            <a:r>
              <a:rPr lang="cs-CZ" b="1" i="1" dirty="0"/>
              <a:t>sexuální chování </a:t>
            </a:r>
            <a:r>
              <a:rPr lang="cs-CZ" dirty="0"/>
              <a:t>jedince a současně představují centrální zakončení </a:t>
            </a:r>
            <a:r>
              <a:rPr lang="cs-CZ" b="1" i="1" dirty="0"/>
              <a:t>čichových a vegetativních drah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Na vnější ploše temporálního laloku </a:t>
            </a:r>
            <a:r>
              <a:rPr lang="cs-CZ" dirty="0" smtClean="0"/>
              <a:t>je uložena </a:t>
            </a:r>
            <a:r>
              <a:rPr lang="cs-CZ" b="1" dirty="0" smtClean="0"/>
              <a:t>centrální sluchová oblast </a:t>
            </a:r>
            <a:r>
              <a:rPr lang="cs-CZ" dirty="0"/>
              <a:t>a také v dominantní (většinou levé) hemisféře také jedno z </a:t>
            </a:r>
            <a:r>
              <a:rPr lang="cs-CZ" b="1" dirty="0"/>
              <a:t>řečových center </a:t>
            </a:r>
            <a:r>
              <a:rPr lang="cs-CZ" dirty="0"/>
              <a:t>(</a:t>
            </a:r>
            <a:r>
              <a:rPr lang="cs-CZ" dirty="0" err="1"/>
              <a:t>Wernickeho</a:t>
            </a:r>
            <a:r>
              <a:rPr lang="cs-CZ" dirty="0"/>
              <a:t> centrum v dominantní hemisféře, zodpovědného především za percepci řeči – </a:t>
            </a:r>
            <a:r>
              <a:rPr lang="cs-CZ" b="1" i="1" dirty="0">
                <a:solidFill>
                  <a:schemeClr val="tx1"/>
                </a:solidFill>
              </a:rPr>
              <a:t>porozumění</a:t>
            </a:r>
            <a:r>
              <a:rPr lang="cs-CZ" dirty="0">
                <a:solidFill>
                  <a:schemeClr val="tx1"/>
                </a:solidFill>
              </a:rPr>
              <a:t>).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ostižení </a:t>
            </a:r>
            <a:r>
              <a:rPr lang="cs-CZ" dirty="0">
                <a:solidFill>
                  <a:schemeClr val="tx1"/>
                </a:solidFill>
              </a:rPr>
              <a:t>vzniká porucha řeči s převažujícím narušením porozumění a méně postiženou produkcí řeči.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145" y="188034"/>
            <a:ext cx="2792701" cy="236120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737600" y="2946399"/>
            <a:ext cx="2931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https://library.neura.edu.au/schizophrenia/physical-features/brain-regions/temporal-lobe/</a:t>
            </a:r>
          </a:p>
        </p:txBody>
      </p:sp>
    </p:spTree>
    <p:extLst>
      <p:ext uri="{BB962C8B-B14F-4D97-AF65-F5344CB8AC3E}">
        <p14:creationId xmlns:p14="http://schemas.microsoft.com/office/powerpoint/2010/main" val="20226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5387" y="117696"/>
            <a:ext cx="10772775" cy="1658198"/>
          </a:xfrm>
        </p:spPr>
        <p:txBody>
          <a:bodyPr/>
          <a:lstStyle/>
          <a:p>
            <a:r>
              <a:rPr lang="cs-CZ" dirty="0" smtClean="0"/>
              <a:t>Temenní (parietální) lalok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437" y="1569553"/>
            <a:ext cx="8276908" cy="461881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Funkce: zajišťuje senzitivní vnímání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Postižení: porucha citlivosti na kontralaterální polovině těla</a:t>
            </a:r>
          </a:p>
          <a:p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nedominantní (většinou pravé) hemisféře má také vztah </a:t>
            </a:r>
            <a:r>
              <a:rPr lang="cs-CZ" b="1" dirty="0">
                <a:solidFill>
                  <a:schemeClr val="tx1"/>
                </a:solidFill>
              </a:rPr>
              <a:t>k uvědomování si tělesného schématu a prostorových vztahů </a:t>
            </a:r>
            <a:r>
              <a:rPr lang="cs-CZ" dirty="0">
                <a:solidFill>
                  <a:schemeClr val="tx1"/>
                </a:solidFill>
              </a:rPr>
              <a:t>a pozornosti.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Při </a:t>
            </a:r>
            <a:r>
              <a:rPr lang="cs-CZ" dirty="0">
                <a:solidFill>
                  <a:schemeClr val="tx1"/>
                </a:solidFill>
              </a:rPr>
              <a:t>poruše jeho funkce vzniká tzv</a:t>
            </a:r>
            <a:r>
              <a:rPr lang="cs-CZ" b="1" i="1" dirty="0">
                <a:solidFill>
                  <a:schemeClr val="tx1"/>
                </a:solidFill>
              </a:rPr>
              <a:t>. </a:t>
            </a:r>
            <a:r>
              <a:rPr lang="cs-CZ" b="1" i="1" dirty="0" err="1">
                <a:solidFill>
                  <a:schemeClr val="tx1"/>
                </a:solidFill>
              </a:rPr>
              <a:t>neglect</a:t>
            </a:r>
            <a:r>
              <a:rPr lang="cs-CZ" b="1" i="1" dirty="0">
                <a:solidFill>
                  <a:schemeClr val="tx1"/>
                </a:solidFill>
              </a:rPr>
              <a:t> syndrom </a:t>
            </a:r>
            <a:r>
              <a:rPr lang="cs-CZ" dirty="0">
                <a:solidFill>
                  <a:schemeClr val="tx1"/>
                </a:solidFill>
              </a:rPr>
              <a:t>neboli syndrom opomíjení. </a:t>
            </a:r>
          </a:p>
          <a:p>
            <a:r>
              <a:rPr lang="cs-CZ" dirty="0">
                <a:solidFill>
                  <a:schemeClr val="tx1"/>
                </a:solidFill>
              </a:rPr>
              <a:t>V dominantní (levé) hemisféře se pak parietální lalok podílí na </a:t>
            </a:r>
            <a:r>
              <a:rPr lang="cs-CZ" b="1" dirty="0">
                <a:solidFill>
                  <a:schemeClr val="tx1"/>
                </a:solidFill>
              </a:rPr>
              <a:t>schopnosti psát, číst, počítat a také na pravolevé orientaci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Při </a:t>
            </a:r>
            <a:r>
              <a:rPr lang="cs-CZ" dirty="0">
                <a:solidFill>
                  <a:schemeClr val="tx1"/>
                </a:solidFill>
              </a:rPr>
              <a:t>poruše funkce této části mozku jsou pak uvedené funkce (nebo některé z nich) narušeny a objevuje se neschopnost psát (</a:t>
            </a:r>
            <a:r>
              <a:rPr lang="cs-CZ" i="1" dirty="0">
                <a:solidFill>
                  <a:schemeClr val="tx1"/>
                </a:solidFill>
              </a:rPr>
              <a:t>agrafie</a:t>
            </a:r>
            <a:r>
              <a:rPr lang="cs-CZ" dirty="0">
                <a:solidFill>
                  <a:schemeClr val="tx1"/>
                </a:solidFill>
              </a:rPr>
              <a:t>), číst (</a:t>
            </a:r>
            <a:r>
              <a:rPr lang="cs-CZ" i="1" dirty="0">
                <a:solidFill>
                  <a:schemeClr val="tx1"/>
                </a:solidFill>
              </a:rPr>
              <a:t>alexie</a:t>
            </a:r>
            <a:r>
              <a:rPr lang="cs-CZ" dirty="0">
                <a:solidFill>
                  <a:schemeClr val="tx1"/>
                </a:solidFill>
              </a:rPr>
              <a:t>) a počítat (</a:t>
            </a:r>
            <a:r>
              <a:rPr lang="cs-CZ" i="1" dirty="0" err="1">
                <a:solidFill>
                  <a:schemeClr val="tx1"/>
                </a:solidFill>
              </a:rPr>
              <a:t>akalkulie</a:t>
            </a:r>
            <a:r>
              <a:rPr lang="cs-CZ" dirty="0">
                <a:solidFill>
                  <a:schemeClr val="tx1"/>
                </a:solidFill>
              </a:rPr>
              <a:t>) a případně </a:t>
            </a:r>
            <a:r>
              <a:rPr lang="cs-CZ" i="1" dirty="0">
                <a:solidFill>
                  <a:schemeClr val="tx1"/>
                </a:solidFill>
              </a:rPr>
              <a:t>porucha pravolevé </a:t>
            </a:r>
            <a:r>
              <a:rPr lang="cs-CZ" i="1" dirty="0" smtClean="0">
                <a:solidFill>
                  <a:schemeClr val="tx1"/>
                </a:solidFill>
              </a:rPr>
              <a:t>orientace (tzv. </a:t>
            </a:r>
            <a:r>
              <a:rPr lang="cs-CZ" b="1" i="1" dirty="0" err="1" smtClean="0">
                <a:solidFill>
                  <a:schemeClr val="tx1"/>
                </a:solidFill>
              </a:rPr>
              <a:t>Gerstmannův</a:t>
            </a:r>
            <a:r>
              <a:rPr lang="cs-CZ" b="1" i="1" dirty="0" smtClean="0">
                <a:solidFill>
                  <a:schemeClr val="tx1"/>
                </a:solidFill>
              </a:rPr>
              <a:t> syndrom</a:t>
            </a:r>
            <a:r>
              <a:rPr lang="cs-CZ" i="1" dirty="0" smtClean="0">
                <a:solidFill>
                  <a:schemeClr val="tx1"/>
                </a:solidFill>
              </a:rPr>
              <a:t>)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395" y="229125"/>
            <a:ext cx="3028950" cy="277269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571345" y="3151131"/>
            <a:ext cx="290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https://www.simplypsychology.org/parietal-lobe.html</a:t>
            </a:r>
          </a:p>
        </p:txBody>
      </p:sp>
    </p:spTree>
    <p:extLst>
      <p:ext uri="{BB962C8B-B14F-4D97-AF65-F5344CB8AC3E}">
        <p14:creationId xmlns:p14="http://schemas.microsoft.com/office/powerpoint/2010/main" val="28446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5774" y="228227"/>
            <a:ext cx="10772775" cy="1658198"/>
          </a:xfrm>
        </p:spPr>
        <p:txBody>
          <a:bodyPr/>
          <a:lstStyle/>
          <a:p>
            <a:r>
              <a:rPr lang="cs-CZ" dirty="0" smtClean="0"/>
              <a:t>Týlní (</a:t>
            </a:r>
            <a:r>
              <a:rPr lang="cs-CZ" dirty="0" err="1" smtClean="0"/>
              <a:t>ocipitální</a:t>
            </a:r>
            <a:r>
              <a:rPr lang="cs-CZ" dirty="0" smtClean="0"/>
              <a:t>) lalok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5774" y="1730326"/>
            <a:ext cx="6285171" cy="3766185"/>
          </a:xfrm>
        </p:spPr>
        <p:txBody>
          <a:bodyPr/>
          <a:lstStyle/>
          <a:p>
            <a:r>
              <a:rPr lang="cs-CZ" dirty="0"/>
              <a:t>slouží téměř výhradně </a:t>
            </a:r>
            <a:r>
              <a:rPr lang="cs-CZ" b="1" i="1" dirty="0"/>
              <a:t>zrakovému vnímání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jeho poškození se objevují poruchy vidění. Nejdůležitější oblastí je tzv. </a:t>
            </a:r>
            <a:r>
              <a:rPr lang="cs-CZ" i="1" dirty="0"/>
              <a:t>primární zraková kůra</a:t>
            </a:r>
            <a:r>
              <a:rPr lang="cs-CZ" dirty="0"/>
              <a:t>. Při jejím poškození vzniká tzv. </a:t>
            </a:r>
            <a:r>
              <a:rPr lang="cs-CZ" b="1" dirty="0"/>
              <a:t>kontralaterální homonymní </a:t>
            </a:r>
            <a:r>
              <a:rPr lang="cs-CZ" b="1" dirty="0" err="1"/>
              <a:t>hemianopsie</a:t>
            </a:r>
            <a:r>
              <a:rPr lang="cs-CZ" b="1" dirty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056" y="228227"/>
            <a:ext cx="2894561" cy="26812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497455" y="3107703"/>
            <a:ext cx="2937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https://www.simplypsychology.org/occipital-lobe.html</a:t>
            </a:r>
          </a:p>
        </p:txBody>
      </p:sp>
    </p:spTree>
    <p:extLst>
      <p:ext uri="{BB962C8B-B14F-4D97-AF65-F5344CB8AC3E}">
        <p14:creationId xmlns:p14="http://schemas.microsoft.com/office/powerpoint/2010/main" val="30315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5870" y="147841"/>
            <a:ext cx="10772775" cy="1658198"/>
          </a:xfrm>
        </p:spPr>
        <p:txBody>
          <a:bodyPr/>
          <a:lstStyle/>
          <a:p>
            <a:r>
              <a:rPr lang="cs-CZ" dirty="0" smtClean="0"/>
              <a:t>Mezimozek (</a:t>
            </a:r>
            <a:r>
              <a:rPr lang="cs-CZ" dirty="0" err="1" smtClean="0"/>
              <a:t>diencephalon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871" y="1806039"/>
            <a:ext cx="6726894" cy="4234543"/>
          </a:xfrm>
        </p:spPr>
        <p:txBody>
          <a:bodyPr>
            <a:normAutofit/>
          </a:bodyPr>
          <a:lstStyle/>
          <a:p>
            <a:r>
              <a:rPr lang="cs-CZ" b="1" dirty="0" smtClean="0"/>
              <a:t>Thalamus</a:t>
            </a:r>
            <a:r>
              <a:rPr lang="cs-CZ" dirty="0" smtClean="0"/>
              <a:t> - převod </a:t>
            </a:r>
            <a:r>
              <a:rPr lang="cs-CZ" dirty="0"/>
              <a:t>informací ze všech </a:t>
            </a:r>
            <a:r>
              <a:rPr lang="cs-CZ" b="1" dirty="0"/>
              <a:t>senzitivních a senzorických drah </a:t>
            </a:r>
            <a:r>
              <a:rPr lang="cs-CZ" dirty="0"/>
              <a:t>(kromě čichu) do mozkové kůry. </a:t>
            </a:r>
          </a:p>
          <a:p>
            <a:r>
              <a:rPr lang="cs-CZ" dirty="0" smtClean="0"/>
              <a:t>- podílí se </a:t>
            </a:r>
            <a:r>
              <a:rPr lang="cs-CZ" dirty="0"/>
              <a:t>i na řízení </a:t>
            </a:r>
            <a:r>
              <a:rPr lang="cs-CZ" b="1" dirty="0"/>
              <a:t>motoriky a bdělosti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b="1" dirty="0" err="1" smtClean="0"/>
              <a:t>Hypothalamus</a:t>
            </a:r>
            <a:r>
              <a:rPr lang="cs-CZ" b="1" dirty="0" smtClean="0"/>
              <a:t> </a:t>
            </a:r>
            <a:r>
              <a:rPr lang="cs-CZ" dirty="0"/>
              <a:t> </a:t>
            </a:r>
            <a:r>
              <a:rPr lang="cs-CZ" dirty="0" smtClean="0"/>
              <a:t>řízení autonomních </a:t>
            </a:r>
            <a:r>
              <a:rPr lang="cs-CZ" dirty="0"/>
              <a:t>funkcí </a:t>
            </a:r>
            <a:r>
              <a:rPr lang="cs-CZ" dirty="0" smtClean="0"/>
              <a:t>(termoregulace, řízení spánku, příjmu potravy a sex. chování)</a:t>
            </a:r>
          </a:p>
          <a:p>
            <a:endParaRPr lang="cs-CZ" i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600" y="287739"/>
            <a:ext cx="3036599" cy="303659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386619" y="3464236"/>
            <a:ext cx="2981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https://www.verywellhealth.com/diencephalon-anatomy-5072810</a:t>
            </a:r>
          </a:p>
        </p:txBody>
      </p:sp>
    </p:spTree>
    <p:extLst>
      <p:ext uri="{BB962C8B-B14F-4D97-AF65-F5344CB8AC3E}">
        <p14:creationId xmlns:p14="http://schemas.microsoft.com/office/powerpoint/2010/main" val="21037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Postižení mezimozku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Postižení thalamu – jednostranné postižení vede k silným bolestem na druhé straně těla</a:t>
            </a:r>
          </a:p>
          <a:p>
            <a:endParaRPr lang="cs-CZ" dirty="0"/>
          </a:p>
          <a:p>
            <a:r>
              <a:rPr lang="cs-CZ" dirty="0" smtClean="0"/>
              <a:t>Postižení </a:t>
            </a:r>
            <a:r>
              <a:rPr lang="cs-CZ" dirty="0" err="1" smtClean="0"/>
              <a:t>hypothalamu</a:t>
            </a:r>
            <a:r>
              <a:rPr lang="cs-CZ" dirty="0" smtClean="0"/>
              <a:t> – změny sexuálního chování, chuti k jídlu, spánku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5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Mozkový kmen (truncus </a:t>
            </a:r>
            <a:r>
              <a:rPr lang="cs-CZ" dirty="0" err="1" smtClean="0"/>
              <a:t>cerebri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6657" y="2011680"/>
            <a:ext cx="7405162" cy="3766185"/>
          </a:xfrm>
        </p:spPr>
        <p:txBody>
          <a:bodyPr/>
          <a:lstStyle/>
          <a:p>
            <a:r>
              <a:rPr lang="cs-CZ" dirty="0"/>
              <a:t>V mozkovém kmeni jsou uložena jádra hlavových nervů.</a:t>
            </a:r>
          </a:p>
          <a:p>
            <a:r>
              <a:rPr lang="cs-CZ" dirty="0"/>
              <a:t>Spolu s mezimozkem se mozkový kmen podílí na udržování bdělosti</a:t>
            </a:r>
            <a:r>
              <a:rPr lang="cs-CZ" dirty="0" smtClean="0"/>
              <a:t>.</a:t>
            </a:r>
          </a:p>
          <a:p>
            <a:pPr lvl="1"/>
            <a:r>
              <a:rPr lang="cs-CZ" dirty="0"/>
              <a:t>mozkový kmen (truncus </a:t>
            </a:r>
            <a:r>
              <a:rPr lang="cs-CZ" dirty="0" err="1"/>
              <a:t>cerebri</a:t>
            </a:r>
            <a:r>
              <a:rPr lang="cs-CZ" dirty="0"/>
              <a:t>), na němž jsou rozlišovány 3 dílčí části a to: </a:t>
            </a:r>
          </a:p>
          <a:p>
            <a:pPr lvl="2"/>
            <a:r>
              <a:rPr lang="cs-CZ" dirty="0"/>
              <a:t>prodloužená mícha (</a:t>
            </a:r>
            <a:r>
              <a:rPr lang="cs-CZ" dirty="0" err="1"/>
              <a:t>medulla</a:t>
            </a:r>
            <a:r>
              <a:rPr lang="cs-CZ" dirty="0"/>
              <a:t> </a:t>
            </a:r>
            <a:r>
              <a:rPr lang="cs-CZ" dirty="0" err="1"/>
              <a:t>oblongata</a:t>
            </a:r>
            <a:r>
              <a:rPr lang="cs-CZ" dirty="0"/>
              <a:t>) </a:t>
            </a:r>
          </a:p>
          <a:p>
            <a:pPr lvl="2"/>
            <a:r>
              <a:rPr lang="cs-CZ" dirty="0"/>
              <a:t>Varolův most (pons </a:t>
            </a:r>
            <a:r>
              <a:rPr lang="cs-CZ" dirty="0" err="1"/>
              <a:t>Varoli</a:t>
            </a:r>
            <a:r>
              <a:rPr lang="cs-CZ" dirty="0"/>
              <a:t>) </a:t>
            </a:r>
          </a:p>
          <a:p>
            <a:pPr lvl="2"/>
            <a:r>
              <a:rPr lang="cs-CZ" dirty="0"/>
              <a:t>střední mozek (</a:t>
            </a:r>
            <a:r>
              <a:rPr lang="cs-CZ" dirty="0" err="1"/>
              <a:t>mesencefalon</a:t>
            </a:r>
            <a:r>
              <a:rPr lang="cs-CZ" dirty="0"/>
              <a:t>)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995" y="2011680"/>
            <a:ext cx="4113828" cy="234488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629236" y="4747491"/>
            <a:ext cx="453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https://blog.mindvalley.com/brain-stem/</a:t>
            </a:r>
          </a:p>
        </p:txBody>
      </p:sp>
    </p:spTree>
    <p:extLst>
      <p:ext uri="{BB962C8B-B14F-4D97-AF65-F5344CB8AC3E}">
        <p14:creationId xmlns:p14="http://schemas.microsoft.com/office/powerpoint/2010/main" val="25249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Definice oboru neurologie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Základní strukturální a funkční jednotky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Diagnostické metody v neurologii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CNS (centrální nervový systém) anatomie a fyziologie, vybraná onemocnění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Hlavové nervy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PNS (periferní nervový systém) anatomie a fyziologie, vybraná onemocnění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9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629" y="353482"/>
            <a:ext cx="10772775" cy="1658198"/>
          </a:xfrm>
        </p:spPr>
        <p:txBody>
          <a:bodyPr/>
          <a:lstStyle/>
          <a:p>
            <a:r>
              <a:rPr lang="cs-CZ" dirty="0" smtClean="0"/>
              <a:t>Postižení mozkového kmene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5629" y="1720277"/>
            <a:ext cx="10753725" cy="3766185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závažné a často obtížně slučitelné se životem. </a:t>
            </a:r>
          </a:p>
          <a:p>
            <a:r>
              <a:rPr lang="cs-CZ" dirty="0"/>
              <a:t>v</a:t>
            </a:r>
            <a:r>
              <a:rPr lang="cs-CZ" dirty="0" smtClean="0"/>
              <a:t>ětšinou </a:t>
            </a:r>
            <a:r>
              <a:rPr lang="cs-CZ" dirty="0"/>
              <a:t>vede k rozvoji </a:t>
            </a:r>
            <a:r>
              <a:rPr lang="cs-CZ" b="1" dirty="0"/>
              <a:t>poruchy vědomí a </a:t>
            </a:r>
            <a:r>
              <a:rPr lang="cs-CZ" b="1" dirty="0" err="1"/>
              <a:t>kvadruparézy</a:t>
            </a:r>
            <a:r>
              <a:rPr lang="cs-CZ" b="1" dirty="0"/>
              <a:t> </a:t>
            </a:r>
            <a:r>
              <a:rPr lang="cs-CZ" dirty="0"/>
              <a:t>se současným postižením </a:t>
            </a:r>
            <a:r>
              <a:rPr lang="cs-CZ" b="1" dirty="0"/>
              <a:t>hlavových nervů </a:t>
            </a:r>
            <a:r>
              <a:rPr lang="cs-CZ" dirty="0"/>
              <a:t>v důsledku postižení jejich jader, lokalizovaných v oblasti kmene (což vede např. k zornicovým či okohybným poruchám, postižení mimiky </a:t>
            </a:r>
            <a:r>
              <a:rPr lang="cs-CZ" dirty="0" smtClean="0"/>
              <a:t>nebo k </a:t>
            </a:r>
            <a:r>
              <a:rPr lang="cs-CZ" dirty="0"/>
              <a:t>poruše motoriky jazyka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24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729018" y="1108364"/>
            <a:ext cx="3943927" cy="2189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6657" y="2011680"/>
            <a:ext cx="6121308" cy="3766185"/>
          </a:xfrm>
        </p:spPr>
        <p:txBody>
          <a:bodyPr/>
          <a:lstStyle/>
          <a:p>
            <a:r>
              <a:rPr lang="cs-CZ" dirty="0"/>
              <a:t>představují struktury, přes které prochází řada </a:t>
            </a:r>
            <a:r>
              <a:rPr lang="cs-CZ" b="1" dirty="0"/>
              <a:t>nervových drah, které vedou</a:t>
            </a:r>
            <a:r>
              <a:rPr lang="cs-CZ" dirty="0"/>
              <a:t>: </a:t>
            </a:r>
          </a:p>
          <a:p>
            <a:r>
              <a:rPr lang="cs-CZ" dirty="0"/>
              <a:t>- veškeré </a:t>
            </a:r>
            <a:r>
              <a:rPr lang="cs-CZ" b="1" dirty="0" smtClean="0"/>
              <a:t>senzitivní,</a:t>
            </a:r>
            <a:r>
              <a:rPr lang="cs-CZ" dirty="0" smtClean="0"/>
              <a:t> </a:t>
            </a:r>
            <a:r>
              <a:rPr lang="cs-CZ" b="1" dirty="0" smtClean="0"/>
              <a:t>motorické</a:t>
            </a:r>
            <a:r>
              <a:rPr lang="cs-CZ" dirty="0"/>
              <a:t> </a:t>
            </a:r>
            <a:r>
              <a:rPr lang="cs-CZ" dirty="0" smtClean="0"/>
              <a:t>a  </a:t>
            </a:r>
            <a:r>
              <a:rPr lang="cs-CZ" b="1" dirty="0" smtClean="0"/>
              <a:t>vegetativní</a:t>
            </a:r>
            <a:r>
              <a:rPr lang="cs-CZ" dirty="0"/>
              <a:t> </a:t>
            </a:r>
            <a:r>
              <a:rPr lang="cs-CZ" dirty="0" smtClean="0"/>
              <a:t>informace. </a:t>
            </a:r>
            <a:endParaRPr lang="cs-CZ" dirty="0"/>
          </a:p>
          <a:p>
            <a:r>
              <a:rPr lang="cs-CZ" dirty="0"/>
              <a:t>- </a:t>
            </a:r>
            <a:r>
              <a:rPr lang="cs-CZ" b="1" dirty="0"/>
              <a:t>v oblasti mozkového kmene dále senzorické </a:t>
            </a:r>
            <a:r>
              <a:rPr lang="cs-CZ" dirty="0"/>
              <a:t>informace (chuťové a sluchové, část zrakových, ale nikoli čichové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126836"/>
            <a:ext cx="5486400" cy="51435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604000" y="1126836"/>
            <a:ext cx="3389745" cy="2170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604000" y="3297382"/>
            <a:ext cx="295564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028873" y="6345382"/>
            <a:ext cx="4124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Zdroj :</a:t>
            </a:r>
            <a:r>
              <a:rPr lang="cs-CZ" sz="1400" dirty="0"/>
              <a:t>https://www.slideserve.com/ina/m-cha-a-mozek</a:t>
            </a:r>
          </a:p>
        </p:txBody>
      </p:sp>
      <p:sp>
        <p:nvSpPr>
          <p:cNvPr id="9" name="Obdélník 8"/>
          <p:cNvSpPr/>
          <p:nvPr/>
        </p:nvSpPr>
        <p:spPr>
          <a:xfrm>
            <a:off x="8672945" y="3698586"/>
            <a:ext cx="1496291" cy="3469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2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097" y="127744"/>
            <a:ext cx="10772775" cy="1658198"/>
          </a:xfrm>
        </p:spPr>
        <p:txBody>
          <a:bodyPr/>
          <a:lstStyle/>
          <a:p>
            <a:r>
              <a:rPr lang="cs-CZ" dirty="0" smtClean="0"/>
              <a:t>Postižení míchy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147" y="1710229"/>
            <a:ext cx="10753725" cy="50523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9600" dirty="0" smtClean="0"/>
              <a:t>- postižení míchy v celém úseku – příznaky vychází z lokalizace postižení </a:t>
            </a:r>
          </a:p>
          <a:p>
            <a:pPr lvl="2"/>
            <a:r>
              <a:rPr lang="cs-CZ" sz="9600" dirty="0" smtClean="0"/>
              <a:t>- krční úsek – </a:t>
            </a:r>
            <a:r>
              <a:rPr lang="cs-CZ" sz="9600" dirty="0" err="1" smtClean="0"/>
              <a:t>kvadruparéza</a:t>
            </a:r>
            <a:r>
              <a:rPr lang="cs-CZ" sz="9600" dirty="0" smtClean="0"/>
              <a:t> (ochrnutí horních i dolních končetin) </a:t>
            </a:r>
          </a:p>
          <a:p>
            <a:pPr lvl="2"/>
            <a:r>
              <a:rPr lang="cs-CZ" sz="9600" dirty="0" smtClean="0"/>
              <a:t>- hrudní a bederní  - paraparéza (ochrnutí pouze dolních končetin)</a:t>
            </a:r>
          </a:p>
          <a:p>
            <a:pPr lvl="2"/>
            <a:r>
              <a:rPr lang="cs-CZ" sz="9600" dirty="0" smtClean="0"/>
              <a:t>-porucha citlivosti pod místem postižení</a:t>
            </a:r>
          </a:p>
          <a:p>
            <a:pPr lvl="2"/>
            <a:r>
              <a:rPr lang="cs-CZ" sz="9600" dirty="0" smtClean="0"/>
              <a:t>- současně dochází k postižení sfinkterových a sexuálních funkcí</a:t>
            </a:r>
          </a:p>
          <a:p>
            <a:pPr lvl="2"/>
            <a:endParaRPr lang="cs-CZ" sz="9600" dirty="0"/>
          </a:p>
          <a:p>
            <a:pPr marL="0" lvl="2" indent="0">
              <a:buNone/>
            </a:pPr>
            <a:r>
              <a:rPr lang="cs-CZ" sz="9600" dirty="0" smtClean="0"/>
              <a:t>- </a:t>
            </a:r>
            <a:r>
              <a:rPr lang="cs-CZ" sz="9600" i="0" dirty="0" smtClean="0"/>
              <a:t>postižení míchy, které není v celém úseku – vychází z dané lokalizace postižení (například: postižení jedné končetiny – </a:t>
            </a:r>
            <a:r>
              <a:rPr lang="cs-CZ" sz="9600" i="0" dirty="0" err="1" smtClean="0"/>
              <a:t>monoparéza</a:t>
            </a:r>
            <a:r>
              <a:rPr lang="cs-CZ" sz="9600" i="0" dirty="0" smtClean="0"/>
              <a:t>, jednostranné postižení horní a dolní končetiny – </a:t>
            </a:r>
            <a:r>
              <a:rPr lang="cs-CZ" sz="9600" i="0" dirty="0" err="1" smtClean="0"/>
              <a:t>diparéza</a:t>
            </a:r>
            <a:r>
              <a:rPr lang="cs-CZ" sz="9600" i="0" dirty="0" smtClean="0"/>
              <a:t>, izolované porucha citlivosti)</a:t>
            </a:r>
          </a:p>
          <a:p>
            <a:pPr marL="0" indent="0">
              <a:buNone/>
            </a:pPr>
            <a:endParaRPr lang="cs-CZ" sz="9600" dirty="0"/>
          </a:p>
          <a:p>
            <a:pPr marL="0" indent="0">
              <a:buNone/>
            </a:pPr>
            <a:r>
              <a:rPr lang="cs-CZ" sz="9600" dirty="0"/>
              <a:t>při postižení vyšších segmentů krční míchy může dojít k </a:t>
            </a:r>
            <a:r>
              <a:rPr lang="cs-CZ" sz="9600" dirty="0" smtClean="0"/>
              <a:t>ochrnutí bránice a následné </a:t>
            </a:r>
            <a:r>
              <a:rPr lang="cs-CZ" sz="9600" b="1" dirty="0" smtClean="0"/>
              <a:t>poruše </a:t>
            </a:r>
            <a:r>
              <a:rPr lang="cs-CZ" sz="9600" b="1" dirty="0"/>
              <a:t>dechových </a:t>
            </a:r>
            <a:r>
              <a:rPr lang="cs-CZ" sz="9600" b="1" dirty="0" smtClean="0"/>
              <a:t>funkcí</a:t>
            </a:r>
            <a:r>
              <a:rPr lang="cs-CZ" sz="9600" dirty="0" smtClean="0"/>
              <a:t>.</a:t>
            </a:r>
          </a:p>
          <a:p>
            <a:endParaRPr lang="cs-CZ" sz="9600" dirty="0"/>
          </a:p>
          <a:p>
            <a:pPr marL="0" indent="0">
              <a:buNone/>
            </a:pPr>
            <a:r>
              <a:rPr lang="cs-CZ" sz="9600" dirty="0" smtClean="0"/>
              <a:t>Příčiny postižení míchy – ischémie, krvácení, trauma, tumor, zánět (i autoimunitní například roztroušená skleróza)</a:t>
            </a:r>
            <a:endParaRPr lang="cs-CZ" sz="9600" dirty="0"/>
          </a:p>
          <a:p>
            <a:pPr marL="0" lvl="2" indent="0">
              <a:buNone/>
            </a:pPr>
            <a:endParaRPr lang="cs-CZ" dirty="0" smtClean="0"/>
          </a:p>
          <a:p>
            <a:pPr lvl="2">
              <a:buFontTx/>
              <a:buChar char="-"/>
            </a:pPr>
            <a:endParaRPr lang="cs-CZ" dirty="0" smtClean="0"/>
          </a:p>
          <a:p>
            <a:pPr marL="0" lvl="2" indent="0">
              <a:buNone/>
            </a:pPr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/>
          </a:p>
          <a:p>
            <a:pPr marL="0" lvl="2" indent="0">
              <a:buNone/>
            </a:pPr>
            <a:r>
              <a:rPr lang="cs-CZ" dirty="0" smtClean="0"/>
              <a:t>- </a:t>
            </a:r>
          </a:p>
          <a:p>
            <a:pPr marL="0" lvl="2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2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290" y="378953"/>
            <a:ext cx="10772775" cy="1658198"/>
          </a:xfrm>
        </p:spPr>
        <p:txBody>
          <a:bodyPr/>
          <a:lstStyle/>
          <a:p>
            <a:r>
              <a:rPr lang="cs-CZ" dirty="0" smtClean="0"/>
              <a:t>Nejčastější neurologická onemocnění mozku se vztahem k poruchám řeči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4340" y="2381953"/>
            <a:ext cx="10753725" cy="376618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Cévní mozková příhoda (CMP)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Tumory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Roztroušená skleróza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Epilepsie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9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677" y="238276"/>
            <a:ext cx="10772775" cy="1658198"/>
          </a:xfrm>
        </p:spPr>
        <p:txBody>
          <a:bodyPr/>
          <a:lstStyle/>
          <a:p>
            <a:r>
              <a:rPr lang="cs-CZ" dirty="0" smtClean="0"/>
              <a:t>Cévní mozková příhoda (CMP)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677" y="1896474"/>
            <a:ext cx="10753725" cy="3766185"/>
          </a:xfrm>
        </p:spPr>
        <p:txBody>
          <a:bodyPr>
            <a:normAutofit fontScale="92500"/>
          </a:bodyPr>
          <a:lstStyle/>
          <a:p>
            <a:r>
              <a:rPr lang="cs-CZ" dirty="0"/>
              <a:t>Každých 34 </a:t>
            </a:r>
            <a:r>
              <a:rPr lang="cs-CZ" dirty="0" smtClean="0"/>
              <a:t>minut je </a:t>
            </a:r>
            <a:r>
              <a:rPr lang="cs-CZ" dirty="0"/>
              <a:t>v ČR přijat </a:t>
            </a:r>
            <a:r>
              <a:rPr lang="cs-CZ" dirty="0" smtClean="0"/>
              <a:t>k hospitalizaci jeden nemocný </a:t>
            </a:r>
            <a:r>
              <a:rPr lang="cs-CZ" dirty="0"/>
              <a:t>s </a:t>
            </a:r>
            <a:r>
              <a:rPr lang="cs-CZ" dirty="0" smtClean="0"/>
              <a:t>CMP.</a:t>
            </a:r>
          </a:p>
          <a:p>
            <a:r>
              <a:rPr lang="cs-CZ" dirty="0"/>
              <a:t>Třetí </a:t>
            </a:r>
            <a:r>
              <a:rPr lang="cs-CZ" dirty="0" smtClean="0"/>
              <a:t>nejčastější příčina smrti.</a:t>
            </a:r>
            <a:endParaRPr lang="cs-CZ" dirty="0"/>
          </a:p>
          <a:p>
            <a:r>
              <a:rPr lang="cs-CZ" dirty="0" smtClean="0"/>
              <a:t>Nejčastější příčina závažné invalidity a nesoběstačnosti vyššího dospělého věku.</a:t>
            </a:r>
          </a:p>
          <a:p>
            <a:r>
              <a:rPr lang="cs-CZ" dirty="0"/>
              <a:t>ikty </a:t>
            </a:r>
            <a:r>
              <a:rPr lang="cs-CZ" b="1" dirty="0"/>
              <a:t>jednou z nejčastějších příčin invalidizace </a:t>
            </a:r>
            <a:r>
              <a:rPr lang="cs-CZ" dirty="0"/>
              <a:t>– asi u 40 % pacientů, přežívajících po CMP, přetrvává neurologické postižení (nejčastěji parézy, případně poruchy koordinace či řeči)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Dělení CMP:</a:t>
            </a:r>
            <a:endParaRPr lang="cs-CZ" dirty="0"/>
          </a:p>
          <a:p>
            <a:pPr lvl="1"/>
            <a:r>
              <a:rPr lang="cs-CZ" dirty="0"/>
              <a:t>Ischemický (mozkový infarkt) </a:t>
            </a:r>
            <a:r>
              <a:rPr lang="cs-CZ" dirty="0" smtClean="0"/>
              <a:t>80%</a:t>
            </a:r>
            <a:endParaRPr lang="cs-CZ" dirty="0"/>
          </a:p>
          <a:p>
            <a:pPr lvl="1"/>
            <a:r>
              <a:rPr lang="cs-CZ" dirty="0" smtClean="0"/>
              <a:t>Hemoragický </a:t>
            </a:r>
            <a:r>
              <a:rPr lang="cs-CZ" dirty="0"/>
              <a:t>(mozkové krvácení</a:t>
            </a:r>
            <a:r>
              <a:rPr lang="cs-CZ" dirty="0" smtClean="0"/>
              <a:t>) 20%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155" y="4182485"/>
            <a:ext cx="2111808" cy="23907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309" y="4182485"/>
            <a:ext cx="2281382" cy="228138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03408" y="4182485"/>
            <a:ext cx="1808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CT mozku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Mozkové krvácení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31193" y="5377872"/>
            <a:ext cx="1496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CT mozku mozkový infarkt</a:t>
            </a:r>
            <a:endParaRPr lang="cs-CZ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CMP – rizikové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6657" y="2011680"/>
            <a:ext cx="6121308" cy="3766185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Věk, pohlaví  (mladší věk častěji u mužů, vyšší věk častější výskyt u žen)</a:t>
            </a:r>
          </a:p>
          <a:p>
            <a:endParaRPr lang="cs-CZ" dirty="0"/>
          </a:p>
          <a:p>
            <a:r>
              <a:rPr lang="cs-CZ" b="1" dirty="0" smtClean="0"/>
              <a:t>Hypertenze (vysoký krevní tlak)</a:t>
            </a:r>
            <a:endParaRPr lang="cs-CZ" b="1" dirty="0"/>
          </a:p>
          <a:p>
            <a:r>
              <a:rPr lang="cs-CZ" b="1" dirty="0" smtClean="0"/>
              <a:t>Diabetes </a:t>
            </a:r>
            <a:r>
              <a:rPr lang="cs-CZ" b="1" dirty="0" err="1" smtClean="0"/>
              <a:t>mellitus</a:t>
            </a:r>
            <a:r>
              <a:rPr lang="cs-CZ" b="1" dirty="0" smtClean="0"/>
              <a:t> (cukrovka)</a:t>
            </a:r>
            <a:endParaRPr lang="cs-CZ" b="1" dirty="0"/>
          </a:p>
          <a:p>
            <a:r>
              <a:rPr lang="cs-CZ" b="1" dirty="0" smtClean="0"/>
              <a:t>Kouření</a:t>
            </a:r>
            <a:endParaRPr lang="cs-CZ" b="1" dirty="0"/>
          </a:p>
          <a:p>
            <a:r>
              <a:rPr lang="cs-CZ" b="1" dirty="0" smtClean="0"/>
              <a:t>Srdeční </a:t>
            </a:r>
            <a:r>
              <a:rPr lang="cs-CZ" b="1" dirty="0"/>
              <a:t>choroby </a:t>
            </a:r>
            <a:r>
              <a:rPr lang="cs-CZ" b="1" dirty="0" smtClean="0"/>
              <a:t>a vady (např. fibrilace síní)</a:t>
            </a:r>
          </a:p>
          <a:p>
            <a:r>
              <a:rPr lang="cs-CZ" b="1" dirty="0" smtClean="0"/>
              <a:t>Obezita</a:t>
            </a:r>
            <a:endParaRPr lang="cs-CZ" b="1" dirty="0"/>
          </a:p>
          <a:p>
            <a:r>
              <a:rPr lang="cs-CZ" dirty="0" err="1" smtClean="0"/>
              <a:t>Hyperlipoproteinemie</a:t>
            </a:r>
            <a:r>
              <a:rPr lang="cs-CZ" dirty="0" smtClean="0"/>
              <a:t> (zvýšený celkový nebo LDL cholesterol)</a:t>
            </a:r>
          </a:p>
          <a:p>
            <a:r>
              <a:rPr lang="cs-CZ" dirty="0" smtClean="0"/>
              <a:t>Stres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568" y="546062"/>
            <a:ext cx="4762500" cy="36861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224568" y="4433454"/>
            <a:ext cx="476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https://www.neuroskills.com/brain-injury/stroke/who-is-at-risk-for-a-stroke/</a:t>
            </a:r>
          </a:p>
        </p:txBody>
      </p:sp>
    </p:spTree>
    <p:extLst>
      <p:ext uri="{BB962C8B-B14F-4D97-AF65-F5344CB8AC3E}">
        <p14:creationId xmlns:p14="http://schemas.microsoft.com/office/powerpoint/2010/main" val="40127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2580" y="83521"/>
            <a:ext cx="10772775" cy="1658198"/>
          </a:xfrm>
        </p:spPr>
        <p:txBody>
          <a:bodyPr/>
          <a:lstStyle/>
          <a:p>
            <a:r>
              <a:rPr lang="cs-CZ" dirty="0" smtClean="0"/>
              <a:t>CMP – klinické příznaky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72580" y="15017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Laik může použít tzv. FAST test, kterým je možné hned na začátku ataky ověřit symptomy, a díky tomu včas přivolat lékařskou pomoc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03208" y="2716519"/>
            <a:ext cx="7553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E2E2E"/>
                </a:solidFill>
                <a:latin typeface="Roboto" panose="02000000000000000000" pitchFamily="2" charset="0"/>
              </a:rPr>
              <a:t>F</a:t>
            </a:r>
            <a:r>
              <a:rPr lang="cs-CZ" dirty="0">
                <a:solidFill>
                  <a:srgbClr val="2E2E2E"/>
                </a:solidFill>
                <a:latin typeface="Roboto" panose="02000000000000000000" pitchFamily="2" charset="0"/>
              </a:rPr>
              <a:t> – z angl.</a:t>
            </a:r>
            <a:r>
              <a:rPr lang="cs-CZ" b="1" dirty="0">
                <a:solidFill>
                  <a:srgbClr val="2E2E2E"/>
                </a:solidFill>
                <a:latin typeface="Roboto" panose="02000000000000000000" pitchFamily="2" charset="0"/>
              </a:rPr>
              <a:t> face (tvář)</a:t>
            </a:r>
            <a:r>
              <a:rPr lang="cs-CZ" dirty="0">
                <a:solidFill>
                  <a:srgbClr val="2E2E2E"/>
                </a:solidFill>
                <a:latin typeface="Roboto" panose="02000000000000000000" pitchFamily="2" charset="0"/>
              </a:rPr>
              <a:t> – Jedná se o projevy na obličeji postiženého. Pokud vyzvete nemocného, aby vycenil zuby nebo se usmál, můžete pozorovat pokles jednoho ústního koutku. Dalším projevem může být brnění poloviny obličeje či pokles očního víčka.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E2E2E"/>
                </a:solidFill>
                <a:latin typeface="Roboto" panose="02000000000000000000" pitchFamily="2" charset="0"/>
              </a:rPr>
              <a:t>A</a:t>
            </a:r>
            <a:r>
              <a:rPr lang="cs-CZ" dirty="0">
                <a:solidFill>
                  <a:srgbClr val="2E2E2E"/>
                </a:solidFill>
                <a:latin typeface="Roboto" panose="02000000000000000000" pitchFamily="2" charset="0"/>
              </a:rPr>
              <a:t> – z angl. </a:t>
            </a:r>
            <a:r>
              <a:rPr lang="cs-CZ" b="1" dirty="0" err="1">
                <a:solidFill>
                  <a:srgbClr val="2E2E2E"/>
                </a:solidFill>
                <a:latin typeface="Roboto" panose="02000000000000000000" pitchFamily="2" charset="0"/>
              </a:rPr>
              <a:t>arm</a:t>
            </a:r>
            <a:r>
              <a:rPr lang="cs-CZ" b="1" dirty="0">
                <a:solidFill>
                  <a:srgbClr val="2E2E2E"/>
                </a:solidFill>
                <a:latin typeface="Roboto" panose="02000000000000000000" pitchFamily="2" charset="0"/>
              </a:rPr>
              <a:t> (ruka)</a:t>
            </a:r>
            <a:r>
              <a:rPr lang="cs-CZ" dirty="0">
                <a:solidFill>
                  <a:srgbClr val="2E2E2E"/>
                </a:solidFill>
                <a:latin typeface="Roboto" panose="02000000000000000000" pitchFamily="2" charset="0"/>
              </a:rPr>
              <a:t> – Jedná se o projevy v oblasti horní končetiny. Pokud vyzvete postiženého, aby zdvihl ruce před sebe s dlaněmi otočenými vzhůru, je patrný rychlý pokles jedné končetiny dolů.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E2E2E"/>
                </a:solidFill>
                <a:latin typeface="Roboto" panose="02000000000000000000" pitchFamily="2" charset="0"/>
              </a:rPr>
              <a:t>S</a:t>
            </a:r>
            <a:r>
              <a:rPr lang="cs-CZ" dirty="0">
                <a:solidFill>
                  <a:srgbClr val="2E2E2E"/>
                </a:solidFill>
                <a:latin typeface="Roboto" panose="02000000000000000000" pitchFamily="2" charset="0"/>
              </a:rPr>
              <a:t> – z angl. </a:t>
            </a:r>
            <a:r>
              <a:rPr lang="cs-CZ" b="1" dirty="0" err="1">
                <a:solidFill>
                  <a:srgbClr val="2E2E2E"/>
                </a:solidFill>
                <a:latin typeface="Roboto" panose="02000000000000000000" pitchFamily="2" charset="0"/>
              </a:rPr>
              <a:t>speech</a:t>
            </a:r>
            <a:r>
              <a:rPr lang="cs-CZ" b="1" dirty="0">
                <a:solidFill>
                  <a:srgbClr val="2E2E2E"/>
                </a:solidFill>
                <a:latin typeface="Roboto" panose="02000000000000000000" pitchFamily="2" charset="0"/>
              </a:rPr>
              <a:t> (řeč)</a:t>
            </a:r>
            <a:r>
              <a:rPr lang="cs-CZ" dirty="0">
                <a:solidFill>
                  <a:srgbClr val="2E2E2E"/>
                </a:solidFill>
                <a:latin typeface="Roboto" panose="02000000000000000000" pitchFamily="2" charset="0"/>
              </a:rPr>
              <a:t> – Jedná se o projevy spojené s náhlou poruchou řeči (afázie).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E2E2E"/>
                </a:solidFill>
                <a:latin typeface="Roboto" panose="02000000000000000000" pitchFamily="2" charset="0"/>
              </a:rPr>
              <a:t>T</a:t>
            </a:r>
            <a:r>
              <a:rPr lang="cs-CZ" dirty="0">
                <a:solidFill>
                  <a:srgbClr val="2E2E2E"/>
                </a:solidFill>
                <a:latin typeface="Roboto" panose="02000000000000000000" pitchFamily="2" charset="0"/>
              </a:rPr>
              <a:t> – z angl. </a:t>
            </a:r>
            <a:r>
              <a:rPr lang="cs-CZ" b="1" dirty="0" err="1">
                <a:solidFill>
                  <a:srgbClr val="2E2E2E"/>
                </a:solidFill>
                <a:latin typeface="Roboto" panose="02000000000000000000" pitchFamily="2" charset="0"/>
              </a:rPr>
              <a:t>time</a:t>
            </a:r>
            <a:r>
              <a:rPr lang="cs-CZ" b="1" dirty="0">
                <a:solidFill>
                  <a:srgbClr val="2E2E2E"/>
                </a:solidFill>
                <a:latin typeface="Roboto" panose="02000000000000000000" pitchFamily="2" charset="0"/>
              </a:rPr>
              <a:t> (čas)</a:t>
            </a:r>
            <a:r>
              <a:rPr lang="cs-CZ" dirty="0">
                <a:solidFill>
                  <a:srgbClr val="2E2E2E"/>
                </a:solidFill>
                <a:latin typeface="Roboto" panose="02000000000000000000" pitchFamily="2" charset="0"/>
              </a:rPr>
              <a:t> – písmeno T ve slově FAST označuje čas a poukazuje na důležitost rychlého zásahu.</a:t>
            </a:r>
            <a:br>
              <a:rPr lang="cs-CZ" dirty="0">
                <a:solidFill>
                  <a:srgbClr val="2E2E2E"/>
                </a:solidFill>
                <a:latin typeface="Roboto" panose="02000000000000000000" pitchFamily="2" charset="0"/>
              </a:rPr>
            </a:br>
            <a:r>
              <a:rPr lang="cs-CZ" i="1" dirty="0">
                <a:solidFill>
                  <a:srgbClr val="2E2E2E"/>
                </a:solidFill>
                <a:latin typeface="Roboto" panose="02000000000000000000" pitchFamily="2" charset="0"/>
              </a:rPr>
              <a:t>Zdroj: https://www.fyzioklinika.cz/clanky-o-zdravi/cevni-mozkova-prihoda-cmp</a:t>
            </a:r>
            <a:endParaRPr lang="cs-CZ" b="0" i="1" dirty="0">
              <a:solidFill>
                <a:srgbClr val="2E2E2E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065" y="225506"/>
            <a:ext cx="3543831" cy="61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6627" y="0"/>
            <a:ext cx="10772775" cy="1658198"/>
          </a:xfrm>
        </p:spPr>
        <p:txBody>
          <a:bodyPr/>
          <a:lstStyle/>
          <a:p>
            <a:r>
              <a:rPr lang="cs-CZ" dirty="0" smtClean="0"/>
              <a:t>CMP – klinické příznaky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677" y="1658198"/>
            <a:ext cx="10753725" cy="5023956"/>
          </a:xfrm>
        </p:spPr>
        <p:txBody>
          <a:bodyPr>
            <a:normAutofit fontScale="40000" lnSpcReduction="20000"/>
          </a:bodyPr>
          <a:lstStyle/>
          <a:p>
            <a:endParaRPr lang="cs-CZ" dirty="0"/>
          </a:p>
          <a:p>
            <a:r>
              <a:rPr lang="en-US" sz="5100" i="1" dirty="0" err="1"/>
              <a:t>motorický</a:t>
            </a:r>
            <a:r>
              <a:rPr lang="en-US" sz="5100" i="1" dirty="0"/>
              <a:t> deficit (</a:t>
            </a:r>
            <a:r>
              <a:rPr lang="en-US" sz="5100" i="1" dirty="0" err="1"/>
              <a:t>slabost</a:t>
            </a:r>
            <a:r>
              <a:rPr lang="en-US" sz="5100" i="1" dirty="0"/>
              <a:t>, </a:t>
            </a:r>
            <a:r>
              <a:rPr lang="en-US" sz="5100" b="1" i="1" dirty="0" err="1"/>
              <a:t>paréza</a:t>
            </a:r>
            <a:r>
              <a:rPr lang="en-US" sz="5100" dirty="0"/>
              <a:t>) (82 %): </a:t>
            </a:r>
            <a:r>
              <a:rPr lang="cs-CZ" sz="5100" dirty="0" smtClean="0"/>
              <a:t> - kontralaterálně ke straně postižení mozkové tkáně</a:t>
            </a:r>
            <a:endParaRPr lang="en-US" sz="5100" dirty="0"/>
          </a:p>
          <a:p>
            <a:pPr lvl="1"/>
            <a:r>
              <a:rPr lang="cs-CZ" sz="5100" dirty="0" smtClean="0"/>
              <a:t>nejčastěji </a:t>
            </a:r>
            <a:r>
              <a:rPr lang="cs-CZ" sz="5100" dirty="0"/>
              <a:t>je postižena jedna polovina těla (</a:t>
            </a:r>
            <a:r>
              <a:rPr lang="cs-CZ" sz="5100" dirty="0" err="1"/>
              <a:t>hemiparéza</a:t>
            </a:r>
            <a:r>
              <a:rPr lang="cs-CZ" sz="5100" dirty="0"/>
              <a:t>) </a:t>
            </a:r>
            <a:endParaRPr lang="cs-CZ" sz="5100" dirty="0" smtClean="0"/>
          </a:p>
          <a:p>
            <a:pPr lvl="1"/>
            <a:r>
              <a:rPr lang="pl-PL" sz="5100" dirty="0" smtClean="0"/>
              <a:t> </a:t>
            </a:r>
            <a:r>
              <a:rPr lang="pl-PL" sz="5100" dirty="0"/>
              <a:t>méně často jen jedna končetina (monoparéza) </a:t>
            </a:r>
          </a:p>
          <a:p>
            <a:pPr lvl="1"/>
            <a:r>
              <a:rPr lang="cs-CZ" sz="5100" dirty="0" smtClean="0"/>
              <a:t>vzácně </a:t>
            </a:r>
            <a:r>
              <a:rPr lang="cs-CZ" sz="5100" dirty="0"/>
              <a:t>jsou postiženy všechny čtyři končetiny (</a:t>
            </a:r>
            <a:r>
              <a:rPr lang="cs-CZ" sz="5100" dirty="0" err="1"/>
              <a:t>kvadruparéza</a:t>
            </a:r>
            <a:r>
              <a:rPr lang="cs-CZ" sz="5100" dirty="0"/>
              <a:t>) </a:t>
            </a:r>
          </a:p>
          <a:p>
            <a:pPr lvl="1"/>
            <a:r>
              <a:rPr lang="cs-CZ" sz="5100" dirty="0" smtClean="0"/>
              <a:t>případně </a:t>
            </a:r>
            <a:r>
              <a:rPr lang="cs-CZ" sz="5100" dirty="0"/>
              <a:t>může jít pouze o poruchu hybnosti ústního koutku (centrální faciální paréza). </a:t>
            </a:r>
          </a:p>
          <a:p>
            <a:r>
              <a:rPr lang="cs-CZ" sz="5100" b="1" i="1" dirty="0" smtClean="0"/>
              <a:t>senzitivní </a:t>
            </a:r>
            <a:r>
              <a:rPr lang="cs-CZ" sz="5100" b="1" i="1" dirty="0"/>
              <a:t>příznaky </a:t>
            </a:r>
            <a:r>
              <a:rPr lang="cs-CZ" sz="5100" dirty="0"/>
              <a:t>(obvykle necitlivost, nejčastěji na jedné polovině </a:t>
            </a:r>
            <a:r>
              <a:rPr lang="cs-CZ" sz="5100" dirty="0" smtClean="0"/>
              <a:t>těla opět kontralaterálně k postižení) </a:t>
            </a:r>
            <a:r>
              <a:rPr lang="cs-CZ" sz="5100" dirty="0"/>
              <a:t>(45 %) </a:t>
            </a:r>
          </a:p>
          <a:p>
            <a:r>
              <a:rPr lang="cs-CZ" sz="5100" b="1" i="1" dirty="0" smtClean="0"/>
              <a:t>bolest </a:t>
            </a:r>
            <a:r>
              <a:rPr lang="cs-CZ" sz="5100" b="1" i="1" dirty="0"/>
              <a:t>hlavy </a:t>
            </a:r>
            <a:r>
              <a:rPr lang="cs-CZ" sz="5100" dirty="0"/>
              <a:t>(27 %, nejčastěji </a:t>
            </a:r>
            <a:r>
              <a:rPr lang="cs-CZ" sz="5100" dirty="0" smtClean="0"/>
              <a:t>u krvácení</a:t>
            </a:r>
            <a:r>
              <a:rPr lang="cs-CZ" sz="5100" dirty="0"/>
              <a:t>, kde se jedná o typický příznak) </a:t>
            </a:r>
          </a:p>
          <a:p>
            <a:r>
              <a:rPr lang="cs-CZ" sz="5100" b="1" i="1" dirty="0" smtClean="0"/>
              <a:t>porucha </a:t>
            </a:r>
            <a:r>
              <a:rPr lang="cs-CZ" sz="5100" b="1" i="1" dirty="0"/>
              <a:t>řeči </a:t>
            </a:r>
            <a:r>
              <a:rPr lang="cs-CZ" sz="5100" dirty="0"/>
              <a:t>(24 %) </a:t>
            </a:r>
          </a:p>
          <a:p>
            <a:r>
              <a:rPr lang="cs-CZ" sz="5100" b="1" i="1" dirty="0" smtClean="0"/>
              <a:t>porucha </a:t>
            </a:r>
            <a:r>
              <a:rPr lang="cs-CZ" sz="5100" b="1" i="1" dirty="0"/>
              <a:t>chůze </a:t>
            </a:r>
            <a:r>
              <a:rPr lang="cs-CZ" sz="5100" dirty="0"/>
              <a:t>(11 %) </a:t>
            </a:r>
          </a:p>
          <a:p>
            <a:r>
              <a:rPr lang="cs-CZ" sz="5100" dirty="0" smtClean="0"/>
              <a:t>porucha </a:t>
            </a:r>
            <a:r>
              <a:rPr lang="cs-CZ" sz="5100" dirty="0"/>
              <a:t>vidění </a:t>
            </a:r>
          </a:p>
          <a:p>
            <a:pPr lvl="1"/>
            <a:r>
              <a:rPr lang="cs-CZ" sz="5100" dirty="0"/>
              <a:t>o v jedné polovině zorného pole (</a:t>
            </a:r>
            <a:r>
              <a:rPr lang="cs-CZ" sz="5100" dirty="0" err="1"/>
              <a:t>hemianopsie</a:t>
            </a:r>
            <a:r>
              <a:rPr lang="cs-CZ" sz="5100" dirty="0"/>
              <a:t>) (14 %) </a:t>
            </a:r>
          </a:p>
          <a:p>
            <a:pPr lvl="1"/>
            <a:r>
              <a:rPr lang="cs-CZ" sz="5100" dirty="0"/>
              <a:t>o jiné poruchy vidění (6 %): </a:t>
            </a:r>
            <a:endParaRPr lang="cs-CZ" sz="5100" dirty="0" smtClean="0"/>
          </a:p>
          <a:p>
            <a:pPr lvl="1"/>
            <a:endParaRPr lang="cs-CZ" dirty="0"/>
          </a:p>
          <a:p>
            <a:pPr marL="4572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1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919" y="228227"/>
            <a:ext cx="10772775" cy="1658198"/>
          </a:xfrm>
        </p:spPr>
        <p:txBody>
          <a:bodyPr/>
          <a:lstStyle/>
          <a:p>
            <a:r>
              <a:rPr lang="cs-CZ" dirty="0" smtClean="0"/>
              <a:t>CMP diagnostika a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919" y="1886425"/>
            <a:ext cx="10753725" cy="3766185"/>
          </a:xfrm>
        </p:spPr>
        <p:txBody>
          <a:bodyPr/>
          <a:lstStyle/>
          <a:p>
            <a:r>
              <a:rPr lang="cs-CZ" b="1" dirty="0" smtClean="0"/>
              <a:t>TIME IS BRAIN</a:t>
            </a:r>
            <a:endParaRPr lang="cs-CZ" b="1" dirty="0"/>
          </a:p>
          <a:p>
            <a:r>
              <a:rPr lang="cs-CZ" dirty="0" smtClean="0"/>
              <a:t>Klíčové rozlišit mezi ischemickou a </a:t>
            </a:r>
            <a:r>
              <a:rPr lang="cs-CZ" dirty="0" err="1" smtClean="0"/>
              <a:t>hemorhagickou</a:t>
            </a:r>
            <a:r>
              <a:rPr lang="cs-CZ" dirty="0" smtClean="0"/>
              <a:t> (krvácení) CMP</a:t>
            </a:r>
          </a:p>
          <a:p>
            <a:r>
              <a:rPr lang="cs-CZ" dirty="0" smtClean="0"/>
              <a:t>- CT mozku</a:t>
            </a:r>
          </a:p>
          <a:p>
            <a:r>
              <a:rPr lang="cs-CZ" dirty="0" smtClean="0"/>
              <a:t>- krvácení – neurochirurgie nebo konzervativní postup</a:t>
            </a:r>
          </a:p>
          <a:p>
            <a:r>
              <a:rPr lang="cs-CZ" dirty="0" smtClean="0"/>
              <a:t>- Ischemie – do 4,5 hodiny intravenózní trombolýza, do 6 hodin, většinou při neúspěch trombolýzy mechanická </a:t>
            </a:r>
            <a:r>
              <a:rPr lang="cs-CZ" dirty="0" err="1" smtClean="0"/>
              <a:t>trombektomie</a:t>
            </a:r>
            <a:r>
              <a:rPr lang="cs-CZ" dirty="0" smtClean="0"/>
              <a:t>, jsou-li kontraindikace, tak konzervativní postup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928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5387" y="157889"/>
            <a:ext cx="10772775" cy="1658198"/>
          </a:xfrm>
        </p:spPr>
        <p:txBody>
          <a:bodyPr/>
          <a:lstStyle/>
          <a:p>
            <a:r>
              <a:rPr lang="cs-CZ" dirty="0" smtClean="0"/>
              <a:t>CMP a logopedie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437" y="1448973"/>
            <a:ext cx="10753725" cy="521308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Logoped přichází vyšetřit pacienta, hned jakmile je to možné, většinou ihned na iktovou jednotce (oddělení na kterém jsou pacienti většinou prvních 24 hodin po CMP)</a:t>
            </a:r>
          </a:p>
          <a:p>
            <a:r>
              <a:rPr lang="cs-CZ" dirty="0" smtClean="0"/>
              <a:t>MAST (</a:t>
            </a:r>
            <a:r>
              <a:rPr lang="en-US" dirty="0"/>
              <a:t>The Mississippi Aphasia Screening </a:t>
            </a:r>
            <a:r>
              <a:rPr lang="en-US" dirty="0" smtClean="0"/>
              <a:t>Test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MAST)</a:t>
            </a:r>
            <a:r>
              <a:rPr lang="cs-CZ" dirty="0" smtClean="0"/>
              <a:t> test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www.fnbrno.cz/areal-bohunice/neurologicka-klinika/screening-afazie-mastcz/t3305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a</a:t>
            </a:r>
            <a:r>
              <a:rPr lang="cs-CZ" dirty="0" smtClean="0"/>
              <a:t> GUSS (</a:t>
            </a:r>
            <a:r>
              <a:rPr lang="nl-NL" dirty="0"/>
              <a:t>Gugging Swalloving Screen – Trapl M. et al. </a:t>
            </a:r>
            <a:r>
              <a:rPr lang="nl-NL" dirty="0" smtClean="0"/>
              <a:t>2007</a:t>
            </a:r>
            <a:r>
              <a:rPr lang="cs-CZ" dirty="0" smtClean="0"/>
              <a:t>) test</a:t>
            </a:r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www.fnbrno.cz/areal-bohunice/neurologicka-klinika/screening-dysfagie-guss/t4943</a:t>
            </a:r>
            <a:endParaRPr lang="cs-CZ" dirty="0" smtClean="0"/>
          </a:p>
          <a:p>
            <a:r>
              <a:rPr lang="cs-CZ" dirty="0"/>
              <a:t>Péče o pa­cienty s dysfagií po cévní mozkové příhodě v České </a:t>
            </a:r>
            <a:r>
              <a:rPr lang="cs-CZ" dirty="0" smtClean="0"/>
              <a:t>republice</a:t>
            </a:r>
          </a:p>
          <a:p>
            <a:r>
              <a:rPr lang="cs-CZ" dirty="0"/>
              <a:t>Autoři: G. Solná </a:t>
            </a:r>
            <a:r>
              <a:rPr lang="cs-CZ" baseline="30000" dirty="0"/>
              <a:t>1</a:t>
            </a:r>
            <a:r>
              <a:rPr lang="cs-CZ" dirty="0"/>
              <a:t>;  D. Václavík </a:t>
            </a:r>
            <a:r>
              <a:rPr lang="cs-CZ" baseline="30000" dirty="0"/>
              <a:t>1</a:t>
            </a:r>
            <a:r>
              <a:rPr lang="cs-CZ" dirty="0"/>
              <a:t>;  N. </a:t>
            </a:r>
            <a:r>
              <a:rPr lang="cs-CZ" dirty="0" err="1"/>
              <a:t>Lasotová</a:t>
            </a:r>
            <a:r>
              <a:rPr lang="cs-CZ" dirty="0"/>
              <a:t> </a:t>
            </a:r>
            <a:r>
              <a:rPr lang="cs-CZ" baseline="30000" dirty="0"/>
              <a:t>2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Působiště autorů: Neurologické oddělení, Vzdělávací a výzkumný institut </a:t>
            </a:r>
            <a:r>
              <a:rPr lang="cs-CZ" dirty="0" err="1"/>
              <a:t>Agel</a:t>
            </a:r>
            <a:r>
              <a:rPr lang="cs-CZ" dirty="0"/>
              <a:t>, o. p. s., Vítkovická nemocnice, a. s., Ostrava </a:t>
            </a:r>
            <a:r>
              <a:rPr lang="cs-CZ" baseline="30000" dirty="0"/>
              <a:t>1</a:t>
            </a:r>
            <a:r>
              <a:rPr lang="cs-CZ" dirty="0"/>
              <a:t>;  Neurologická klinika LF MU a FN Brno </a:t>
            </a:r>
            <a:r>
              <a:rPr lang="cs-CZ" baseline="30000" dirty="0"/>
              <a:t>2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Vyšlo v časopise: </a:t>
            </a:r>
            <a:r>
              <a:rPr lang="cs-CZ" u="sng" dirty="0" err="1">
                <a:hlinkClick r:id="rId4" tooltip="Česká a slovenská neurologie a neurochirurgie 5/2018"/>
              </a:rPr>
              <a:t>Cesk</a:t>
            </a:r>
            <a:r>
              <a:rPr lang="cs-CZ" u="sng" dirty="0">
                <a:hlinkClick r:id="rId4" tooltip="Česká a slovenská neurologie a neurochirurgie 5/2018"/>
              </a:rPr>
              <a:t> Slov </a:t>
            </a:r>
            <a:r>
              <a:rPr lang="cs-CZ" u="sng" dirty="0" err="1">
                <a:hlinkClick r:id="rId4" tooltip="Česká a slovenská neurologie a neurochirurgie 5/2018"/>
              </a:rPr>
              <a:t>Neurol</a:t>
            </a:r>
            <a:r>
              <a:rPr lang="cs-CZ" u="sng" dirty="0">
                <a:hlinkClick r:id="rId4" tooltip="Česká a slovenská neurologie a neurochirurgie 5/2018"/>
              </a:rPr>
              <a:t> N 2018; 81(5): </a:t>
            </a:r>
            <a:r>
              <a:rPr lang="cs-CZ" u="sng" dirty="0" smtClean="0">
                <a:hlinkClick r:id="rId4" tooltip="Česká a slovenská neurologie a neurochirurgie 5/2018"/>
              </a:rPr>
              <a:t>528-531</a:t>
            </a:r>
            <a:endParaRPr lang="cs-CZ" u="sng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6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Obor neurologie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6657" y="2011680"/>
            <a:ext cx="4016114" cy="3766185"/>
          </a:xfrm>
        </p:spPr>
        <p:txBody>
          <a:bodyPr/>
          <a:lstStyle/>
          <a:p>
            <a:r>
              <a:rPr lang="cs-CZ" dirty="0" smtClean="0"/>
              <a:t>Specifický obor</a:t>
            </a:r>
          </a:p>
          <a:p>
            <a:r>
              <a:rPr lang="cs-CZ" dirty="0" smtClean="0"/>
              <a:t>Díky moderní terapie je řada neurologických onemocnění (roztroušená skleróza, epilepsie...) „neviditelných“</a:t>
            </a:r>
          </a:p>
          <a:p>
            <a:r>
              <a:rPr lang="cs-CZ" dirty="0" smtClean="0"/>
              <a:t>Terapie neurolog. onemocnění je většinou dlouhodobá</a:t>
            </a:r>
          </a:p>
          <a:p>
            <a:r>
              <a:rPr lang="cs-CZ" dirty="0"/>
              <a:t>V</a:t>
            </a:r>
            <a:r>
              <a:rPr lang="cs-CZ" dirty="0" smtClean="0"/>
              <a:t>elmi důležitý a přínosný pro pacienta je multidisciplinární přístup a spolupráce s rodinou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64009582"/>
              </p:ext>
            </p:extLst>
          </p:nvPr>
        </p:nvGraphicFramePr>
        <p:xfrm>
          <a:off x="5896634" y="663435"/>
          <a:ext cx="580941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Veselý obličej 7"/>
          <p:cNvSpPr/>
          <p:nvPr/>
        </p:nvSpPr>
        <p:spPr>
          <a:xfrm>
            <a:off x="8387271" y="3234906"/>
            <a:ext cx="828136" cy="81950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87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581" y="107647"/>
            <a:ext cx="10772775" cy="1658198"/>
          </a:xfrm>
        </p:spPr>
        <p:txBody>
          <a:bodyPr/>
          <a:lstStyle/>
          <a:p>
            <a:r>
              <a:rPr lang="cs-CZ" dirty="0" smtClean="0"/>
              <a:t>Roztroušená skleróza (RS)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631" y="1589650"/>
            <a:ext cx="10753725" cy="3766185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- chronické </a:t>
            </a:r>
            <a:r>
              <a:rPr lang="cs-CZ" dirty="0"/>
              <a:t>autoimunitní demyelinizační </a:t>
            </a:r>
            <a:r>
              <a:rPr lang="cs-CZ" dirty="0" err="1"/>
              <a:t>neurodegenerativní</a:t>
            </a:r>
            <a:r>
              <a:rPr lang="cs-CZ" dirty="0"/>
              <a:t> onemocnění mozku, míchy a optických nervů. </a:t>
            </a:r>
            <a:endParaRPr lang="cs-CZ" dirty="0" smtClean="0"/>
          </a:p>
          <a:p>
            <a:r>
              <a:rPr lang="cs-CZ" dirty="0" smtClean="0"/>
              <a:t>- patří </a:t>
            </a:r>
            <a:r>
              <a:rPr lang="cs-CZ" dirty="0"/>
              <a:t>mezi nejčastější příčiny chronické invalidity mladých </a:t>
            </a:r>
            <a:r>
              <a:rPr lang="cs-CZ" dirty="0" smtClean="0"/>
              <a:t>lidí </a:t>
            </a:r>
          </a:p>
          <a:p>
            <a:r>
              <a:rPr lang="cs-CZ" dirty="0" smtClean="0"/>
              <a:t>- první příznaky RS mezi 20-40 rokem, častější u žen </a:t>
            </a:r>
          </a:p>
          <a:p>
            <a:r>
              <a:rPr lang="cs-CZ" dirty="0" smtClean="0"/>
              <a:t>- klinické příznaky – většinou ataky, mezi nimi období klidu, klinicky: poruchy zraku (zamlžené vidění), parézy, poruchy citlivosti, sfinkterové, sexuální poruchy, závratě, únava</a:t>
            </a:r>
          </a:p>
          <a:p>
            <a:r>
              <a:rPr lang="cs-CZ" dirty="0" smtClean="0"/>
              <a:t>- diagnostika – MR, </a:t>
            </a:r>
            <a:r>
              <a:rPr lang="cs-CZ" dirty="0" err="1" smtClean="0"/>
              <a:t>lumb</a:t>
            </a:r>
            <a:r>
              <a:rPr lang="cs-CZ" dirty="0" smtClean="0"/>
              <a:t>. punkce, evokované potenciály </a:t>
            </a:r>
          </a:p>
          <a:p>
            <a:r>
              <a:rPr lang="cs-CZ" dirty="0" smtClean="0"/>
              <a:t>- poruchy řeči, poruchy polykání</a:t>
            </a:r>
          </a:p>
          <a:p>
            <a:r>
              <a:rPr lang="cs-CZ" dirty="0" smtClean="0"/>
              <a:t>- důležitá spolupráce s logopedem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6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822" y="238275"/>
            <a:ext cx="10772775" cy="1658198"/>
          </a:xfrm>
        </p:spPr>
        <p:txBody>
          <a:bodyPr/>
          <a:lstStyle/>
          <a:p>
            <a:r>
              <a:rPr lang="cs-CZ" dirty="0" smtClean="0"/>
              <a:t>Poruchy řeči u 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22" y="1896473"/>
            <a:ext cx="10753725" cy="3766185"/>
          </a:xfrm>
        </p:spPr>
        <p:txBody>
          <a:bodyPr/>
          <a:lstStyle/>
          <a:p>
            <a:r>
              <a:rPr lang="cs-CZ" dirty="0" smtClean="0"/>
              <a:t>Rozvoj	 </a:t>
            </a:r>
            <a:r>
              <a:rPr lang="cs-CZ" dirty="0"/>
              <a:t>takzvané skandované </a:t>
            </a:r>
            <a:r>
              <a:rPr lang="cs-CZ" dirty="0" smtClean="0"/>
              <a:t>řeči (charakteristická</a:t>
            </a:r>
            <a:r>
              <a:rPr lang="cs-CZ" dirty="0"/>
              <a:t> vyrážením prvních slabik s polykáním těch následujících nebo zpomaleným hovorem s přetahováním jednotlivých </a:t>
            </a:r>
            <a:r>
              <a:rPr lang="cs-CZ" dirty="0" smtClean="0"/>
              <a:t>slabik).</a:t>
            </a:r>
            <a:endParaRPr lang="cs-CZ" dirty="0"/>
          </a:p>
          <a:p>
            <a:r>
              <a:rPr lang="cs-CZ" dirty="0"/>
              <a:t>Slabost a porucha koordinace svalů jazyka, rtů, tváří a úst vede k obtížnému ústnímu projevu.</a:t>
            </a:r>
          </a:p>
          <a:p>
            <a:r>
              <a:rPr lang="cs-CZ" dirty="0"/>
              <a:t>Jedinci s roztroušenou sklerózou také mohou </a:t>
            </a:r>
            <a:r>
              <a:rPr lang="cs-CZ" dirty="0" smtClean="0"/>
              <a:t>mít </a:t>
            </a:r>
            <a:r>
              <a:rPr lang="cs-CZ" dirty="0" err="1" smtClean="0"/>
              <a:t>rhinolálii</a:t>
            </a:r>
            <a:r>
              <a:rPr lang="cs-CZ" dirty="0" smtClean="0"/>
              <a:t>. Tato </a:t>
            </a:r>
            <a:r>
              <a:rPr lang="cs-CZ" dirty="0"/>
              <a:t>obtíž je způsobena slabostí patrového svalstva a je podobná mluvě s ucpaným nosem při rýmě.</a:t>
            </a:r>
          </a:p>
          <a:p>
            <a:r>
              <a:rPr lang="cs-CZ" dirty="0"/>
              <a:t>Problémy s řečí jsou často sdruženy s dalšími příznaky postižení nervového systému, mezi něž patří třes a porucha svalové koordinace.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08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628" y="198082"/>
            <a:ext cx="10772775" cy="1658198"/>
          </a:xfrm>
        </p:spPr>
        <p:txBody>
          <a:bodyPr/>
          <a:lstStyle/>
          <a:p>
            <a:r>
              <a:rPr lang="cs-CZ" dirty="0" smtClean="0"/>
              <a:t>Poruchy polykání u 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678" y="1549456"/>
            <a:ext cx="10753725" cy="445945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Potíže s polykáním jsou relativně častým a závažným symptomem RS, který je však v klinické praxi často opomíjen a zřejmě podhodnocen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Poruchy s polykáním se objevují zhruba u třetiny pacientů. </a:t>
            </a:r>
            <a:endParaRPr lang="cs-CZ" dirty="0"/>
          </a:p>
          <a:p>
            <a:r>
              <a:rPr lang="cs-CZ" dirty="0" smtClean="0"/>
              <a:t>Čím výraznější postižení, tím častěji se objevují poruchy polykání.</a:t>
            </a:r>
          </a:p>
          <a:p>
            <a:endParaRPr lang="cs-CZ" dirty="0" smtClean="0"/>
          </a:p>
          <a:p>
            <a:r>
              <a:rPr lang="cs-CZ" dirty="0" smtClean="0"/>
              <a:t>Dop. literatura:</a:t>
            </a:r>
          </a:p>
          <a:p>
            <a:r>
              <a:rPr lang="cs-CZ" i="1" dirty="0" smtClean="0"/>
              <a:t>Validace </a:t>
            </a:r>
            <a:r>
              <a:rPr lang="cs-CZ" i="1" dirty="0"/>
              <a:t>dotazníku pro hodnocení dysfagie u pacientů s roztroušenou sklerózou – česká verze </a:t>
            </a:r>
            <a:r>
              <a:rPr lang="cs-CZ" i="1" dirty="0" smtClean="0"/>
              <a:t>DYMUS</a:t>
            </a:r>
          </a:p>
          <a:p>
            <a:r>
              <a:rPr lang="cs-CZ" i="1" dirty="0" smtClean="0"/>
              <a:t>Autoři</a:t>
            </a:r>
            <a:r>
              <a:rPr lang="cs-CZ" i="1" dirty="0"/>
              <a:t>: J. Kolčava </a:t>
            </a:r>
            <a:r>
              <a:rPr lang="cs-CZ" i="1" baseline="30000" dirty="0"/>
              <a:t>1,2</a:t>
            </a:r>
            <a:r>
              <a:rPr lang="cs-CZ" i="1" dirty="0"/>
              <a:t>;  N. </a:t>
            </a:r>
            <a:r>
              <a:rPr lang="cs-CZ" i="1" dirty="0" err="1"/>
              <a:t>Lasotová</a:t>
            </a:r>
            <a:r>
              <a:rPr lang="cs-CZ" i="1" dirty="0"/>
              <a:t> </a:t>
            </a:r>
            <a:r>
              <a:rPr lang="cs-CZ" i="1" baseline="30000" dirty="0"/>
              <a:t>2</a:t>
            </a:r>
            <a:r>
              <a:rPr lang="cs-CZ" i="1" dirty="0"/>
              <a:t>;  P. Štourač </a:t>
            </a:r>
            <a:r>
              <a:rPr lang="cs-CZ" i="1" baseline="30000" dirty="0"/>
              <a:t>1,2</a:t>
            </a:r>
            <a:r>
              <a:rPr lang="cs-CZ" i="1" dirty="0"/>
              <a:t>;  J. Bednařík </a:t>
            </a:r>
            <a:r>
              <a:rPr lang="cs-CZ" i="1" baseline="30000" dirty="0"/>
              <a:t>1,2</a:t>
            </a:r>
            <a:r>
              <a:rPr lang="cs-CZ" i="1" dirty="0"/>
              <a:t>;  E. Vlčková </a:t>
            </a:r>
            <a:r>
              <a:rPr lang="cs-CZ" i="1" baseline="30000" dirty="0"/>
              <a:t>1,2</a:t>
            </a:r>
            <a:r>
              <a:rPr lang="cs-CZ" i="1" dirty="0"/>
              <a:t/>
            </a:r>
            <a:br>
              <a:rPr lang="cs-CZ" i="1" dirty="0"/>
            </a:br>
            <a:r>
              <a:rPr lang="cs-CZ" i="1" dirty="0"/>
              <a:t>Působiště autorů: </a:t>
            </a:r>
            <a:r>
              <a:rPr lang="cs-CZ" i="1" dirty="0" err="1"/>
              <a:t>Neuroglická</a:t>
            </a:r>
            <a:r>
              <a:rPr lang="cs-CZ" i="1" dirty="0"/>
              <a:t> klinika LF MU, Brno </a:t>
            </a:r>
            <a:r>
              <a:rPr lang="cs-CZ" i="1" baseline="30000" dirty="0"/>
              <a:t>1</a:t>
            </a:r>
            <a:r>
              <a:rPr lang="cs-CZ" i="1" dirty="0"/>
              <a:t>;  Neurologická klinika FN Brno </a:t>
            </a:r>
            <a:r>
              <a:rPr lang="cs-CZ" i="1" baseline="30000" dirty="0"/>
              <a:t>2</a:t>
            </a:r>
            <a:r>
              <a:rPr lang="cs-CZ" i="1" dirty="0"/>
              <a:t/>
            </a:r>
            <a:br>
              <a:rPr lang="cs-CZ" i="1" dirty="0"/>
            </a:br>
            <a:r>
              <a:rPr lang="cs-CZ" i="1" dirty="0"/>
              <a:t>Vyšlo v časopise: </a:t>
            </a:r>
            <a:r>
              <a:rPr lang="cs-CZ" i="1" u="sng" dirty="0" err="1">
                <a:hlinkClick r:id="rId2" tooltip="Česká a slovenská neurologie a neurochirurgie 3/2020"/>
              </a:rPr>
              <a:t>Cesk</a:t>
            </a:r>
            <a:r>
              <a:rPr lang="cs-CZ" i="1" u="sng" dirty="0">
                <a:hlinkClick r:id="rId2" tooltip="Česká a slovenská neurologie a neurochirurgie 3/2020"/>
              </a:rPr>
              <a:t> Slov </a:t>
            </a:r>
            <a:r>
              <a:rPr lang="cs-CZ" i="1" u="sng" dirty="0" err="1">
                <a:hlinkClick r:id="rId2" tooltip="Česká a slovenská neurologie a neurochirurgie 3/2020"/>
              </a:rPr>
              <a:t>Neurol</a:t>
            </a:r>
            <a:r>
              <a:rPr lang="cs-CZ" i="1" u="sng" dirty="0">
                <a:hlinkClick r:id="rId2" tooltip="Česká a slovenská neurologie a neurochirurgie 3/2020"/>
              </a:rPr>
              <a:t> N 2020; 83/116(3): 285-290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53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5483" y="-83271"/>
            <a:ext cx="10772775" cy="1658198"/>
          </a:xfrm>
        </p:spPr>
        <p:txBody>
          <a:bodyPr/>
          <a:lstStyle/>
          <a:p>
            <a:r>
              <a:rPr lang="cs-CZ" dirty="0" smtClean="0"/>
              <a:t>Tumory CNS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870" y="1396721"/>
            <a:ext cx="10772775" cy="527538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Primární tumory CNS (benigní – nezhoubné – např. </a:t>
            </a:r>
            <a:r>
              <a:rPr lang="cs-CZ" dirty="0" err="1" smtClean="0"/>
              <a:t>meningeom</a:t>
            </a:r>
            <a:r>
              <a:rPr lang="cs-CZ" dirty="0" smtClean="0"/>
              <a:t>, maligní – zhoubné – např. glioblastom), pozor „i benigní tumor může být velmi nebezpečný vzhledem ke své  lokalizaci“</a:t>
            </a:r>
          </a:p>
          <a:p>
            <a:endParaRPr lang="cs-CZ" dirty="0"/>
          </a:p>
          <a:p>
            <a:r>
              <a:rPr lang="cs-CZ" dirty="0" smtClean="0"/>
              <a:t>Sekundární – metastázy (karcinom prsu, karcinom plic, karcinom ledvin, melanom ....)</a:t>
            </a:r>
          </a:p>
          <a:p>
            <a:endParaRPr lang="cs-CZ" dirty="0"/>
          </a:p>
          <a:p>
            <a:r>
              <a:rPr lang="cs-CZ" dirty="0" smtClean="0"/>
              <a:t>Klinicky postupně </a:t>
            </a:r>
            <a:r>
              <a:rPr lang="cs-CZ" dirty="0" err="1" smtClean="0"/>
              <a:t>progredující</a:t>
            </a:r>
            <a:r>
              <a:rPr lang="cs-CZ" dirty="0" smtClean="0"/>
              <a:t> - ložiskové potíže vycházející z lokalizace tumoru (např. poruchy zraku, parézy, poruchy citlivosti, epileptické záchvaty), poruchy chování, koncentrace</a:t>
            </a:r>
          </a:p>
          <a:p>
            <a:r>
              <a:rPr lang="cs-CZ" dirty="0" smtClean="0"/>
              <a:t>- celkové příznaky – bolest hlavy, pocit na zvracení, zvracení </a:t>
            </a:r>
          </a:p>
          <a:p>
            <a:endParaRPr lang="cs-CZ" dirty="0"/>
          </a:p>
          <a:p>
            <a:r>
              <a:rPr lang="cs-CZ" dirty="0" smtClean="0"/>
              <a:t>Diagnostika – MR mozku</a:t>
            </a:r>
          </a:p>
          <a:p>
            <a:endParaRPr lang="cs-CZ" dirty="0"/>
          </a:p>
          <a:p>
            <a:r>
              <a:rPr lang="cs-CZ" dirty="0" smtClean="0"/>
              <a:t>Terapie – kombinovaná – onkologická a neurochirurgická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8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532" y="137793"/>
            <a:ext cx="10772775" cy="1658198"/>
          </a:xfrm>
        </p:spPr>
        <p:txBody>
          <a:bodyPr/>
          <a:lstStyle/>
          <a:p>
            <a:r>
              <a:rPr lang="cs-CZ" dirty="0" smtClean="0"/>
              <a:t>Epilepsie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4582" y="1720277"/>
            <a:ext cx="10753725" cy="3766185"/>
          </a:xfrm>
        </p:spPr>
        <p:txBody>
          <a:bodyPr/>
          <a:lstStyle/>
          <a:p>
            <a:r>
              <a:rPr lang="cs-CZ" dirty="0"/>
              <a:t>Epilepsie je onemocnění mozku charakterizované opakovaným výskytem epileptických záchvatů. </a:t>
            </a:r>
            <a:endParaRPr lang="cs-CZ" dirty="0" smtClean="0"/>
          </a:p>
          <a:p>
            <a:r>
              <a:rPr lang="cs-CZ" dirty="0" smtClean="0"/>
              <a:t>Dle </a:t>
            </a:r>
            <a:r>
              <a:rPr lang="cs-CZ" dirty="0"/>
              <a:t>současných kritérií je ke stanovení této diagnózy nutné, aby pacient prodělal (1) </a:t>
            </a:r>
            <a:r>
              <a:rPr lang="cs-CZ" b="1" dirty="0"/>
              <a:t>dva epileptické záchvaty </a:t>
            </a:r>
            <a:r>
              <a:rPr lang="cs-CZ" dirty="0"/>
              <a:t>nebo (2) </a:t>
            </a:r>
            <a:r>
              <a:rPr lang="cs-CZ" b="1" dirty="0"/>
              <a:t>jeden epileptický záchvat a současně bylo vysoké riziko jeho opakování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Vysoké riziko je např. v případě, že k záchvatu došlo v důsledku prodělané cévní mozkové příhody, nádoru nebo je přítomna epileptiformní abnormita na EEG. Epilepsie postihuje cca </a:t>
            </a:r>
            <a:r>
              <a:rPr lang="cs-CZ" b="1" dirty="0"/>
              <a:t>1% populace</a:t>
            </a:r>
            <a:r>
              <a:rPr lang="cs-CZ" dirty="0"/>
              <a:t>, nejvyšší výskyt je v dětství a ve starším věku. </a:t>
            </a:r>
          </a:p>
        </p:txBody>
      </p:sp>
    </p:spTree>
    <p:extLst>
      <p:ext uri="{BB962C8B-B14F-4D97-AF65-F5344CB8AC3E}">
        <p14:creationId xmlns:p14="http://schemas.microsoft.com/office/powerpoint/2010/main" val="13877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5773" y="228228"/>
            <a:ext cx="10772775" cy="1658198"/>
          </a:xfrm>
        </p:spPr>
        <p:txBody>
          <a:bodyPr/>
          <a:lstStyle/>
          <a:p>
            <a:r>
              <a:rPr lang="cs-CZ" dirty="0" smtClean="0"/>
              <a:t>Epilepsie - 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5773" y="1589649"/>
            <a:ext cx="11039058" cy="5268351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Fokální záchvaty </a:t>
            </a:r>
          </a:p>
          <a:p>
            <a:r>
              <a:rPr lang="cs-CZ" dirty="0" smtClean="0"/>
              <a:t>je </a:t>
            </a:r>
            <a:r>
              <a:rPr lang="cs-CZ" dirty="0"/>
              <a:t>možné vymezit </a:t>
            </a:r>
            <a:r>
              <a:rPr lang="cs-CZ" i="1" dirty="0"/>
              <a:t>oblast mozku, která je zodpovědná za vznik epileptických záchvatů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- s poruchou vědomí   </a:t>
            </a:r>
          </a:p>
          <a:p>
            <a:pPr lvl="1"/>
            <a:r>
              <a:rPr lang="cs-CZ" dirty="0" smtClean="0"/>
              <a:t>- bez poruchy vědomí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r>
              <a:rPr lang="cs-CZ" b="1" dirty="0"/>
              <a:t>Generalizované záchvaty</a:t>
            </a:r>
          </a:p>
          <a:p>
            <a:r>
              <a:rPr lang="cs-CZ" dirty="0"/>
              <a:t>- </a:t>
            </a:r>
            <a:r>
              <a:rPr lang="cs-CZ" dirty="0" err="1"/>
              <a:t>tonicko</a:t>
            </a:r>
            <a:r>
              <a:rPr lang="cs-CZ" dirty="0"/>
              <a:t> klonické </a:t>
            </a:r>
          </a:p>
          <a:p>
            <a:r>
              <a:rPr lang="cs-CZ" dirty="0"/>
              <a:t>- myoklonické - rychlé krátké záškuby, nejčastěji horními končetinami </a:t>
            </a:r>
          </a:p>
          <a:p>
            <a:r>
              <a:rPr lang="cs-CZ" dirty="0"/>
              <a:t>- absence -krátká ztráta vědomí (několik málo sekund), která není doprovázena výraznějšími motorickými projevy, používá se rovněž pojem zahledění</a:t>
            </a:r>
          </a:p>
          <a:p>
            <a:pPr marL="4572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2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580" y="157889"/>
            <a:ext cx="10772775" cy="1658198"/>
          </a:xfrm>
        </p:spPr>
        <p:txBody>
          <a:bodyPr/>
          <a:lstStyle/>
          <a:p>
            <a:r>
              <a:rPr lang="cs-CZ" dirty="0" smtClean="0"/>
              <a:t>Fokální epileptické záchvaty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464" y="2011363"/>
            <a:ext cx="9949264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Epilepsie -diagnostika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CT mozku </a:t>
            </a:r>
          </a:p>
          <a:p>
            <a:r>
              <a:rPr lang="cs-CZ" dirty="0" smtClean="0"/>
              <a:t>Magnetická rezonance </a:t>
            </a:r>
          </a:p>
          <a:p>
            <a:r>
              <a:rPr lang="cs-CZ" dirty="0" smtClean="0"/>
              <a:t>EEG</a:t>
            </a:r>
          </a:p>
          <a:p>
            <a:r>
              <a:rPr lang="cs-CZ" dirty="0" smtClean="0"/>
              <a:t>Video EEG</a:t>
            </a:r>
          </a:p>
        </p:txBody>
      </p:sp>
    </p:spTree>
    <p:extLst>
      <p:ext uri="{BB962C8B-B14F-4D97-AF65-F5344CB8AC3E}">
        <p14:creationId xmlns:p14="http://schemas.microsoft.com/office/powerpoint/2010/main" val="11013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628" y="353482"/>
            <a:ext cx="10772775" cy="1658198"/>
          </a:xfrm>
        </p:spPr>
        <p:txBody>
          <a:bodyPr/>
          <a:lstStyle/>
          <a:p>
            <a:r>
              <a:rPr lang="cs-CZ" dirty="0" smtClean="0"/>
              <a:t>Mozeček (cerebellum)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678" y="2003641"/>
            <a:ext cx="7300460" cy="4064650"/>
          </a:xfrm>
        </p:spPr>
        <p:txBody>
          <a:bodyPr>
            <a:normAutofit/>
          </a:bodyPr>
          <a:lstStyle/>
          <a:p>
            <a:r>
              <a:rPr lang="cs-CZ" dirty="0" smtClean="0"/>
              <a:t>umístěn </a:t>
            </a:r>
            <a:r>
              <a:rPr lang="cs-CZ" dirty="0"/>
              <a:t>v zadní jámě lební </a:t>
            </a:r>
          </a:p>
          <a:p>
            <a:r>
              <a:rPr lang="cs-CZ" dirty="0" smtClean="0"/>
              <a:t>podílí </a:t>
            </a:r>
            <a:r>
              <a:rPr lang="cs-CZ" dirty="0"/>
              <a:t>se na </a:t>
            </a:r>
            <a:r>
              <a:rPr lang="cs-CZ" b="1" dirty="0"/>
              <a:t>koordinaci pohybů </a:t>
            </a:r>
            <a:r>
              <a:rPr lang="cs-CZ" dirty="0"/>
              <a:t>a udržování </a:t>
            </a:r>
            <a:r>
              <a:rPr lang="cs-CZ" b="1" dirty="0"/>
              <a:t>vzpřímeného postoje a rovnováhy </a:t>
            </a:r>
            <a:r>
              <a:rPr lang="cs-CZ" dirty="0"/>
              <a:t>(společně s vestibulárním systémem</a:t>
            </a:r>
            <a:r>
              <a:rPr lang="cs-CZ" dirty="0" smtClean="0"/>
              <a:t>)</a:t>
            </a:r>
          </a:p>
          <a:p>
            <a:r>
              <a:rPr lang="cs-CZ" dirty="0"/>
              <a:t>Při poruše mozečkových funkcí je pohyb možný, je však narušena jeho plynulost a přesnost. </a:t>
            </a:r>
            <a:endParaRPr lang="cs-CZ" dirty="0" smtClean="0"/>
          </a:p>
          <a:p>
            <a:r>
              <a:rPr lang="cs-CZ" dirty="0" smtClean="0"/>
              <a:t> Postižení (CMP, tumor, RS) – porucha koordinace pohybu, neschopnost přesného cílení pohybů, hrubý třes při pohybu, hlavně na začátku a před dosažením cíle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796" y="230909"/>
            <a:ext cx="3774149" cy="284780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 flipH="1">
            <a:off x="7946795" y="3201284"/>
            <a:ext cx="37741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https://www.the-scientist.com/news-opinion/cerebellum-does-quality-control-for-our-thoughts--study-65031</a:t>
            </a:r>
          </a:p>
        </p:txBody>
      </p:sp>
    </p:spTree>
    <p:extLst>
      <p:ext uri="{BB962C8B-B14F-4D97-AF65-F5344CB8AC3E}">
        <p14:creationId xmlns:p14="http://schemas.microsoft.com/office/powerpoint/2010/main" val="1593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676" y="353482"/>
            <a:ext cx="10772775" cy="1658198"/>
          </a:xfrm>
        </p:spPr>
        <p:txBody>
          <a:bodyPr/>
          <a:lstStyle/>
          <a:p>
            <a:r>
              <a:rPr lang="cs-CZ" dirty="0" smtClean="0"/>
              <a:t>Poruchy řeči při postižení mozečku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676" y="2011680"/>
            <a:ext cx="10753725" cy="3766185"/>
          </a:xfrm>
        </p:spPr>
        <p:txBody>
          <a:bodyPr/>
          <a:lstStyle/>
          <a:p>
            <a:r>
              <a:rPr lang="cs-CZ" b="1" dirty="0" smtClean="0"/>
              <a:t>Ataktická (přerývaná, skandovaná) řeč  </a:t>
            </a:r>
            <a:r>
              <a:rPr lang="cs-CZ" dirty="0" smtClean="0"/>
              <a:t>je způsobena asynergií (porucha koordinace) a </a:t>
            </a:r>
            <a:r>
              <a:rPr lang="cs-CZ" dirty="0" err="1" smtClean="0"/>
              <a:t>adiodochokinézou</a:t>
            </a:r>
            <a:r>
              <a:rPr lang="cs-CZ" dirty="0" smtClean="0"/>
              <a:t> (schopnost vykonávat střídavě rychlé protichůdné pohyby) artikulačního a dýchacího svalstva, které vede ke zpomalení tempa řeči a změnám artikulace.</a:t>
            </a:r>
          </a:p>
          <a:p>
            <a:r>
              <a:rPr lang="cs-CZ" dirty="0" smtClean="0"/>
              <a:t>Slova jsou vyrážena s nepřiměřeným důrazem na jednotlivé slabiky (zejména na prvou), někdy až explozivně.</a:t>
            </a:r>
          </a:p>
          <a:p>
            <a:endParaRPr lang="cs-CZ" dirty="0"/>
          </a:p>
          <a:p>
            <a:r>
              <a:rPr lang="cs-CZ" b="1" dirty="0" smtClean="0"/>
              <a:t>Mozečková dysartrie </a:t>
            </a:r>
            <a:r>
              <a:rPr lang="cs-CZ" dirty="0" smtClean="0"/>
              <a:t>– zpomalení tempa řeči a setřená výslovnost </a:t>
            </a:r>
            <a:r>
              <a:rPr lang="cs-CZ" dirty="0"/>
              <a:t>(„řeč opilce</a:t>
            </a:r>
            <a:r>
              <a:rPr lang="cs-CZ" dirty="0" smtClean="0"/>
              <a:t>“),</a:t>
            </a:r>
            <a:endParaRPr lang="cs-CZ" dirty="0"/>
          </a:p>
          <a:p>
            <a:r>
              <a:rPr lang="cs-CZ" dirty="0" smtClean="0"/>
              <a:t>připomíná </a:t>
            </a:r>
            <a:r>
              <a:rPr lang="cs-CZ" dirty="0" err="1" smtClean="0"/>
              <a:t>pseudobulbární</a:t>
            </a:r>
            <a:r>
              <a:rPr lang="cs-CZ" dirty="0" smtClean="0"/>
              <a:t> syndrom (bude vysvětleno následovně)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0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strukturální a funkční jednotky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6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677" y="228227"/>
            <a:ext cx="10772775" cy="1658198"/>
          </a:xfrm>
        </p:spPr>
        <p:txBody>
          <a:bodyPr/>
          <a:lstStyle/>
          <a:p>
            <a:r>
              <a:rPr lang="cs-CZ" dirty="0" err="1" smtClean="0"/>
              <a:t>Extrapyramidový</a:t>
            </a:r>
            <a:r>
              <a:rPr lang="cs-CZ" dirty="0" smtClean="0"/>
              <a:t>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727" y="2021728"/>
            <a:ext cx="10753725" cy="3766185"/>
          </a:xfrm>
        </p:spPr>
        <p:txBody>
          <a:bodyPr/>
          <a:lstStyle/>
          <a:p>
            <a:r>
              <a:rPr lang="cs-CZ" dirty="0"/>
              <a:t>používá pro společné označení dalších podkorových (subkortikálních) a korových (kortikálních) oblastí, které se podílejí na řízení hybnosti (motoriky). </a:t>
            </a:r>
            <a:endParaRPr lang="cs-CZ" dirty="0" smtClean="0"/>
          </a:p>
          <a:p>
            <a:r>
              <a:rPr lang="cs-CZ" dirty="0" smtClean="0"/>
              <a:t>Patří </a:t>
            </a:r>
            <a:r>
              <a:rPr lang="cs-CZ" dirty="0"/>
              <a:t>sem především tzv. bazální ganglia, motorická část thalamu a některé kortikální oblasti. </a:t>
            </a:r>
            <a:endParaRPr lang="cs-CZ" dirty="0" smtClean="0"/>
          </a:p>
          <a:p>
            <a:r>
              <a:rPr lang="cs-CZ" dirty="0" smtClean="0"/>
              <a:t>Naopak </a:t>
            </a:r>
            <a:r>
              <a:rPr lang="cs-CZ" dirty="0"/>
              <a:t>primární motorická kůra, pyramidová dráha a mozeček k </a:t>
            </a:r>
            <a:r>
              <a:rPr lang="cs-CZ" dirty="0" err="1"/>
              <a:t>extrapyramidovému</a:t>
            </a:r>
            <a:r>
              <a:rPr lang="cs-CZ" dirty="0"/>
              <a:t> systému nepatří. </a:t>
            </a:r>
          </a:p>
        </p:txBody>
      </p:sp>
    </p:spTree>
    <p:extLst>
      <p:ext uri="{BB962C8B-B14F-4D97-AF65-F5344CB8AC3E}">
        <p14:creationId xmlns:p14="http://schemas.microsoft.com/office/powerpoint/2010/main" val="30001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822" y="353482"/>
            <a:ext cx="10772775" cy="1658198"/>
          </a:xfrm>
        </p:spPr>
        <p:txBody>
          <a:bodyPr/>
          <a:lstStyle/>
          <a:p>
            <a:r>
              <a:rPr lang="cs-CZ" dirty="0" err="1" smtClean="0"/>
              <a:t>Extrapyramidový</a:t>
            </a:r>
            <a:r>
              <a:rPr lang="cs-CZ" dirty="0" smtClean="0"/>
              <a:t>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346" y="2043835"/>
            <a:ext cx="10753725" cy="3766185"/>
          </a:xfrm>
        </p:spPr>
        <p:txBody>
          <a:bodyPr/>
          <a:lstStyle/>
          <a:p>
            <a:r>
              <a:rPr lang="cs-CZ" dirty="0"/>
              <a:t>řízení hybnosti a částečně také na kognitivních (poznávacích) funkcích a funkcích tzv. limbického systému. </a:t>
            </a:r>
            <a:endParaRPr lang="cs-CZ" dirty="0" smtClean="0"/>
          </a:p>
          <a:p>
            <a:r>
              <a:rPr lang="cs-CZ" dirty="0" smtClean="0"/>
              <a:t>Ovlivňují </a:t>
            </a:r>
            <a:r>
              <a:rPr lang="cs-CZ" dirty="0"/>
              <a:t>zejména </a:t>
            </a:r>
            <a:r>
              <a:rPr lang="cs-CZ" b="1" i="1" dirty="0"/>
              <a:t>plánování pohybů </a:t>
            </a:r>
            <a:r>
              <a:rPr lang="cs-CZ" dirty="0"/>
              <a:t>(k jejich aktivaci dochází již před začátkem pohybu) </a:t>
            </a:r>
            <a:r>
              <a:rPr lang="cs-CZ" b="1" i="1" dirty="0"/>
              <a:t>a kontrolu složitých pohybových vzorců </a:t>
            </a:r>
            <a:r>
              <a:rPr lang="cs-CZ" dirty="0"/>
              <a:t>(řeč, psaní apod.).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Pro onemocnění </a:t>
            </a:r>
            <a:r>
              <a:rPr lang="cs-CZ" dirty="0" err="1"/>
              <a:t>extrapyramidového</a:t>
            </a:r>
            <a:r>
              <a:rPr lang="cs-CZ" dirty="0"/>
              <a:t> systému se často používá anglický termín „</a:t>
            </a:r>
            <a:r>
              <a:rPr lang="cs-CZ" b="1" dirty="0"/>
              <a:t>MOVEMENT DISORDERS</a:t>
            </a:r>
            <a:r>
              <a:rPr lang="cs-CZ" dirty="0"/>
              <a:t>“.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08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629" y="238275"/>
            <a:ext cx="10772775" cy="1658198"/>
          </a:xfrm>
        </p:spPr>
        <p:txBody>
          <a:bodyPr/>
          <a:lstStyle/>
          <a:p>
            <a:r>
              <a:rPr lang="cs-CZ" dirty="0" err="1" smtClean="0"/>
              <a:t>Movement</a:t>
            </a:r>
            <a:r>
              <a:rPr lang="cs-CZ" dirty="0" smtClean="0"/>
              <a:t> </a:t>
            </a:r>
            <a:r>
              <a:rPr lang="cs-CZ" dirty="0" err="1" smtClean="0"/>
              <a:t>disorders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5629" y="1617786"/>
            <a:ext cx="11682151" cy="4893546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Dělíme je do dvou základních skupin podle klinických příznaků, a to na: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i="1" dirty="0" err="1"/>
              <a:t>Dyskinézy</a:t>
            </a:r>
            <a:r>
              <a:rPr lang="cs-CZ" b="1" i="1" dirty="0"/>
              <a:t> </a:t>
            </a:r>
            <a:r>
              <a:rPr lang="cs-CZ" dirty="0"/>
              <a:t>(abnormální mimovolní pohyby), kam patří: </a:t>
            </a:r>
          </a:p>
          <a:p>
            <a:r>
              <a:rPr lang="cs-CZ" dirty="0"/>
              <a:t>o </a:t>
            </a:r>
            <a:r>
              <a:rPr lang="cs-CZ" i="1" dirty="0"/>
              <a:t>Dystonie </a:t>
            </a:r>
            <a:r>
              <a:rPr lang="cs-CZ" dirty="0"/>
              <a:t>(např. </a:t>
            </a:r>
            <a:r>
              <a:rPr lang="cs-CZ" dirty="0" err="1" smtClean="0"/>
              <a:t>laryngeální</a:t>
            </a:r>
            <a:r>
              <a:rPr lang="cs-CZ" dirty="0" smtClean="0"/>
              <a:t> dystonie) </a:t>
            </a:r>
            <a:endParaRPr lang="cs-CZ" dirty="0"/>
          </a:p>
          <a:p>
            <a:r>
              <a:rPr lang="cs-CZ" dirty="0"/>
              <a:t>o </a:t>
            </a:r>
            <a:r>
              <a:rPr lang="cs-CZ" i="1" dirty="0"/>
              <a:t>Hyperkinézy </a:t>
            </a:r>
            <a:r>
              <a:rPr lang="cs-CZ" dirty="0"/>
              <a:t>(např. </a:t>
            </a:r>
            <a:r>
              <a:rPr lang="cs-CZ" dirty="0" err="1" smtClean="0"/>
              <a:t>Huntingtonova</a:t>
            </a:r>
            <a:r>
              <a:rPr lang="cs-CZ" dirty="0" smtClean="0"/>
              <a:t> chorea)</a:t>
            </a:r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- </a:t>
            </a:r>
            <a:r>
              <a:rPr lang="cs-CZ" b="1" i="1" dirty="0"/>
              <a:t>Parkinsonský (</a:t>
            </a:r>
            <a:r>
              <a:rPr lang="cs-CZ" b="1" i="1" dirty="0" err="1"/>
              <a:t>hypokineticko</a:t>
            </a:r>
            <a:r>
              <a:rPr lang="cs-CZ" b="1" i="1" dirty="0"/>
              <a:t>-rigidní) syndrom</a:t>
            </a:r>
            <a:r>
              <a:rPr lang="cs-CZ" dirty="0"/>
              <a:t>, pro který je typická kombinace následujících příznaků: </a:t>
            </a:r>
          </a:p>
          <a:p>
            <a:r>
              <a:rPr lang="cs-CZ" dirty="0"/>
              <a:t>o </a:t>
            </a:r>
            <a:r>
              <a:rPr lang="cs-CZ" i="1" dirty="0" err="1"/>
              <a:t>Hypokineza</a:t>
            </a:r>
            <a:r>
              <a:rPr lang="cs-CZ" i="1" dirty="0"/>
              <a:t> </a:t>
            </a:r>
            <a:r>
              <a:rPr lang="cs-CZ" dirty="0"/>
              <a:t>(zmenšení amplitudy pohybů), </a:t>
            </a:r>
            <a:r>
              <a:rPr lang="cs-CZ" i="1" dirty="0" err="1"/>
              <a:t>bradykineza</a:t>
            </a:r>
            <a:r>
              <a:rPr lang="cs-CZ" i="1" dirty="0"/>
              <a:t> </a:t>
            </a:r>
            <a:r>
              <a:rPr lang="cs-CZ" dirty="0"/>
              <a:t>(zpomalený průběh pohybů) a/nebo </a:t>
            </a:r>
            <a:r>
              <a:rPr lang="cs-CZ" i="1" dirty="0" err="1"/>
              <a:t>akineza</a:t>
            </a:r>
            <a:r>
              <a:rPr lang="cs-CZ" i="1" dirty="0"/>
              <a:t> </a:t>
            </a:r>
            <a:r>
              <a:rPr lang="cs-CZ" dirty="0"/>
              <a:t>(ztížený start pohybů) </a:t>
            </a:r>
          </a:p>
          <a:p>
            <a:r>
              <a:rPr lang="cs-CZ" dirty="0"/>
              <a:t>o </a:t>
            </a:r>
            <a:r>
              <a:rPr lang="cs-CZ" i="1" dirty="0"/>
              <a:t>Rigidita </a:t>
            </a:r>
            <a:r>
              <a:rPr lang="cs-CZ" dirty="0"/>
              <a:t>(typ zvýšeného svalového tonu) </a:t>
            </a:r>
          </a:p>
          <a:p>
            <a:r>
              <a:rPr lang="cs-CZ" dirty="0"/>
              <a:t>o </a:t>
            </a:r>
            <a:r>
              <a:rPr lang="cs-CZ" i="1" dirty="0"/>
              <a:t>Třes </a:t>
            </a:r>
            <a:r>
              <a:rPr lang="cs-CZ" dirty="0"/>
              <a:t>(zejména klidový) </a:t>
            </a:r>
          </a:p>
          <a:p>
            <a:r>
              <a:rPr lang="cs-CZ" dirty="0"/>
              <a:t>o </a:t>
            </a:r>
            <a:r>
              <a:rPr lang="cs-CZ" i="1" dirty="0"/>
              <a:t>Nestabilita při stoji a chůzi </a:t>
            </a:r>
            <a:r>
              <a:rPr lang="cs-CZ" dirty="0"/>
              <a:t>(posturální nestabilita). </a:t>
            </a:r>
          </a:p>
          <a:p>
            <a:r>
              <a:rPr lang="cs-CZ" dirty="0" smtClean="0"/>
              <a:t>Parkinsonský syndrom se nemusí vyskytovat jen u Parkinsonovy nemoci, ale také může být například polékový (psychiatrická medikace).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13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434" y="0"/>
            <a:ext cx="10772775" cy="1658198"/>
          </a:xfrm>
        </p:spPr>
        <p:txBody>
          <a:bodyPr/>
          <a:lstStyle/>
          <a:p>
            <a:r>
              <a:rPr lang="cs-CZ" dirty="0" err="1" smtClean="0"/>
              <a:t>Movement</a:t>
            </a:r>
            <a:r>
              <a:rPr lang="cs-CZ" dirty="0" smtClean="0"/>
              <a:t> </a:t>
            </a:r>
            <a:r>
              <a:rPr lang="cs-CZ" dirty="0" err="1" smtClean="0"/>
              <a:t>disorders</a:t>
            </a:r>
            <a:r>
              <a:rPr lang="cs-CZ" dirty="0" smtClean="0"/>
              <a:t> – </a:t>
            </a:r>
            <a:r>
              <a:rPr lang="cs-CZ" dirty="0" err="1" smtClean="0"/>
              <a:t>dyskinézy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434" y="1410675"/>
            <a:ext cx="11491233" cy="5130802"/>
          </a:xfrm>
        </p:spPr>
        <p:txBody>
          <a:bodyPr>
            <a:normAutofit lnSpcReduction="10000"/>
          </a:bodyPr>
          <a:lstStyle/>
          <a:p>
            <a:r>
              <a:rPr lang="cs-CZ" b="1" dirty="0" err="1" smtClean="0"/>
              <a:t>Laryngeální</a:t>
            </a:r>
            <a:r>
              <a:rPr lang="cs-CZ" b="1" dirty="0" smtClean="0"/>
              <a:t> dystonie </a:t>
            </a:r>
            <a:r>
              <a:rPr lang="cs-CZ" dirty="0" smtClean="0"/>
              <a:t>– velmi vzácná, </a:t>
            </a:r>
            <a:r>
              <a:rPr lang="cs-CZ" dirty="0"/>
              <a:t>ř</a:t>
            </a:r>
            <a:r>
              <a:rPr lang="cs-CZ" dirty="0" smtClean="0"/>
              <a:t>eč </a:t>
            </a:r>
            <a:r>
              <a:rPr lang="cs-CZ" dirty="0"/>
              <a:t>může být také ovlivněna nedobrovolným napnutím svalů, které ovládají hlasivky (</a:t>
            </a:r>
            <a:r>
              <a:rPr lang="cs-CZ" dirty="0" err="1"/>
              <a:t>laryngeální</a:t>
            </a:r>
            <a:r>
              <a:rPr lang="cs-CZ" dirty="0"/>
              <a:t> dystonie), což má za následek tichý, dechový hlas nebo neschopnost jasně mluvit. </a:t>
            </a:r>
            <a:r>
              <a:rPr lang="cs-CZ" dirty="0" smtClean="0"/>
              <a:t>Dystonie </a:t>
            </a:r>
            <a:r>
              <a:rPr lang="cs-CZ" dirty="0"/>
              <a:t>se postupně zhoršuje a nakonec postihuje svaly ve většině částí těla. </a:t>
            </a:r>
            <a:endParaRPr lang="cs-CZ" dirty="0" smtClean="0"/>
          </a:p>
          <a:p>
            <a:endParaRPr lang="cs-CZ" dirty="0"/>
          </a:p>
          <a:p>
            <a:r>
              <a:rPr lang="cs-CZ" b="1" dirty="0" err="1" smtClean="0"/>
              <a:t>Huntingtonova</a:t>
            </a:r>
            <a:r>
              <a:rPr lang="cs-CZ" b="1" dirty="0" smtClean="0"/>
              <a:t> chorea </a:t>
            </a:r>
            <a:r>
              <a:rPr lang="cs-CZ" dirty="0" smtClean="0"/>
              <a:t>– autosomálně dominantní onemocnění, </a:t>
            </a:r>
            <a:r>
              <a:rPr lang="cs-CZ" dirty="0" err="1" smtClean="0"/>
              <a:t>neurodegenerativní</a:t>
            </a:r>
            <a:r>
              <a:rPr lang="cs-CZ" dirty="0" smtClean="0"/>
              <a:t>, první příznaky střední věk, </a:t>
            </a:r>
            <a:r>
              <a:rPr lang="cs-CZ" dirty="0" err="1" smtClean="0"/>
              <a:t>progredující</a:t>
            </a:r>
            <a:r>
              <a:rPr lang="cs-CZ" dirty="0" smtClean="0"/>
              <a:t> porucha motoriky (choreatické pohyby), změny osobnosti, demence, smrt.  </a:t>
            </a:r>
          </a:p>
          <a:p>
            <a:r>
              <a:rPr lang="cs-CZ" dirty="0" smtClean="0"/>
              <a:t>řeč je narušena již </a:t>
            </a:r>
            <a:r>
              <a:rPr lang="cs-CZ" dirty="0"/>
              <a:t>v počátečních </a:t>
            </a:r>
            <a:r>
              <a:rPr lang="cs-CZ" dirty="0" smtClean="0"/>
              <a:t>stadiích </a:t>
            </a:r>
            <a:r>
              <a:rPr lang="cs-CZ" b="1" dirty="0" smtClean="0"/>
              <a:t>porucha </a:t>
            </a:r>
            <a:r>
              <a:rPr lang="cs-CZ" b="1" dirty="0"/>
              <a:t>artikulace a </a:t>
            </a:r>
            <a:r>
              <a:rPr lang="cs-CZ" b="1" dirty="0" err="1"/>
              <a:t>prozódie</a:t>
            </a:r>
            <a:r>
              <a:rPr lang="cs-CZ" b="1" dirty="0"/>
              <a:t> </a:t>
            </a:r>
            <a:r>
              <a:rPr lang="cs-CZ" dirty="0"/>
              <a:t>(zabarvení a výška hlasu, hlasitost, pauzy, melodie, rychlost</a:t>
            </a:r>
          </a:p>
          <a:p>
            <a:r>
              <a:rPr lang="cs-CZ" dirty="0"/>
              <a:t>a přízvuk</a:t>
            </a:r>
            <a:r>
              <a:rPr lang="cs-CZ" dirty="0" smtClean="0"/>
              <a:t>). </a:t>
            </a:r>
            <a:r>
              <a:rPr lang="cs-CZ" dirty="0"/>
              <a:t>V pokročilých stadiích je verbální projev ještě zhoršen kognitivním</a:t>
            </a:r>
          </a:p>
          <a:p>
            <a:r>
              <a:rPr lang="cs-CZ" dirty="0"/>
              <a:t>deficitem, dyskinezemi </a:t>
            </a:r>
            <a:r>
              <a:rPr lang="cs-CZ" dirty="0" err="1"/>
              <a:t>orofaciálního</a:t>
            </a:r>
            <a:r>
              <a:rPr lang="cs-CZ" dirty="0"/>
              <a:t>, lingválního, hltanového a dýchacího </a:t>
            </a:r>
            <a:r>
              <a:rPr lang="cs-CZ" dirty="0" smtClean="0"/>
              <a:t>svalstva. </a:t>
            </a:r>
            <a:r>
              <a:rPr lang="cs-CZ" dirty="0"/>
              <a:t>Řeč pacientů s </a:t>
            </a:r>
            <a:r>
              <a:rPr lang="cs-CZ" dirty="0" err="1"/>
              <a:t>Huntingtonovou</a:t>
            </a:r>
            <a:r>
              <a:rPr lang="cs-CZ" dirty="0"/>
              <a:t> nemocí připomíná řeč opilého člověka. V pokročilých</a:t>
            </a:r>
          </a:p>
          <a:p>
            <a:r>
              <a:rPr lang="cs-CZ" dirty="0"/>
              <a:t>stadiích je řeč přerývaná až zcela nesrozumitelná.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1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532" y="167937"/>
            <a:ext cx="10772775" cy="1658198"/>
          </a:xfrm>
        </p:spPr>
        <p:txBody>
          <a:bodyPr/>
          <a:lstStyle/>
          <a:p>
            <a:r>
              <a:rPr lang="cs-CZ" dirty="0" smtClean="0"/>
              <a:t>Parkinsonova nemoc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4582" y="1639891"/>
            <a:ext cx="5941747" cy="4689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Parkinsonova nemoc (PN) se vyznačuje </a:t>
            </a:r>
            <a:r>
              <a:rPr lang="cs-CZ" dirty="0" smtClean="0"/>
              <a:t>klasickou trias </a:t>
            </a:r>
            <a:r>
              <a:rPr lang="cs-CZ" dirty="0"/>
              <a:t>základních příznaků: </a:t>
            </a:r>
            <a:r>
              <a:rPr lang="cs-CZ" dirty="0" err="1" smtClean="0"/>
              <a:t>bradykineze</a:t>
            </a:r>
            <a:r>
              <a:rPr lang="cs-CZ" dirty="0" smtClean="0"/>
              <a:t>, rigidita </a:t>
            </a:r>
            <a:r>
              <a:rPr lang="cs-CZ" dirty="0"/>
              <a:t>a klidový tremor. 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Tato </a:t>
            </a:r>
            <a:r>
              <a:rPr lang="cs-CZ" dirty="0"/>
              <a:t>typická </a:t>
            </a:r>
            <a:r>
              <a:rPr lang="cs-CZ" dirty="0" smtClean="0"/>
              <a:t>symptomatologie ovlivňuje </a:t>
            </a:r>
            <a:r>
              <a:rPr lang="cs-CZ" dirty="0"/>
              <a:t>různou mírou i </a:t>
            </a:r>
            <a:r>
              <a:rPr lang="cs-CZ" dirty="0" smtClean="0"/>
              <a:t>řeč a psaní, to ve velké míře zhoršuje kvalitu života pacientů.</a:t>
            </a:r>
          </a:p>
          <a:p>
            <a:pPr marL="0" indent="0">
              <a:buNone/>
            </a:pPr>
            <a:r>
              <a:rPr lang="cs-CZ" dirty="0" smtClean="0"/>
              <a:t>Například se se jedná o </a:t>
            </a:r>
            <a:r>
              <a:rPr lang="cs-CZ" dirty="0" err="1" smtClean="0"/>
              <a:t>hypokinetickou</a:t>
            </a:r>
            <a:r>
              <a:rPr lang="cs-CZ" dirty="0" smtClean="0"/>
              <a:t> </a:t>
            </a:r>
            <a:r>
              <a:rPr lang="cs-CZ" dirty="0"/>
              <a:t>dysartrii (HD).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www.neurologiepropraxi.cz/pdfs/neu/2010/02/10.pdf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Poruchy řeči u Parkinsonovy nemoci.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985" y="93983"/>
            <a:ext cx="5169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725" y="353482"/>
            <a:ext cx="10772775" cy="1658198"/>
          </a:xfrm>
        </p:spPr>
        <p:txBody>
          <a:bodyPr/>
          <a:lstStyle/>
          <a:p>
            <a:r>
              <a:rPr lang="cs-CZ" dirty="0" smtClean="0"/>
              <a:t>Periferní nervový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725" y="2011680"/>
            <a:ext cx="10753725" cy="3766185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 smtClean="0"/>
              <a:t>hlavové </a:t>
            </a:r>
            <a:r>
              <a:rPr lang="cs-CZ" b="1" i="1" dirty="0"/>
              <a:t>nervy </a:t>
            </a:r>
            <a:r>
              <a:rPr lang="cs-CZ" dirty="0"/>
              <a:t>(včetně jejich jader v mozkovém kmeni) </a:t>
            </a:r>
          </a:p>
          <a:p>
            <a:pPr marL="0" indent="0">
              <a:buNone/>
            </a:pPr>
            <a:r>
              <a:rPr lang="cs-CZ" b="1" i="1" dirty="0" smtClean="0"/>
              <a:t>míšní </a:t>
            </a:r>
            <a:r>
              <a:rPr lang="cs-CZ" b="1" i="1" dirty="0"/>
              <a:t>nervy </a:t>
            </a:r>
            <a:r>
              <a:rPr lang="cs-CZ" dirty="0"/>
              <a:t>včetně: </a:t>
            </a:r>
          </a:p>
          <a:p>
            <a:r>
              <a:rPr lang="cs-CZ" dirty="0"/>
              <a:t>o motorických neuronů umístěných v předních míšních rozích </a:t>
            </a:r>
          </a:p>
          <a:p>
            <a:r>
              <a:rPr lang="cs-CZ" dirty="0"/>
              <a:t>o ganglií senzitivních neuronů (umístěných na zadních míšních kořenech) a jejich centrálních výběžků probíhajících zadními míšními provazci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5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629" y="137793"/>
            <a:ext cx="10772775" cy="1658198"/>
          </a:xfrm>
        </p:spPr>
        <p:txBody>
          <a:bodyPr/>
          <a:lstStyle/>
          <a:p>
            <a:r>
              <a:rPr lang="cs-CZ" dirty="0" smtClean="0"/>
              <a:t>Hlavové nervy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5629" y="1469069"/>
            <a:ext cx="10998863" cy="4348927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vystupují </a:t>
            </a:r>
            <a:r>
              <a:rPr lang="cs-CZ" b="1" dirty="0"/>
              <a:t>přímo z mozku (především mozkového </a:t>
            </a:r>
            <a:r>
              <a:rPr lang="cs-CZ" b="1" dirty="0" smtClean="0"/>
              <a:t>kmene</a:t>
            </a:r>
            <a:r>
              <a:rPr lang="cs-CZ" dirty="0" smtClean="0"/>
              <a:t>)</a:t>
            </a:r>
          </a:p>
          <a:p>
            <a:r>
              <a:rPr lang="cs-CZ" dirty="0"/>
              <a:t>z</a:t>
            </a:r>
            <a:r>
              <a:rPr lang="cs-CZ" dirty="0" smtClean="0"/>
              <a:t>prostředkují </a:t>
            </a:r>
            <a:r>
              <a:rPr lang="cs-CZ" dirty="0"/>
              <a:t>nervové zásobení v oblasti hlavy a krku (výjimkou je n. vagus, který zajišťuje parasympatické nervové zásobení orgánů dutiny hrudní a většiny orgánů dutiny břišní). </a:t>
            </a:r>
          </a:p>
          <a:p>
            <a:r>
              <a:rPr lang="cs-CZ" dirty="0"/>
              <a:t>Všechny hlavové nervy jsou </a:t>
            </a:r>
            <a:r>
              <a:rPr lang="cs-CZ" b="1" dirty="0"/>
              <a:t>párové </a:t>
            </a:r>
            <a:r>
              <a:rPr lang="cs-CZ" dirty="0"/>
              <a:t>(pravý a levý). </a:t>
            </a:r>
            <a:endParaRPr lang="cs-CZ" dirty="0" smtClean="0"/>
          </a:p>
          <a:p>
            <a:r>
              <a:rPr lang="cs-CZ" dirty="0" smtClean="0"/>
              <a:t>Celkem </a:t>
            </a:r>
            <a:r>
              <a:rPr lang="cs-CZ" dirty="0"/>
              <a:t>rozlišujeme 12 párů hlavových nervů, označovaných </a:t>
            </a:r>
            <a:r>
              <a:rPr lang="cs-CZ" b="1" dirty="0"/>
              <a:t>římskými číslicemi I-XII</a:t>
            </a:r>
            <a:r>
              <a:rPr lang="cs-CZ" dirty="0"/>
              <a:t>. Jejich číslování je založeno na pořadí, ve kterém vystupují z mozku (mozkového kmene). </a:t>
            </a:r>
          </a:p>
          <a:p>
            <a:r>
              <a:rPr lang="cs-CZ" dirty="0"/>
              <a:t>I. a II. hlavový nerv je součástí centrálního nervového systému (CNS</a:t>
            </a:r>
            <a:r>
              <a:rPr lang="cs-CZ" dirty="0" smtClean="0"/>
              <a:t>) </a:t>
            </a:r>
          </a:p>
          <a:p>
            <a:r>
              <a:rPr lang="cs-CZ" dirty="0" smtClean="0"/>
              <a:t>ostatní </a:t>
            </a:r>
            <a:r>
              <a:rPr lang="cs-CZ" dirty="0"/>
              <a:t>řadíme k perifernímu nervovému systému (PNS). </a:t>
            </a:r>
            <a:endParaRPr lang="cs-CZ" dirty="0" smtClean="0"/>
          </a:p>
          <a:p>
            <a:r>
              <a:rPr lang="cs-CZ" dirty="0"/>
              <a:t>Podobně jako v jiných oblastech těla </a:t>
            </a:r>
            <a:r>
              <a:rPr lang="cs-CZ" b="1" dirty="0"/>
              <a:t>řídí </a:t>
            </a:r>
            <a:r>
              <a:rPr lang="cs-CZ" dirty="0"/>
              <a:t>i funkci hlavových nervů </a:t>
            </a:r>
            <a:r>
              <a:rPr lang="cs-CZ" b="1" dirty="0"/>
              <a:t>centrální nervový </a:t>
            </a:r>
            <a:r>
              <a:rPr lang="cs-CZ" b="1" dirty="0" smtClean="0"/>
              <a:t>systém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5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157" y="278469"/>
            <a:ext cx="10772775" cy="1658198"/>
          </a:xfrm>
        </p:spPr>
        <p:txBody>
          <a:bodyPr/>
          <a:lstStyle/>
          <a:p>
            <a:r>
              <a:rPr lang="cs-CZ" dirty="0" smtClean="0"/>
              <a:t>Hlavové nervy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157" y="2031777"/>
            <a:ext cx="10753725" cy="3766185"/>
          </a:xfrm>
        </p:spPr>
        <p:txBody>
          <a:bodyPr/>
          <a:lstStyle/>
          <a:p>
            <a:r>
              <a:rPr lang="cs-CZ" dirty="0"/>
              <a:t>K PORUŠE funkcí zprostředkovaných hlavovými nervy tedy může dojít v rámci postižení periferních (při lézi vlastního nervu nebo jeho jádra v oblasti mozkového kmene) nebo centrálních (při lézi centrálních drah spojených s příslušným nervem). </a:t>
            </a:r>
            <a:endParaRPr lang="cs-CZ" dirty="0" smtClean="0"/>
          </a:p>
          <a:p>
            <a:r>
              <a:rPr lang="cs-CZ" dirty="0" smtClean="0"/>
              <a:t>Příčiny </a:t>
            </a:r>
            <a:r>
              <a:rPr lang="cs-CZ" dirty="0"/>
              <a:t>postižení jsou obecně velmi různorodé – může jít o záněty (infekční – např. borelióza nebo tuberkulóza – nebo autoimunitní), traumatické či nádorové postižení, cévní mozkové příhody apod.</a:t>
            </a:r>
          </a:p>
        </p:txBody>
      </p:sp>
    </p:spTree>
    <p:extLst>
      <p:ext uri="{BB962C8B-B14F-4D97-AF65-F5344CB8AC3E}">
        <p14:creationId xmlns:p14="http://schemas.microsoft.com/office/powerpoint/2010/main" val="1301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725" y="167937"/>
            <a:ext cx="10772775" cy="1658198"/>
          </a:xfrm>
        </p:spPr>
        <p:txBody>
          <a:bodyPr/>
          <a:lstStyle/>
          <a:p>
            <a:r>
              <a:rPr lang="cs-CZ" dirty="0" smtClean="0"/>
              <a:t>I. Čichový nerv (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olfactorius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775" y="1569552"/>
            <a:ext cx="7488307" cy="4472660"/>
          </a:xfrm>
        </p:spPr>
        <p:txBody>
          <a:bodyPr/>
          <a:lstStyle/>
          <a:p>
            <a:r>
              <a:rPr lang="cs-CZ" i="1" dirty="0"/>
              <a:t>Řadíme k CNS - </a:t>
            </a:r>
            <a:r>
              <a:rPr lang="cs-CZ" dirty="0"/>
              <a:t>není to periferní nerv, ale výchlipka koncového mozku určená k přenosu čichových impulzů. </a:t>
            </a:r>
            <a:r>
              <a:rPr lang="cs-CZ" i="1" dirty="0"/>
              <a:t>Jde o </a:t>
            </a:r>
            <a:r>
              <a:rPr lang="cs-CZ" b="1" i="1" dirty="0"/>
              <a:t>čistě senzorický nerv zprostředkující čichové funkce</a:t>
            </a:r>
            <a:r>
              <a:rPr lang="cs-CZ" i="1" dirty="0"/>
              <a:t>. </a:t>
            </a:r>
            <a:endParaRPr lang="cs-CZ" i="1" dirty="0" smtClean="0"/>
          </a:p>
          <a:p>
            <a:endParaRPr lang="cs-CZ" i="1" dirty="0"/>
          </a:p>
          <a:p>
            <a:r>
              <a:rPr lang="cs-CZ" b="1" dirty="0"/>
              <a:t>Úplná ztráta čichu a chuti je typickým příznakem </a:t>
            </a:r>
            <a:r>
              <a:rPr lang="cs-CZ" b="1" dirty="0" err="1" smtClean="0"/>
              <a:t>COVIDu</a:t>
            </a:r>
            <a:r>
              <a:rPr lang="cs-CZ" b="1" dirty="0"/>
              <a:t>. Postihuje až </a:t>
            </a:r>
            <a:r>
              <a:rPr lang="cs-CZ" b="1" dirty="0" smtClean="0"/>
              <a:t>60</a:t>
            </a:r>
            <a:r>
              <a:rPr lang="cs-CZ" b="1" dirty="0"/>
              <a:t> procent nakažených</a:t>
            </a:r>
            <a:r>
              <a:rPr lang="cs-CZ" b="1" dirty="0" smtClean="0"/>
              <a:t>.</a:t>
            </a:r>
          </a:p>
          <a:p>
            <a:r>
              <a:rPr lang="cs-CZ" dirty="0" err="1"/>
              <a:t>Koronavirus</a:t>
            </a:r>
            <a:r>
              <a:rPr lang="cs-CZ" dirty="0"/>
              <a:t> napadá zakončení čichového nervu na stropu dutiny nosní. Tento nerv není obalen ochrannou tkání. Když na něj virus zaútočí, pacienti přestanou dostávat čichové signály do mozku.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194" y="14382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532" y="188035"/>
            <a:ext cx="10772775" cy="1658198"/>
          </a:xfrm>
        </p:spPr>
        <p:txBody>
          <a:bodyPr/>
          <a:lstStyle/>
          <a:p>
            <a:r>
              <a:rPr lang="cs-CZ" dirty="0" smtClean="0"/>
              <a:t>II. Zrakový nerv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opticus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5532" y="2241879"/>
            <a:ext cx="7582035" cy="4713103"/>
          </a:xfrm>
        </p:spPr>
        <p:txBody>
          <a:bodyPr/>
          <a:lstStyle/>
          <a:p>
            <a:r>
              <a:rPr lang="cs-CZ" i="1" dirty="0"/>
              <a:t>Řadíme </a:t>
            </a:r>
            <a:r>
              <a:rPr lang="cs-CZ" b="1" i="1" dirty="0"/>
              <a:t>k CNS - </a:t>
            </a:r>
            <a:r>
              <a:rPr lang="cs-CZ" dirty="0"/>
              <a:t>není to periferní nerv, ale výchlipka mezimozku určená k </a:t>
            </a:r>
            <a:r>
              <a:rPr lang="cs-CZ" b="1" i="1" dirty="0"/>
              <a:t>přenosu zrakových impulzů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Postižení typické pro roztroušenou sklerózu, projevuje se rozmazaným viděním až ztrátou zraku na 1 oko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433" y="368253"/>
            <a:ext cx="3006270" cy="187362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142433" y="2422097"/>
            <a:ext cx="300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Zdroj:https</a:t>
            </a:r>
            <a:r>
              <a:rPr lang="cs-CZ" sz="1600" dirty="0"/>
              <a:t>://discoveryeye.org/</a:t>
            </a:r>
            <a:r>
              <a:rPr lang="cs-CZ" sz="1600" dirty="0" err="1"/>
              <a:t>optic</a:t>
            </a:r>
            <a:r>
              <a:rPr lang="cs-CZ" sz="1600" dirty="0"/>
              <a:t>-nerve-</a:t>
            </a:r>
            <a:r>
              <a:rPr lang="cs-CZ" sz="1600" dirty="0" err="1"/>
              <a:t>visual</a:t>
            </a:r>
            <a:r>
              <a:rPr lang="cs-CZ" sz="1600" dirty="0"/>
              <a:t>-link-brain/</a:t>
            </a:r>
          </a:p>
        </p:txBody>
      </p:sp>
      <p:pic>
        <p:nvPicPr>
          <p:cNvPr id="2050" name="Picture 2" descr="Human visual pathway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33" y="3328943"/>
            <a:ext cx="4366067" cy="326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Funkčně a anatomicky dělíme:</a:t>
            </a:r>
          </a:p>
          <a:p>
            <a:r>
              <a:rPr lang="cs-CZ" b="1" dirty="0" smtClean="0"/>
              <a:t>CNS </a:t>
            </a:r>
            <a:r>
              <a:rPr lang="cs-CZ" dirty="0" smtClean="0"/>
              <a:t>(centrální nervový systém</a:t>
            </a:r>
            <a:r>
              <a:rPr lang="cs-CZ" dirty="0" smtClean="0"/>
              <a:t>)</a:t>
            </a:r>
          </a:p>
          <a:p>
            <a:r>
              <a:rPr lang="cs-CZ" dirty="0" smtClean="0"/>
              <a:t>- mozek </a:t>
            </a:r>
          </a:p>
          <a:p>
            <a:r>
              <a:rPr lang="cs-CZ" dirty="0" smtClean="0"/>
              <a:t>- </a:t>
            </a:r>
            <a:r>
              <a:rPr lang="cs-CZ" dirty="0" smtClean="0"/>
              <a:t>mícha</a:t>
            </a:r>
            <a:endParaRPr lang="cs-CZ" dirty="0"/>
          </a:p>
          <a:p>
            <a:r>
              <a:rPr lang="cs-CZ" b="1" dirty="0" smtClean="0"/>
              <a:t>PNS</a:t>
            </a:r>
            <a:r>
              <a:rPr lang="cs-CZ" dirty="0"/>
              <a:t> </a:t>
            </a:r>
            <a:r>
              <a:rPr lang="cs-CZ" dirty="0" smtClean="0"/>
              <a:t>(periferní nervový systém</a:t>
            </a:r>
            <a:r>
              <a:rPr lang="cs-CZ" dirty="0" smtClean="0"/>
              <a:t>)</a:t>
            </a:r>
          </a:p>
          <a:p>
            <a:r>
              <a:rPr lang="cs-CZ" dirty="0" smtClean="0"/>
              <a:t>- hlavové nervy</a:t>
            </a:r>
          </a:p>
          <a:p>
            <a:r>
              <a:rPr lang="cs-CZ" dirty="0" smtClean="0"/>
              <a:t>- míšní nervy (včetně </a:t>
            </a:r>
            <a:r>
              <a:rPr lang="cs-CZ" dirty="0" smtClean="0"/>
              <a:t>motorických </a:t>
            </a:r>
            <a:r>
              <a:rPr lang="cs-CZ" dirty="0"/>
              <a:t>neuronů umístěných v předních míšních rozích o ganglií senzitivních neuronů (umístěných na zadních míšních kořenech) a jejich centrálních výběžků probíhajících zadními míšními provazci.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6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5774" y="208131"/>
            <a:ext cx="10772775" cy="1658198"/>
          </a:xfrm>
        </p:spPr>
        <p:txBody>
          <a:bodyPr/>
          <a:lstStyle/>
          <a:p>
            <a:r>
              <a:rPr lang="cs-CZ" dirty="0" smtClean="0"/>
              <a:t>III. , IV. </a:t>
            </a:r>
            <a:r>
              <a:rPr lang="cs-CZ" dirty="0"/>
              <a:t>a</a:t>
            </a:r>
            <a:r>
              <a:rPr lang="cs-CZ" dirty="0" smtClean="0"/>
              <a:t> VI. Okohybné nervy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5773" y="1649940"/>
            <a:ext cx="11571619" cy="484129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 okohybným nervům řadíme následující hlavové nervy: </a:t>
            </a:r>
          </a:p>
          <a:p>
            <a:r>
              <a:rPr lang="cs-CZ" dirty="0"/>
              <a:t>-</a:t>
            </a:r>
            <a:r>
              <a:rPr lang="cs-CZ" b="1" dirty="0"/>
              <a:t> III. - </a:t>
            </a:r>
            <a:r>
              <a:rPr lang="cs-CZ" b="1" i="1" dirty="0"/>
              <a:t>n. </a:t>
            </a:r>
            <a:r>
              <a:rPr lang="cs-CZ" b="1" i="1" dirty="0" err="1"/>
              <a:t>oculomotorius</a:t>
            </a:r>
            <a:r>
              <a:rPr lang="cs-CZ" b="1" i="1" dirty="0"/>
              <a:t> </a:t>
            </a:r>
            <a:r>
              <a:rPr lang="cs-CZ" b="1" i="1" dirty="0" smtClean="0"/>
              <a:t>(okohybný nerv) </a:t>
            </a:r>
          </a:p>
          <a:p>
            <a:pPr lvl="1"/>
            <a:r>
              <a:rPr lang="cs-CZ" dirty="0" smtClean="0"/>
              <a:t>– </a:t>
            </a:r>
            <a:r>
              <a:rPr lang="cs-CZ" dirty="0"/>
              <a:t>smíšený nerv motorický </a:t>
            </a:r>
            <a:r>
              <a:rPr lang="cs-CZ" dirty="0" smtClean="0"/>
              <a:t>(zvednutí horního víčka) a </a:t>
            </a:r>
            <a:r>
              <a:rPr lang="cs-CZ" dirty="0"/>
              <a:t>parasympatický </a:t>
            </a:r>
            <a:r>
              <a:rPr lang="cs-CZ" dirty="0" smtClean="0"/>
              <a:t>(</a:t>
            </a:r>
            <a:r>
              <a:rPr lang="cs-CZ" dirty="0" err="1" smtClean="0"/>
              <a:t>mioza</a:t>
            </a:r>
            <a:r>
              <a:rPr lang="cs-CZ" dirty="0" smtClean="0"/>
              <a:t> – zúžení zorniček na světle, a akomodace – zaostření na blízko)  </a:t>
            </a:r>
          </a:p>
          <a:p>
            <a:pPr lvl="1"/>
            <a:r>
              <a:rPr lang="cs-CZ" dirty="0" smtClean="0"/>
              <a:t>- postižení – šilhaní směrem ven – divergentní strabismus, rozšířená zornička nereaguje na světlo, pokles horního víčka), pacient vnímá jako dvojité vidění - diplopie</a:t>
            </a:r>
            <a:endParaRPr lang="cs-CZ" dirty="0"/>
          </a:p>
          <a:p>
            <a:r>
              <a:rPr lang="cs-CZ" b="1" dirty="0"/>
              <a:t>- IV. - </a:t>
            </a:r>
            <a:r>
              <a:rPr lang="cs-CZ" b="1" i="1" dirty="0"/>
              <a:t>n. </a:t>
            </a:r>
            <a:r>
              <a:rPr lang="cs-CZ" b="1" i="1" dirty="0" err="1"/>
              <a:t>trochlearis</a:t>
            </a:r>
            <a:r>
              <a:rPr lang="cs-CZ" b="1" i="1" dirty="0"/>
              <a:t> </a:t>
            </a:r>
            <a:r>
              <a:rPr lang="cs-CZ" b="1" i="1" dirty="0" smtClean="0"/>
              <a:t>(kladkový nerv) </a:t>
            </a:r>
          </a:p>
          <a:p>
            <a:r>
              <a:rPr lang="cs-CZ" dirty="0" smtClean="0"/>
              <a:t>čistě </a:t>
            </a:r>
            <a:r>
              <a:rPr lang="cs-CZ" dirty="0"/>
              <a:t>motorický nerv </a:t>
            </a:r>
            <a:r>
              <a:rPr lang="cs-CZ" dirty="0" smtClean="0"/>
              <a:t>– inervuje pouze 1 sval, který stáčí oční bulbus nahoru a laterálně (do strany), při jeho postižení šilhání při pohledu dolů, pacienti si všimnou většinou všimnou diplopie při chůzi ze schodů</a:t>
            </a:r>
            <a:endParaRPr lang="cs-CZ" dirty="0"/>
          </a:p>
          <a:p>
            <a:r>
              <a:rPr lang="cs-CZ" b="1" dirty="0"/>
              <a:t>- VI. - </a:t>
            </a:r>
            <a:r>
              <a:rPr lang="cs-CZ" b="1" i="1" dirty="0"/>
              <a:t>n. </a:t>
            </a:r>
            <a:r>
              <a:rPr lang="cs-CZ" b="1" i="1" dirty="0" err="1"/>
              <a:t>abducens</a:t>
            </a:r>
            <a:r>
              <a:rPr lang="cs-CZ" b="1" i="1" dirty="0"/>
              <a:t> </a:t>
            </a:r>
            <a:r>
              <a:rPr lang="cs-CZ" b="1" i="1" dirty="0" smtClean="0"/>
              <a:t>(odtahovací nerv)</a:t>
            </a:r>
            <a:endParaRPr lang="cs-CZ" b="1" dirty="0"/>
          </a:p>
          <a:p>
            <a:r>
              <a:rPr lang="cs-CZ" dirty="0" smtClean="0"/>
              <a:t> </a:t>
            </a:r>
            <a:r>
              <a:rPr lang="cs-CZ" dirty="0"/>
              <a:t>čistě motorický nerv. </a:t>
            </a:r>
            <a:r>
              <a:rPr lang="cs-CZ" dirty="0" smtClean="0"/>
              <a:t>Stáčí bulbus laterálně, při postižení šilhání směrem dovnitř, pacient vnímá jako dvojité vidění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2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5387" y="0"/>
            <a:ext cx="10772775" cy="1658198"/>
          </a:xfrm>
        </p:spPr>
        <p:txBody>
          <a:bodyPr/>
          <a:lstStyle/>
          <a:p>
            <a:r>
              <a:rPr lang="cs-CZ" dirty="0" smtClean="0"/>
              <a:t>V. </a:t>
            </a:r>
            <a:r>
              <a:rPr lang="cs-CZ" dirty="0" err="1" smtClean="0"/>
              <a:t>Nervus</a:t>
            </a:r>
            <a:r>
              <a:rPr lang="cs-CZ" dirty="0" smtClean="0"/>
              <a:t> trigeminus (trojklanný nerv)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438" y="1658198"/>
            <a:ext cx="8553728" cy="37661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/>
              <a:t>Senzitivní inervace </a:t>
            </a:r>
            <a:r>
              <a:rPr lang="cs-CZ" b="1" i="1" dirty="0"/>
              <a:t>(citlivost) celého obličeje </a:t>
            </a:r>
            <a:r>
              <a:rPr lang="cs-CZ" dirty="0"/>
              <a:t>a sliznic nosu a horního patra </a:t>
            </a:r>
          </a:p>
          <a:p>
            <a:r>
              <a:rPr lang="cs-CZ" dirty="0"/>
              <a:t>- Motorická inervace </a:t>
            </a:r>
            <a:r>
              <a:rPr lang="cs-CZ" b="1" i="1" dirty="0"/>
              <a:t>(hybnost) žvýkacích svalů </a:t>
            </a:r>
            <a:endParaRPr lang="cs-CZ" dirty="0"/>
          </a:p>
          <a:p>
            <a:r>
              <a:rPr lang="cs-CZ" dirty="0"/>
              <a:t>- Senzorická složka: vnímání </a:t>
            </a:r>
            <a:r>
              <a:rPr lang="cs-CZ" b="1" i="1" dirty="0"/>
              <a:t>chuti na předních dvou třetinách jazyka.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Postižení: porucha citlivosti obličeje (např. snížená citlivost, brnění), porucha hybnosti žvýkacích svalů, ztráta chuti na předních 2/3 jazyka</a:t>
            </a:r>
            <a:endParaRPr lang="cs-CZ" dirty="0"/>
          </a:p>
          <a:p>
            <a:r>
              <a:rPr lang="cs-CZ" dirty="0" smtClean="0"/>
              <a:t>Neuralgie trigeminu - bolesti </a:t>
            </a:r>
            <a:r>
              <a:rPr lang="cs-CZ" dirty="0"/>
              <a:t>– obvykle v rámci jednotky označované jako </a:t>
            </a:r>
            <a:r>
              <a:rPr lang="cs-CZ" b="1" i="1" dirty="0"/>
              <a:t>neuralgie trigeminu </a:t>
            </a:r>
            <a:r>
              <a:rPr lang="cs-CZ" dirty="0"/>
              <a:t>– projevují se prudkými, velmi intenzivními, šlehavými bolestmi v inervační oblasti některé ze </a:t>
            </a:r>
            <a:r>
              <a:rPr lang="cs-CZ" dirty="0" smtClean="0"/>
              <a:t>3 </a:t>
            </a:r>
            <a:r>
              <a:rPr lang="cs-CZ" dirty="0"/>
              <a:t>větví nervu </a:t>
            </a:r>
            <a:r>
              <a:rPr lang="cs-CZ" dirty="0" smtClean="0"/>
              <a:t>jednostranně, příčina </a:t>
            </a:r>
            <a:r>
              <a:rPr lang="cs-CZ" dirty="0" err="1" smtClean="0"/>
              <a:t>neurovaskulární</a:t>
            </a:r>
            <a:r>
              <a:rPr lang="cs-CZ" dirty="0" smtClean="0"/>
              <a:t> konflikt – útlak nervu cévou nebo například roztroušená skleróza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754" y="1398165"/>
            <a:ext cx="2398340" cy="294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580" y="87551"/>
            <a:ext cx="10772775" cy="1658198"/>
          </a:xfrm>
        </p:spPr>
        <p:txBody>
          <a:bodyPr/>
          <a:lstStyle/>
          <a:p>
            <a:r>
              <a:rPr lang="cs-CZ" dirty="0" smtClean="0"/>
              <a:t>VII.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facialis</a:t>
            </a:r>
            <a:r>
              <a:rPr lang="cs-CZ" dirty="0" smtClean="0"/>
              <a:t> (lícní nerv)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580" y="1659988"/>
            <a:ext cx="11050152" cy="4409216"/>
          </a:xfrm>
        </p:spPr>
        <p:txBody>
          <a:bodyPr>
            <a:normAutofit/>
          </a:bodyPr>
          <a:lstStyle/>
          <a:p>
            <a:r>
              <a:rPr lang="cs-CZ" b="1" i="1" dirty="0" smtClean="0"/>
              <a:t>parasympatická inervace </a:t>
            </a:r>
            <a:r>
              <a:rPr lang="cs-CZ" b="1" i="1" dirty="0"/>
              <a:t>slzné a slinné </a:t>
            </a:r>
            <a:r>
              <a:rPr lang="cs-CZ" dirty="0"/>
              <a:t>žlázy </a:t>
            </a:r>
          </a:p>
          <a:p>
            <a:r>
              <a:rPr lang="cs-CZ" i="1" dirty="0" smtClean="0"/>
              <a:t>motorická inervace </a:t>
            </a:r>
            <a:r>
              <a:rPr lang="cs-CZ" i="1" dirty="0"/>
              <a:t>svalu, ovládajícího </a:t>
            </a:r>
            <a:r>
              <a:rPr lang="cs-CZ" b="1" i="1" dirty="0"/>
              <a:t>napětí bubínku </a:t>
            </a:r>
            <a:endParaRPr lang="cs-CZ" dirty="0"/>
          </a:p>
          <a:p>
            <a:r>
              <a:rPr lang="cs-CZ" dirty="0" smtClean="0"/>
              <a:t>senzorickou </a:t>
            </a:r>
            <a:r>
              <a:rPr lang="cs-CZ" dirty="0"/>
              <a:t>inervaci </a:t>
            </a:r>
            <a:r>
              <a:rPr lang="cs-CZ" b="1" i="1" dirty="0"/>
              <a:t>(chuť) z předních dvou třetin jazyka</a:t>
            </a:r>
            <a:r>
              <a:rPr lang="cs-CZ" dirty="0"/>
              <a:t>, a senzitivní zásobení boltce, zvukovodu a bubínku (</a:t>
            </a:r>
            <a:r>
              <a:rPr lang="cs-CZ" b="1" i="1" dirty="0"/>
              <a:t>chorda </a:t>
            </a:r>
            <a:r>
              <a:rPr lang="cs-CZ" b="1" i="1" dirty="0" err="1"/>
              <a:t>tympani</a:t>
            </a:r>
            <a:r>
              <a:rPr lang="cs-CZ" dirty="0"/>
              <a:t>).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Postižení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facialis</a:t>
            </a:r>
            <a:r>
              <a:rPr lang="cs-CZ" dirty="0" smtClean="0"/>
              <a:t> – paréza (ochrnutí)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facialis</a:t>
            </a:r>
            <a:r>
              <a:rPr lang="cs-CZ" dirty="0" smtClean="0"/>
              <a:t> – paréza mimických svalů ½ obličeje</a:t>
            </a:r>
          </a:p>
          <a:p>
            <a:r>
              <a:rPr lang="cs-CZ" dirty="0" smtClean="0"/>
              <a:t> – centrální – bez ptózy (spadnutí) očního víčka na dané straně, příčina např. CMP</a:t>
            </a:r>
          </a:p>
          <a:p>
            <a:r>
              <a:rPr lang="cs-CZ" dirty="0" smtClean="0"/>
              <a:t>-   periferní –  s ptózou očního víčka, například Bellova paréza nebo zánět (herpes, borelióza)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557" y="0"/>
            <a:ext cx="17811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580" y="147841"/>
            <a:ext cx="10772775" cy="1658198"/>
          </a:xfrm>
        </p:spPr>
        <p:txBody>
          <a:bodyPr/>
          <a:lstStyle/>
          <a:p>
            <a:r>
              <a:rPr lang="cs-CZ" dirty="0" smtClean="0"/>
              <a:t>VIII. </a:t>
            </a:r>
            <a:r>
              <a:rPr lang="cs-CZ" dirty="0" err="1" smtClean="0"/>
              <a:t>Sluchověrovnovážný</a:t>
            </a:r>
            <a:r>
              <a:rPr lang="cs-CZ" dirty="0" smtClean="0"/>
              <a:t> nerv (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vestibulocochlearis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580" y="2007006"/>
            <a:ext cx="11331506" cy="4584713"/>
          </a:xfrm>
        </p:spPr>
        <p:txBody>
          <a:bodyPr>
            <a:normAutofit/>
          </a:bodyPr>
          <a:lstStyle/>
          <a:p>
            <a:r>
              <a:rPr lang="cs-CZ" dirty="0"/>
              <a:t>Skládá se ze 2 samostatných nervů (</a:t>
            </a:r>
            <a:r>
              <a:rPr lang="cs-CZ" i="1" dirty="0"/>
              <a:t>n. </a:t>
            </a:r>
            <a:r>
              <a:rPr lang="cs-CZ" i="1" dirty="0" err="1"/>
              <a:t>vestibularis</a:t>
            </a:r>
            <a:r>
              <a:rPr lang="cs-CZ" i="1" dirty="0"/>
              <a:t> </a:t>
            </a:r>
            <a:r>
              <a:rPr lang="cs-CZ" dirty="0"/>
              <a:t>– rovnovážný, </a:t>
            </a:r>
            <a:r>
              <a:rPr lang="cs-CZ" i="1" dirty="0"/>
              <a:t>n. </a:t>
            </a:r>
            <a:r>
              <a:rPr lang="cs-CZ" i="1" dirty="0" err="1"/>
              <a:t>cochlearis</a:t>
            </a:r>
            <a:r>
              <a:rPr lang="cs-CZ" i="1" dirty="0"/>
              <a:t> </a:t>
            </a:r>
            <a:r>
              <a:rPr lang="cs-CZ" dirty="0"/>
              <a:t>– sluchový), které přijímají informace z 2 různých smyslových orgánů (sluchového a rovnovážného). </a:t>
            </a:r>
            <a:endParaRPr lang="cs-CZ" dirty="0" smtClean="0"/>
          </a:p>
          <a:p>
            <a:r>
              <a:rPr lang="cs-CZ" b="1" i="1" dirty="0"/>
              <a:t>N. </a:t>
            </a:r>
            <a:r>
              <a:rPr lang="cs-CZ" b="1" i="1" dirty="0" err="1"/>
              <a:t>vestibularis</a:t>
            </a:r>
            <a:r>
              <a:rPr lang="cs-CZ" dirty="0"/>
              <a:t>: Je to nerv zajišťující rovnovážné funkce, vede vzruchy z vestibulárního aparátu vnitřního ucha, který reaguje na změny polohy hlavy v trojrozměrném prostoru a zrychlení a zpomalení pohybu. Funkcí vestibulárního aparátu je udržování rovnováhy, ovlivňuje svalového napětí a zajištuje souhru pohybů hlavy a očí. </a:t>
            </a:r>
          </a:p>
          <a:p>
            <a:r>
              <a:rPr lang="cs-CZ" b="1" i="1" dirty="0"/>
              <a:t>N. </a:t>
            </a:r>
            <a:r>
              <a:rPr lang="cs-CZ" b="1" i="1" dirty="0" err="1"/>
              <a:t>cochlearis</a:t>
            </a:r>
            <a:r>
              <a:rPr lang="cs-CZ" dirty="0"/>
              <a:t>: zajišťuje sluchové funkce.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Postižení n. </a:t>
            </a:r>
            <a:r>
              <a:rPr lang="cs-CZ" dirty="0" err="1" smtClean="0"/>
              <a:t>vestibularis</a:t>
            </a:r>
            <a:r>
              <a:rPr lang="cs-CZ" dirty="0" smtClean="0"/>
              <a:t> – tzv. vestibulární syndrom subjektivně vnímaný jako silná závrať</a:t>
            </a:r>
          </a:p>
          <a:p>
            <a:r>
              <a:rPr lang="cs-CZ" dirty="0" smtClean="0"/>
              <a:t>Postižení n. </a:t>
            </a:r>
            <a:r>
              <a:rPr lang="cs-CZ" dirty="0" err="1" smtClean="0"/>
              <a:t>cochlearis</a:t>
            </a:r>
            <a:r>
              <a:rPr lang="cs-CZ" dirty="0" smtClean="0"/>
              <a:t> – porucha sluchu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1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435" y="208131"/>
            <a:ext cx="10772775" cy="1658198"/>
          </a:xfrm>
        </p:spPr>
        <p:txBody>
          <a:bodyPr/>
          <a:lstStyle/>
          <a:p>
            <a:r>
              <a:rPr lang="cs-CZ" dirty="0" smtClean="0"/>
              <a:t>IX. </a:t>
            </a:r>
            <a:r>
              <a:rPr lang="cs-CZ" dirty="0" err="1" smtClean="0"/>
              <a:t>Nervus</a:t>
            </a:r>
            <a:r>
              <a:rPr lang="cs-CZ" dirty="0" smtClean="0"/>
              <a:t>  </a:t>
            </a:r>
            <a:r>
              <a:rPr lang="cs-CZ" dirty="0" err="1" smtClean="0"/>
              <a:t>glossopharyngeus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(nerv jazykohltanový)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435" y="2097091"/>
            <a:ext cx="11180781" cy="4243419"/>
          </a:xfrm>
        </p:spPr>
        <p:txBody>
          <a:bodyPr>
            <a:normAutofit/>
          </a:bodyPr>
          <a:lstStyle/>
          <a:p>
            <a:r>
              <a:rPr lang="cs-CZ" dirty="0" smtClean="0"/>
              <a:t>Společně </a:t>
            </a:r>
            <a:r>
              <a:rPr lang="cs-CZ" dirty="0"/>
              <a:t>s X. a XI. hlavovým nerve je součástí tzv. </a:t>
            </a:r>
            <a:r>
              <a:rPr lang="cs-CZ" b="1" i="1" dirty="0"/>
              <a:t>postranního smíšeného systému </a:t>
            </a:r>
            <a:r>
              <a:rPr lang="cs-CZ" dirty="0"/>
              <a:t>– nervy mají podobný průběh a sdílejí i obdobné funkce. </a:t>
            </a:r>
          </a:p>
          <a:p>
            <a:r>
              <a:rPr lang="cs-CZ" b="1" dirty="0"/>
              <a:t>Funkce: </a:t>
            </a:r>
            <a:endParaRPr lang="cs-CZ" dirty="0"/>
          </a:p>
          <a:p>
            <a:r>
              <a:rPr lang="cs-CZ" dirty="0"/>
              <a:t>- Senzorická: Vede </a:t>
            </a:r>
            <a:r>
              <a:rPr lang="cs-CZ" b="1" dirty="0"/>
              <a:t>chuť ze zadní třetiny jazyka </a:t>
            </a:r>
            <a:endParaRPr lang="cs-CZ" dirty="0"/>
          </a:p>
          <a:p>
            <a:r>
              <a:rPr lang="cs-CZ" dirty="0"/>
              <a:t>- Senzitivní: </a:t>
            </a:r>
            <a:r>
              <a:rPr lang="cs-CZ" b="1" dirty="0"/>
              <a:t>citlivost v oblasti měkkého patra </a:t>
            </a:r>
            <a:r>
              <a:rPr lang="cs-CZ" dirty="0"/>
              <a:t>(součást dávivého reflexu), </a:t>
            </a:r>
            <a:r>
              <a:rPr lang="cs-CZ" b="1" dirty="0"/>
              <a:t>nosohltanu</a:t>
            </a:r>
            <a:r>
              <a:rPr lang="cs-CZ" dirty="0"/>
              <a:t>, tonzil, </a:t>
            </a:r>
            <a:r>
              <a:rPr lang="cs-CZ" b="1" dirty="0"/>
              <a:t>zadní třetiny jazyka</a:t>
            </a:r>
            <a:r>
              <a:rPr lang="cs-CZ" dirty="0"/>
              <a:t>, středního ucha. </a:t>
            </a:r>
          </a:p>
          <a:p>
            <a:r>
              <a:rPr lang="pt-BR" dirty="0"/>
              <a:t>- Motorická: Podílí se na zajištění </a:t>
            </a:r>
            <a:r>
              <a:rPr lang="pt-BR" b="1" dirty="0"/>
              <a:t>hybnosti svalů hltanu </a:t>
            </a:r>
            <a:r>
              <a:rPr lang="pt-BR" dirty="0"/>
              <a:t>(spolu s n. X. a n. XI.). </a:t>
            </a:r>
          </a:p>
          <a:p>
            <a:r>
              <a:rPr lang="cs-CZ" dirty="0"/>
              <a:t>- Parasympatická: Inervují </a:t>
            </a:r>
            <a:r>
              <a:rPr lang="cs-CZ" b="1" dirty="0"/>
              <a:t>příušní žlázu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21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725" y="97599"/>
            <a:ext cx="10772775" cy="1658198"/>
          </a:xfrm>
        </p:spPr>
        <p:txBody>
          <a:bodyPr/>
          <a:lstStyle/>
          <a:p>
            <a:r>
              <a:rPr lang="cs-CZ" dirty="0" smtClean="0"/>
              <a:t>IX.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glossopharyngeus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725" y="1755797"/>
            <a:ext cx="11059154" cy="454989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/>
              <a:t>Stejnostranná porucha </a:t>
            </a:r>
            <a:r>
              <a:rPr lang="cs-CZ" b="1" i="1" dirty="0"/>
              <a:t>chuti zadní třetiny jazyka </a:t>
            </a:r>
            <a:endParaRPr lang="cs-CZ" dirty="0"/>
          </a:p>
          <a:p>
            <a:r>
              <a:rPr lang="cs-CZ" dirty="0"/>
              <a:t>- jednostranné vyhasnutí </a:t>
            </a:r>
            <a:r>
              <a:rPr lang="cs-CZ" b="1" i="1" dirty="0"/>
              <a:t>dávivého reflexu </a:t>
            </a:r>
            <a:r>
              <a:rPr lang="cs-CZ" b="1" i="1" dirty="0" smtClean="0"/>
              <a:t> </a:t>
            </a:r>
            <a:r>
              <a:rPr lang="cs-CZ" i="1" dirty="0" smtClean="0"/>
              <a:t>(vyšetření: dotyk štětičkou měkkého patra a sledujeme zda vyvoláme dávivý reflex)</a:t>
            </a:r>
            <a:endParaRPr lang="cs-CZ" dirty="0"/>
          </a:p>
          <a:p>
            <a:r>
              <a:rPr lang="cs-CZ" dirty="0"/>
              <a:t>- lehká </a:t>
            </a:r>
            <a:r>
              <a:rPr lang="cs-CZ" b="1" i="1" dirty="0"/>
              <a:t>porucha polykání </a:t>
            </a:r>
            <a:r>
              <a:rPr lang="cs-CZ" dirty="0"/>
              <a:t>(na motorické inervaci svalů hltanu se podílí i n. X. a n. XI.) </a:t>
            </a:r>
          </a:p>
          <a:p>
            <a:r>
              <a:rPr lang="cs-CZ" dirty="0"/>
              <a:t>- Podobně jako u n. trigeminus (n. V.) existuje i </a:t>
            </a:r>
            <a:r>
              <a:rPr lang="cs-CZ" b="1" i="1" dirty="0"/>
              <a:t>neuralgie n. </a:t>
            </a:r>
            <a:r>
              <a:rPr lang="cs-CZ" b="1" i="1" dirty="0" err="1"/>
              <a:t>glossopharyngeus</a:t>
            </a:r>
            <a:r>
              <a:rPr lang="cs-CZ" b="1" i="1" dirty="0"/>
              <a:t> </a:t>
            </a:r>
            <a:r>
              <a:rPr lang="cs-CZ" dirty="0"/>
              <a:t>– záchvatovité šlehavé bolesti v oblasti měkkého patra a ucha.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6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5483" y="0"/>
            <a:ext cx="10772775" cy="1658198"/>
          </a:xfrm>
        </p:spPr>
        <p:txBody>
          <a:bodyPr/>
          <a:lstStyle/>
          <a:p>
            <a:r>
              <a:rPr lang="cs-CZ" dirty="0" smtClean="0"/>
              <a:t>X. </a:t>
            </a:r>
            <a:r>
              <a:rPr lang="cs-CZ" dirty="0" err="1" smtClean="0"/>
              <a:t>Nervus</a:t>
            </a:r>
            <a:r>
              <a:rPr lang="cs-CZ" dirty="0" smtClean="0"/>
              <a:t> vagus (nerv bloudivý)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483" y="1658198"/>
            <a:ext cx="11310362" cy="5094513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/>
              <a:t>Ze všech hlavových nervů má </a:t>
            </a:r>
            <a:r>
              <a:rPr lang="cs-CZ" sz="2600" b="1" dirty="0"/>
              <a:t>nejdelší průběh</a:t>
            </a:r>
            <a:r>
              <a:rPr lang="cs-CZ" sz="2600" dirty="0"/>
              <a:t>, vydává větvičky k inervovaným orgánům v oblasti hlavy a krku a poté sestupuje do hrudníku a dutiny břišní, kde parasympaticky zásobuje prakticky všechny orgány kromě koncové části tlustého střeva. Jako jediný hlavový nerv tak zajišťuje inervaci mimo oblast hlavy a krku. </a:t>
            </a:r>
            <a:endParaRPr lang="cs-CZ" sz="2600" dirty="0" smtClean="0"/>
          </a:p>
          <a:p>
            <a:endParaRPr lang="cs-CZ" sz="2600" dirty="0"/>
          </a:p>
          <a:p>
            <a:r>
              <a:rPr lang="cs-CZ" sz="2600" dirty="0"/>
              <a:t>Senzorická: Vede chuť z oblasti </a:t>
            </a:r>
            <a:r>
              <a:rPr lang="cs-CZ" sz="2600" dirty="0" smtClean="0"/>
              <a:t>epiglottis (hrtanová příklopka). </a:t>
            </a:r>
            <a:endParaRPr lang="cs-CZ" sz="2600" dirty="0"/>
          </a:p>
          <a:p>
            <a:r>
              <a:rPr lang="cs-CZ" sz="2600" dirty="0" smtClean="0"/>
              <a:t>Senzitivní</a:t>
            </a:r>
            <a:r>
              <a:rPr lang="cs-CZ" sz="2600" dirty="0"/>
              <a:t>: zásobení v oblasti hltanu, jícnu, a dalších částí trávícího a dýchacího traktu, tvrdé pleny mozkové. </a:t>
            </a:r>
          </a:p>
          <a:p>
            <a:r>
              <a:rPr lang="cs-CZ" sz="2600" b="1" i="1" dirty="0" smtClean="0"/>
              <a:t>Motorická</a:t>
            </a:r>
            <a:r>
              <a:rPr lang="cs-CZ" sz="2600" b="1" i="1" dirty="0"/>
              <a:t>: Inervace svalů hltanu </a:t>
            </a:r>
            <a:r>
              <a:rPr lang="cs-CZ" sz="2600" dirty="0"/>
              <a:t>(spolu s n IX. a XI.), </a:t>
            </a:r>
            <a:r>
              <a:rPr lang="cs-CZ" sz="2600" b="1" i="1" dirty="0"/>
              <a:t>hrtanu a měkkého patra </a:t>
            </a:r>
            <a:r>
              <a:rPr lang="cs-CZ" sz="2600" dirty="0"/>
              <a:t>(spolu s n XI.). </a:t>
            </a:r>
          </a:p>
          <a:p>
            <a:r>
              <a:rPr lang="cs-CZ" sz="2600" dirty="0"/>
              <a:t>- Parasympatická inervace: </a:t>
            </a:r>
          </a:p>
          <a:p>
            <a:pPr lvl="1"/>
            <a:r>
              <a:rPr lang="cs-CZ" sz="2600" dirty="0" smtClean="0"/>
              <a:t>hladkého </a:t>
            </a:r>
            <a:r>
              <a:rPr lang="cs-CZ" sz="2600" dirty="0"/>
              <a:t>svalstva jícnu, žaludku, střevních kliček (kromě koncové části tlustého střeva a konečníku) </a:t>
            </a:r>
          </a:p>
          <a:p>
            <a:pPr marL="256032" lvl="1" indent="0">
              <a:buNone/>
            </a:pPr>
            <a:r>
              <a:rPr lang="cs-CZ" sz="2600" dirty="0" smtClean="0"/>
              <a:t> svalů </a:t>
            </a:r>
            <a:r>
              <a:rPr lang="cs-CZ" sz="2600" dirty="0"/>
              <a:t>hlasivek, průdušnice a průdušek </a:t>
            </a:r>
          </a:p>
          <a:p>
            <a:pPr lvl="1"/>
            <a:r>
              <a:rPr lang="pt-BR" sz="2600" dirty="0" smtClean="0"/>
              <a:t>srdce </a:t>
            </a:r>
            <a:r>
              <a:rPr lang="pt-BR" sz="2600" dirty="0"/>
              <a:t>a velkých cév.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3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725" y="117696"/>
            <a:ext cx="10772775" cy="1658198"/>
          </a:xfrm>
        </p:spPr>
        <p:txBody>
          <a:bodyPr/>
          <a:lstStyle/>
          <a:p>
            <a:r>
              <a:rPr lang="cs-CZ" dirty="0" smtClean="0"/>
              <a:t>X. </a:t>
            </a:r>
            <a:r>
              <a:rPr lang="cs-CZ" dirty="0" err="1" smtClean="0"/>
              <a:t>Nervus</a:t>
            </a:r>
            <a:r>
              <a:rPr lang="cs-CZ" dirty="0" smtClean="0"/>
              <a:t> vagus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725" y="1368585"/>
            <a:ext cx="11189783" cy="4831248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Postižení:</a:t>
            </a:r>
            <a:endParaRPr lang="cs-CZ" dirty="0"/>
          </a:p>
          <a:p>
            <a:r>
              <a:rPr lang="cs-CZ" dirty="0"/>
              <a:t>- </a:t>
            </a:r>
            <a:r>
              <a:rPr lang="cs-CZ" b="1" i="1" dirty="0"/>
              <a:t>paréza měkkého patra </a:t>
            </a:r>
            <a:r>
              <a:rPr lang="cs-CZ" dirty="0"/>
              <a:t>(na straně léze je patro pokleslé, </a:t>
            </a:r>
            <a:r>
              <a:rPr lang="cs-CZ" dirty="0" smtClean="0"/>
              <a:t>uvula (čípek v hrdle)  </a:t>
            </a:r>
            <a:r>
              <a:rPr lang="cs-CZ" dirty="0"/>
              <a:t>je přetažena na zdravou stranu) </a:t>
            </a:r>
          </a:p>
          <a:p>
            <a:r>
              <a:rPr lang="cs-CZ" dirty="0"/>
              <a:t>- </a:t>
            </a:r>
            <a:r>
              <a:rPr lang="cs-CZ" b="1" i="1" dirty="0"/>
              <a:t>vyhaslý dávivý reflex </a:t>
            </a:r>
            <a:endParaRPr lang="cs-CZ" dirty="0"/>
          </a:p>
          <a:p>
            <a:r>
              <a:rPr lang="cs-CZ" dirty="0"/>
              <a:t>- při těžší lézi vzniká </a:t>
            </a:r>
            <a:r>
              <a:rPr lang="cs-CZ" b="1" i="1" dirty="0"/>
              <a:t>porucha polykání </a:t>
            </a:r>
            <a:r>
              <a:rPr lang="cs-CZ" dirty="0"/>
              <a:t>(paréza svalů hltanu) a chrapot (paréza svalů hlasivek) </a:t>
            </a:r>
          </a:p>
          <a:p>
            <a:r>
              <a:rPr lang="cs-CZ" dirty="0"/>
              <a:t>- poruchy </a:t>
            </a:r>
            <a:r>
              <a:rPr lang="cs-CZ" b="1" i="1" dirty="0"/>
              <a:t>parasympatické inervace vnitřních orgánů </a:t>
            </a:r>
            <a:r>
              <a:rPr lang="cs-CZ" dirty="0"/>
              <a:t>- poruchy srdečního rytmu a krevního tlaku, zažívací obtíže. </a:t>
            </a:r>
          </a:p>
          <a:p>
            <a:endParaRPr lang="cs-CZ" dirty="0"/>
          </a:p>
          <a:p>
            <a:r>
              <a:rPr lang="cs-CZ" b="1" dirty="0"/>
              <a:t>Příčina poruchy: </a:t>
            </a:r>
            <a:r>
              <a:rPr lang="cs-CZ" dirty="0"/>
              <a:t>Léze mozkového kmene (podobně jako u ostatních hlavových nervů), komplikace chirurgických výkonů. </a:t>
            </a:r>
          </a:p>
          <a:p>
            <a:r>
              <a:rPr lang="cs-CZ" b="1" dirty="0"/>
              <a:t>Způsob vyšetření</a:t>
            </a:r>
            <a:r>
              <a:rPr lang="cs-CZ" dirty="0"/>
              <a:t>: Vyšetření pohyblivosti měkkého patra v klidu a při aktivaci („á“). Vyvolání dávivého reflexu. </a:t>
            </a:r>
          </a:p>
        </p:txBody>
      </p:sp>
    </p:spTree>
    <p:extLst>
      <p:ext uri="{BB962C8B-B14F-4D97-AF65-F5344CB8AC3E}">
        <p14:creationId xmlns:p14="http://schemas.microsoft.com/office/powerpoint/2010/main" val="19990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5773" y="167938"/>
            <a:ext cx="10772775" cy="1658198"/>
          </a:xfrm>
        </p:spPr>
        <p:txBody>
          <a:bodyPr/>
          <a:lstStyle/>
          <a:p>
            <a:r>
              <a:rPr lang="cs-CZ" dirty="0" smtClean="0"/>
              <a:t>XI.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accesorius</a:t>
            </a:r>
            <a:r>
              <a:rPr lang="cs-CZ" dirty="0" smtClean="0"/>
              <a:t> (nerv přídatný)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5773" y="1448973"/>
            <a:ext cx="11169686" cy="508245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Motorický nerv: 2 větve</a:t>
            </a:r>
          </a:p>
          <a:p>
            <a:endParaRPr lang="cs-CZ" dirty="0"/>
          </a:p>
          <a:p>
            <a:r>
              <a:rPr lang="cs-CZ" b="1" dirty="0" smtClean="0"/>
              <a:t>Vnitřní </a:t>
            </a:r>
            <a:r>
              <a:rPr lang="cs-CZ" b="1" dirty="0"/>
              <a:t>větev: </a:t>
            </a:r>
            <a:r>
              <a:rPr lang="cs-CZ" dirty="0"/>
              <a:t>Spolu s n. X inervuje měkké patro, hltan a hrtan.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b="1" dirty="0" smtClean="0"/>
              <a:t>Vnější </a:t>
            </a:r>
            <a:r>
              <a:rPr lang="cs-CZ" b="1" dirty="0"/>
              <a:t>větev: </a:t>
            </a:r>
            <a:r>
              <a:rPr lang="cs-CZ" dirty="0"/>
              <a:t>Inervuje </a:t>
            </a:r>
            <a:r>
              <a:rPr lang="cs-CZ" i="1" dirty="0"/>
              <a:t>m. </a:t>
            </a:r>
            <a:r>
              <a:rPr lang="cs-CZ" i="1" dirty="0" err="1"/>
              <a:t>sternocleidomastoideus</a:t>
            </a:r>
            <a:r>
              <a:rPr lang="cs-CZ" i="1" dirty="0"/>
              <a:t> (kývač hlavy) </a:t>
            </a:r>
            <a:r>
              <a:rPr lang="cs-CZ" dirty="0"/>
              <a:t>a </a:t>
            </a:r>
            <a:r>
              <a:rPr lang="cs-CZ" i="1" dirty="0"/>
              <a:t>m. </a:t>
            </a:r>
            <a:r>
              <a:rPr lang="cs-CZ" i="1" dirty="0" err="1" smtClean="0"/>
              <a:t>trapezius</a:t>
            </a:r>
            <a:r>
              <a:rPr lang="cs-CZ" i="1" dirty="0" smtClean="0"/>
              <a:t> (trapézový sval, stabilizace lopatky)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Porucha</a:t>
            </a:r>
            <a:r>
              <a:rPr lang="cs-CZ" b="1" dirty="0"/>
              <a:t>: </a:t>
            </a:r>
            <a:endParaRPr lang="cs-CZ" dirty="0"/>
          </a:p>
          <a:p>
            <a:r>
              <a:rPr lang="cs-CZ" b="1" dirty="0" smtClean="0"/>
              <a:t>Vnitřní </a:t>
            </a:r>
            <a:r>
              <a:rPr lang="cs-CZ" b="1" dirty="0"/>
              <a:t>větev: </a:t>
            </a:r>
            <a:r>
              <a:rPr lang="cs-CZ" b="1" i="1" dirty="0"/>
              <a:t>Obrna měkkého </a:t>
            </a:r>
            <a:r>
              <a:rPr lang="cs-CZ" dirty="0"/>
              <a:t>patra a porucha fonace. 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b="1" dirty="0" smtClean="0"/>
              <a:t>Vnější </a:t>
            </a:r>
            <a:r>
              <a:rPr lang="cs-CZ" b="1" dirty="0"/>
              <a:t>větev: </a:t>
            </a:r>
            <a:r>
              <a:rPr lang="cs-CZ" dirty="0"/>
              <a:t>Vázne </a:t>
            </a:r>
            <a:r>
              <a:rPr lang="cs-CZ" b="1" i="1" dirty="0"/>
              <a:t>otáčení hlavy na nepostiženou stranu</a:t>
            </a:r>
            <a:r>
              <a:rPr lang="cs-CZ" b="1" dirty="0"/>
              <a:t>, na postižené straně je patrný </a:t>
            </a:r>
            <a:r>
              <a:rPr lang="cs-CZ" b="1" i="1" dirty="0"/>
              <a:t>pokles ramene a bude oslabeno jeho zvedání.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Nerv je povrchový, příčinou postižení může být i chirurgický zákrok na krku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077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532" y="188034"/>
            <a:ext cx="10772775" cy="1658198"/>
          </a:xfrm>
        </p:spPr>
        <p:txBody>
          <a:bodyPr/>
          <a:lstStyle/>
          <a:p>
            <a:r>
              <a:rPr lang="cs-CZ" dirty="0" smtClean="0"/>
              <a:t>XII.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hypoglossus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(nerv podjazykový)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056" y="1846232"/>
            <a:ext cx="11511854" cy="489621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Zajišťuje hybnost všech svalů jazyka</a:t>
            </a:r>
          </a:p>
          <a:p>
            <a:r>
              <a:rPr lang="cs-CZ" b="1" dirty="0"/>
              <a:t>Porucha: </a:t>
            </a:r>
            <a:endParaRPr lang="cs-CZ" dirty="0"/>
          </a:p>
          <a:p>
            <a:r>
              <a:rPr lang="cs-CZ" dirty="0"/>
              <a:t>- </a:t>
            </a:r>
            <a:r>
              <a:rPr lang="cs-CZ" b="1" i="1" dirty="0"/>
              <a:t>Jednostranná léze</a:t>
            </a:r>
            <a:r>
              <a:rPr lang="cs-CZ" dirty="0"/>
              <a:t>: Při plazení se špička jazyka uchyluje na stranu parézy (je přetlačována). Pokud je příčinou parézy léze </a:t>
            </a:r>
            <a:r>
              <a:rPr lang="cs-CZ" dirty="0" err="1"/>
              <a:t>nervus</a:t>
            </a:r>
            <a:r>
              <a:rPr lang="cs-CZ" dirty="0"/>
              <a:t> </a:t>
            </a:r>
            <a:r>
              <a:rPr lang="cs-CZ" dirty="0" err="1"/>
              <a:t>hypoglossus</a:t>
            </a:r>
            <a:r>
              <a:rPr lang="cs-CZ" dirty="0"/>
              <a:t>, je paréza na stejné straně jako léze a na postižené polovině jazyka je svalstvo </a:t>
            </a:r>
            <a:r>
              <a:rPr lang="cs-CZ" b="1" dirty="0"/>
              <a:t>atrofické a mohou být přítomny fascikulace </a:t>
            </a:r>
            <a:r>
              <a:rPr lang="cs-CZ" dirty="0"/>
              <a:t>(samovolné záškuby jednotlivých svalových snopců – vypadají, jakoby se na jazyku něco míhalo). Při centrální lézi pyramidové dráhy k jádru </a:t>
            </a:r>
            <a:r>
              <a:rPr lang="cs-CZ" dirty="0" err="1"/>
              <a:t>hypoglossu</a:t>
            </a:r>
            <a:r>
              <a:rPr lang="cs-CZ" dirty="0"/>
              <a:t> může dojít také k lehčí paréze poloviny jazyka, která je vzhledem k lézi lokalizovaná kontralaterálně, a nejsou přítomny atrofie jazyka ani fascikulace. </a:t>
            </a:r>
          </a:p>
          <a:p>
            <a:r>
              <a:rPr lang="cs-CZ" dirty="0"/>
              <a:t>- </a:t>
            </a:r>
            <a:r>
              <a:rPr lang="cs-CZ" b="1" i="1" dirty="0"/>
              <a:t>Oboustranná léze</a:t>
            </a:r>
            <a:r>
              <a:rPr lang="cs-CZ" dirty="0"/>
              <a:t>: </a:t>
            </a:r>
            <a:r>
              <a:rPr lang="cs-CZ" b="1" dirty="0"/>
              <a:t>Vázne pohyblivost jazyka, </a:t>
            </a:r>
            <a:r>
              <a:rPr lang="cs-CZ" dirty="0"/>
              <a:t>jazyk nelze vypláznout, při periferním postižení je patrná atrofie svalů, případně fascikulace. Vzniká také </a:t>
            </a:r>
            <a:r>
              <a:rPr lang="cs-CZ" b="1" dirty="0" smtClean="0"/>
              <a:t>dysartrie</a:t>
            </a:r>
            <a:r>
              <a:rPr lang="cs-CZ" dirty="0" smtClean="0"/>
              <a:t>.</a:t>
            </a:r>
          </a:p>
          <a:p>
            <a:r>
              <a:rPr lang="cs-CZ" dirty="0" smtClean="0"/>
              <a:t>Příčinou může být ALS (amyotrofická laterální skleróza) </a:t>
            </a:r>
            <a:endParaRPr lang="cs-CZ" dirty="0"/>
          </a:p>
          <a:p>
            <a:r>
              <a:rPr lang="cs-CZ" dirty="0" smtClean="0"/>
              <a:t>Vyšetření: Jazyk </a:t>
            </a:r>
            <a:r>
              <a:rPr lang="cs-CZ" dirty="0"/>
              <a:t>vyšetřujeme v klidu a při plazení – hodnotíme, zda plazí středem a nevykazuje (v celém rozsahu nebo na některé polovině) atrofii a fascikulace.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7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580" y="439122"/>
            <a:ext cx="10772775" cy="1658198"/>
          </a:xfrm>
        </p:spPr>
        <p:txBody>
          <a:bodyPr/>
          <a:lstStyle/>
          <a:p>
            <a:r>
              <a:rPr lang="cs-CZ" dirty="0" smtClean="0"/>
              <a:t>Neuron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034" y="1328632"/>
            <a:ext cx="9152626" cy="52086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Z</a:t>
            </a:r>
            <a:r>
              <a:rPr lang="cs-CZ" dirty="0" smtClean="0"/>
              <a:t>ákladní </a:t>
            </a:r>
            <a:r>
              <a:rPr lang="cs-CZ" b="1" dirty="0"/>
              <a:t>STAVEBNÍ </a:t>
            </a:r>
            <a:r>
              <a:rPr lang="cs-CZ" b="1" dirty="0" smtClean="0"/>
              <a:t>JEDNOTKA </a:t>
            </a:r>
            <a:r>
              <a:rPr lang="cs-CZ" dirty="0" smtClean="0"/>
              <a:t>nervového </a:t>
            </a:r>
            <a:r>
              <a:rPr lang="cs-CZ" dirty="0"/>
              <a:t>systému (CNS i PNS)</a:t>
            </a:r>
          </a:p>
          <a:p>
            <a:r>
              <a:rPr lang="cs-CZ" b="1" dirty="0" smtClean="0"/>
              <a:t>TĚLO </a:t>
            </a:r>
            <a:r>
              <a:rPr lang="cs-CZ" dirty="0" smtClean="0"/>
              <a:t>(obsahuje </a:t>
            </a:r>
            <a:r>
              <a:rPr lang="cs-CZ" dirty="0" smtClean="0"/>
              <a:t>jádro, jadérko a další buněčné organely</a:t>
            </a:r>
            <a:r>
              <a:rPr lang="cs-CZ" dirty="0"/>
              <a:t>)</a:t>
            </a:r>
          </a:p>
          <a:p>
            <a:r>
              <a:rPr lang="cs-CZ" dirty="0" smtClean="0"/>
              <a:t>- </a:t>
            </a:r>
            <a:r>
              <a:rPr lang="cs-CZ" dirty="0" smtClean="0"/>
              <a:t>těla neuronů v </a:t>
            </a:r>
            <a:r>
              <a:rPr lang="cs-CZ" dirty="0"/>
              <a:t>CNS tvoří šedou hmotu (jádra, </a:t>
            </a:r>
            <a:r>
              <a:rPr lang="cs-CZ" dirty="0" err="1"/>
              <a:t>mozk</a:t>
            </a:r>
            <a:r>
              <a:rPr lang="cs-CZ" dirty="0"/>
              <a:t>. kůru)</a:t>
            </a:r>
          </a:p>
          <a:p>
            <a:r>
              <a:rPr lang="cs-CZ" dirty="0" smtClean="0"/>
              <a:t>- těla neuronů </a:t>
            </a:r>
            <a:r>
              <a:rPr lang="cs-CZ" dirty="0" smtClean="0"/>
              <a:t>v </a:t>
            </a:r>
            <a:r>
              <a:rPr lang="cs-CZ" dirty="0"/>
              <a:t>PNS tvoří ganglia (senzitivní x vegetativní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Z </a:t>
            </a:r>
            <a:r>
              <a:rPr lang="cs-CZ" dirty="0" err="1" smtClean="0"/>
              <a:t>běnčného</a:t>
            </a:r>
            <a:r>
              <a:rPr lang="cs-CZ" dirty="0" smtClean="0"/>
              <a:t> těla vybíhají:</a:t>
            </a:r>
            <a:endParaRPr lang="cs-CZ" dirty="0"/>
          </a:p>
          <a:p>
            <a:r>
              <a:rPr lang="cs-CZ" b="1" dirty="0" smtClean="0"/>
              <a:t>VÝBĚŽKY </a:t>
            </a:r>
            <a:r>
              <a:rPr lang="cs-CZ" dirty="0" smtClean="0"/>
              <a:t>(v </a:t>
            </a:r>
            <a:r>
              <a:rPr lang="cs-CZ" dirty="0"/>
              <a:t>CNS bílá hmota, v PNS periferní nervy): </a:t>
            </a:r>
            <a:endParaRPr lang="cs-CZ" dirty="0" smtClean="0"/>
          </a:p>
          <a:p>
            <a:r>
              <a:rPr lang="cs-CZ" b="1" i="1" dirty="0" smtClean="0">
                <a:solidFill>
                  <a:srgbClr val="FF0000"/>
                </a:solidFill>
              </a:rPr>
              <a:t>- NEURIT </a:t>
            </a:r>
            <a:r>
              <a:rPr lang="cs-CZ" b="1" i="1" dirty="0">
                <a:solidFill>
                  <a:srgbClr val="FF0000"/>
                </a:solidFill>
              </a:rPr>
              <a:t>(AXON) </a:t>
            </a:r>
            <a:r>
              <a:rPr lang="cs-CZ" dirty="0" smtClean="0">
                <a:solidFill>
                  <a:srgbClr val="FF0000"/>
                </a:solidFill>
              </a:rPr>
              <a:t>(vede vzruch od buňky, </a:t>
            </a:r>
            <a:r>
              <a:rPr lang="cs-CZ" dirty="0">
                <a:solidFill>
                  <a:srgbClr val="FF0000"/>
                </a:solidFill>
              </a:rPr>
              <a:t>na konci má terminální větvení -napojení na dendrity, těla či axony jiných neuronů x na sval. vlákna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i="1" dirty="0" smtClean="0"/>
              <a:t>- </a:t>
            </a:r>
            <a:r>
              <a:rPr lang="cs-CZ" b="1" i="1" dirty="0" smtClean="0">
                <a:solidFill>
                  <a:srgbClr val="00B050"/>
                </a:solidFill>
              </a:rPr>
              <a:t>DENDRITY </a:t>
            </a:r>
            <a:r>
              <a:rPr lang="cs-CZ" b="1" dirty="0" smtClean="0">
                <a:solidFill>
                  <a:srgbClr val="00B050"/>
                </a:solidFill>
              </a:rPr>
              <a:t>(krátké, obvykle </a:t>
            </a:r>
            <a:r>
              <a:rPr lang="cs-CZ" b="1" dirty="0">
                <a:solidFill>
                  <a:srgbClr val="00B050"/>
                </a:solidFill>
              </a:rPr>
              <a:t>několik</a:t>
            </a:r>
            <a:r>
              <a:rPr lang="cs-CZ" b="1" dirty="0" smtClean="0">
                <a:solidFill>
                  <a:srgbClr val="00B050"/>
                </a:solidFill>
              </a:rPr>
              <a:t>, vedou vzruchy k neuronu, </a:t>
            </a:r>
            <a:r>
              <a:rPr lang="cs-CZ" b="1" dirty="0">
                <a:solidFill>
                  <a:srgbClr val="00B050"/>
                </a:solidFill>
              </a:rPr>
              <a:t>na ně </a:t>
            </a:r>
            <a:r>
              <a:rPr lang="cs-CZ" b="1" dirty="0" smtClean="0">
                <a:solidFill>
                  <a:srgbClr val="00B050"/>
                </a:solidFill>
              </a:rPr>
              <a:t>napojeny axony </a:t>
            </a:r>
            <a:r>
              <a:rPr lang="cs-CZ" b="1" dirty="0">
                <a:solidFill>
                  <a:srgbClr val="00B050"/>
                </a:solidFill>
              </a:rPr>
              <a:t>jiných neuronů)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649" y="267697"/>
            <a:ext cx="4313079" cy="2587366"/>
          </a:xfrm>
          <a:prstGeom prst="rect">
            <a:avLst/>
          </a:prstGeom>
        </p:spPr>
      </p:pic>
      <p:sp>
        <p:nvSpPr>
          <p:cNvPr id="15" name="Zahnutá šipka doprava 14"/>
          <p:cNvSpPr/>
          <p:nvPr/>
        </p:nvSpPr>
        <p:spPr>
          <a:xfrm rot="15914457">
            <a:off x="10029397" y="1770384"/>
            <a:ext cx="1082825" cy="268728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Zahnutá šipka doprava 15"/>
          <p:cNvSpPr/>
          <p:nvPr/>
        </p:nvSpPr>
        <p:spPr>
          <a:xfrm rot="15914457">
            <a:off x="7894922" y="1938586"/>
            <a:ext cx="662357" cy="1551276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Zahnutá šipka doprava 16"/>
          <p:cNvSpPr/>
          <p:nvPr/>
        </p:nvSpPr>
        <p:spPr>
          <a:xfrm rot="18444575">
            <a:off x="7322262" y="390987"/>
            <a:ext cx="599921" cy="1840907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Zahnutá šipka doprava 17"/>
          <p:cNvSpPr/>
          <p:nvPr/>
        </p:nvSpPr>
        <p:spPr>
          <a:xfrm rot="1412853">
            <a:off x="8614686" y="310410"/>
            <a:ext cx="484948" cy="1300769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5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338" y="0"/>
            <a:ext cx="10772775" cy="1658198"/>
          </a:xfrm>
        </p:spPr>
        <p:txBody>
          <a:bodyPr/>
          <a:lstStyle/>
          <a:p>
            <a:r>
              <a:rPr lang="cs-CZ" dirty="0" smtClean="0"/>
              <a:t>Bulbární syndrom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770" y="1248004"/>
            <a:ext cx="11907230" cy="560999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je onemocnění z oboustranné léze IX−XII. hlavových nervů nebo jejich </a:t>
            </a:r>
            <a:r>
              <a:rPr lang="cs-CZ" dirty="0" smtClean="0"/>
              <a:t>jader.</a:t>
            </a:r>
          </a:p>
          <a:p>
            <a:r>
              <a:rPr lang="cs-CZ" b="1" dirty="0" smtClean="0"/>
              <a:t>Projevy:</a:t>
            </a:r>
          </a:p>
          <a:p>
            <a:r>
              <a:rPr lang="cs-CZ" dirty="0" smtClean="0"/>
              <a:t>dysartrie</a:t>
            </a:r>
            <a:endParaRPr lang="cs-CZ" dirty="0"/>
          </a:p>
          <a:p>
            <a:r>
              <a:rPr lang="cs-CZ" dirty="0" smtClean="0"/>
              <a:t>dysfágie</a:t>
            </a:r>
            <a:endParaRPr lang="cs-CZ" dirty="0"/>
          </a:p>
          <a:p>
            <a:r>
              <a:rPr lang="cs-CZ" dirty="0"/>
              <a:t>pokles měkkého patra (příznak opony)</a:t>
            </a:r>
          </a:p>
          <a:p>
            <a:r>
              <a:rPr lang="cs-CZ" dirty="0"/>
              <a:t>snížený nebo vyhaslý dávivý </a:t>
            </a:r>
            <a:r>
              <a:rPr lang="cs-CZ" dirty="0" smtClean="0"/>
              <a:t>reflex</a:t>
            </a:r>
            <a:endParaRPr lang="cs-CZ" dirty="0"/>
          </a:p>
          <a:p>
            <a:r>
              <a:rPr lang="cs-CZ" dirty="0"/>
              <a:t>atrofie jazyka,</a:t>
            </a:r>
          </a:p>
          <a:p>
            <a:r>
              <a:rPr lang="cs-CZ" dirty="0"/>
              <a:t>fascikulace jazyka.</a:t>
            </a:r>
          </a:p>
          <a:p>
            <a:r>
              <a:rPr lang="cs-CZ" dirty="0"/>
              <a:t>Při progresi může dojít k </a:t>
            </a:r>
            <a:r>
              <a:rPr lang="cs-CZ" b="1" dirty="0"/>
              <a:t>postižení žvýkacího a mimického svalstva</a:t>
            </a:r>
            <a:r>
              <a:rPr lang="cs-CZ" dirty="0"/>
              <a:t> inervovaného z V., respektive VII. hlavového nervu. Dále to mohou být </a:t>
            </a:r>
            <a:r>
              <a:rPr lang="cs-CZ" b="1" dirty="0"/>
              <a:t>poruchy dýchání a srdeční činnosti</a:t>
            </a:r>
            <a:r>
              <a:rPr lang="cs-CZ" dirty="0"/>
              <a:t> při postižení center v prodloužené míše nebo X. hlavového nervu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Příčiny</a:t>
            </a:r>
            <a:r>
              <a:rPr lang="cs-CZ" dirty="0" smtClean="0"/>
              <a:t>: léze </a:t>
            </a:r>
            <a:r>
              <a:rPr lang="cs-CZ" dirty="0"/>
              <a:t>mozkového kmene (záněty, tumory, cévní příhody</a:t>
            </a:r>
            <a:r>
              <a:rPr lang="cs-CZ" dirty="0" smtClean="0"/>
              <a:t>),amyotrofická </a:t>
            </a:r>
            <a:r>
              <a:rPr lang="cs-CZ" dirty="0"/>
              <a:t>laterální skleróza,</a:t>
            </a:r>
          </a:p>
          <a:p>
            <a:r>
              <a:rPr lang="cs-CZ" dirty="0"/>
              <a:t>syndrom </a:t>
            </a:r>
            <a:r>
              <a:rPr lang="cs-CZ" dirty="0" err="1"/>
              <a:t>Guillain-Barré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649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821" y="-103368"/>
            <a:ext cx="10772775" cy="1658198"/>
          </a:xfrm>
        </p:spPr>
        <p:txBody>
          <a:bodyPr/>
          <a:lstStyle/>
          <a:p>
            <a:r>
              <a:rPr lang="cs-CZ" dirty="0" smtClean="0"/>
              <a:t>ALS (amyotrofická laterální skleróza)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21" y="1378634"/>
            <a:ext cx="11551524" cy="5152795"/>
          </a:xfrm>
        </p:spPr>
        <p:txBody>
          <a:bodyPr>
            <a:normAutofit/>
          </a:bodyPr>
          <a:lstStyle/>
          <a:p>
            <a:r>
              <a:rPr lang="cs-CZ" dirty="0"/>
              <a:t>progresivní, fatální, </a:t>
            </a:r>
            <a:r>
              <a:rPr lang="cs-CZ" dirty="0" err="1"/>
              <a:t>neurodegenerativní</a:t>
            </a:r>
            <a:r>
              <a:rPr lang="cs-CZ" dirty="0"/>
              <a:t> onemocnění motorických neuronů mozku a míchy, způsobující degeneraci a ztrátu mozkových (horní) a spinálních (dolní) </a:t>
            </a:r>
            <a:r>
              <a:rPr lang="cs-CZ" dirty="0" err="1" smtClean="0"/>
              <a:t>motoneuronů</a:t>
            </a:r>
            <a:r>
              <a:rPr lang="cs-CZ" dirty="0" smtClean="0"/>
              <a:t>. </a:t>
            </a:r>
          </a:p>
          <a:p>
            <a:r>
              <a:rPr lang="cs-CZ" dirty="0" smtClean="0"/>
              <a:t>dochází </a:t>
            </a:r>
            <a:r>
              <a:rPr lang="cs-CZ" dirty="0"/>
              <a:t>k postupné svalové slabosti až atrofii. Mozek nakonec není schopen ovládat většinu svalů a pacient zůstává paralyzován, při zachování psychických a mentálních </a:t>
            </a:r>
            <a:r>
              <a:rPr lang="cs-CZ" dirty="0" smtClean="0"/>
              <a:t>schopností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Poruchy řeči </a:t>
            </a:r>
            <a:r>
              <a:rPr lang="cs-CZ" dirty="0"/>
              <a:t>a polykání u ALS -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www.zsalsa.cz/cs/als/poruchy-reci</a:t>
            </a:r>
            <a:endParaRPr lang="cs-CZ" dirty="0" smtClean="0"/>
          </a:p>
          <a:p>
            <a:r>
              <a:rPr lang="cs-CZ" b="1" dirty="0"/>
              <a:t>Řeč</a:t>
            </a:r>
            <a:r>
              <a:rPr lang="cs-CZ" dirty="0"/>
              <a:t> při onemocnění ALS je postižena slabostí až </a:t>
            </a:r>
            <a:r>
              <a:rPr lang="cs-CZ" dirty="0" smtClean="0"/>
              <a:t>parézou svalů </a:t>
            </a:r>
            <a:r>
              <a:rPr lang="cs-CZ" dirty="0"/>
              <a:t>rtů, jazyka, čelisti, měkkého patra a hrtanu, v pokročilejších stádiích i slabostí dýchacích svalů. </a:t>
            </a:r>
            <a:endParaRPr lang="cs-CZ" dirty="0" smtClean="0"/>
          </a:p>
          <a:p>
            <a:r>
              <a:rPr lang="cs-CZ" dirty="0" smtClean="0"/>
              <a:t>Zpočátku </a:t>
            </a:r>
            <a:r>
              <a:rPr lang="cs-CZ" dirty="0"/>
              <a:t>se objevuje chraptivá nebo setřelá řeč, při únavě a večer se může postupně stávat nesrozumitelnou až nemožnou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Poruchy polykání </a:t>
            </a:r>
            <a:r>
              <a:rPr lang="cs-CZ" dirty="0" smtClean="0"/>
              <a:t>– ze stejných příčin může dojít k dysfagii, nutná včasná logopedická terapie a intervence – (včasné zavedení </a:t>
            </a:r>
            <a:r>
              <a:rPr lang="cs-CZ" dirty="0" err="1" smtClean="0"/>
              <a:t>nasogastrické</a:t>
            </a:r>
            <a:r>
              <a:rPr lang="cs-CZ" dirty="0" smtClean="0"/>
              <a:t> sondy NGS nebo PEG (perkutánní endoskopická gastrostomie).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2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8" y="0"/>
            <a:ext cx="10772775" cy="1658198"/>
          </a:xfrm>
        </p:spPr>
        <p:txBody>
          <a:bodyPr/>
          <a:lstStyle/>
          <a:p>
            <a:r>
              <a:rPr lang="cs-CZ" dirty="0" err="1" smtClean="0"/>
              <a:t>Pseudobulbární</a:t>
            </a:r>
            <a:r>
              <a:rPr lang="cs-CZ" dirty="0" smtClean="0"/>
              <a:t> syndrom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388" y="1499214"/>
            <a:ext cx="11663102" cy="514274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onemocnění </a:t>
            </a:r>
            <a:r>
              <a:rPr lang="cs-CZ" dirty="0"/>
              <a:t>způsobené oboustrannou lézí </a:t>
            </a:r>
            <a:r>
              <a:rPr lang="cs-CZ" dirty="0" err="1"/>
              <a:t>tractus</a:t>
            </a:r>
            <a:r>
              <a:rPr lang="cs-CZ" dirty="0"/>
              <a:t> </a:t>
            </a:r>
            <a:r>
              <a:rPr lang="cs-CZ" dirty="0" err="1"/>
              <a:t>corticobulbaris</a:t>
            </a:r>
            <a:r>
              <a:rPr lang="cs-CZ" dirty="0"/>
              <a:t>. Nejčastější příčiny tohoto syndromu jsou cévní mozkové </a:t>
            </a:r>
            <a:r>
              <a:rPr lang="cs-CZ" dirty="0" smtClean="0"/>
              <a:t>poruchy.</a:t>
            </a:r>
          </a:p>
          <a:p>
            <a:r>
              <a:rPr lang="cs-CZ" dirty="0" smtClean="0"/>
              <a:t>Při </a:t>
            </a:r>
            <a:r>
              <a:rPr lang="cs-CZ" dirty="0"/>
              <a:t>jednostranné lézi je onemocnění kompenzováno druhostranným </a:t>
            </a:r>
            <a:r>
              <a:rPr lang="cs-CZ" dirty="0" err="1"/>
              <a:t>kortikobulbárním</a:t>
            </a:r>
            <a:r>
              <a:rPr lang="cs-CZ" dirty="0"/>
              <a:t> traktem.</a:t>
            </a:r>
          </a:p>
          <a:p>
            <a:endParaRPr lang="cs-CZ" dirty="0"/>
          </a:p>
          <a:p>
            <a:r>
              <a:rPr lang="cs-CZ" b="1" dirty="0"/>
              <a:t>Projevy</a:t>
            </a:r>
          </a:p>
          <a:p>
            <a:pPr marL="0" indent="0">
              <a:buNone/>
            </a:pPr>
            <a:r>
              <a:rPr lang="cs-CZ" dirty="0" smtClean="0"/>
              <a:t> dysartrie</a:t>
            </a:r>
            <a:r>
              <a:rPr lang="cs-CZ" dirty="0"/>
              <a:t>,</a:t>
            </a:r>
          </a:p>
          <a:p>
            <a:r>
              <a:rPr lang="cs-CZ" dirty="0" smtClean="0"/>
              <a:t>dysfágie</a:t>
            </a:r>
            <a:endParaRPr lang="cs-CZ" dirty="0"/>
          </a:p>
          <a:p>
            <a:r>
              <a:rPr lang="cs-CZ" dirty="0"/>
              <a:t>zvýšený </a:t>
            </a:r>
            <a:r>
              <a:rPr lang="cs-CZ" dirty="0" err="1"/>
              <a:t>masseterový</a:t>
            </a:r>
            <a:r>
              <a:rPr lang="cs-CZ" dirty="0"/>
              <a:t> reflex (vybavuje poklepem kladívka na prst vyšetřujícího, který je položen napříč přes bradu vyšetřovaného, přičemž pacient má pootevřená </a:t>
            </a:r>
            <a:r>
              <a:rPr lang="cs-CZ" dirty="0" smtClean="0"/>
              <a:t>ústa)</a:t>
            </a:r>
            <a:endParaRPr lang="cs-CZ" dirty="0"/>
          </a:p>
          <a:p>
            <a:r>
              <a:rPr lang="cs-CZ" dirty="0"/>
              <a:t>často emoční a psychické poruchy (psychická labilita, bezděčný pláč či smích),</a:t>
            </a:r>
          </a:p>
          <a:p>
            <a:r>
              <a:rPr lang="cs-CZ" dirty="0"/>
              <a:t>bývá pyramidová a </a:t>
            </a:r>
            <a:r>
              <a:rPr lang="cs-CZ" dirty="0" err="1"/>
              <a:t>extrapyramidová</a:t>
            </a:r>
            <a:r>
              <a:rPr lang="cs-CZ" dirty="0"/>
              <a:t> </a:t>
            </a:r>
            <a:r>
              <a:rPr lang="cs-CZ" dirty="0" err="1"/>
              <a:t>symptomatika</a:t>
            </a:r>
            <a:r>
              <a:rPr lang="cs-CZ" dirty="0"/>
              <a:t> (frontální typ chůze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8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5484" y="298566"/>
            <a:ext cx="10772775" cy="1658198"/>
          </a:xfrm>
        </p:spPr>
        <p:txBody>
          <a:bodyPr/>
          <a:lstStyle/>
          <a:p>
            <a:r>
              <a:rPr lang="cs-CZ" dirty="0" smtClean="0"/>
              <a:t>Postižení periferního nerv. systému mimo hlavové nervy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484" y="2204969"/>
            <a:ext cx="11350556" cy="439679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Například postižení nervových kořenů vystupujících z krční páteře nebo bederní páteře útlakem vyhřezlé ploténky.</a:t>
            </a:r>
          </a:p>
          <a:p>
            <a:r>
              <a:rPr lang="cs-CZ" dirty="0" smtClean="0"/>
              <a:t>Postižení se projevuje bolestmi a periferní parézou (snížené reflexy, atrofie)</a:t>
            </a:r>
          </a:p>
          <a:p>
            <a:endParaRPr lang="cs-CZ" dirty="0"/>
          </a:p>
          <a:p>
            <a:r>
              <a:rPr lang="cs-CZ" dirty="0" smtClean="0"/>
              <a:t>Nebo postižení vlastních nervů – např. syndrom karpálního tunelu (brnění prstů ruky).</a:t>
            </a:r>
          </a:p>
          <a:p>
            <a:endParaRPr lang="cs-CZ" dirty="0"/>
          </a:p>
          <a:p>
            <a:r>
              <a:rPr lang="cs-CZ" dirty="0" smtClean="0"/>
              <a:t>Periferní paréza se projevuje sníženými reflexy, atrofiemi, fascikulacemi.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9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628" y="353482"/>
            <a:ext cx="10772775" cy="1658198"/>
          </a:xfrm>
        </p:spPr>
        <p:txBody>
          <a:bodyPr/>
          <a:lstStyle/>
          <a:p>
            <a:r>
              <a:rPr lang="cs-CZ" dirty="0" smtClean="0"/>
              <a:t>Postižení nervosvalového přenosu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678" y="2011680"/>
            <a:ext cx="10753725" cy="3766185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Typické onemocnění je </a:t>
            </a:r>
            <a:r>
              <a:rPr lang="cs-CZ" b="1" dirty="0" err="1" smtClean="0"/>
              <a:t>myastenia</a:t>
            </a:r>
            <a:r>
              <a:rPr lang="cs-CZ" b="1" dirty="0" smtClean="0"/>
              <a:t> gravis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Myastenia</a:t>
            </a:r>
            <a:r>
              <a:rPr lang="cs-CZ" dirty="0" smtClean="0"/>
              <a:t> </a:t>
            </a:r>
            <a:r>
              <a:rPr lang="cs-CZ" dirty="0"/>
              <a:t>gravis je </a:t>
            </a:r>
            <a:r>
              <a:rPr lang="cs-CZ" b="1" dirty="0"/>
              <a:t>autoimunitní </a:t>
            </a:r>
            <a:r>
              <a:rPr lang="cs-CZ" dirty="0"/>
              <a:t>onemocnění, způsobené </a:t>
            </a:r>
            <a:r>
              <a:rPr lang="cs-CZ" b="1" dirty="0"/>
              <a:t>protilátkami</a:t>
            </a:r>
            <a:r>
              <a:rPr lang="cs-CZ" dirty="0"/>
              <a:t>, zaměřenými nejčastěji </a:t>
            </a:r>
            <a:r>
              <a:rPr lang="cs-CZ" b="1" i="1" dirty="0"/>
              <a:t>proti receptorům pro acetylcholin</a:t>
            </a:r>
            <a:r>
              <a:rPr lang="cs-CZ" dirty="0"/>
              <a:t>, lokalizovaným v </a:t>
            </a:r>
            <a:r>
              <a:rPr lang="cs-CZ" b="1" i="1" dirty="0"/>
              <a:t>postsynaptické části nervosvalové ploténky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Klinicky </a:t>
            </a:r>
            <a:r>
              <a:rPr lang="cs-CZ" dirty="0"/>
              <a:t>se projevuje </a:t>
            </a:r>
            <a:r>
              <a:rPr lang="cs-CZ" b="1" dirty="0"/>
              <a:t>svalovou slabostí (parézou) </a:t>
            </a:r>
            <a:r>
              <a:rPr lang="cs-CZ" dirty="0"/>
              <a:t>a abnormálně </a:t>
            </a:r>
            <a:r>
              <a:rPr lang="cs-CZ" b="1" dirty="0"/>
              <a:t>zvýšenou svalovou únavností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Typické </a:t>
            </a:r>
            <a:r>
              <a:rPr lang="cs-CZ" dirty="0"/>
              <a:t>je </a:t>
            </a:r>
            <a:r>
              <a:rPr lang="cs-CZ" b="1" dirty="0"/>
              <a:t>kolísání intenzity </a:t>
            </a:r>
            <a:r>
              <a:rPr lang="cs-CZ" dirty="0"/>
              <a:t>příznaků (postupně se zvýrazňují během svalové aktivity a/nebo během dne a naopak se zlepšují po krátkém odpočinku).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Typické jsou poruchy polykání a řeči (setřelá, </a:t>
            </a:r>
            <a:r>
              <a:rPr lang="cs-CZ" dirty="0" err="1" smtClean="0"/>
              <a:t>huhňavá,nesrozumitelná</a:t>
            </a:r>
            <a:r>
              <a:rPr lang="cs-CZ" dirty="0" smtClean="0"/>
              <a:t>...), které výrazně kolísají během dne (lepší ráno. Horší večer nebo po únavě)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0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725" y="218179"/>
            <a:ext cx="10772775" cy="1658198"/>
          </a:xfrm>
        </p:spPr>
        <p:txBody>
          <a:bodyPr/>
          <a:lstStyle/>
          <a:p>
            <a:r>
              <a:rPr lang="cs-CZ" dirty="0" smtClean="0"/>
              <a:t>Poruchy vědomí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775" y="1760471"/>
            <a:ext cx="10753725" cy="376618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Kvantitativní poruchy vědomí</a:t>
            </a:r>
          </a:p>
          <a:p>
            <a:endParaRPr lang="cs-CZ" dirty="0"/>
          </a:p>
          <a:p>
            <a:r>
              <a:rPr lang="cs-CZ" dirty="0" smtClean="0"/>
              <a:t>Somnolence – pacienta </a:t>
            </a:r>
            <a:r>
              <a:rPr lang="cs-CZ" b="1" i="1" dirty="0"/>
              <a:t>lze probudit slovními podněty nebo dotykem </a:t>
            </a:r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Sopor</a:t>
            </a:r>
            <a:r>
              <a:rPr lang="cs-CZ" dirty="0" smtClean="0"/>
              <a:t> - částečné </a:t>
            </a:r>
            <a:r>
              <a:rPr lang="cs-CZ" dirty="0"/>
              <a:t>probuzení pacienta je možné pouze </a:t>
            </a:r>
            <a:r>
              <a:rPr lang="cs-CZ" b="1" i="1" dirty="0" smtClean="0"/>
              <a:t>bolestivými </a:t>
            </a:r>
            <a:r>
              <a:rPr lang="cs-CZ" b="1" i="1" dirty="0"/>
              <a:t>podněty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Kóma – pacient je </a:t>
            </a:r>
            <a:r>
              <a:rPr lang="cs-CZ" dirty="0" err="1" smtClean="0"/>
              <a:t>neprobudný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 hodnocení se používá GCS – </a:t>
            </a:r>
            <a:r>
              <a:rPr lang="cs-CZ" dirty="0" err="1" smtClean="0"/>
              <a:t>glasgow</a:t>
            </a:r>
            <a:r>
              <a:rPr lang="cs-CZ" dirty="0" smtClean="0"/>
              <a:t> </a:t>
            </a:r>
            <a:r>
              <a:rPr lang="cs-CZ" dirty="0" err="1" smtClean="0"/>
              <a:t>coma</a:t>
            </a:r>
            <a:r>
              <a:rPr lang="cs-CZ" dirty="0" smtClean="0"/>
              <a:t> </a:t>
            </a:r>
            <a:r>
              <a:rPr lang="cs-CZ" dirty="0" err="1" smtClean="0"/>
              <a:t>scale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2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435" y="212805"/>
            <a:ext cx="10772775" cy="1658198"/>
          </a:xfrm>
        </p:spPr>
        <p:txBody>
          <a:bodyPr/>
          <a:lstStyle/>
          <a:p>
            <a:r>
              <a:rPr lang="cs-CZ" dirty="0" smtClean="0"/>
              <a:t>Kvalitativní poruchy vědomí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485" y="1725192"/>
            <a:ext cx="10753725" cy="3766185"/>
          </a:xfrm>
        </p:spPr>
        <p:txBody>
          <a:bodyPr/>
          <a:lstStyle/>
          <a:p>
            <a:r>
              <a:rPr lang="cs-CZ" dirty="0"/>
              <a:t>Delirium je kvalitativní poruchou </a:t>
            </a:r>
            <a:r>
              <a:rPr lang="cs-CZ" dirty="0" smtClean="0"/>
              <a:t>vědomí charakterizovanou </a:t>
            </a:r>
            <a:r>
              <a:rPr lang="cs-CZ" dirty="0"/>
              <a:t>náhle vzniklou změnou chování, poruchou pozornosti a fluktuujícím průběhem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Je velmi časté, vyskytuje se u 10–30 % hospitalizovaných pacientů, častěji u starších 65 let.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Příčiny: CMP, abusus alkoholu, nyní také COVID 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7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3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7823" y="127469"/>
            <a:ext cx="10772775" cy="1658198"/>
          </a:xfrm>
        </p:spPr>
        <p:txBody>
          <a:bodyPr/>
          <a:lstStyle/>
          <a:p>
            <a:r>
              <a:rPr lang="cs-CZ" dirty="0" smtClean="0"/>
              <a:t>Myelinová pochva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7436" y="1785667"/>
            <a:ext cx="7268271" cy="4449504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/>
              <a:t>Axony jsou většinou </a:t>
            </a:r>
            <a:r>
              <a:rPr lang="cs-CZ" sz="2600" dirty="0" smtClean="0"/>
              <a:t>(kromě vegetativních) obaleny</a:t>
            </a:r>
            <a:r>
              <a:rPr lang="cs-CZ" sz="2600" dirty="0"/>
              <a:t> myelinovou pochvou. </a:t>
            </a:r>
          </a:p>
          <a:p>
            <a:r>
              <a:rPr lang="cs-CZ" sz="2600" dirty="0" smtClean="0"/>
              <a:t>Neurony </a:t>
            </a:r>
            <a:r>
              <a:rPr lang="cs-CZ" sz="2600" dirty="0"/>
              <a:t>CNS vytvářejí pochvu pomocí </a:t>
            </a:r>
            <a:r>
              <a:rPr lang="cs-CZ" sz="2600" dirty="0" err="1"/>
              <a:t>oligodendrocytů</a:t>
            </a:r>
            <a:r>
              <a:rPr lang="cs-CZ" sz="2600" dirty="0"/>
              <a:t> (oligodendroglie). </a:t>
            </a:r>
          </a:p>
          <a:p>
            <a:r>
              <a:rPr lang="cs-CZ" sz="2600" dirty="0" err="1"/>
              <a:t>Postgangliová</a:t>
            </a:r>
            <a:r>
              <a:rPr lang="cs-CZ" sz="2600" dirty="0"/>
              <a:t> vlákna autonomního </a:t>
            </a:r>
            <a:r>
              <a:rPr lang="cs-CZ" sz="2600" dirty="0" err="1"/>
              <a:t>nerstva</a:t>
            </a:r>
            <a:r>
              <a:rPr lang="cs-CZ" sz="2600" dirty="0"/>
              <a:t> jsou vybavena pouze pochvou </a:t>
            </a:r>
            <a:r>
              <a:rPr lang="cs-CZ" sz="2600" dirty="0" err="1"/>
              <a:t>Schwannovou</a:t>
            </a:r>
            <a:r>
              <a:rPr lang="cs-CZ" sz="2600" dirty="0"/>
              <a:t>. </a:t>
            </a:r>
          </a:p>
          <a:p>
            <a:r>
              <a:rPr lang="cs-CZ" sz="2600" dirty="0"/>
              <a:t>V PNS ji tvoří </a:t>
            </a:r>
            <a:r>
              <a:rPr lang="cs-CZ" sz="2600" dirty="0" err="1"/>
              <a:t>Schwannovy</a:t>
            </a:r>
            <a:r>
              <a:rPr lang="cs-CZ" sz="2600" dirty="0"/>
              <a:t> buňky a pochva je zde přerušována Ranvierovými zářezy.</a:t>
            </a:r>
          </a:p>
          <a:p>
            <a:r>
              <a:rPr lang="cs-CZ" sz="2600" dirty="0"/>
              <a:t>Myelinová pochva funguje jako izolant a čím je vlákno silnější, tím jsou myelinové segmenty mezi zářezy delší, což urychluje vedení vzruchu. </a:t>
            </a:r>
            <a:endParaRPr lang="cs-CZ" sz="2600" dirty="0" smtClean="0"/>
          </a:p>
          <a:p>
            <a:r>
              <a:rPr lang="cs-CZ" sz="2600" dirty="0" smtClean="0"/>
              <a:t>Rozdíly </a:t>
            </a:r>
            <a:r>
              <a:rPr lang="cs-CZ" sz="2600" dirty="0"/>
              <a:t>v rychlosti vedení jsou mezi </a:t>
            </a:r>
            <a:r>
              <a:rPr lang="cs-CZ" sz="2600" dirty="0" err="1"/>
              <a:t>nemyelinizovanými</a:t>
            </a:r>
            <a:r>
              <a:rPr lang="cs-CZ" sz="2600" dirty="0"/>
              <a:t> a silnými </a:t>
            </a:r>
            <a:r>
              <a:rPr lang="cs-CZ" sz="2600" dirty="0" err="1"/>
              <a:t>myelinizovanými</a:t>
            </a:r>
            <a:r>
              <a:rPr lang="cs-CZ" sz="2600" dirty="0"/>
              <a:t> vlákny až o dva řády ve prospěch druhých jmenovaných.</a:t>
            </a: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928" y="36168"/>
            <a:ext cx="4058686" cy="2584928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8816196" y="672860"/>
            <a:ext cx="2156604" cy="222561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0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ní">
  <a:themeElements>
    <a:clrScheme name="Metropolitní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ní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ní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TM03457491[[fn=Metropole]]</Template>
  <TotalTime>34075</TotalTime>
  <Words>6085</Words>
  <Application>Microsoft Office PowerPoint</Application>
  <PresentationFormat>Širokoúhlá obrazovka</PresentationFormat>
  <Paragraphs>656</Paragraphs>
  <Slides>87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87</vt:i4>
      </vt:variant>
    </vt:vector>
  </HeadingPairs>
  <TitlesOfParts>
    <vt:vector size="91" baseType="lpstr">
      <vt:lpstr>Arial</vt:lpstr>
      <vt:lpstr>Calibri Light</vt:lpstr>
      <vt:lpstr>Roboto</vt:lpstr>
      <vt:lpstr>Metropolitní</vt:lpstr>
      <vt:lpstr>Základy neurologie</vt:lpstr>
      <vt:lpstr>Iva Šrotová</vt:lpstr>
      <vt:lpstr>Neurologie pro logopedy</vt:lpstr>
      <vt:lpstr>Obsah přednášky</vt:lpstr>
      <vt:lpstr>Obor neurologie</vt:lpstr>
      <vt:lpstr>Základní strukturální a funkční jednotky </vt:lpstr>
      <vt:lpstr>Základní pojmy</vt:lpstr>
      <vt:lpstr>Neuron </vt:lpstr>
      <vt:lpstr>Myelinová pochva</vt:lpstr>
      <vt:lpstr>Typy neuronů podle příslušnosti k nervovým systémům</vt:lpstr>
      <vt:lpstr>Přenos nervového vzruhu</vt:lpstr>
      <vt:lpstr>Přenos nervového vzruchu</vt:lpstr>
      <vt:lpstr>Synapse nervových buněk</vt:lpstr>
      <vt:lpstr>Nervosvalová ploténka</vt:lpstr>
      <vt:lpstr>Reflexní oblouk</vt:lpstr>
      <vt:lpstr>Reflexy</vt:lpstr>
      <vt:lpstr>Vyšetřovací metody v neurologii</vt:lpstr>
      <vt:lpstr>Klinické vyšetření  vzor norm.neurolog.nálezu:</vt:lpstr>
      <vt:lpstr>Zobrazovací vyšetření v neurologii</vt:lpstr>
      <vt:lpstr>Elektrofyziologické metody EEG (elektroencefalografie) </vt:lpstr>
      <vt:lpstr>Prezentace aplikace PowerPoint</vt:lpstr>
      <vt:lpstr>Elektrofyziologické metody EMG (elektromyografie)</vt:lpstr>
      <vt:lpstr>Elektrofyziologické metody EP (evokované potenciály)</vt:lpstr>
      <vt:lpstr>Vyšetřovací metody ultrazvuk</vt:lpstr>
      <vt:lpstr>Lumbální punkce</vt:lpstr>
      <vt:lpstr>Centrální nervový systém</vt:lpstr>
      <vt:lpstr>Křížení motorický a senzitivních drah</vt:lpstr>
      <vt:lpstr>Koncový mozek (telencephalon)</vt:lpstr>
      <vt:lpstr>Koncový mozek</vt:lpstr>
      <vt:lpstr>Koncový mozek</vt:lpstr>
      <vt:lpstr>Mozkové laloky</vt:lpstr>
      <vt:lpstr>Čelní (frontální) lalok</vt:lpstr>
      <vt:lpstr>Čelní (frontální) lalok</vt:lpstr>
      <vt:lpstr>Spánkový (temporální) lalok</vt:lpstr>
      <vt:lpstr>Temenní (parietální) lalok</vt:lpstr>
      <vt:lpstr>Týlní (ocipitální) lalok</vt:lpstr>
      <vt:lpstr>Mezimozek (diencephalon)</vt:lpstr>
      <vt:lpstr>Postižení mezimozku</vt:lpstr>
      <vt:lpstr>Mozkový kmen (truncus cerebri)</vt:lpstr>
      <vt:lpstr>Postižení mozkového kmene</vt:lpstr>
      <vt:lpstr>Mícha</vt:lpstr>
      <vt:lpstr>Postižení míchy</vt:lpstr>
      <vt:lpstr>Nejčastější neurologická onemocnění mozku se vztahem k poruchám řeči</vt:lpstr>
      <vt:lpstr>Cévní mozková příhoda (CMP)</vt:lpstr>
      <vt:lpstr>CMP – rizikové faktory</vt:lpstr>
      <vt:lpstr>CMP – klinické příznaky</vt:lpstr>
      <vt:lpstr>CMP – klinické příznaky</vt:lpstr>
      <vt:lpstr>CMP diagnostika a terapie</vt:lpstr>
      <vt:lpstr>CMP a logopedie</vt:lpstr>
      <vt:lpstr>Roztroušená skleróza (RS)</vt:lpstr>
      <vt:lpstr>Poruchy řeči u RS</vt:lpstr>
      <vt:lpstr>Poruchy polykání u RS</vt:lpstr>
      <vt:lpstr>Tumory CNS</vt:lpstr>
      <vt:lpstr>Epilepsie</vt:lpstr>
      <vt:lpstr>Epilepsie - dělení</vt:lpstr>
      <vt:lpstr>Fokální epileptické záchvaty</vt:lpstr>
      <vt:lpstr>Epilepsie -diagnostika</vt:lpstr>
      <vt:lpstr>Mozeček (cerebellum)</vt:lpstr>
      <vt:lpstr>Poruchy řeči při postižení mozečku</vt:lpstr>
      <vt:lpstr>Extrapyramidový systém</vt:lpstr>
      <vt:lpstr>Extrapyramidový systém</vt:lpstr>
      <vt:lpstr>Movement disorders</vt:lpstr>
      <vt:lpstr>Movement disorders – dyskinézy</vt:lpstr>
      <vt:lpstr>Parkinsonova nemoc</vt:lpstr>
      <vt:lpstr>Periferní nervový systém</vt:lpstr>
      <vt:lpstr>Hlavové nervy</vt:lpstr>
      <vt:lpstr>Hlavové nervy</vt:lpstr>
      <vt:lpstr>I. Čichový nerv (nervus olfactorius)</vt:lpstr>
      <vt:lpstr>II. Zrakový nerv  (nervus opticus)</vt:lpstr>
      <vt:lpstr>III. , IV. a VI. Okohybné nervy </vt:lpstr>
      <vt:lpstr>V. Nervus trigeminus (trojklanný nerv)</vt:lpstr>
      <vt:lpstr>VII. Nervus facialis (lícní nerv)</vt:lpstr>
      <vt:lpstr>VIII. Sluchověrovnovážný nerv (nervus vestibulocochlearis)</vt:lpstr>
      <vt:lpstr>IX. Nervus  glossopharyngeus  (nerv jazykohltanový)</vt:lpstr>
      <vt:lpstr>IX. Nervus glossopharyngeus</vt:lpstr>
      <vt:lpstr>X. Nervus vagus (nerv bloudivý)</vt:lpstr>
      <vt:lpstr>X. Nervus vagus</vt:lpstr>
      <vt:lpstr>XI. Nervus accesorius (nerv přídatný)</vt:lpstr>
      <vt:lpstr>XII. Nervus hypoglossus  (nerv podjazykový)</vt:lpstr>
      <vt:lpstr>Bulbární syndrom</vt:lpstr>
      <vt:lpstr>ALS (amyotrofická laterální skleróza)</vt:lpstr>
      <vt:lpstr>Pseudobulbární syndrom</vt:lpstr>
      <vt:lpstr>Postižení periferního nerv. systému mimo hlavové nervy</vt:lpstr>
      <vt:lpstr>Postižení nervosvalového přenosu</vt:lpstr>
      <vt:lpstr>Poruchy vědomí</vt:lpstr>
      <vt:lpstr>Kvalitativní poruchy vědomí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Neurologie pro logopedy</dc:title>
  <dc:creator>Iva Šrotová</dc:creator>
  <cp:lastModifiedBy>Iva Šrotová</cp:lastModifiedBy>
  <cp:revision>114</cp:revision>
  <dcterms:created xsi:type="dcterms:W3CDTF">2020-10-25T12:36:48Z</dcterms:created>
  <dcterms:modified xsi:type="dcterms:W3CDTF">2022-09-15T08:04:57Z</dcterms:modified>
</cp:coreProperties>
</file>