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4" r:id="rId5"/>
    <p:sldId id="262" r:id="rId6"/>
    <p:sldId id="261" r:id="rId7"/>
    <p:sldId id="260" r:id="rId8"/>
    <p:sldId id="258" r:id="rId9"/>
    <p:sldId id="259" r:id="rId10"/>
  </p:sldIdLst>
  <p:sldSz cx="9144000" cy="6858000" type="screen4x3"/>
  <p:notesSz cx="6858000" cy="9144000"/>
  <p:defaultTextStyle>
    <a:defPPr>
      <a:defRPr lang="fr-C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6D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967F94-DF82-4078-9EA3-F9A3A1D24F51}" type="datetimeFigureOut">
              <a:rPr lang="fr-FR"/>
              <a:pPr>
                <a:defRPr/>
              </a:pPr>
              <a:t>19/03/2021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C9A0BA-2846-4CE3-80D3-7540F6049EC4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05213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02C60-F3EF-4519-8D28-87783FC46845}" type="datetimeFigureOut">
              <a:rPr lang="fr-FR"/>
              <a:pPr>
                <a:defRPr/>
              </a:pPr>
              <a:t>19/03/2021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93B537-D61F-4D8E-9179-17A7137F64DC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60782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8CDDD-334F-4B85-A879-A43F5282A727}" type="datetimeFigureOut">
              <a:rPr lang="fr-FR"/>
              <a:pPr>
                <a:defRPr/>
              </a:pPr>
              <a:t>19/03/2021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F6A1D9-9AEB-411C-893D-FC86012A851E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69459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D804B-F1B6-40D3-A959-3FF4A1AAC1B8}" type="datetimeFigureOut">
              <a:rPr lang="fr-FR"/>
              <a:pPr>
                <a:defRPr/>
              </a:pPr>
              <a:t>19/03/2021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15931A-0813-4D5D-80B0-058CE5416C61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88046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092AC-6670-433D-B958-F50452D76074}" type="datetimeFigureOut">
              <a:rPr lang="fr-FR"/>
              <a:pPr>
                <a:defRPr/>
              </a:pPr>
              <a:t>19/03/2021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01A1E-70E7-450E-B8F8-C87ACA01439E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63010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EB870B-7DE9-47FF-89A1-DB4BE91ABE64}" type="datetimeFigureOut">
              <a:rPr lang="fr-FR"/>
              <a:pPr>
                <a:defRPr/>
              </a:pPr>
              <a:t>19/03/2021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F0AA6-9EEC-4F14-A1B8-09E657A87DE6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40586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8E8C1-E9AB-44B6-A1DA-66E934035351}" type="datetimeFigureOut">
              <a:rPr lang="fr-FR"/>
              <a:pPr>
                <a:defRPr/>
              </a:pPr>
              <a:t>19/03/2021</a:t>
            </a:fld>
            <a:endParaRPr lang="fr-CA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654AEF-191D-43C5-95DF-4F2BECF56674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47126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FBC3B-2EE2-47B0-AEBF-9F253244E65F}" type="datetimeFigureOut">
              <a:rPr lang="fr-FR"/>
              <a:pPr>
                <a:defRPr/>
              </a:pPr>
              <a:t>19/03/2021</a:t>
            </a:fld>
            <a:endParaRPr lang="fr-CA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D9FDF-B8BE-4A51-98A9-654AE0E7CEB2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89496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CF54C1-C15E-4028-A06B-D02C9AED761F}" type="datetimeFigureOut">
              <a:rPr lang="fr-FR"/>
              <a:pPr>
                <a:defRPr/>
              </a:pPr>
              <a:t>19/03/2021</a:t>
            </a:fld>
            <a:endParaRPr lang="fr-CA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F88C2B-25F3-4AE0-B11F-7E08A81949D4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59106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725F7-6960-40CE-9DDA-A47CAC16CA27}" type="datetimeFigureOut">
              <a:rPr lang="fr-FR"/>
              <a:pPr>
                <a:defRPr/>
              </a:pPr>
              <a:t>19/03/2021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825DD7-6664-4A45-B5E7-C4C7F2FD1D51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60171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fr-CA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9AC6A-DF8C-418F-ACCD-D4178520F251}" type="datetimeFigureOut">
              <a:rPr lang="fr-FR"/>
              <a:pPr>
                <a:defRPr/>
              </a:pPr>
              <a:t>19/03/2021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FBDE8-C79D-4BCA-841A-889DD5420537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84736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CA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EF54E29-1E42-4A37-AB88-459821604043}" type="datetimeFigureOut">
              <a:rPr lang="fr-FR"/>
              <a:pPr>
                <a:defRPr/>
              </a:pPr>
              <a:t>19/03/2021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9D11753-29B9-48CA-9987-E2C24C0A8233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844675"/>
            <a:ext cx="7772400" cy="1470025"/>
          </a:xfrm>
        </p:spPr>
        <p:txBody>
          <a:bodyPr rtlCol="0">
            <a:normAutofit/>
          </a:bodyPr>
          <a:lstStyle/>
          <a:p>
            <a:pPr lvl="0" fontAlgn="auto">
              <a:spcAft>
                <a:spcPts val="0"/>
              </a:spcAft>
              <a:defRPr/>
            </a:pPr>
            <a:r>
              <a:rPr lang="cs-CZ" sz="3600" dirty="0"/>
              <a:t>dříve pomocná škola</a:t>
            </a:r>
            <a:br>
              <a:rPr lang="cs-CZ" sz="3600" dirty="0"/>
            </a:br>
            <a:endParaRPr lang="fr-CA" sz="3600" dirty="0">
              <a:solidFill>
                <a:schemeClr val="bg1">
                  <a:lumMod val="95000"/>
                </a:schemeClr>
              </a:solidFill>
              <a:latin typeface="Georgia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907704" y="1844824"/>
            <a:ext cx="5824736" cy="2943200"/>
          </a:xfrm>
        </p:spPr>
        <p:txBody>
          <a:bodyPr rtlCol="0">
            <a:normAutofit fontScale="6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7200" b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 ŠKOLA SPECIÁLNÍ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7200" b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7200" b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Přípravný stupeň</a:t>
            </a:r>
            <a:endParaRPr lang="fr-CA" sz="7200" b="1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flipV="1">
            <a:off x="2214563" y="-819472"/>
            <a:ext cx="6472237" cy="819472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endParaRPr lang="fr-CA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051720" y="116632"/>
            <a:ext cx="6984776" cy="6741368"/>
          </a:xfrm>
        </p:spPr>
        <p:txBody>
          <a:bodyPr rtlCol="0">
            <a:normAutofit/>
          </a:bodyPr>
          <a:lstStyle/>
          <a:p>
            <a:pPr lvl="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>
                <a:latin typeface="Times New Roman" pitchFamily="18" charset="0"/>
                <a:cs typeface="Times New Roman" pitchFamily="18" charset="0"/>
              </a:rPr>
              <a:t>dříve pomocná škola</a:t>
            </a:r>
          </a:p>
          <a:p>
            <a:pPr lvl="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žáci s takovou úrovní rozvoje rozumových schopností, která jim nedovoluje prospívat na základní škole ani na základní škole praktické</a:t>
            </a:r>
          </a:p>
          <a:p>
            <a:pPr lvl="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Umožňuje žákům s MP získat 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základní vědomosti, dovednosti a návyky, potřebné k orientaci v okolním světě, k dosažení maximální možné míry samostatnosti a nezávislosti na péči druhých osob a k zapojení do společenského života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CA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14563" y="-531440"/>
            <a:ext cx="6472237" cy="531440"/>
          </a:xfrm>
        </p:spPr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endParaRPr lang="fr-CA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14563" y="188640"/>
            <a:ext cx="6821933" cy="6669360"/>
          </a:xfrm>
        </p:spPr>
        <p:txBody>
          <a:bodyPr rtlCol="0">
            <a:normAutofit fontScale="92500" lnSpcReduction="10000"/>
          </a:bodyPr>
          <a:lstStyle/>
          <a:p>
            <a:pPr lvl="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žáci převážně  v pásmu 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SMP,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ale i 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těžkého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MP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hlubokého MP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lvl="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ZŠ speciální je 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10 let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a dělí se podle RVP na 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dva stupně 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b="1" dirty="0">
                <a:latin typeface="Times New Roman" pitchFamily="18" charset="0"/>
                <a:cs typeface="Times New Roman" pitchFamily="18" charset="0"/>
              </a:rPr>
              <a:t>první stupeň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(1. - 5.tř.)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b="1" dirty="0">
                <a:latin typeface="Times New Roman" pitchFamily="18" charset="0"/>
                <a:cs typeface="Times New Roman" pitchFamily="18" charset="0"/>
              </a:rPr>
              <a:t>druhý stupeň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(6. - 10.tř.)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cs-CZ" b="1" dirty="0">
              <a:latin typeface="Times New Roman" pitchFamily="18" charset="0"/>
              <a:cs typeface="Times New Roman" pitchFamily="18" charset="0"/>
            </a:endParaRPr>
          </a:p>
          <a:p>
            <a:pPr lvl="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v praxi se 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dodržuje 4 stupňový program</a:t>
            </a:r>
          </a:p>
          <a:p>
            <a:pPr lvl="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b="1" dirty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cs-CZ" b="1" dirty="0">
                <a:latin typeface="Times New Roman" pitchFamily="18" charset="0"/>
                <a:cs typeface="Times New Roman" pitchFamily="18" charset="0"/>
              </a:rPr>
              <a:t>nižší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(3 roky)</a:t>
            </a: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cs-CZ" b="1" dirty="0">
                <a:latin typeface="Times New Roman" pitchFamily="18" charset="0"/>
                <a:cs typeface="Times New Roman" pitchFamily="18" charset="0"/>
              </a:rPr>
              <a:t>střední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(3 roky)</a:t>
            </a: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cs-CZ" b="1" dirty="0">
                <a:latin typeface="Times New Roman" pitchFamily="18" charset="0"/>
                <a:cs typeface="Times New Roman" pitchFamily="18" charset="0"/>
              </a:rPr>
              <a:t>vyšší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(2 roky)</a:t>
            </a: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cs-CZ" b="1" dirty="0">
                <a:latin typeface="Times New Roman" pitchFamily="18" charset="0"/>
                <a:cs typeface="Times New Roman" pitchFamily="18" charset="0"/>
              </a:rPr>
              <a:t>pracovní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(2 roky)</a:t>
            </a:r>
            <a:endParaRPr lang="cs-CZ" sz="2800" dirty="0"/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b="1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CA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9380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14563" y="-603448"/>
            <a:ext cx="6472237" cy="504056"/>
          </a:xfrm>
        </p:spPr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endParaRPr lang="fr-CA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14563" y="188640"/>
            <a:ext cx="6749925" cy="6552728"/>
          </a:xfrm>
        </p:spPr>
        <p:txBody>
          <a:bodyPr rtlCol="0">
            <a:normAutofit fontScale="92500"/>
          </a:bodyPr>
          <a:lstStyle/>
          <a:p>
            <a:pPr lvl="0"/>
            <a:r>
              <a:rPr lang="cs-CZ" dirty="0">
                <a:latin typeface="Times New Roman" pitchFamily="18" charset="0"/>
                <a:cs typeface="Times New Roman" pitchFamily="18" charset="0"/>
              </a:rPr>
              <a:t>Cíl vzdělávání: 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zvládnutí trivia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(čtení, psaní, počty), 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sebeobsluhy, osobní hygieny, osvojení si pracovních dovedností a podpora komunikace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dirty="0">
                <a:latin typeface="Times New Roman" pitchFamily="18" charset="0"/>
                <a:cs typeface="Times New Roman" pitchFamily="18" charset="0"/>
              </a:rPr>
              <a:t>učí se v 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blocích</a:t>
            </a:r>
          </a:p>
          <a:p>
            <a:pPr lvl="0"/>
            <a:r>
              <a:rPr lang="cs-CZ" b="1" dirty="0">
                <a:latin typeface="Times New Roman" pitchFamily="18" charset="0"/>
                <a:cs typeface="Times New Roman" pitchFamily="18" charset="0"/>
              </a:rPr>
              <a:t>není zvonění a klasické vyučovací hodiny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b="1" dirty="0">
                <a:latin typeface="Times New Roman" pitchFamily="18" charset="0"/>
                <a:cs typeface="Times New Roman" pitchFamily="18" charset="0"/>
              </a:rPr>
              <a:t>relaxační koutek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, není klasické uspořádání lavic, hodně názorných pomůcek</a:t>
            </a:r>
          </a:p>
          <a:p>
            <a:pPr lvl="0"/>
            <a:r>
              <a:rPr lang="cs-CZ" b="1" dirty="0">
                <a:latin typeface="Times New Roman" pitchFamily="18" charset="0"/>
                <a:cs typeface="Times New Roman" pitchFamily="18" charset="0"/>
              </a:rPr>
              <a:t>zapojení terapií do vzdělávání</a:t>
            </a:r>
          </a:p>
          <a:p>
            <a:pPr lvl="0"/>
            <a:r>
              <a:rPr lang="cs-CZ" dirty="0">
                <a:latin typeface="Times New Roman" pitchFamily="18" charset="0"/>
                <a:cs typeface="Times New Roman" pitchFamily="18" charset="0"/>
              </a:rPr>
              <a:t>třída nižšího stupně se naplňuje 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do 8 žáků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, střední, vyšší a pracovní 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do 10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</a:t>
            </a:r>
            <a:endParaRPr lang="fr-CA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460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14563" y="-819472"/>
            <a:ext cx="6472237" cy="360040"/>
          </a:xfrm>
        </p:spPr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endParaRPr lang="fr-CA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14563" y="116632"/>
            <a:ext cx="6677917" cy="6624736"/>
          </a:xfrm>
        </p:spPr>
        <p:txBody>
          <a:bodyPr rtlCol="0">
            <a:normAutofit lnSpcReduction="10000"/>
          </a:bodyPr>
          <a:lstStyle/>
          <a:p>
            <a:pPr lvl="0"/>
            <a:r>
              <a:rPr lang="cs-CZ" b="1" dirty="0">
                <a:latin typeface="Times New Roman" pitchFamily="18" charset="0"/>
                <a:cs typeface="Times New Roman" pitchFamily="18" charset="0"/>
              </a:rPr>
              <a:t>učební plán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obsahuje čtení, psaní, počty, věcné učení, smyslovou výchovu, pracovní a výtvarnou výchovu, tělesnou výchovu, hudební výchovu, řečovou výchovu, nepovinný předmět (zdravotní tělesná výchova, dramatická výchova, sborový zpěv, výtvarné a pohybové činnosti, práce s počítačem) a 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disponibilní dotaci</a:t>
            </a:r>
          </a:p>
          <a:p>
            <a:pPr lvl="0"/>
            <a:r>
              <a:rPr lang="cs-CZ">
                <a:latin typeface="Times New Roman" pitchFamily="18" charset="0"/>
                <a:cs typeface="Times New Roman" pitchFamily="18" charset="0"/>
              </a:rPr>
              <a:t>hodnocení je prováděno </a:t>
            </a:r>
            <a:r>
              <a:rPr lang="cs-CZ" b="1">
                <a:latin typeface="Times New Roman" pitchFamily="18" charset="0"/>
                <a:cs typeface="Times New Roman" pitchFamily="18" charset="0"/>
              </a:rPr>
              <a:t>formou širšího slovního hodnocení</a:t>
            </a:r>
          </a:p>
          <a:p>
            <a:pPr lvl="0"/>
            <a:r>
              <a:rPr lang="cs-CZ">
                <a:latin typeface="Times New Roman" pitchFamily="18" charset="0"/>
                <a:cs typeface="Times New Roman" pitchFamily="18" charset="0"/>
              </a:rPr>
              <a:t>ukončením získá žák </a:t>
            </a:r>
            <a:r>
              <a:rPr lang="cs-CZ" b="1">
                <a:latin typeface="Times New Roman" pitchFamily="18" charset="0"/>
                <a:cs typeface="Times New Roman" pitchFamily="18" charset="0"/>
              </a:rPr>
              <a:t>základy vzdělání</a:t>
            </a:r>
            <a:r>
              <a:rPr lang="cs-CZ"/>
              <a:t>	</a:t>
            </a:r>
          </a:p>
          <a:p>
            <a:pPr lvl="0"/>
            <a:endParaRPr lang="cs-CZ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CA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895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14563" y="-819472"/>
            <a:ext cx="6472237" cy="648072"/>
          </a:xfrm>
        </p:spPr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endParaRPr lang="fr-CA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14563" y="188640"/>
            <a:ext cx="6749925" cy="6408712"/>
          </a:xfrm>
        </p:spPr>
        <p:txBody>
          <a:bodyPr rtlCol="0">
            <a:normAutofit/>
          </a:bodyPr>
          <a:lstStyle/>
          <a:p>
            <a:r>
              <a:rPr lang="cs-CZ" sz="3600" dirty="0">
                <a:latin typeface="Times New Roman" pitchFamily="18" charset="0"/>
                <a:cs typeface="Times New Roman" pitchFamily="18" charset="0"/>
              </a:rPr>
              <a:t>žáci se vzdělávají podle:</a:t>
            </a:r>
          </a:p>
          <a:p>
            <a:endParaRPr lang="cs-CZ" sz="3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3600" b="1" dirty="0">
                <a:latin typeface="Times New Roman" pitchFamily="18" charset="0"/>
                <a:cs typeface="Times New Roman" pitchFamily="18" charset="0"/>
              </a:rPr>
              <a:t>Rámcového vzdělávacího programu pro obor vzdělání základní škola speciální</a:t>
            </a:r>
          </a:p>
          <a:p>
            <a:pPr lvl="0"/>
            <a:endParaRPr lang="cs-CZ" sz="36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3600" dirty="0">
                <a:latin typeface="Times New Roman" pitchFamily="18" charset="0"/>
                <a:cs typeface="Times New Roman" pitchFamily="18" charset="0"/>
              </a:rPr>
              <a:t>Dříve dle: </a:t>
            </a:r>
            <a:r>
              <a:rPr lang="cs-CZ" sz="3600" b="1" dirty="0">
                <a:latin typeface="Times New Roman" pitchFamily="18" charset="0"/>
                <a:cs typeface="Times New Roman" pitchFamily="18" charset="0"/>
              </a:rPr>
              <a:t>Vzdělávacího programu pomocné školy  a přípravného stupně pomocné školy</a:t>
            </a:r>
            <a:r>
              <a:rPr lang="cs-CZ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600" dirty="0">
                <a:latin typeface="Times New Roman" pitchFamily="18" charset="0"/>
                <a:cs typeface="Times New Roman" pitchFamily="18" charset="0"/>
              </a:rPr>
              <a:t>(dnes již neplatný)</a:t>
            </a:r>
          </a:p>
          <a:p>
            <a:pPr lvl="0"/>
            <a:endParaRPr lang="cs-CZ" sz="3600" i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cs-CZ" dirty="0"/>
          </a:p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8994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14563" y="-747464"/>
            <a:ext cx="6472237" cy="576064"/>
          </a:xfrm>
        </p:spPr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endParaRPr lang="fr-CA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14563" y="188640"/>
            <a:ext cx="6821933" cy="6669360"/>
          </a:xfrm>
        </p:spPr>
        <p:txBody>
          <a:bodyPr rtlCol="0">
            <a:normAutofit fontScale="85000" lnSpcReduction="10000"/>
          </a:bodyPr>
          <a:lstStyle/>
          <a:p>
            <a:r>
              <a:rPr lang="cs-CZ" sz="3300" dirty="0">
                <a:latin typeface="Times New Roman" pitchFamily="18" charset="0"/>
                <a:cs typeface="Times New Roman" pitchFamily="18" charset="0"/>
              </a:rPr>
              <a:t>K základní škole speciální může být přiřazen tzv. </a:t>
            </a:r>
          </a:p>
          <a:p>
            <a:pPr marL="0" indent="0">
              <a:buNone/>
            </a:pPr>
            <a:r>
              <a:rPr lang="cs-CZ" sz="33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PŘÍPRAVNÝ STUPEŇ ZÁKLADNÍ ŠKOLY SPECIÁLNÍ</a:t>
            </a:r>
            <a:endParaRPr lang="cs-CZ" sz="33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3300" dirty="0">
                <a:latin typeface="Times New Roman" pitchFamily="18" charset="0"/>
                <a:cs typeface="Times New Roman" pitchFamily="18" charset="0"/>
              </a:rPr>
              <a:t>POZOR: </a:t>
            </a:r>
            <a:r>
              <a:rPr lang="cs-CZ" sz="3300" b="1" dirty="0">
                <a:latin typeface="Times New Roman" pitchFamily="18" charset="0"/>
                <a:cs typeface="Times New Roman" pitchFamily="18" charset="0"/>
              </a:rPr>
              <a:t>přípravný stupeň</a:t>
            </a:r>
            <a:r>
              <a:rPr lang="cs-CZ" sz="3300" dirty="0">
                <a:latin typeface="Times New Roman" pitchFamily="18" charset="0"/>
                <a:cs typeface="Times New Roman" pitchFamily="18" charset="0"/>
              </a:rPr>
              <a:t> je pouze u ZŠ speciální, </a:t>
            </a:r>
            <a:r>
              <a:rPr lang="cs-CZ" sz="3300" b="1" dirty="0">
                <a:latin typeface="Times New Roman" pitchFamily="18" charset="0"/>
                <a:cs typeface="Times New Roman" pitchFamily="18" charset="0"/>
              </a:rPr>
              <a:t>přípravné třídy</a:t>
            </a:r>
            <a:r>
              <a:rPr lang="cs-CZ" sz="3300" dirty="0">
                <a:latin typeface="Times New Roman" pitchFamily="18" charset="0"/>
                <a:cs typeface="Times New Roman" pitchFamily="18" charset="0"/>
              </a:rPr>
              <a:t> se zřizují při ZŠ a ZŠ!!! Ani jedno se </a:t>
            </a:r>
            <a:r>
              <a:rPr lang="cs-CZ" sz="3300" b="1" dirty="0">
                <a:latin typeface="Times New Roman" pitchFamily="18" charset="0"/>
                <a:cs typeface="Times New Roman" pitchFamily="18" charset="0"/>
              </a:rPr>
              <a:t>nezapočítává do povinné školní docházky!</a:t>
            </a:r>
            <a:endParaRPr lang="cs-CZ" sz="33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3300" dirty="0">
                <a:latin typeface="Times New Roman" pitchFamily="18" charset="0"/>
                <a:cs typeface="Times New Roman" pitchFamily="18" charset="0"/>
              </a:rPr>
              <a:t>účelem je umožnit vzdělávání žákům, kteří vzhledem k </a:t>
            </a:r>
            <a:r>
              <a:rPr lang="cs-CZ" sz="3300" b="1" dirty="0">
                <a:latin typeface="Times New Roman" pitchFamily="18" charset="0"/>
                <a:cs typeface="Times New Roman" pitchFamily="18" charset="0"/>
              </a:rPr>
              <a:t>těžšímu stupni mentální retardace</a:t>
            </a:r>
            <a:r>
              <a:rPr lang="cs-CZ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300" b="1" dirty="0">
                <a:latin typeface="Times New Roman" pitchFamily="18" charset="0"/>
                <a:cs typeface="Times New Roman" pitchFamily="18" charset="0"/>
              </a:rPr>
              <a:t>nejsou schopni prospívat ani na nižším stupni pomocné školy</a:t>
            </a:r>
          </a:p>
          <a:p>
            <a:pPr lvl="0"/>
            <a:r>
              <a:rPr lang="cs-CZ" sz="3300" dirty="0">
                <a:latin typeface="Times New Roman" pitchFamily="18" charset="0"/>
                <a:cs typeface="Times New Roman" pitchFamily="18" charset="0"/>
              </a:rPr>
              <a:t>zřizován pro žáky s </a:t>
            </a:r>
            <a:r>
              <a:rPr lang="cs-CZ" sz="3300" b="1" dirty="0">
                <a:latin typeface="Times New Roman" pitchFamily="18" charset="0"/>
                <a:cs typeface="Times New Roman" pitchFamily="18" charset="0"/>
              </a:rPr>
              <a:t>těžkým a hlubokým mentálním postižení, více vadami nebo autismem</a:t>
            </a:r>
            <a:endParaRPr lang="cs-CZ" sz="3300" dirty="0">
              <a:latin typeface="Times New Roman" pitchFamily="18" charset="0"/>
              <a:cs typeface="Times New Roman" pitchFamily="18" charset="0"/>
            </a:endParaRPr>
          </a:p>
          <a:p>
            <a:endParaRPr lang="cs-CZ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CA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330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flipV="1">
            <a:off x="2214563" y="-1323528"/>
            <a:ext cx="6472237" cy="360040"/>
          </a:xfrm>
        </p:spPr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endParaRPr lang="fr-CA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14563" y="188640"/>
            <a:ext cx="6677917" cy="6552728"/>
          </a:xfrm>
        </p:spPr>
        <p:txBody>
          <a:bodyPr rtlCol="0">
            <a:normAutofit/>
          </a:bodyPr>
          <a:lstStyle/>
          <a:p>
            <a:pPr lvl="0"/>
            <a:r>
              <a:rPr lang="cs-CZ" dirty="0">
                <a:latin typeface="Times New Roman" pitchFamily="18" charset="0"/>
                <a:cs typeface="Times New Roman" pitchFamily="18" charset="0"/>
              </a:rPr>
              <a:t>až na 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3 roky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dirty="0">
                <a:latin typeface="Times New Roman" pitchFamily="18" charset="0"/>
                <a:cs typeface="Times New Roman" pitchFamily="18" charset="0"/>
              </a:rPr>
              <a:t>žák má možnost po splnění kritérií na konci každého ročníku 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přejít do nižšího stupně ZŠ speciální </a:t>
            </a:r>
          </a:p>
          <a:p>
            <a:pPr lvl="0"/>
            <a:r>
              <a:rPr lang="cs-CZ" dirty="0">
                <a:latin typeface="Times New Roman" pitchFamily="18" charset="0"/>
                <a:cs typeface="Times New Roman" pitchFamily="18" charset="0"/>
              </a:rPr>
              <a:t>těžiště práce tvoří rozumová výchova, smyslová výchova, pracovní a výtvarná výchova, tělesná výchova, hudební výchova a terapie</a:t>
            </a:r>
          </a:p>
          <a:p>
            <a:pPr lvl="0"/>
            <a:r>
              <a:rPr lang="cs-CZ" dirty="0">
                <a:latin typeface="Times New Roman" pitchFamily="18" charset="0"/>
                <a:cs typeface="Times New Roman" pitchFamily="18" charset="0"/>
              </a:rPr>
              <a:t>ve třídě přípravného stupně zabezpečují výchovně vzdělávací činnost současně nejméně 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dva pedagogičtí pracovníci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9660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14563" y="-603448"/>
            <a:ext cx="6472237" cy="603448"/>
          </a:xfrm>
        </p:spPr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endParaRPr lang="fr-CA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79713" y="188640"/>
            <a:ext cx="7164288" cy="6408712"/>
          </a:xfrm>
        </p:spPr>
        <p:txBody>
          <a:bodyPr rtlCol="0">
            <a:normAutofit/>
          </a:bodyPr>
          <a:lstStyle/>
          <a:p>
            <a:pPr lvl="0"/>
            <a:r>
              <a:rPr lang="cs-CZ" sz="3600" b="1" dirty="0">
                <a:latin typeface="Times New Roman" pitchFamily="18" charset="0"/>
                <a:cs typeface="Times New Roman" pitchFamily="18" charset="0"/>
              </a:rPr>
              <a:t>další místnost pro individuální práci se žáky, ke cvičení, relaxaci a odpočinku (snoezellen, rehabilitační místnost, vířivka...)</a:t>
            </a:r>
            <a:endParaRPr lang="cs-CZ" sz="36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3600" dirty="0">
                <a:latin typeface="Times New Roman" pitchFamily="18" charset="0"/>
                <a:cs typeface="Times New Roman" pitchFamily="18" charset="0"/>
              </a:rPr>
              <a:t>třídy se naplňují do počtu </a:t>
            </a:r>
            <a:r>
              <a:rPr lang="cs-CZ" sz="3600" b="1" dirty="0">
                <a:latin typeface="Times New Roman" pitchFamily="18" charset="0"/>
                <a:cs typeface="Times New Roman" pitchFamily="18" charset="0"/>
              </a:rPr>
              <a:t>4 – 6 žáků</a:t>
            </a:r>
            <a:endParaRPr lang="cs-CZ" sz="36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3600" b="1" dirty="0">
                <a:latin typeface="Times New Roman" pitchFamily="18" charset="0"/>
                <a:cs typeface="Times New Roman" pitchFamily="18" charset="0"/>
              </a:rPr>
              <a:t>hodnocení </a:t>
            </a:r>
            <a:r>
              <a:rPr lang="cs-CZ" sz="3600" dirty="0">
                <a:latin typeface="Times New Roman" pitchFamily="18" charset="0"/>
                <a:cs typeface="Times New Roman" pitchFamily="18" charset="0"/>
              </a:rPr>
              <a:t>žáků provádí </a:t>
            </a:r>
            <a:r>
              <a:rPr lang="cs-CZ" sz="3600" b="1" dirty="0">
                <a:latin typeface="Times New Roman" pitchFamily="18" charset="0"/>
                <a:cs typeface="Times New Roman" pitchFamily="18" charset="0"/>
              </a:rPr>
              <a:t>učitel</a:t>
            </a:r>
            <a:r>
              <a:rPr lang="cs-CZ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600" b="1" dirty="0">
                <a:latin typeface="Times New Roman" pitchFamily="18" charset="0"/>
                <a:cs typeface="Times New Roman" pitchFamily="18" charset="0"/>
              </a:rPr>
              <a:t>svými slovy</a:t>
            </a:r>
            <a:r>
              <a:rPr lang="cs-CZ" sz="3600" dirty="0">
                <a:latin typeface="Times New Roman" pitchFamily="18" charset="0"/>
                <a:cs typeface="Times New Roman" pitchFamily="18" charset="0"/>
              </a:rPr>
              <a:t> tak, aby kladně motivoval žáka i jeho rodiče k další práci a vyzvedl dovednosti, které žák zvládl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CA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CA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9217710"/>
      </p:ext>
    </p:extLst>
  </p:cSld>
  <p:clrMapOvr>
    <a:masterClrMapping/>
  </p:clrMapOvr>
</p:sld>
</file>

<file path=ppt/theme/theme1.xml><?xml version="1.0" encoding="utf-8"?>
<a:theme xmlns:a="http://schemas.openxmlformats.org/drawingml/2006/main" name="12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127</Template>
  <TotalTime>35</TotalTime>
  <Words>495</Words>
  <Application>Microsoft Office PowerPoint</Application>
  <PresentationFormat>Předvádění na obrazovce (4:3)</PresentationFormat>
  <Paragraphs>45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5" baseType="lpstr">
      <vt:lpstr>Arial</vt:lpstr>
      <vt:lpstr>Calibri</vt:lpstr>
      <vt:lpstr>Georgia</vt:lpstr>
      <vt:lpstr>Times New Roman</vt:lpstr>
      <vt:lpstr>Wingdings</vt:lpstr>
      <vt:lpstr>127</vt:lpstr>
      <vt:lpstr>dříve pomocná škola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dříve pomocná škola</dc:title>
  <dc:creator>Katka</dc:creator>
  <cp:lastModifiedBy>Kateřina Heislerová</cp:lastModifiedBy>
  <cp:revision>7</cp:revision>
  <dcterms:created xsi:type="dcterms:W3CDTF">2012-11-11T12:15:27Z</dcterms:created>
  <dcterms:modified xsi:type="dcterms:W3CDTF">2021-03-19T22:28:04Z</dcterms:modified>
</cp:coreProperties>
</file>