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2" r:id="rId6"/>
    <p:sldId id="261" r:id="rId7"/>
    <p:sldId id="260" r:id="rId8"/>
    <p:sldId id="258" r:id="rId9"/>
    <p:sldId id="259" r:id="rId10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6D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67F94-DF82-4078-9EA3-F9A3A1D24F51}" type="datetimeFigureOut">
              <a:rPr lang="fr-FR"/>
              <a:pPr>
                <a:defRPr/>
              </a:pPr>
              <a:t>19/03/2021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9A0BA-2846-4CE3-80D3-7540F6049EC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521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02C60-F3EF-4519-8D28-87783FC46845}" type="datetimeFigureOut">
              <a:rPr lang="fr-FR"/>
              <a:pPr>
                <a:defRPr/>
              </a:pPr>
              <a:t>19/03/2021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3B537-D61F-4D8E-9179-17A7137F64D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078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8CDDD-334F-4B85-A879-A43F5282A727}" type="datetimeFigureOut">
              <a:rPr lang="fr-FR"/>
              <a:pPr>
                <a:defRPr/>
              </a:pPr>
              <a:t>19/03/2021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6A1D9-9AEB-411C-893D-FC86012A851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945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D804B-F1B6-40D3-A959-3FF4A1AAC1B8}" type="datetimeFigureOut">
              <a:rPr lang="fr-FR"/>
              <a:pPr>
                <a:defRPr/>
              </a:pPr>
              <a:t>19/03/2021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5931A-0813-4D5D-80B0-058CE5416C6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804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092AC-6670-433D-B958-F50452D76074}" type="datetimeFigureOut">
              <a:rPr lang="fr-FR"/>
              <a:pPr>
                <a:defRPr/>
              </a:pPr>
              <a:t>19/03/2021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01A1E-70E7-450E-B8F8-C87ACA01439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3010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B870B-7DE9-47FF-89A1-DB4BE91ABE64}" type="datetimeFigureOut">
              <a:rPr lang="fr-FR"/>
              <a:pPr>
                <a:defRPr/>
              </a:pPr>
              <a:t>19/03/2021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F0AA6-9EEC-4F14-A1B8-09E657A87DE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058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8E8C1-E9AB-44B6-A1DA-66E934035351}" type="datetimeFigureOut">
              <a:rPr lang="fr-FR"/>
              <a:pPr>
                <a:defRPr/>
              </a:pPr>
              <a:t>19/03/2021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54AEF-191D-43C5-95DF-4F2BECF5667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712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BC3B-2EE2-47B0-AEBF-9F253244E65F}" type="datetimeFigureOut">
              <a:rPr lang="fr-FR"/>
              <a:pPr>
                <a:defRPr/>
              </a:pPr>
              <a:t>19/03/2021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9FDF-B8BE-4A51-98A9-654AE0E7CEB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949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F54C1-C15E-4028-A06B-D02C9AED761F}" type="datetimeFigureOut">
              <a:rPr lang="fr-FR"/>
              <a:pPr>
                <a:defRPr/>
              </a:pPr>
              <a:t>19/03/2021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88C2B-25F3-4AE0-B11F-7E08A81949D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910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725F7-6960-40CE-9DDA-A47CAC16CA27}" type="datetimeFigureOut">
              <a:rPr lang="fr-FR"/>
              <a:pPr>
                <a:defRPr/>
              </a:pPr>
              <a:t>19/03/2021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25DD7-6664-4A45-B5E7-C4C7F2FD1D5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0171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9AC6A-DF8C-418F-ACCD-D4178520F251}" type="datetimeFigureOut">
              <a:rPr lang="fr-FR"/>
              <a:pPr>
                <a:defRPr/>
              </a:pPr>
              <a:t>19/03/2021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FBDE8-C79D-4BCA-841A-889DD542053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473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F54E29-1E42-4A37-AB88-459821604043}" type="datetimeFigureOut">
              <a:rPr lang="fr-FR"/>
              <a:pPr>
                <a:defRPr/>
              </a:pPr>
              <a:t>19/03/2021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D11753-29B9-48CA-9987-E2C24C0A823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844675"/>
            <a:ext cx="7772400" cy="1470025"/>
          </a:xfrm>
        </p:spPr>
        <p:txBody>
          <a:bodyPr rtlCol="0">
            <a:norm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cs-CZ" sz="3600" dirty="0"/>
              <a:t>dříve pomocná škola</a:t>
            </a:r>
            <a:br>
              <a:rPr lang="cs-CZ" sz="3600" dirty="0"/>
            </a:br>
            <a:endParaRPr lang="fr-CA" sz="36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07704" y="1844824"/>
            <a:ext cx="5824736" cy="29432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72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ŠKOLA SPECIÁLNÍ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72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72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Přípravný stupeň</a:t>
            </a:r>
            <a:endParaRPr lang="fr-CA" sz="7200" b="1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2214563" y="-819472"/>
            <a:ext cx="6472237" cy="81947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51720" y="116632"/>
            <a:ext cx="6984776" cy="6741368"/>
          </a:xfrm>
        </p:spPr>
        <p:txBody>
          <a:bodyPr rtlCol="0">
            <a:normAutofit/>
          </a:bodyPr>
          <a:lstStyle/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dříve pomocná škola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žáci s takovou úrovní rozvoje rozumových schopností, která jim nedovoluje prospívat na základní škole ani na základní škole praktické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Umožňuje žákům s MP získat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základní vědomosti, dovednosti a návyky, potřebné k orientaci v okolním světě, k dosažení maximální možné míry samostatnosti a nezávislosti na péči druhých osob a k zapojení do společenského života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4563" y="-531440"/>
            <a:ext cx="6472237" cy="53144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563" y="188640"/>
            <a:ext cx="6821933" cy="6669360"/>
          </a:xfrm>
        </p:spPr>
        <p:txBody>
          <a:bodyPr rtlCol="0">
            <a:normAutofit fontScale="92500" lnSpcReduction="10000"/>
          </a:bodyPr>
          <a:lstStyle/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žáci převážně  v pásmu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SMP,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ale i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těžkého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hlubokého MP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ZŠ speciální je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10 let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dělí se podle RVP na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dva stupně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první stupeň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(1. - 5.tř.)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druhý stupeň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(6. - 10.tř.)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 praxi se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dodržuje 4 stupňový program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nižší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(3 roky)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střední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(3 roky)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vyšší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(2 roky)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pracovní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(2 roky)</a:t>
            </a:r>
            <a:endParaRPr lang="cs-CZ" sz="28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380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4563" y="-603448"/>
            <a:ext cx="6472237" cy="504056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563" y="188640"/>
            <a:ext cx="6749925" cy="6552728"/>
          </a:xfrm>
        </p:spPr>
        <p:txBody>
          <a:bodyPr rtlCol="0">
            <a:normAutofit fontScale="92500"/>
          </a:bodyPr>
          <a:lstStyle/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Cíl vzdělávání: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zvládnutí trivia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(čtení, psaní, počty),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sebeobsluhy, osobní hygieny, osvojení si pracovních dovedností a podpora komunikace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učí se v 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blocích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není zvonění a klasické vyučovací hodiny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relaxační koutek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není klasické uspořádání lavic, hodně názorných pomůcek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zapojení terapií do vzdělávání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třída nižšího stupně se naplňuje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do 8 žáků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střední, vyšší a pracovní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do 10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endParaRPr lang="fr-CA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460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4563" y="-819472"/>
            <a:ext cx="6472237" cy="36004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563" y="116632"/>
            <a:ext cx="6677917" cy="6624736"/>
          </a:xfrm>
        </p:spPr>
        <p:txBody>
          <a:bodyPr rtlCol="0">
            <a:normAutofit lnSpcReduction="10000"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učební plán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obsahuje čtení, psaní, počty, věcné učení, smyslovou výchovu, pracovní a výtvarnou výchovu, tělesnou výchovu, hudební výchovu, řečovou výchovu, nepovinný předmět (zdravotní tělesná výchova, dramatická výchova, sborový zpěv, výtvarné a pohybové činnosti, práce s počítačem) 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disponibilní dotaci</a:t>
            </a:r>
          </a:p>
          <a:p>
            <a:pPr lvl="0"/>
            <a:r>
              <a:rPr lang="cs-CZ">
                <a:latin typeface="Times New Roman" pitchFamily="18" charset="0"/>
                <a:cs typeface="Times New Roman" pitchFamily="18" charset="0"/>
              </a:rPr>
              <a:t>hodnocení je prováděno </a:t>
            </a:r>
            <a:r>
              <a:rPr lang="cs-CZ" b="1">
                <a:latin typeface="Times New Roman" pitchFamily="18" charset="0"/>
                <a:cs typeface="Times New Roman" pitchFamily="18" charset="0"/>
              </a:rPr>
              <a:t>formou širšího slovního hodnocení</a:t>
            </a:r>
          </a:p>
          <a:p>
            <a:pPr lvl="0"/>
            <a:r>
              <a:rPr lang="cs-CZ">
                <a:latin typeface="Times New Roman" pitchFamily="18" charset="0"/>
                <a:cs typeface="Times New Roman" pitchFamily="18" charset="0"/>
              </a:rPr>
              <a:t>ukončením získá žák </a:t>
            </a:r>
            <a:r>
              <a:rPr lang="cs-CZ" b="1">
                <a:latin typeface="Times New Roman" pitchFamily="18" charset="0"/>
                <a:cs typeface="Times New Roman" pitchFamily="18" charset="0"/>
              </a:rPr>
              <a:t>základy vzdělání</a:t>
            </a:r>
            <a:r>
              <a:rPr lang="cs-CZ"/>
              <a:t>	</a:t>
            </a:r>
          </a:p>
          <a:p>
            <a:pPr lvl="0"/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95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4563" y="-819472"/>
            <a:ext cx="6472237" cy="64807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563" y="188640"/>
            <a:ext cx="6749925" cy="6408712"/>
          </a:xfrm>
        </p:spPr>
        <p:txBody>
          <a:bodyPr rtlCol="0">
            <a:normAutofit/>
          </a:bodyPr>
          <a:lstStyle/>
          <a:p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žáci se vzdělávají podle:</a:t>
            </a:r>
          </a:p>
          <a:p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Rámcového vzdělávacího programu pro obor vzdělání základní škola speciální</a:t>
            </a:r>
          </a:p>
          <a:p>
            <a:pPr lvl="0"/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Dříve dle: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Vzdělávacího programu pomocné školy  a přípravného stupně pomocné školy</a:t>
            </a:r>
            <a:r>
              <a:rPr lang="cs-CZ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(dnes již neplatný)</a:t>
            </a:r>
          </a:p>
          <a:p>
            <a:pPr lvl="0"/>
            <a:endParaRPr lang="cs-CZ" sz="3600" i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8994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4563" y="-747464"/>
            <a:ext cx="6472237" cy="576064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563" y="188640"/>
            <a:ext cx="6821933" cy="6669360"/>
          </a:xfrm>
        </p:spPr>
        <p:txBody>
          <a:bodyPr rtlCol="0">
            <a:normAutofit fontScale="85000" lnSpcReduction="10000"/>
          </a:bodyPr>
          <a:lstStyle/>
          <a:p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K základní škole speciální může být přiřazen tzv. </a:t>
            </a:r>
          </a:p>
          <a:p>
            <a:pPr marL="0" indent="0">
              <a:buNone/>
            </a:pPr>
            <a:r>
              <a:rPr lang="cs-CZ" sz="3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PŘÍPRAVNÝ STUPEŇ ZÁKLADNÍ ŠKOLY SPECIÁLNÍ</a:t>
            </a:r>
            <a:endParaRPr lang="cs-CZ" sz="3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POZOR: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přípravný stupeň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 je pouze u ZŠ speciální,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přípravné třídy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 se zřizují při ZŠ a ZŠ!!! Ani jedno se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nezapočítává do povinné školní docházky!</a:t>
            </a:r>
            <a:endParaRPr lang="cs-CZ" sz="33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účelem je umožnit vzdělávání žákům, kteří vzhledem k 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těžšímu stupni mentální retardace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nejsou schopni prospívat ani na nižším stupni pomocné školy</a:t>
            </a:r>
          </a:p>
          <a:p>
            <a:pPr lvl="0"/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zřizován pro žáky s 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těžkým a hlubokým mentálním postižení, více vadami nebo autismem</a:t>
            </a:r>
            <a:endParaRPr lang="cs-CZ" sz="3300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30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2214563" y="-1323528"/>
            <a:ext cx="6472237" cy="36004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563" y="188640"/>
            <a:ext cx="6677917" cy="6552728"/>
          </a:xfrm>
        </p:spPr>
        <p:txBody>
          <a:bodyPr rtlCol="0">
            <a:normAutofit/>
          </a:bodyPr>
          <a:lstStyle/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až na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3 roky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žák má možnost po splnění kritérií na konci každého ročníku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přejít do nižšího stupně ZŠ speciální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těžiště práce tvoří rozumová výchova, smyslová výchova, pracovní a výtvarná výchova, tělesná výchova, hudební výchova a terapie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ve třídě přípravného stupně zabezpečují výchovně vzdělávací činnost současně nejméně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dva pedagogičtí pracovníci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66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4563" y="-603448"/>
            <a:ext cx="6472237" cy="60344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79713" y="188640"/>
            <a:ext cx="7164288" cy="6408712"/>
          </a:xfrm>
        </p:spPr>
        <p:txBody>
          <a:bodyPr rtlCol="0">
            <a:normAutofit/>
          </a:bodyPr>
          <a:lstStyle/>
          <a:p>
            <a:pPr lvl="0"/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další místnost pro individuální práci se žáky, ke cvičení, relaxaci a odpočinku (snoezellen, rehabilitační místnost, vířivka...)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třídy se naplňují do počtu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4 – 6 žáků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hodnocení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žáků provádí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učitel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svými slovy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tak, aby kladně motivoval žáka i jeho rodiče k další práci a vyzvedl dovednosti, které žák zvládl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217710"/>
      </p:ext>
    </p:extLst>
  </p:cSld>
  <p:clrMapOvr>
    <a:masterClrMapping/>
  </p:clrMapOvr>
</p:sld>
</file>

<file path=ppt/theme/theme1.xml><?xml version="1.0" encoding="utf-8"?>
<a:theme xmlns:a="http://schemas.openxmlformats.org/drawingml/2006/main" name="12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127</Template>
  <TotalTime>35</TotalTime>
  <Words>495</Words>
  <Application>Microsoft Office PowerPoint</Application>
  <PresentationFormat>Předvádění na obrazovce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Georgia</vt:lpstr>
      <vt:lpstr>Times New Roman</vt:lpstr>
      <vt:lpstr>Wingdings</vt:lpstr>
      <vt:lpstr>127</vt:lpstr>
      <vt:lpstr>dříve pomocná škola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dříve pomocná škola</dc:title>
  <dc:creator>Katka</dc:creator>
  <cp:lastModifiedBy>Kateřina Heislerová</cp:lastModifiedBy>
  <cp:revision>7</cp:revision>
  <dcterms:created xsi:type="dcterms:W3CDTF">2012-11-11T12:15:27Z</dcterms:created>
  <dcterms:modified xsi:type="dcterms:W3CDTF">2021-03-19T22:28:04Z</dcterms:modified>
</cp:coreProperties>
</file>