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661976-B910-FC63-CFC9-85EC7288A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464464-356A-018B-E76F-257183C3D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A2B763-A26E-D2F1-E3DC-E246E5790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48476D-9BA6-E526-F82D-33937EAAD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39D528-DBD2-D54C-9A25-6B7D7C99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1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39E94-B909-A1EB-7AC6-EF5191C4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B5ABAA-7C0D-A660-ECCA-FAFAB4B4C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B19678-8F23-A261-1A80-63426C80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6718BC-E008-3D33-4D4E-1BEABFBC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3EC61B-3744-23AF-8896-BD1F0517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61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40FEA09-3D25-B0A2-75F4-11F9A4FC1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F8F16AD-8F49-C66E-9EAE-560258DCF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AE6E56-7C13-0F80-B8E5-7CA62659C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B21D09-49EB-6037-BB29-3642B2C6C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78CAD6-96E4-BAC3-A61C-1323C895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49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6D479-8E9A-23F4-A286-C88160C83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DF2D2-EC30-0B83-13A3-586CA8A5F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4D4530-F549-7143-595B-7C89B2CB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8812AB-81BD-AE98-2EF0-5EFA886D2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AEBC27-5DF5-3901-DD4F-DD1A8013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89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994306-91C0-ABE6-77D5-9ED89D739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5CF6D6-39BF-4A51-4591-DB3D06225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ACF555-E7EB-B316-86A2-57E543D6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D3574EB-F041-1325-CB9D-3F5596FC3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2F5C54-E846-D30B-DE95-B344F039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5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CFD976-05D0-DD6A-7D3E-7C0858BAD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2046B7-4DF0-FA1C-4EDF-D168A7347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A2EC32-76DA-3F38-1F6E-97E67792F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35B147-FEF9-AEDA-8759-6A86CAFC8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AF5A6F-0821-2CD2-361D-2A5BBEDA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A877E41-2544-70D7-E227-0F701088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20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6EBC9E-082F-5E57-EDFD-3205167A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B6634D-31C8-C859-6445-0F991E9BA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03A6FF9-4FF9-C86A-9C10-B8022037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EA8BC3-CD5F-AD43-91B2-2D6433723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BCFE5EB-81DB-4A57-2AAD-4FDAB1E58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9F1A3A9-2EA1-276B-82DB-73451B34E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289A46E-40A6-C633-07BE-4248CD84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494760A-1CE5-E957-5F4F-E6D4C1F15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44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98AEF3-E5C2-6864-0048-3F82862BA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ED1BA5-348A-17CB-FFDC-8318B8B8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60ECD7C-4DFE-DF01-A4F3-1EC53290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C8D9B60-39B5-D459-355D-416664C71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952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0A0FAE5-3F79-68D8-CB2E-9E001CCA9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0A56D3E-FDE3-72DF-9CF4-964E0CE1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AC32103-D983-BB0D-4EAF-70170D5A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540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9A8337-5377-7C8A-F868-52588BE4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92017-AA56-8F40-AEE9-6E6CB9E76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6CC100D-3CE0-36D1-1E39-C6D402F78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51687C3-4690-6512-1AFA-01B19FD3C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A9132F-1626-8B0F-2895-3A3116F52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7ABF7E5-97E1-486B-9437-D00BD1CEC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38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9F3410-48BC-0C6D-F6BB-087499F9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9057CAB-96B3-35AC-C5F9-98D4EA7CB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C27E607-0D26-5EC1-E3FF-83DB2676C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2ACAA6A-8A54-3C90-C80A-993B3C4B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F0ADD7-F39B-2CB7-6724-D9AA6F2DD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FA3385C-8BF1-2B6B-0C31-672B1E88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89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DF61A40-D30D-8A9C-D921-2EF242EE2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6AEB0A2-2815-AC6B-72A6-840925C61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FE27E6-6A87-F93C-46BA-1241C1B0F0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7BD64-94EB-4BAB-B2F5-7B749D423FC4}" type="datetimeFigureOut">
              <a:rPr lang="cs-CZ" smtClean="0"/>
              <a:t>12.12.2022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513547-E7B5-CCB9-EAE4-1B7CA1050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BE6BC6-8B0E-9C90-173A-B811DF476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A9C2F-FDA7-4D76-ADB8-637EF93F7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43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/index.php?title=Degenerace&amp;action=edit&amp;redlink=1" TargetMode="External"/><Relationship Id="rId2" Type="http://schemas.openxmlformats.org/officeDocument/2006/relationships/hyperlink" Target="https://cs.wikipedia.org/wiki/Moze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Huntingtonova_choroba" TargetMode="External"/><Relationship Id="rId7" Type="http://schemas.openxmlformats.org/officeDocument/2006/relationships/hyperlink" Target="https://cs.wikipedia.org/wiki/Syfilis" TargetMode="External"/><Relationship Id="rId2" Type="http://schemas.openxmlformats.org/officeDocument/2006/relationships/hyperlink" Target="https://cs.wikipedia.org/wiki/Alzheimerova_choro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Progresivn%C3%AD_paral%C3%BDza" TargetMode="External"/><Relationship Id="rId5" Type="http://schemas.openxmlformats.org/officeDocument/2006/relationships/hyperlink" Target="https://cs.wikipedia.org/wiki/Creutzfeldtova%E2%80%93Jakobova_nemoc" TargetMode="External"/><Relationship Id="rId4" Type="http://schemas.openxmlformats.org/officeDocument/2006/relationships/hyperlink" Target="https://cs.wikipedia.org/w/index.php?title=Frontotempor%C3%A1ln%C3%AD_lob%C3%A1rn%C3%AD_degenerace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Osobnost" TargetMode="External"/><Relationship Id="rId2" Type="http://schemas.openxmlformats.org/officeDocument/2006/relationships/hyperlink" Target="https://cs.wikipedia.org/wiki/Deteriora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/index.php?title=Kognitivn%C3%AD&amp;action=edit&amp;redlink=1" TargetMode="External"/><Relationship Id="rId4" Type="http://schemas.openxmlformats.org/officeDocument/2006/relationships/hyperlink" Target="https://cs.wikipedia.org/wiki/Pam%C4%9B%C5%A5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Deliriu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Inteligen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9115CD-3C98-3339-6B41-C1D821D71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Demence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9913AC-B36A-426A-E14D-9973DFEA9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 descr="Výsledek obrázku pro demence wikipedie">
            <a:extLst>
              <a:ext uri="{FF2B5EF4-FFF2-40B4-BE49-F238E27FC236}">
                <a16:creationId xmlns:a16="http://schemas.microsoft.com/office/drawing/2014/main" id="{FF39D046-8079-58CE-F28B-9E1E1610F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199"/>
            <a:ext cx="4631119" cy="308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68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AB6577-23FE-AC1E-E659-266867033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9709EA-94E5-5867-5435-93C3B9B01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Demence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je závažná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Mozek"/>
              </a:rPr>
              <a:t>mozková choroba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zapříčiněná </a:t>
            </a:r>
            <a:r>
              <a:rPr lang="cs-CZ" b="0" i="0" u="none" strike="noStrike" dirty="0">
                <a:solidFill>
                  <a:srgbClr val="BA0000"/>
                </a:solidFill>
                <a:effectLst/>
                <a:latin typeface="Arial" panose="020B0604020202020204" pitchFamily="34" charset="0"/>
                <a:hlinkClick r:id="rId3" tooltip="Degenerace (stránka neexistuje)"/>
              </a:rPr>
              <a:t>degenerativními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změnami v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Mozek"/>
              </a:rPr>
              <a:t>mozkové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tkáni. Jejich podstatou jsou poté rozličné chorobné procesy a poškození.</a:t>
            </a:r>
          </a:p>
          <a:p>
            <a:endParaRPr lang="cs-CZ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cs-CZ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D453BCE-9AE7-6C7C-057E-82F65B8D2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140200" cy="0"/>
          </a:xfrm>
          <a:prstGeom prst="rect">
            <a:avLst/>
          </a:prstGeom>
          <a:solidFill>
            <a:srgbClr val="20212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76176" rIns="0" bIns="7617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rgbClr val="E8EAE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 je to demence?</a:t>
            </a:r>
            <a:endParaRPr kumimoji="0" lang="cs-CZ" altLang="cs-CZ" sz="800" b="0" i="0" u="none" strike="noStrike" cap="none" normalizeH="0" baseline="0">
              <a:ln>
                <a:noFill/>
              </a:ln>
              <a:solidFill>
                <a:srgbClr val="BDC1C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rgbClr val="BDC1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cs-CZ" altLang="cs-CZ" sz="9600" b="0" i="0" u="none" strike="noStrike" cap="none" normalizeH="0" baseline="0">
                <a:ln>
                  <a:noFill/>
                </a:ln>
                <a:solidFill>
                  <a:srgbClr val="BDC1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  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rgbClr val="BDC1C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>
                <a:ln>
                  <a:noFill/>
                </a:ln>
                <a:solidFill>
                  <a:srgbClr val="BDC1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Demence</a:t>
            </a: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rgbClr val="BDC1C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lze charakterizovat jako duševní onemocnění, při nichž v důsledku chorobného procesu dochází ke snížení paměti, intelektu a jiných tzv. poznávacích funkcí od jejich původní úrovně a k druhotnému úpadku všech dalších psychických funkcí.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Výsledek obrázku pro demence wikipedie">
            <a:extLst>
              <a:ext uri="{FF2B5EF4-FFF2-40B4-BE49-F238E27FC236}">
                <a16:creationId xmlns:a16="http://schemas.microsoft.com/office/drawing/2014/main" id="{62E45DF3-2620-318E-064C-362B81824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563342"/>
            <a:ext cx="2286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6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09D168-30CD-CE8E-7AC0-25B433B9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C5EA2E-81F9-8AC4-D1D6-81EFE8DA8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Formy demence: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Alzheimerova choroba"/>
              </a:rPr>
              <a:t>Alzheimerova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 </a:t>
            </a:r>
            <a:r>
              <a:rPr lang="cs-CZ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Huntingtonova choroba"/>
              </a:rPr>
              <a:t>Huntingtonova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Huntingtonova choroba"/>
              </a:rPr>
              <a:t> choroba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cs-CZ" b="0" i="0" u="none" strike="noStrike" dirty="0" err="1">
                <a:solidFill>
                  <a:srgbClr val="BA0000"/>
                </a:solidFill>
                <a:effectLst/>
                <a:latin typeface="Arial" panose="020B0604020202020204" pitchFamily="34" charset="0"/>
                <a:hlinkClick r:id="rId4" tooltip="Frontotemporální lobární degenerace (stránka neexistuje)"/>
              </a:rPr>
              <a:t>Frontotemporální</a:t>
            </a:r>
            <a:r>
              <a:rPr lang="cs-CZ" b="0" i="0" u="none" strike="noStrike" dirty="0">
                <a:solidFill>
                  <a:srgbClr val="BA0000"/>
                </a:solidFill>
                <a:effectLst/>
                <a:latin typeface="Arial" panose="020B0604020202020204" pitchFamily="34" charset="0"/>
                <a:hlinkClick r:id="rId4" tooltip="Frontotemporální lobární degenerace (stránka neexistuje)"/>
              </a:rPr>
              <a:t> lobární degenerace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či vzácná </a:t>
            </a:r>
            <a:r>
              <a:rPr lang="cs-CZ" b="0" i="0" u="none" strike="noStrike" dirty="0" err="1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Creutzfeldtova–Jakobova nemoc"/>
              </a:rPr>
              <a:t>Creutzfeldtova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5" tooltip="Creutzfeldtova–Jakobova nemoc"/>
              </a:rPr>
              <a:t>–Jakobova nemoc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Většina forem demence postihuje jedince nad 60 let, nicméně v 19. století byla demence poměrně častá i mezi 30, 40 lety – nejobvykleji se jednalo o, dnes již vzácnou,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6" tooltip="Progresivní paralýza"/>
              </a:rPr>
              <a:t>progresivní paralýzu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tj. parenchymatózní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7" tooltip="Syfilis"/>
              </a:rPr>
              <a:t>syfilis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Ale i dnes je předčasná demence poměrně častý jev (AIDS </a:t>
            </a:r>
            <a:r>
              <a:rPr lang="cs-CZ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dementia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cs-CZ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complex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mozkové nádory, různorodé </a:t>
            </a:r>
            <a:r>
              <a:rPr lang="cs-CZ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heredopatie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963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7920E-4CB7-FD59-4EC0-AFBF64D38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89A2CF-B144-7AEA-0686-F1AF25C3D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Ústředními příznaky demence je progresivní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Deteriorace"/>
              </a:rPr>
              <a:t>deteriorace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rozumových schopností a změny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Osobnost"/>
              </a:rPr>
              <a:t>osobnosti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Nejčasněji bývá postižena krátkodobá, později i dlouhodobá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Paměť"/>
              </a:rPr>
              <a:t>paměť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porušen je také úsudek a časoprostorová orientace, včetně ostatních </a:t>
            </a:r>
            <a:r>
              <a:rPr lang="cs-CZ" b="0" i="0" u="none" strike="noStrike" dirty="0">
                <a:solidFill>
                  <a:srgbClr val="BA0000"/>
                </a:solidFill>
                <a:effectLst/>
                <a:latin typeface="Arial" panose="020B0604020202020204" pitchFamily="34" charset="0"/>
                <a:hlinkClick r:id="rId5" tooltip="Kognitivní (stránka neexistuje)"/>
              </a:rPr>
              <a:t>kognitivních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schopností, jakými je pozornost, schopnost komunikace, abstraktní myšlení a rozpoznávací funkce.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612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5EDFAF-3C21-2C39-1374-7A50AA521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038554-24B1-1CB1-0A80-18D2DB68E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Osobnost nemocného se postupně rozpadá, četné obtíže pro něj představují i běžné každodenní činnosti a jeho společenská role, pacient zapomíná již naučené úkony, jakými je oblékání, příprava jídla a hygiena, ztrácí své osobní věci, bloudí ve svém bydlišti. </a:t>
            </a:r>
          </a:p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Tyto projevy velmi často doprovázejí i poruchy nálady, nezvyklé chování, nebo epizodické stavy zmatenosti (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Delirium"/>
              </a:rPr>
              <a:t>delirium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s hrozbou pádu.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10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352D6B-059E-DC9E-1565-5ACB763F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70B9A9-3F60-1C45-81E2-84AF9F20A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Velmi významnou vlastností demence je ztráta již získaných duševních schopností, nikdy tedy nelze hovořit o demenci vrozené. Nejčastější formou demence je poté Alzheimerova choroba, </a:t>
            </a:r>
            <a:r>
              <a:rPr lang="cs-CZ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frontotemporální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 vaskulární demence. Prvotní příznaky demence se obvykle projevují jako postupné oslabování </a:t>
            </a:r>
            <a:r>
              <a:rPr lang="cs-CZ" b="0" i="0" u="none" strike="noStrike" dirty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2" tooltip="Inteligence"/>
              </a:rPr>
              <a:t>inteligence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schopnosti rozpoznávání a paměti, změny osobnosti, apatie a úpadek volní činnosti.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03879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324</Words>
  <Application>Microsoft Office PowerPoint</Application>
  <PresentationFormat>Širokoúhlá obrazovka</PresentationFormat>
  <Paragraphs>14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Demence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Demence</dc:title>
  <dc:creator>Pavel Sochor</dc:creator>
  <cp:lastModifiedBy>Pavel Sochor</cp:lastModifiedBy>
  <cp:revision>1</cp:revision>
  <dcterms:created xsi:type="dcterms:W3CDTF">2022-12-12T16:32:00Z</dcterms:created>
  <dcterms:modified xsi:type="dcterms:W3CDTF">2022-12-12T16:39:54Z</dcterms:modified>
</cp:coreProperties>
</file>