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80" r:id="rId5"/>
    <p:sldId id="268" r:id="rId6"/>
    <p:sldId id="269" r:id="rId7"/>
    <p:sldId id="271" r:id="rId8"/>
    <p:sldId id="270" r:id="rId9"/>
    <p:sldId id="276" r:id="rId10"/>
    <p:sldId id="272" r:id="rId11"/>
    <p:sldId id="279" r:id="rId1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541A"/>
    <a:srgbClr val="D860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84" autoAdjust="0"/>
    <p:restoredTop sz="94660"/>
  </p:normalViewPr>
  <p:slideViewPr>
    <p:cSldViewPr>
      <p:cViewPr varScale="1">
        <p:scale>
          <a:sx n="60" d="100"/>
          <a:sy n="60" d="100"/>
        </p:scale>
        <p:origin x="156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BBA31-ECAA-452E-B98F-FA92B9EAA61E}" type="datetimeFigureOut">
              <a:rPr lang="fr-FR"/>
              <a:pPr>
                <a:defRPr/>
              </a:pPr>
              <a:t>12/09/2022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8280B-9588-42A6-8CB8-430B64266570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97026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CBB66-85CF-49E7-9F62-3DD7852B822E}" type="datetimeFigureOut">
              <a:rPr lang="fr-FR"/>
              <a:pPr>
                <a:defRPr/>
              </a:pPr>
              <a:t>12/09/2022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BED44-F929-4AE4-9DD1-5D7EA754D329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68095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4EF20-EB68-4F86-9EDB-54E121B54F17}" type="datetimeFigureOut">
              <a:rPr lang="fr-FR"/>
              <a:pPr>
                <a:defRPr/>
              </a:pPr>
              <a:t>12/09/2022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F778B-F696-4F03-BF08-A78E243C591A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0627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0BEEF-723E-47C3-ABD8-0979C9E08F17}" type="datetimeFigureOut">
              <a:rPr lang="fr-FR"/>
              <a:pPr>
                <a:defRPr/>
              </a:pPr>
              <a:t>12/09/2022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FFF94-2A90-4885-BE55-1FF44B60E94A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14951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02FD2-6A8C-492E-9F71-DD0DA3CDD019}" type="datetimeFigureOut">
              <a:rPr lang="fr-FR"/>
              <a:pPr>
                <a:defRPr/>
              </a:pPr>
              <a:t>12/09/2022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11BAE-E376-449F-8F30-D726DD1288E6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57064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97C50-CDD7-4BB5-B6A0-B82D16B29B0C}" type="datetimeFigureOut">
              <a:rPr lang="fr-FR"/>
              <a:pPr>
                <a:defRPr/>
              </a:pPr>
              <a:t>12/09/2022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815B3-0210-4C37-A12C-6F98190F8261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83571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70A7A-BC8F-4234-91CD-38B5521B58D8}" type="datetimeFigureOut">
              <a:rPr lang="fr-FR"/>
              <a:pPr>
                <a:defRPr/>
              </a:pPr>
              <a:t>12/09/2022</a:t>
            </a:fld>
            <a:endParaRPr lang="fr-CA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A6B24-07A7-4AFC-AB1C-90B94B2B4288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96206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3EAB7-E334-4A72-9FB6-8D0D49ABE203}" type="datetimeFigureOut">
              <a:rPr lang="fr-FR"/>
              <a:pPr>
                <a:defRPr/>
              </a:pPr>
              <a:t>12/09/2022</a:t>
            </a:fld>
            <a:endParaRPr lang="fr-CA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BF60B-C7A5-447F-B59F-D5C58DF0B974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52080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79209-303B-4C33-B382-74BC38B0A41F}" type="datetimeFigureOut">
              <a:rPr lang="fr-FR"/>
              <a:pPr>
                <a:defRPr/>
              </a:pPr>
              <a:t>12/09/2022</a:t>
            </a:fld>
            <a:endParaRPr lang="fr-CA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C84BC-5DC1-4C56-AFA4-282AEDA552A6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17512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B08EF-116C-4187-A8FA-DDED2222FF0F}" type="datetimeFigureOut">
              <a:rPr lang="fr-FR"/>
              <a:pPr>
                <a:defRPr/>
              </a:pPr>
              <a:t>12/09/2022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269D1-7547-4FB3-92CB-8EB8633C1AE9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97149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A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48A04-7698-41B5-86AB-A062FF63AED4}" type="datetimeFigureOut">
              <a:rPr lang="fr-FR"/>
              <a:pPr>
                <a:defRPr/>
              </a:pPr>
              <a:t>12/09/2022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90E8D-0C08-4DEA-A8D3-DA0C07918FE5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55213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B01AE0-6F9D-44CE-83BF-586E02103BEF}" type="datetimeFigureOut">
              <a:rPr lang="fr-FR"/>
              <a:pPr>
                <a:defRPr/>
              </a:pPr>
              <a:t>12/09/2022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CA06F2-B786-4E35-8AE6-52ED57524325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>
          <a:xfrm>
            <a:off x="1043608" y="4800600"/>
            <a:ext cx="7272808" cy="788640"/>
          </a:xfrm>
        </p:spPr>
        <p:txBody>
          <a:bodyPr wrap="square" anchor="b"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800" b="1" u="sng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Poradenský systém </a:t>
            </a:r>
            <a:br>
              <a:rPr lang="cs-CZ" sz="2800" b="1" u="sng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u="sng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ŽÁKY S MENTÁLNÍM POSTIŽENÍM</a:t>
            </a:r>
            <a:endParaRPr lang="fr-C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rázek 2" descr="Obsah obrázku text, osoba, přenosný počítač, použít&#10;&#10;Popis byl vytvořen automaticky">
            <a:extLst>
              <a:ext uri="{FF2B5EF4-FFF2-40B4-BE49-F238E27FC236}">
                <a16:creationId xmlns:a16="http://schemas.microsoft.com/office/drawing/2014/main" id="{A9699BC0-4C23-4935-9460-234221A7935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999" b="-2"/>
          <a:stretch/>
        </p:blipFill>
        <p:spPr>
          <a:xfrm>
            <a:off x="1792288" y="612775"/>
            <a:ext cx="5486400" cy="4114800"/>
          </a:xfrm>
          <a:prstGeom prst="rect">
            <a:avLst/>
          </a:prstGeom>
          <a:noFill/>
        </p:spPr>
      </p:pic>
      <p:sp>
        <p:nvSpPr>
          <p:cNvPr id="71" name="Text Placeholder 3">
            <a:extLst>
              <a:ext uri="{FF2B5EF4-FFF2-40B4-BE49-F238E27FC236}">
                <a16:creationId xmlns:a16="http://schemas.microsoft.com/office/drawing/2014/main" id="{720C1BC4-D9EB-4045-B662-E18EEFFA5F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771800" y="5733256"/>
            <a:ext cx="6120680" cy="93610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ŠKOLNÍ PORADENSKÉ PRACOVIŠTĚ (ŠPP)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ŠKOLSKÉ PORADENSKÉ ZAŘÍZENÍ (ŠPZ: SPC)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640762" cy="865187"/>
          </a:xfrm>
        </p:spPr>
        <p:txBody>
          <a:bodyPr/>
          <a:lstStyle/>
          <a:p>
            <a:pPr algn="l"/>
            <a:r>
              <a:rPr lang="cs-CZ" sz="40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Speciální činnosti</a:t>
            </a:r>
            <a:r>
              <a:rPr lang="cs-CZ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SPC pro MP</a:t>
            </a:r>
            <a:endParaRPr lang="cs-CZ" sz="40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Espace réservé du contenu 2"/>
          <p:cNvSpPr>
            <a:spLocks noGrp="1"/>
          </p:cNvSpPr>
          <p:nvPr>
            <p:ph idx="1"/>
          </p:nvPr>
        </p:nvSpPr>
        <p:spPr>
          <a:xfrm>
            <a:off x="2051050" y="1052513"/>
            <a:ext cx="6985000" cy="5616575"/>
          </a:xfrm>
        </p:spPr>
        <p:txBody>
          <a:bodyPr/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Logopedická péče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Metodika cvičení pro děti raného věku, </a:t>
            </a:r>
            <a:r>
              <a:rPr lang="cs-CZ" sz="2800" b="1" dirty="0" err="1">
                <a:latin typeface="Times New Roman" pitchFamily="18" charset="0"/>
                <a:cs typeface="Times New Roman" pitchFamily="18" charset="0"/>
              </a:rPr>
              <a:t>Strassmeier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800" b="1" dirty="0" err="1">
                <a:latin typeface="Times New Roman" pitchFamily="18" charset="0"/>
                <a:cs typeface="Times New Roman" pitchFamily="18" charset="0"/>
              </a:rPr>
              <a:t>Portage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, Vojtova metoda…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Smyslová výchova 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Rozvoj hrubé a jemné motoriky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Nácvik sebeobsluhy a sociálních dovedností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Rozvoj estetického vnímání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Hudební činnosti, výtvarné  a pohybové činnosti</a:t>
            </a:r>
          </a:p>
          <a:p>
            <a:pPr eaLnBrk="1" hangingPunct="1"/>
            <a:endParaRPr lang="fr-CA" sz="4000" dirty="0">
              <a:solidFill>
                <a:srgbClr val="BC541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640762" cy="865187"/>
          </a:xfrm>
        </p:spPr>
        <p:txBody>
          <a:bodyPr/>
          <a:lstStyle/>
          <a:p>
            <a:pPr algn="l"/>
            <a:r>
              <a:rPr lang="cs-CZ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Speciální činnosti</a:t>
            </a:r>
            <a:r>
              <a:rPr lang="cs-CZ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SPC pro MP</a:t>
            </a:r>
            <a:endParaRPr lang="cs-CZ" sz="4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>
          <a:xfrm>
            <a:off x="2051050" y="1340768"/>
            <a:ext cx="7092950" cy="5328320"/>
          </a:xfrm>
        </p:spPr>
        <p:txBody>
          <a:bodyPr/>
          <a:lstStyle/>
          <a:p>
            <a:pPr eaLnBrk="1" hangingPunct="1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Metodika cvičení pro děti raného věku</a:t>
            </a:r>
          </a:p>
          <a:p>
            <a:pPr eaLnBrk="1" hangingPunct="1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Realizace smyslové výchovy</a:t>
            </a:r>
          </a:p>
          <a:p>
            <a:pPr eaLnBrk="1" hangingPunct="1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Podnětová stimulace</a:t>
            </a:r>
          </a:p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Rozvoj grafomotoriky </a:t>
            </a:r>
          </a:p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Rozvoj pozornosti a podpora krátkodobé paměti</a:t>
            </a:r>
          </a:p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Aplikace AAK</a:t>
            </a:r>
          </a:p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Netradiční formy výuky žáků s mentálním postižením (globální čtení atd.)</a:t>
            </a:r>
          </a:p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Využití terapií</a:t>
            </a:r>
          </a:p>
          <a:p>
            <a:pPr eaLnBrk="1" hangingPunct="1"/>
            <a:endParaRPr lang="fr-CA" b="1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900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C0A274-A9ED-4536-B3A7-72C2CCCDC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PORADENSKÝ SYSTÉM PRO ŽÁKY S LMP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F581D0-B8B1-400C-86A6-EB1BE6059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946450"/>
          </a:xfrm>
        </p:spPr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Školní poradenská pracoviště (ŠPP)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Školská poradenská zařízení (ŠPZ)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Vychází z vyhlášky 72/2005 Sb. o poskytování poradenských služeb ve školách a školských poradenských zařízeních</a:t>
            </a:r>
          </a:p>
        </p:txBody>
      </p:sp>
    </p:spTree>
    <p:extLst>
      <p:ext uri="{BB962C8B-B14F-4D97-AF65-F5344CB8AC3E}">
        <p14:creationId xmlns:p14="http://schemas.microsoft.com/office/powerpoint/2010/main" val="2905652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CE00BA-966B-4F62-8231-D93E07AF4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/>
          <a:lstStyle/>
          <a:p>
            <a:r>
              <a:rPr lang="cs-CZ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ŠKOLNÍ PORADENSKÉ PRACOVIŠTĚ</a:t>
            </a:r>
            <a:br>
              <a:rPr lang="cs-CZ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ŠPP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5C618E-7B35-40D2-BEB3-4C8AF35B1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268760"/>
            <a:ext cx="8784976" cy="5472608"/>
          </a:xfrm>
        </p:spPr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Poradenská pracoviště fungující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přímo ve škole (jsou součástí školy)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Velmi významné v rámci inkluzivního vzdělávání (součást systému aplikace podpůrných opatření SPC-ŠPP-TŘÍDA)</a:t>
            </a:r>
          </a:p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PERSONÁLNÍ OBSAZENÍ: Výchovný poradce, školní metodik prevence, školní speciální pedagog, školní psycholog</a:t>
            </a:r>
          </a:p>
        </p:txBody>
      </p:sp>
    </p:spTree>
    <p:extLst>
      <p:ext uri="{BB962C8B-B14F-4D97-AF65-F5344CB8AC3E}">
        <p14:creationId xmlns:p14="http://schemas.microsoft.com/office/powerpoint/2010/main" val="1310248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5C618E-7B35-40D2-BEB3-4C8AF35B1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552728"/>
          </a:xfrm>
        </p:spPr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Zaměřuje se na: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poskytování podpůrných opatření a následné vyhodnocení jejich účinnosti, realizují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hodiny speciálně pedagogické péče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(podpůrné opatření realizující individuální přístup ve vzdělávání a podporu konkrétních individuálních potřeb žáka s MP v inkluzi), prevenci školní neúspěšnosti, podporu žáků se SVP a žáků nadaných, prevenci rizikového chování a šikany, vyhodnocení realizovaných preventivních programů, intervenci při naléhavých problémech žáků, kariérové poradenství a metodickou podporu pedagogickým pracovníkům</a:t>
            </a:r>
          </a:p>
        </p:txBody>
      </p:sp>
    </p:spTree>
    <p:extLst>
      <p:ext uri="{BB962C8B-B14F-4D97-AF65-F5344CB8AC3E}">
        <p14:creationId xmlns:p14="http://schemas.microsoft.com/office/powerpoint/2010/main" val="1862839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640762" cy="1872952"/>
          </a:xfrm>
        </p:spPr>
        <p:txBody>
          <a:bodyPr/>
          <a:lstStyle/>
          <a:p>
            <a:pPr algn="l"/>
            <a:r>
              <a:rPr lang="cs-CZ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ŠKOLSKÉ PORADENSKÉ ZAŘÍZENÍ PRO ŽÁKY S MP:</a:t>
            </a:r>
            <a:br>
              <a:rPr lang="cs-CZ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SPC</a:t>
            </a:r>
          </a:p>
        </p:txBody>
      </p:sp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>
          <a:xfrm>
            <a:off x="2051050" y="1700808"/>
            <a:ext cx="6913563" cy="4752528"/>
          </a:xfrm>
        </p:spPr>
        <p:txBody>
          <a:bodyPr/>
          <a:lstStyle/>
          <a:p>
            <a:pPr eaLnBrk="1" hangingPunct="1"/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od 3 let 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(někdy i dříve) až 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do ukončení vzdělávání</a:t>
            </a:r>
          </a:p>
          <a:p>
            <a:pPr eaLnBrk="1" hangingPunct="1"/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zpravidla 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součást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MŠ speciální, </a:t>
            </a: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býv.ZŠ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praktické nebo ZŠ speciální, může ale  existovat i 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samostatně</a:t>
            </a: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ambulantně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na pracovišti centra, nebo 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terénně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- návštěvy pedagogických pracovníků centra ve školách, výjimečně v rodinách a v zařízeních pečujících o žáky s MP</a:t>
            </a:r>
            <a:endParaRPr lang="fr-CA" sz="2800" dirty="0">
              <a:solidFill>
                <a:srgbClr val="BC541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640762" cy="1009650"/>
          </a:xfrm>
        </p:spPr>
        <p:txBody>
          <a:bodyPr/>
          <a:lstStyle/>
          <a:p>
            <a:pPr algn="l"/>
            <a:r>
              <a:rPr lang="cs-CZ" sz="40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ČINNOST SPC</a:t>
            </a:r>
          </a:p>
        </p:txBody>
      </p:sp>
      <p:sp>
        <p:nvSpPr>
          <p:cNvPr id="13315" name="Espace réservé du contenu 2"/>
          <p:cNvSpPr>
            <a:spLocks noGrp="1"/>
          </p:cNvSpPr>
          <p:nvPr>
            <p:ph idx="1"/>
          </p:nvPr>
        </p:nvSpPr>
        <p:spPr>
          <a:xfrm>
            <a:off x="2051050" y="1628800"/>
            <a:ext cx="6913563" cy="5040288"/>
          </a:xfrm>
        </p:spPr>
        <p:txBody>
          <a:bodyPr/>
          <a:lstStyle/>
          <a:p>
            <a:pPr eaLnBrk="1" hangingPunct="1"/>
            <a:r>
              <a:rPr lang="cs-CZ" b="1" dirty="0">
                <a:latin typeface="Times New Roman" pitchFamily="18" charset="0"/>
                <a:cs typeface="Times New Roman" pitchFamily="18" charset="0"/>
              </a:rPr>
              <a:t>poradenství, vzdělávání, diagnostika</a:t>
            </a:r>
          </a:p>
          <a:p>
            <a:pPr eaLnBrk="1" hangingPunct="1"/>
            <a:r>
              <a:rPr lang="cs-CZ" dirty="0">
                <a:latin typeface="Times New Roman" pitchFamily="18" charset="0"/>
                <a:cs typeface="Times New Roman" pitchFamily="18" charset="0"/>
              </a:rPr>
              <a:t>připravenost žáků na povinnou školní docházku</a:t>
            </a:r>
          </a:p>
          <a:p>
            <a:pPr eaLnBrk="1" hangingPunct="1"/>
            <a:r>
              <a:rPr lang="cs-CZ" dirty="0">
                <a:latin typeface="Times New Roman" pitchFamily="18" charset="0"/>
                <a:cs typeface="Times New Roman" pitchFamily="18" charset="0"/>
              </a:rPr>
              <a:t>speciální vzdělávací potřeby žáků</a:t>
            </a:r>
          </a:p>
          <a:p>
            <a:pPr eaLnBrk="1" hangingPunct="1"/>
            <a:r>
              <a:rPr lang="cs-CZ" dirty="0">
                <a:latin typeface="Times New Roman" pitchFamily="18" charset="0"/>
                <a:cs typeface="Times New Roman" pitchFamily="18" charset="0"/>
              </a:rPr>
              <a:t>zpracovává podklady pro inkluzi a zajišťuje její realizaci</a:t>
            </a:r>
          </a:p>
          <a:p>
            <a:pPr eaLnBrk="1" hangingPunct="1"/>
            <a:r>
              <a:rPr lang="cs-CZ" dirty="0">
                <a:latin typeface="Times New Roman" pitchFamily="18" charset="0"/>
                <a:cs typeface="Times New Roman" pitchFamily="18" charset="0"/>
              </a:rPr>
              <a:t>speciálně pedagogická péče o žáky s mentálním postižením</a:t>
            </a:r>
            <a:endParaRPr lang="fr-CA" dirty="0">
              <a:solidFill>
                <a:srgbClr val="BC541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640762" cy="1301750"/>
          </a:xfrm>
        </p:spPr>
        <p:txBody>
          <a:bodyPr/>
          <a:lstStyle/>
          <a:p>
            <a:pPr algn="l"/>
            <a:r>
              <a:rPr lang="cs-CZ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ČINNOSTI SPC</a:t>
            </a:r>
          </a:p>
        </p:txBody>
      </p:sp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>
          <a:xfrm>
            <a:off x="2051050" y="2205038"/>
            <a:ext cx="6635750" cy="4464050"/>
          </a:xfrm>
        </p:spPr>
        <p:txBody>
          <a:bodyPr/>
          <a:lstStyle/>
          <a:p>
            <a:pPr eaLnBrk="1" hangingPunct="1">
              <a:defRPr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ČINNOSTI STANDARDNÍ</a:t>
            </a:r>
          </a:p>
          <a:p>
            <a:pPr eaLnBrk="1" hangingPunct="1">
              <a:defRPr/>
            </a:pPr>
            <a:endParaRPr lang="cs-CZ" b="1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Triáda hlavních činností SPC: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diagnostika, poradenství, integrace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cs-CZ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ČINNOSTI SPECIÁLNÍ</a:t>
            </a:r>
            <a:endParaRPr lang="fr-CA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640762" cy="865187"/>
          </a:xfrm>
        </p:spPr>
        <p:txBody>
          <a:bodyPr/>
          <a:lstStyle/>
          <a:p>
            <a:pPr algn="l"/>
            <a:r>
              <a:rPr lang="cs-CZ" sz="40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Standardní činnosti</a:t>
            </a:r>
            <a:r>
              <a:rPr lang="cs-CZ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SPC pro MP</a:t>
            </a:r>
            <a:endParaRPr lang="cs-CZ" sz="40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>
          <a:xfrm>
            <a:off x="2051050" y="980728"/>
            <a:ext cx="7092950" cy="5688360"/>
          </a:xfrm>
        </p:spPr>
        <p:txBody>
          <a:bodyPr/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Vyhledávání žáků s MP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Komplexní diagnostika 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Nastavení podpůrných opatření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Zjištění efektivnosti podpůrných opatření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Vytvoření návrhu k zařazení žáka do režimu vzdělávání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Přímá práce s žákem (individuální a skupinová)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Včasná intervence (příprava na zařazení do výchovně vzdělávacího procesu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Konzultace pro zákonné zástupce, pedagogické pracovníky a školy</a:t>
            </a:r>
            <a:endParaRPr lang="fr-CA" sz="4000" dirty="0">
              <a:solidFill>
                <a:srgbClr val="BC541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640762" cy="865187"/>
          </a:xfrm>
        </p:spPr>
        <p:txBody>
          <a:bodyPr/>
          <a:lstStyle/>
          <a:p>
            <a:pPr algn="l"/>
            <a:r>
              <a:rPr lang="cs-CZ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Standardní činnosti</a:t>
            </a:r>
            <a:r>
              <a:rPr lang="cs-CZ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SPC pro MP</a:t>
            </a:r>
            <a:endParaRPr lang="cs-CZ" sz="4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>
          <a:xfrm>
            <a:off x="2051050" y="908050"/>
            <a:ext cx="6913563" cy="5761038"/>
          </a:xfrm>
        </p:spPr>
        <p:txBody>
          <a:bodyPr/>
          <a:lstStyle/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Sociálně právní  poradenství  (sociální dávky, příspěvky apod.).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Krizová intervence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Podpora při tvorbě IVP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Kariérové poradenství 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Zapůjčování rehabilitačních a kompenzačních pomůcek podle potřeb žáků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Vedení dokumentace centra </a:t>
            </a:r>
          </a:p>
          <a:p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Koordinace činností s dalšími odborníky (lékaři, pedagogičtí pracovníci, sociální pracovníci)</a:t>
            </a:r>
          </a:p>
          <a:p>
            <a:endParaRPr lang="cs-CZ" sz="36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fr-CA" sz="4000" dirty="0">
              <a:solidFill>
                <a:srgbClr val="BC541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07952"/>
      </p:ext>
    </p:extLst>
  </p:cSld>
  <p:clrMapOvr>
    <a:masterClrMapping/>
  </p:clrMapOvr>
</p:sld>
</file>

<file path=ppt/theme/theme1.xml><?xml version="1.0" encoding="utf-8"?>
<a:theme xmlns:a="http://schemas.openxmlformats.org/drawingml/2006/main" name="14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140</Template>
  <TotalTime>340</TotalTime>
  <Words>477</Words>
  <Application>Microsoft Office PowerPoint</Application>
  <PresentationFormat>Předvádění na obrazovce (4:3)</PresentationFormat>
  <Paragraphs>64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140</vt:lpstr>
      <vt:lpstr>Poradenský systém  PRO ŽÁKY S MENTÁLNÍM POSTIŽENÍM</vt:lpstr>
      <vt:lpstr>PORADENSKÝ SYSTÉM PRO ŽÁKY S LMP</vt:lpstr>
      <vt:lpstr>ŠKOLNÍ PORADENSKÉ PRACOVIŠTĚ ŠPP</vt:lpstr>
      <vt:lpstr>Prezentace aplikace PowerPoint</vt:lpstr>
      <vt:lpstr>ŠKOLSKÉ PORADENSKÉ ZAŘÍZENÍ PRO ŽÁKY S MP: SPC</vt:lpstr>
      <vt:lpstr>ČINNOST SPC</vt:lpstr>
      <vt:lpstr>ČINNOSTI SPC</vt:lpstr>
      <vt:lpstr>Standardní činnosti SPC pro MP</vt:lpstr>
      <vt:lpstr>Standardní činnosti SPC pro MP</vt:lpstr>
      <vt:lpstr>Speciální činnosti SPC pro MP</vt:lpstr>
      <vt:lpstr>Speciální činnosti SPC pro MP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Katka</dc:creator>
  <cp:lastModifiedBy>Kateřina Heislerová</cp:lastModifiedBy>
  <cp:revision>41</cp:revision>
  <dcterms:created xsi:type="dcterms:W3CDTF">2012-10-17T20:18:39Z</dcterms:created>
  <dcterms:modified xsi:type="dcterms:W3CDTF">2022-09-12T09:20:30Z</dcterms:modified>
</cp:coreProperties>
</file>