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3" r:id="rId5"/>
    <p:sldId id="262" r:id="rId6"/>
    <p:sldId id="259" r:id="rId7"/>
    <p:sldId id="261" r:id="rId8"/>
    <p:sldId id="265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83BA-E648-42BA-BCF5-59595FC746EB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3F68-29D5-4299-A673-881CCA8206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263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E5C8-CADE-4097-BE7D-0B4C76338B8F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74DF-8515-4099-8C97-8305B08E7FF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916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8B533-03E2-4B90-BA80-9A4B0244756C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F92C2-3E7C-4EA3-9E3B-CB30800A74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522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BA6F-DB42-4A59-8FA0-949B5DC9207E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B001C-EF5B-4423-829F-0B208839FF0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840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A4FC0-E760-47DA-9DA1-9545E4DFF7E3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066E0-21C7-4FE0-AA9B-9D1B533A6BD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293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96073-DB59-4448-9132-F0BB36C15E3B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4C4A9-8E86-4805-B2B9-7496D199C81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63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0616B-4FB5-4ADB-B35A-BDB6CDABBB4F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4E25F-A497-43B1-93C8-574A86069A5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827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B1FF-2F59-4ED7-B84D-6E79C8847BD6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F372-C346-478C-9FC6-6AAA13BC7E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731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F284-0181-4FEC-B18E-7A88A107981D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464A5-D618-40D0-87C1-31B6F2247B8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78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53F8-2B68-4C54-A364-B924C1E10C2F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F54CB-C006-45AF-B346-72A7F541F68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43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1A2C-8273-424D-8C0F-5785B74BA417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3F60F-939C-444C-8756-42D3F96721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90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805AF4-7DE8-48E6-A6C5-499996B6F64F}" type="datetimeFigureOut">
              <a:rPr lang="fr-FR"/>
              <a:pPr>
                <a:defRPr/>
              </a:pPr>
              <a:t>24/02/2020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FD4CC4-751A-429C-B47D-3CE0DA63937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643063" y="4293097"/>
            <a:ext cx="6143625" cy="2232248"/>
          </a:xfrm>
        </p:spPr>
        <p:txBody>
          <a:bodyPr/>
          <a:lstStyle/>
          <a:p>
            <a:r>
              <a:rPr lang="cs-CZ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Diagnostika DS </a:t>
            </a:r>
            <a:br>
              <a:rPr lang="cs-CZ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6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screening</a:t>
            </a:r>
            <a:r>
              <a:rPr lang="cs-CZ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CA" sz="6000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V="1">
            <a:off x="2357438" y="6858000"/>
            <a:ext cx="4643437" cy="387424"/>
          </a:xfrm>
        </p:spPr>
        <p:txBody>
          <a:bodyPr/>
          <a:lstStyle/>
          <a:p>
            <a:pPr eaLnBrk="1" hangingPunct="1"/>
            <a:endParaRPr lang="fr-CA" sz="2800" dirty="0" smtClean="0">
              <a:solidFill>
                <a:schemeClr val="bg1"/>
              </a:solidFill>
            </a:endParaRPr>
          </a:p>
        </p:txBody>
      </p:sp>
      <p:pic>
        <p:nvPicPr>
          <p:cNvPr id="4" name="Obrázek 3" descr="11617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38519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76672"/>
            <a:ext cx="3682727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2386608" cy="827163"/>
          </a:xfrm>
        </p:spPr>
        <p:txBody>
          <a:bodyPr/>
          <a:lstStyle/>
          <a:p>
            <a:pPr eaLnBrk="1" hangingPunct="1"/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068960"/>
            <a:ext cx="8686800" cy="3600400"/>
          </a:xfrm>
        </p:spPr>
        <p:txBody>
          <a:bodyPr rtlCol="0">
            <a:normAutofit fontScale="85000" lnSpcReduction="20000"/>
          </a:bodyPr>
          <a:lstStyle/>
          <a:p>
            <a:pPr>
              <a:buNone/>
            </a:pPr>
            <a:r>
              <a:rPr lang="cs-CZ" sz="3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PRENATÁLNÍ</a:t>
            </a:r>
          </a:p>
          <a:p>
            <a:pPr marL="0" indent="0">
              <a:buNone/>
              <a:defRPr/>
            </a:pPr>
            <a:r>
              <a:rPr lang="cs-CZ" dirty="0" smtClean="0"/>
              <a:t>- nejdříve </a:t>
            </a:r>
            <a:r>
              <a:rPr lang="cs-CZ" dirty="0"/>
              <a:t>kolem 9. týdne gravidity</a:t>
            </a:r>
          </a:p>
          <a:p>
            <a:pPr marL="0" indent="0">
              <a:buNone/>
              <a:defRPr/>
            </a:pPr>
            <a:r>
              <a:rPr lang="cs-CZ" dirty="0" smtClean="0"/>
              <a:t>- většina </a:t>
            </a:r>
            <a:r>
              <a:rPr lang="cs-CZ" dirty="0"/>
              <a:t>testů až mezi 14. - 20. </a:t>
            </a:r>
            <a:r>
              <a:rPr lang="cs-CZ" dirty="0" smtClean="0"/>
              <a:t>týdnem</a:t>
            </a:r>
          </a:p>
          <a:p>
            <a:pPr marL="0" indent="0">
              <a:buNone/>
              <a:defRPr/>
            </a:pPr>
            <a:r>
              <a:rPr lang="cs-CZ" dirty="0" smtClean="0"/>
              <a:t> </a:t>
            </a:r>
            <a:endParaRPr lang="cs-CZ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Comic Sans MS" pitchFamily="66" charset="0"/>
              </a:rPr>
              <a:t>Invazivní vyšetření</a:t>
            </a:r>
          </a:p>
          <a:p>
            <a:r>
              <a:rPr lang="cs-CZ" b="1" dirty="0" smtClean="0">
                <a:latin typeface="Comic Sans MS" pitchFamily="66" charset="0"/>
              </a:rPr>
              <a:t>Neinvazivní vyšetření</a:t>
            </a:r>
          </a:p>
          <a:p>
            <a:pPr>
              <a:buNone/>
            </a:pPr>
            <a:endParaRPr lang="cs-CZ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POSTNATÁLNÍ (PERINATÁLNÍ)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pic>
        <p:nvPicPr>
          <p:cNvPr id="4" name="Obrázek 4" descr="amniocenteza(2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0860" y="153739"/>
            <a:ext cx="25717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3" descr="11617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58" y="692696"/>
            <a:ext cx="31146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images.jpe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0140" y="3851275"/>
            <a:ext cx="2879725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pPr algn="l"/>
            <a:r>
              <a:rPr lang="cs-CZ" b="1" u="sng" dirty="0" smtClean="0">
                <a:solidFill>
                  <a:schemeClr val="bg1"/>
                </a:solidFill>
              </a:rPr>
              <a:t>PRENATÁLNÍ DIAGNOSTIKA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00562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sz="4800" b="1" u="sng" dirty="0">
                <a:solidFill>
                  <a:schemeClr val="tx2">
                    <a:lumMod val="75000"/>
                  </a:schemeClr>
                </a:solidFill>
              </a:rPr>
              <a:t>Neinvazivní </a:t>
            </a:r>
            <a:r>
              <a:rPr lang="cs-CZ" sz="4800" b="1" u="sng" dirty="0" smtClean="0">
                <a:solidFill>
                  <a:schemeClr val="tx2">
                    <a:lumMod val="75000"/>
                  </a:schemeClr>
                </a:solidFill>
              </a:rPr>
              <a:t>vyšetření</a:t>
            </a:r>
          </a:p>
          <a:p>
            <a:pPr>
              <a:buNone/>
              <a:defRPr/>
            </a:pPr>
            <a:endParaRPr lang="cs-CZ" sz="4800" dirty="0">
              <a:solidFill>
                <a:srgbClr val="006600"/>
              </a:solidFill>
            </a:endParaRPr>
          </a:p>
          <a:p>
            <a:pPr>
              <a:defRPr/>
            </a:pPr>
            <a:r>
              <a:rPr lang="cs-CZ" b="1" dirty="0"/>
              <a:t>nezasahují</a:t>
            </a:r>
            <a:r>
              <a:rPr lang="cs-CZ" dirty="0"/>
              <a:t> do těla matky</a:t>
            </a:r>
          </a:p>
          <a:p>
            <a:pPr>
              <a:defRPr/>
            </a:pPr>
            <a:r>
              <a:rPr lang="cs-CZ" dirty="0"/>
              <a:t>šetrnější, ale méně spolehlivé (54-65%)</a:t>
            </a:r>
          </a:p>
          <a:p>
            <a:pPr>
              <a:defRPr/>
            </a:pPr>
            <a:r>
              <a:rPr lang="cs-CZ" dirty="0"/>
              <a:t>vyšetření mezi 14. - 16. týdnem těhotenství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Triple </a:t>
            </a:r>
            <a:r>
              <a:rPr lang="cs-CZ" b="1" dirty="0" smtClean="0"/>
              <a:t>test (odběr krve) , </a:t>
            </a:r>
            <a:r>
              <a:rPr lang="cs-CZ" b="1" dirty="0"/>
              <a:t>ultrazvuk</a:t>
            </a:r>
            <a:endParaRPr lang="fr-FR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4038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6491064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Typy vyšetření neinvazivní prenatální diagnostiky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28812"/>
            <a:ext cx="8820472" cy="4929187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u="sng" dirty="0">
                <a:solidFill>
                  <a:schemeClr val="accent1"/>
                </a:solidFill>
              </a:rPr>
              <a:t>Triple test</a:t>
            </a:r>
            <a:r>
              <a:rPr lang="cs-CZ" u="sng" dirty="0">
                <a:solidFill>
                  <a:schemeClr val="accent1"/>
                </a:solidFill>
              </a:rPr>
              <a:t> </a:t>
            </a:r>
            <a:endParaRPr lang="cs-CZ" u="sng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- vyšetřením krve matky ve 4. měs. těhotenství</a:t>
            </a:r>
            <a:br>
              <a:rPr lang="cs-CZ" dirty="0"/>
            </a:br>
            <a:r>
              <a:rPr lang="cs-CZ" dirty="0" smtClean="0"/>
              <a:t>- </a:t>
            </a:r>
            <a:r>
              <a:rPr lang="cs-CZ" dirty="0"/>
              <a:t>v  krvi jsou tři různé látky produkované plodem s DS ve změněné koncentraci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u="sng" dirty="0">
                <a:solidFill>
                  <a:schemeClr val="accent1"/>
                </a:solidFill>
              </a:rPr>
              <a:t>Ultrazvukové vyšetření</a:t>
            </a:r>
            <a:r>
              <a:rPr lang="cs-CZ" u="sng" dirty="0">
                <a:solidFill>
                  <a:schemeClr val="accent1"/>
                </a:solidFill>
              </a:rPr>
              <a:t> </a:t>
            </a:r>
            <a:endParaRPr lang="cs-CZ" u="sng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- projasnění šíje plodu (</a:t>
            </a:r>
            <a:r>
              <a:rPr lang="cs-CZ" b="1" dirty="0"/>
              <a:t>nuchální translucence</a:t>
            </a:r>
            <a:r>
              <a:rPr lang="cs-CZ" dirty="0"/>
              <a:t>) ve 3. </a:t>
            </a:r>
            <a:r>
              <a:rPr lang="cs-CZ" dirty="0" smtClean="0"/>
              <a:t>měsíci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větší množství tekutiny  v šíjové oblasti = chromozomální porucha</a:t>
            </a:r>
            <a:br>
              <a:rPr lang="cs-CZ" dirty="0"/>
            </a:b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9254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972600" y="214313"/>
            <a:ext cx="1728192" cy="1143000"/>
          </a:xfrm>
        </p:spPr>
        <p:txBody>
          <a:bodyPr/>
          <a:lstStyle/>
          <a:p>
            <a:pPr eaLnBrk="1" hangingPunct="1"/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928813"/>
            <a:ext cx="8507288" cy="450056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4800" b="1" u="sng" dirty="0" smtClean="0">
                <a:solidFill>
                  <a:schemeClr val="accent1"/>
                </a:solidFill>
              </a:rPr>
              <a:t>Invazivní vyšetření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4800" b="1" u="sng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dirty="0"/>
              <a:t>zasahují do těla matky</a:t>
            </a:r>
          </a:p>
          <a:p>
            <a:pPr>
              <a:defRPr/>
            </a:pPr>
            <a:r>
              <a:rPr lang="cs-CZ" dirty="0"/>
              <a:t>spolehlivější než neinvazivní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Amniocentéza,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biopsie choriových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klků, kordocentéza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pic>
        <p:nvPicPr>
          <p:cNvPr id="4" name="Obrázek 5" descr="amniocenteza(2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5101" y="2564904"/>
            <a:ext cx="3221038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4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Typy vyšetření invazivní prenatální diagnostiky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2"/>
            <a:ext cx="8507288" cy="4740547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Amniocentéza</a:t>
            </a:r>
            <a:r>
              <a:rPr lang="cs-CZ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odběr plodové vody v období 4. měsíce gravidity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vyšetření chromozomů plodových buněk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 plodové vody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spolehlivost 99%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Biopsie choriových klků (CVS)</a:t>
            </a:r>
            <a:r>
              <a:rPr lang="cs-CZ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Genetický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rozbor vzorku placenty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ve 3. měsíci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Menší spolehlivost (placenta může mít jinou genetickou výbavu než plod)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Kordocentéza</a:t>
            </a:r>
            <a:r>
              <a:rPr lang="cs-CZ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vyšetření krve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 pupečníkové cévy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odebrané za kontroly ultrazvukem v 5. měs. těhotenství</a:t>
            </a:r>
            <a:r>
              <a:rPr lang="cs-CZ" dirty="0"/>
              <a:t/>
            </a:r>
            <a:br>
              <a:rPr lang="cs-CZ" dirty="0"/>
            </a:b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0587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cs-CZ" sz="4000" b="1" u="sng" dirty="0" smtClean="0">
                <a:solidFill>
                  <a:schemeClr val="bg1"/>
                </a:solidFill>
              </a:rPr>
              <a:t>PERINATÁLNÍ ČI POSTNATÁLNÍ DG.:</a:t>
            </a:r>
            <a:endParaRPr lang="fr-CA" sz="4000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00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 </a:t>
            </a:r>
            <a:r>
              <a:rPr lang="cs-CZ" dirty="0"/>
              <a:t>základě fyziognomických </a:t>
            </a:r>
            <a:r>
              <a:rPr lang="cs-CZ" dirty="0" smtClean="0"/>
              <a:t>zvláštností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výskytu </a:t>
            </a:r>
            <a:r>
              <a:rPr lang="cs-CZ" dirty="0"/>
              <a:t>typických zdravotních komplikací (srdeční vada</a:t>
            </a:r>
            <a:r>
              <a:rPr lang="cs-CZ" dirty="0" smtClean="0"/>
              <a:t>),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genetický </a:t>
            </a:r>
            <a:r>
              <a:rPr lang="cs-CZ" dirty="0"/>
              <a:t>rozbor krve </a:t>
            </a:r>
            <a:r>
              <a:rPr lang="cs-CZ" dirty="0" smtClean="0"/>
              <a:t>dítěte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pic>
        <p:nvPicPr>
          <p:cNvPr id="4" name="Obrázek 10" descr="image_169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9450" y="3402012"/>
            <a:ext cx="33845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32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cs-CZ" sz="4000" b="1" u="sng" dirty="0" smtClean="0">
                <a:solidFill>
                  <a:schemeClr val="bg1"/>
                </a:solidFill>
              </a:rPr>
              <a:t>DOKUMENT ČT „NEJTĚŽŠÍ VOLBA“</a:t>
            </a:r>
            <a:endParaRPr lang="fr-CA" sz="4000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56559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Interrupce</a:t>
            </a:r>
            <a:r>
              <a:rPr lang="cs-CZ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/>
            </a:r>
            <a:br>
              <a:rPr lang="cs-CZ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</a:br>
            <a:r>
              <a:rPr lang="cs-CZ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>- </a:t>
            </a:r>
            <a:r>
              <a:rPr lang="cs-CZ" dirty="0">
                <a:latin typeface="+mj-lt"/>
                <a:cs typeface="Times New Roman" pitchFamily="18" charset="0"/>
              </a:rPr>
              <a:t>umělé přerušení těhotenství</a:t>
            </a: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- v ČR legální do 12. týdne (</a:t>
            </a:r>
            <a:r>
              <a:rPr lang="cs-CZ" dirty="0" smtClean="0">
                <a:latin typeface="+mj-lt"/>
                <a:cs typeface="Times New Roman" pitchFamily="18" charset="0"/>
              </a:rPr>
              <a:t>3. </a:t>
            </a:r>
            <a:r>
              <a:rPr lang="cs-CZ" dirty="0">
                <a:latin typeface="+mj-lt"/>
                <a:cs typeface="Times New Roman" pitchFamily="18" charset="0"/>
              </a:rPr>
              <a:t>měsíce)</a:t>
            </a: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- ze </a:t>
            </a:r>
            <a:r>
              <a:rPr lang="cs-CZ" dirty="0" smtClean="0">
                <a:latin typeface="+mj-lt"/>
                <a:cs typeface="Times New Roman" pitchFamily="18" charset="0"/>
              </a:rPr>
              <a:t>závažných zdravotních </a:t>
            </a:r>
            <a:r>
              <a:rPr lang="cs-CZ" dirty="0">
                <a:latin typeface="+mj-lt"/>
                <a:cs typeface="Times New Roman" pitchFamily="18" charset="0"/>
              </a:rPr>
              <a:t>důvodů </a:t>
            </a:r>
            <a:r>
              <a:rPr lang="cs-CZ" dirty="0" smtClean="0">
                <a:latin typeface="+mj-lt"/>
                <a:cs typeface="Times New Roman" pitchFamily="18" charset="0"/>
              </a:rPr>
              <a:t>na lékařské doporučení do </a:t>
            </a:r>
            <a:r>
              <a:rPr lang="cs-CZ" dirty="0">
                <a:latin typeface="+mj-lt"/>
                <a:cs typeface="Times New Roman" pitchFamily="18" charset="0"/>
              </a:rPr>
              <a:t>24. týdne (6 měsíců)</a:t>
            </a:r>
            <a:r>
              <a:rPr lang="cs-CZ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/>
            </a:r>
            <a:br>
              <a:rPr lang="cs-CZ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</a:br>
            <a: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/>
            </a:r>
            <a:b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Dokument „NEJTĚŽŠÍ VOLBA“</a:t>
            </a:r>
            <a:r>
              <a:rPr lang="cs-CZ" b="1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/>
            </a:r>
            <a:br>
              <a:rPr lang="cs-CZ" b="1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Příběhy </a:t>
            </a:r>
            <a:r>
              <a:rPr lang="cs-CZ" dirty="0" smtClean="0">
                <a:latin typeface="+mj-lt"/>
                <a:cs typeface="Times New Roman" pitchFamily="18" charset="0"/>
              </a:rPr>
              <a:t>o </a:t>
            </a:r>
            <a:r>
              <a:rPr lang="cs-CZ" dirty="0">
                <a:latin typeface="+mj-lt"/>
                <a:cs typeface="Times New Roman" pitchFamily="18" charset="0"/>
              </a:rPr>
              <a:t>rozhodování žen, které se dozvěděly, že se jejich dítě má narodit s těžkou zdravotní </a:t>
            </a:r>
            <a:r>
              <a:rPr lang="cs-CZ" dirty="0" smtClean="0">
                <a:latin typeface="+mj-lt"/>
                <a:cs typeface="Times New Roman" pitchFamily="18" charset="0"/>
              </a:rPr>
              <a:t>vadou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j-lt"/>
              </a:rPr>
              <a:t>56 </a:t>
            </a:r>
            <a:r>
              <a:rPr lang="cs-CZ" dirty="0" smtClean="0">
                <a:latin typeface="+mj-lt"/>
              </a:rPr>
              <a:t>minut</a:t>
            </a:r>
            <a:r>
              <a:rPr lang="cs-CZ" dirty="0">
                <a:latin typeface="+mj-lt"/>
                <a:cs typeface="Times New Roman" pitchFamily="18" charset="0"/>
              </a:rPr>
              <a:t/>
            </a: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/>
            </a: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http://</a:t>
            </a:r>
            <a:r>
              <a:rPr lang="cs-CZ" dirty="0" smtClean="0">
                <a:latin typeface="+mj-lt"/>
                <a:cs typeface="Times New Roman" pitchFamily="18" charset="0"/>
              </a:rPr>
              <a:t>www.ceskatelevize.cz/ivysilani/10267494493-nejtezsi-volba</a:t>
            </a:r>
            <a:endParaRPr lang="fr-CA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49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70</Template>
  <TotalTime>25</TotalTime>
  <Words>120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70</vt:lpstr>
      <vt:lpstr>Diagnostika DS  (screening)</vt:lpstr>
      <vt:lpstr>Prezentace aplikace PowerPoint</vt:lpstr>
      <vt:lpstr>PRENATÁLNÍ DIAGNOSTIKA</vt:lpstr>
      <vt:lpstr>Typy vyšetření neinvazivní prenatální diagnostiky</vt:lpstr>
      <vt:lpstr>Prezentace aplikace PowerPoint</vt:lpstr>
      <vt:lpstr>Typy vyšetření invazivní prenatální diagnostiky</vt:lpstr>
      <vt:lpstr>PERINATÁLNÍ ČI POSTNATÁLNÍ DG.:</vt:lpstr>
      <vt:lpstr>DOKUMENT ČT „NEJTĚŽŠÍ VOLBA“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DS  (prenatální  screening)</dc:title>
  <dc:creator>Katka</dc:creator>
  <cp:lastModifiedBy>Katka</cp:lastModifiedBy>
  <cp:revision>5</cp:revision>
  <dcterms:created xsi:type="dcterms:W3CDTF">2013-03-13T10:12:33Z</dcterms:created>
  <dcterms:modified xsi:type="dcterms:W3CDTF">2020-02-24T20:27:27Z</dcterms:modified>
</cp:coreProperties>
</file>