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9" r:id="rId9"/>
    <p:sldId id="270" r:id="rId10"/>
    <p:sldId id="271" r:id="rId11"/>
    <p:sldId id="268" r:id="rId12"/>
    <p:sldId id="273" r:id="rId13"/>
    <p:sldId id="260" r:id="rId14"/>
    <p:sldId id="272" r:id="rId15"/>
    <p:sldId id="261" r:id="rId16"/>
    <p:sldId id="274" r:id="rId17"/>
    <p:sldId id="262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8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porady/1095946610-diagnoza/83-downuv-syndrom/video/?pridat=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X37JNByrs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rbJDVx1as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po.upol.cz/mentalni-postizeni-nebo-oslabeni-kognitivniho-vykonu/uvod-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 s </a:t>
            </a:r>
            <a:r>
              <a:rPr lang="en-US" dirty="0" err="1"/>
              <a:t>mentálním</a:t>
            </a:r>
            <a:r>
              <a:rPr lang="en-US" dirty="0"/>
              <a:t> </a:t>
            </a:r>
            <a:r>
              <a:rPr lang="en-US" dirty="0" err="1"/>
              <a:t>postižením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402D6-802D-4C12-90ED-BDD4021D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VIDEO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5FC7E-2D7C-4B27-BA96-72D1C1B4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67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5D429-E06A-4B7E-91DC-ABB7DF97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VZDĚLÁVÁNÍ JEDINCŮ S MP</a:t>
            </a:r>
          </a:p>
        </p:txBody>
      </p:sp>
      <p:pic>
        <p:nvPicPr>
          <p:cNvPr id="4" name="Obrázek 4" descr="Obsah obrázku snímek obrazovky&#10;&#10;Popis vygenerovaný s velmi vysokou mírou spolehlivosti">
            <a:extLst>
              <a:ext uri="{FF2B5EF4-FFF2-40B4-BE49-F238E27FC236}">
                <a16:creationId xmlns:a16="http://schemas.microsoft.com/office/drawing/2014/main" id="{B9A9B4B2-09CC-4CD7-87C6-BFFF007A1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509" y="2629811"/>
            <a:ext cx="7393736" cy="3391618"/>
          </a:xfrm>
        </p:spPr>
      </p:pic>
    </p:spTree>
    <p:extLst>
      <p:ext uri="{BB962C8B-B14F-4D97-AF65-F5344CB8AC3E}">
        <p14:creationId xmlns:p14="http://schemas.microsoft.com/office/powerpoint/2010/main" val="2411250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9972D2-216C-4A90-A86C-07E5B3DC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Vzdělávání jedinců s mp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C1C1AF-F22A-47B2-97D3-8C605865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Asistent pedagoga</a:t>
            </a:r>
          </a:p>
          <a:p>
            <a:r>
              <a:rPr lang="cs-CZ"/>
              <a:t>IVP</a:t>
            </a:r>
            <a:endParaRPr lang="cs-CZ" dirty="0"/>
          </a:p>
          <a:p>
            <a:r>
              <a:rPr lang="cs-CZ"/>
              <a:t>Úprava očekávaných výstupů</a:t>
            </a:r>
          </a:p>
          <a:p>
            <a:r>
              <a:rPr lang="cs-CZ"/>
              <a:t>Možno nahradit např. 2. cizí jazyk jinou vzdělávací oblastí</a:t>
            </a:r>
            <a:endParaRPr lang="cs-CZ" dirty="0"/>
          </a:p>
          <a:p>
            <a:r>
              <a:rPr lang="cs-CZ"/>
              <a:t>Slovní hodnocení</a:t>
            </a:r>
            <a:endParaRPr lang="cs-CZ" dirty="0"/>
          </a:p>
          <a:p>
            <a:r>
              <a:rPr lang="cs-CZ"/>
              <a:t>Větší časová dotace, rozfázování úkolu, ověřovat porozumění</a:t>
            </a:r>
            <a:endParaRPr lang="cs-CZ" dirty="0"/>
          </a:p>
          <a:p>
            <a:r>
              <a:rPr lang="cs-CZ"/>
              <a:t>Názorné pomůcky, multisenzoriální přístup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35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C1C79-8033-46C0-835E-323807DB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AUTISTICKÉHO SPEKTRA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B5F19-478A-4DFF-9A8B-13315571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801614" cy="3777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Vývoj jedince probíhá odlišným způsobem od jedince zdravého, tato porucha zasahuje všechny složky osobnosti jedince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Projevy jsou velice rozmanité, nelze najít dva jedince s autismem, kteří by měli stejné projevy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Přes velkou rozmanitost projevů uvnitř autistického spektra se projeví kvalitativní postižení především ve </a:t>
            </a:r>
            <a:r>
              <a:rPr lang="cs-CZ" sz="2000" b="1">
                <a:ea typeface="+mn-lt"/>
                <a:cs typeface="+mn-lt"/>
              </a:rPr>
              <a:t>třech oblastech (triáda):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Komunikace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Sociální chování 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Představivost – (stereotypní okruh zájmů)</a:t>
            </a:r>
            <a:endParaRPr lang="cs-CZ" sz="200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03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07B9F-0689-49D6-9836-F6A7A21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18BDF-7B0D-4CD3-8D2A-62533227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50497"/>
            <a:ext cx="8089161" cy="4223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role cizince, který nerozumí okolí.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náš svět je pro něj skládankou, jejíž díly do sebe nezapadají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naučené dovednosti nezvládá aplikovat v nově vzniklých situacích běžného života</a:t>
            </a:r>
            <a:endParaRPr lang="cs-CZ" dirty="0"/>
          </a:p>
          <a:p>
            <a:r>
              <a:rPr lang="cs-CZ">
                <a:ea typeface="+mn-lt"/>
                <a:cs typeface="+mn-lt"/>
              </a:rPr>
              <a:t>nesnáší změny. - změny v zavedeném řádu mu činí omezenou možnost předvídat </a:t>
            </a:r>
            <a:r>
              <a:rPr lang="cs-CZ" dirty="0">
                <a:ea typeface="+mn-lt"/>
                <a:cs typeface="+mn-lt"/>
              </a:rPr>
              <a:t>sled událostí, a tím ztrácí jistotu a nezávislost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kvalita komunikace je silně narušena, často dítě vůbec nemluví a pokud ano, není schopné konverzovat, často opakuje slova či věty – echolálie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 sobě mluví ve 3. osobě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chybí přátelské emoční reakce, nemají potřebu se mazlit, dotyk cizí ruky není příjemný</a:t>
            </a:r>
            <a:endParaRPr lang="cs-CZ" dirty="0"/>
          </a:p>
          <a:p>
            <a:r>
              <a:rPr lang="cs-CZ">
                <a:ea typeface="+mn-lt"/>
                <a:cs typeface="+mn-lt"/>
              </a:rPr>
              <a:t>nevyhledává oční kontakt, většinou se dívají do země či stranou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96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7A84D-62E5-4992-A40F-53210886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ASPEREGERŮV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6B054-5546-4440-8C73-EE246953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363" y="2638044"/>
            <a:ext cx="7873501" cy="35764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Intelekt bývá zachován, někdy je nadprůměrný</a:t>
            </a:r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Sociální abnormality nejsou u tohoto syndromu tak výrazné jako u autismu</a:t>
            </a:r>
            <a:endParaRPr lang="cs-CZ"/>
          </a:p>
          <a:p>
            <a:r>
              <a:rPr lang="cs-CZ">
                <a:ea typeface="+mn-lt"/>
                <a:cs typeface="+mn-lt"/>
              </a:rPr>
              <a:t>Základním znakem této poruchy je egocentrismus, provázený malou nebo žádnou schopností či snahou kontaktu s vrstevníky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Typické jsou zvláštní zájmy obsesivního charakteru – zájem o dinosaury, matematiku, astronomii, studování jízdních řádů, telefonních seznamů, sledování určitých televizních pořadů apod.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Dávají přednost osamělým aktivitám a komunikují zvláštním způsobem – je pro ně typické detailní vyjadřování, kdy touží komunikovat pouze o předmětu svého zájmu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99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ACBA9-56FB-4E7F-BB81-3D22B86F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video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2A419-B610-4A31-AADB-7F66780A2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331" y="2352583"/>
            <a:ext cx="8460419" cy="4505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Děti úplňku</a:t>
            </a:r>
          </a:p>
          <a:p>
            <a:r>
              <a:rPr lang="cs-CZ" dirty="0"/>
              <a:t>Tak daleko, tak blízko</a:t>
            </a:r>
          </a:p>
          <a:p>
            <a:r>
              <a:rPr lang="cs-CZ" dirty="0"/>
              <a:t>Dobrý doktor (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Doctor</a:t>
            </a:r>
            <a:r>
              <a:rPr lang="cs-CZ" dirty="0"/>
              <a:t>)</a:t>
            </a:r>
          </a:p>
          <a:p>
            <a:r>
              <a:rPr lang="cs-CZ" dirty="0"/>
              <a:t>Výjimeční</a:t>
            </a:r>
          </a:p>
          <a:p>
            <a:r>
              <a:rPr lang="cs-CZ" dirty="0" err="1"/>
              <a:t>Atypical</a:t>
            </a:r>
            <a:r>
              <a:rPr lang="cs-CZ" dirty="0"/>
              <a:t> - seriál</a:t>
            </a:r>
          </a:p>
          <a:p>
            <a:r>
              <a:rPr lang="cs-CZ" dirty="0"/>
              <a:t>IG: </a:t>
            </a:r>
          </a:p>
          <a:p>
            <a:pPr lvl="1"/>
            <a:r>
              <a:rPr lang="cs-CZ" dirty="0" err="1"/>
              <a:t>autismus_doopravdy</a:t>
            </a:r>
            <a:endParaRPr lang="cs-CZ" dirty="0"/>
          </a:p>
          <a:p>
            <a:pPr lvl="1"/>
            <a:r>
              <a:rPr lang="cs-CZ" dirty="0"/>
              <a:t>Dodoismus369</a:t>
            </a:r>
          </a:p>
          <a:p>
            <a:pPr lvl="1"/>
            <a:r>
              <a:rPr lang="cs-CZ" dirty="0" err="1"/>
              <a:t>hana.rosenthal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578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2AFFA-B366-44C1-B08F-3D64178F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PODPORA VE ŠKOLE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4F638B-1821-4B4C-8AFA-58CAD0C01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b="1" dirty="0"/>
              <a:t>Princip individualizace</a:t>
            </a:r>
          </a:p>
          <a:p>
            <a:pPr lvl="1"/>
            <a:r>
              <a:rPr lang="cs-CZ" sz="2000" dirty="0"/>
              <a:t>Přizpůsobení prostředí, řešení behaviorálních problémů</a:t>
            </a:r>
          </a:p>
          <a:p>
            <a:r>
              <a:rPr lang="cs-CZ" sz="2000" b="1" dirty="0"/>
              <a:t>Princip strukturalizace</a:t>
            </a:r>
          </a:p>
          <a:p>
            <a:pPr lvl="1"/>
            <a:r>
              <a:rPr lang="cs-CZ" sz="2000" dirty="0"/>
              <a:t>Čas, prostor</a:t>
            </a:r>
          </a:p>
          <a:p>
            <a:r>
              <a:rPr lang="cs-CZ" sz="2000" b="1" dirty="0"/>
              <a:t>Princip vizualizace</a:t>
            </a:r>
          </a:p>
          <a:p>
            <a:pPr lvl="1"/>
            <a:r>
              <a:rPr lang="cs-CZ" sz="2000" dirty="0"/>
              <a:t>Pomůcky, obrázky, schémata...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18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05544-0884-4B72-8BDC-353D8F8C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:)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23333B-3780-40C1-B47E-759582FC0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78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CB02-1936-4C4F-8D82-76576496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D109D5-BA6A-407B-9B79-64298CEC4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Thorová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K. (2016). </a:t>
            </a:r>
            <a:r>
              <a:rPr lang="cs-CZ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Poruchy autistického spektra 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(Vydání třetí, přepracované a rozšířené). Portál.</a:t>
            </a:r>
          </a:p>
          <a:p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Valenta, M. (2013). </a:t>
            </a:r>
            <a:r>
              <a:rPr lang="cs-CZ" b="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Psychopedie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(5., dopl. a </a:t>
            </a:r>
            <a:r>
              <a:rPr lang="cs-CZ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upr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cs-CZ" b="0" i="0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vyd</a:t>
            </a:r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). Praha: Parta.</a:t>
            </a:r>
          </a:p>
          <a:p>
            <a:endParaRPr lang="cs-CZ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endParaRPr lang="cs-CZ" b="0" i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Katalog podpůrných opatření: </a:t>
            </a:r>
            <a:r>
              <a:rPr lang="cs-CZ" b="0" i="0" u="sng" dirty="0">
                <a:solidFill>
                  <a:srgbClr val="002265"/>
                </a:solidFill>
                <a:effectLst/>
                <a:latin typeface="Open Sans" panose="020B0606030504020204" pitchFamily="34" charset="0"/>
                <a:hlinkClick r:id="rId2"/>
              </a:rPr>
              <a:t>Mentální postižení nebo oslabení kognitivního výkonu</a:t>
            </a:r>
            <a:endParaRPr lang="cs-CZ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5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AED86-C3FA-4CFD-B6D1-E00E2B6C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MENTÁLNÍ POSTIŽENÍ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26BB6-B155-405B-BD11-BB5E3594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>
                <a:ea typeface="+mn-lt"/>
                <a:cs typeface="+mn-lt"/>
              </a:rPr>
              <a:t>postihuje všechny složky osobnosti (duševní, tělesné, sociální)</a:t>
            </a:r>
            <a:endParaRPr lang="cs-CZ" sz="2000" dirty="0"/>
          </a:p>
          <a:p>
            <a:r>
              <a:rPr lang="cs-CZ" sz="2000" dirty="0">
                <a:ea typeface="+mn-lt"/>
                <a:cs typeface="+mn-lt"/>
              </a:rPr>
              <a:t>trvale porušená poznávací schopnost</a:t>
            </a:r>
            <a:endParaRPr lang="cs-CZ" sz="2000" dirty="0"/>
          </a:p>
          <a:p>
            <a:r>
              <a:rPr lang="cs-CZ" sz="2000" dirty="0">
                <a:ea typeface="+mn-lt"/>
                <a:cs typeface="+mn-lt"/>
              </a:rPr>
              <a:t>stav charakterizovaný celkovým snížením intelektových schopností</a:t>
            </a:r>
            <a:endParaRPr lang="cs-CZ" sz="2000" dirty="0"/>
          </a:p>
          <a:p>
            <a:r>
              <a:rPr lang="cs-CZ" sz="2000" dirty="0">
                <a:ea typeface="+mn-lt"/>
                <a:cs typeface="+mn-lt"/>
              </a:rPr>
              <a:t>vrozené nebo časně získané postižení (do 2 let života)</a:t>
            </a:r>
            <a:endParaRPr lang="cs-CZ" sz="2000" dirty="0"/>
          </a:p>
          <a:p>
            <a:endParaRPr lang="cs-CZ" sz="2000" dirty="0"/>
          </a:p>
          <a:p>
            <a:r>
              <a:rPr lang="cs-CZ" sz="2000">
                <a:ea typeface="+mn-lt"/>
                <a:cs typeface="+mn-lt"/>
              </a:rPr>
              <a:t>příčiny vzniku: genetika, dědičnost, poškození mozku v prenatálním, </a:t>
            </a:r>
            <a:r>
              <a:rPr lang="cs-CZ" sz="2000" dirty="0">
                <a:ea typeface="+mn-lt"/>
                <a:cs typeface="+mn-lt"/>
              </a:rPr>
              <a:t>perinatálním nebo postnatálním období</a:t>
            </a:r>
          </a:p>
          <a:p>
            <a:endParaRPr lang="cs-CZ" sz="2000" dirty="0">
              <a:ea typeface="+mn-lt"/>
              <a:cs typeface="+mn-lt"/>
            </a:endParaRPr>
          </a:p>
          <a:p>
            <a:r>
              <a:rPr lang="cs-CZ" sz="2000" b="1">
                <a:ea typeface="+mn-lt"/>
                <a:cs typeface="+mn-lt"/>
              </a:rPr>
              <a:t>psychopedie </a:t>
            </a:r>
            <a:r>
              <a:rPr lang="cs-CZ" sz="2000">
                <a:ea typeface="+mn-lt"/>
                <a:cs typeface="+mn-lt"/>
              </a:rPr>
              <a:t>= speciálně pedagogická disciplína, která se zabývá </a:t>
            </a:r>
            <a:r>
              <a:rPr lang="cs-CZ" sz="2000" dirty="0">
                <a:ea typeface="+mn-lt"/>
                <a:cs typeface="+mn-lt"/>
              </a:rPr>
              <a:t>výchovou a vzděláváním osob s mentálním handicapem.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5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8B29D-8080-4240-9C9C-886DE8F7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Klasifikace dle mkn-10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9B51CD-83F0-4321-8A55-58F89A7B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8074784" cy="35045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ea typeface="+mn-lt"/>
                <a:cs typeface="+mn-lt"/>
              </a:rPr>
              <a:t>Lehké mentální postižení (IQ 50–69)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Střední mentální postižení (IQ 35–49)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Těžké mentální postižení (IQ 20–34)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Hluboké mentální postižení (IQ pod 20)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Jiná mentální postižení</a:t>
            </a:r>
            <a:endParaRPr lang="cs-CZ" sz="2400"/>
          </a:p>
          <a:p>
            <a:r>
              <a:rPr lang="cs-CZ" sz="2400">
                <a:ea typeface="+mn-lt"/>
                <a:cs typeface="+mn-lt"/>
              </a:rPr>
              <a:t>Neurčená mentální postižení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61943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3ADCD-429D-49E8-B1EF-3E452394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Lehké mentální postižení - 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AA153-121E-40AB-835F-6A2A91E7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703" y="2638044"/>
            <a:ext cx="8089161" cy="39502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/>
              <a:t>problémy se projeví při školní docházce</a:t>
            </a:r>
          </a:p>
          <a:p>
            <a:r>
              <a:rPr lang="cs-CZ" sz="2000">
                <a:ea typeface="+mn-lt"/>
                <a:cs typeface="+mn-lt"/>
              </a:rPr>
              <a:t>konkrétní mechanické myšlení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omezená schopnost logického myšlení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slabší paměť, vázne analýza a syntéza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JM, HM lehce opožděna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rozvoj sociálních dovedností zpomalen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afektivní labilita, impulzivnost, úzkostnost</a:t>
            </a:r>
            <a:endParaRPr lang="cs-CZ" sz="2000"/>
          </a:p>
          <a:p>
            <a:r>
              <a:rPr lang="cs-CZ" sz="2000"/>
              <a:t>komunikace - používá naučené komunikační vzorce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30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8075F-55EE-491C-A22F-0952B346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STŘEDNĚ TĚŽKÉ MENTÁLNÍ POSTIŽENÍ - </a:t>
            </a:r>
            <a:r>
              <a:rPr lang="cs-CZ"/>
              <a:t>PROJEVY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B0F1B-35E1-41B9-9FE9-4B492523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rozvoj myšlení a řeči výrazně opožděn - přetrvává do dospělosti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řeč - jednoduchá, obsahově chudá, často agramatismy, věty velmi jednoduché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trvale celková neobratnost, neschopnost jemných úkonů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emocionální labilita, nepřiměřené afektivní reakce</a:t>
            </a:r>
            <a:endParaRPr lang="cs-CZ" sz="200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1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453AF-6C28-46D6-944D-0E08BD3A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E967C-D3F5-45B4-8F48-CBBCBF5D2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589" y="2638044"/>
            <a:ext cx="8017275" cy="40508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000">
                <a:ea typeface="+mn-lt"/>
                <a:cs typeface="+mn-lt"/>
              </a:rPr>
              <a:t>proces zastavení, rozpadu mentálního vývoje po 2. roce života</a:t>
            </a:r>
            <a:endParaRPr lang="cs-CZ" sz="2000"/>
          </a:p>
          <a:p>
            <a:r>
              <a:rPr lang="cs-CZ" sz="2000" b="1">
                <a:ea typeface="+mn-lt"/>
                <a:cs typeface="+mn-lt"/>
              </a:rPr>
              <a:t>příčiny:</a:t>
            </a:r>
            <a:r>
              <a:rPr lang="cs-CZ" sz="2000">
                <a:ea typeface="+mn-lt"/>
                <a:cs typeface="+mn-lt"/>
              </a:rPr>
              <a:t> porucha, nemoc, úraz mozku, zánět mozkových blan, poruchy metabolismu, intoxikace, nádory, duševní poruchy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postupné zhoršování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nepostihuje všechny složky najednou, ale postupně</a:t>
            </a:r>
            <a:endParaRPr lang="cs-CZ" sz="2000"/>
          </a:p>
          <a:p>
            <a:r>
              <a:rPr lang="cs-CZ" sz="2000" b="1">
                <a:ea typeface="+mn-lt"/>
                <a:cs typeface="+mn-lt"/>
              </a:rPr>
              <a:t>projevy:</a:t>
            </a:r>
            <a:endParaRPr lang="cs-CZ" sz="2000"/>
          </a:p>
          <a:p>
            <a:pPr lvl="1"/>
            <a:r>
              <a:rPr lang="cs-CZ" sz="2000" b="1" dirty="0">
                <a:ea typeface="+mn-lt"/>
                <a:cs typeface="+mn-lt"/>
              </a:rPr>
              <a:t> </a:t>
            </a:r>
            <a:r>
              <a:rPr lang="cs-CZ" sz="2000">
                <a:ea typeface="+mn-lt"/>
                <a:cs typeface="+mn-lt"/>
              </a:rPr>
              <a:t>poruchy paměti, orientace, úsudku, pozornosti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narušeny schopnosti abstraktního myšlení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motivace, emotivita, chování, komunikace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--&gt; až celková degradace osobnosti</a:t>
            </a:r>
            <a:endParaRPr lang="cs-CZ" sz="200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39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BED86-1F54-4DFF-9FAE-C8C88140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cs-CZ" sz="2800"/>
              <a:t>DOWNŮV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D60AF2-225D-4C6F-BE59-C25E1F491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38" y="2157059"/>
            <a:ext cx="4213951" cy="4700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/>
              <a:t>vrozená chromozomální anomálie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ea typeface="+mn-lt"/>
                <a:cs typeface="+mn-lt"/>
              </a:rPr>
              <a:t>vznik při splynutí vajíčka a spermie, kdy hned v prvotní buňce zůstane chromozom navíc a každá další buňka pak pokračuje v dělení již s touto vadou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přebývá 21. chromozom - každá buňka obsahuje tři 21. chromozomy (běžná buňka má 46 chromozomů, u dítěte s DS 47 chromozomů)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náhodný jev (možný </a:t>
            </a:r>
            <a:r>
              <a:rPr lang="cs-CZ" sz="2000"/>
              <a:t>rizikový faktor je </a:t>
            </a:r>
            <a:r>
              <a:rPr lang="cs-CZ" sz="2000" dirty="0"/>
              <a:t>v</a:t>
            </a:r>
            <a:r>
              <a:rPr lang="cs-CZ" sz="2000" dirty="0">
                <a:ea typeface="+mn-lt"/>
                <a:cs typeface="+mn-lt"/>
              </a:rPr>
              <a:t>ěk rodičů - matka nad 35 let a otec nad 50 let)</a:t>
            </a:r>
            <a:endParaRPr lang="cs-CZ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 descr="Obsah obrázku osoba, malé, mladý, usmívající se&#10;&#10;Popis vygenerovaný s velmi vysokou mírou spolehlivosti">
            <a:extLst>
              <a:ext uri="{FF2B5EF4-FFF2-40B4-BE49-F238E27FC236}">
                <a16:creationId xmlns:a16="http://schemas.microsoft.com/office/drawing/2014/main" id="{93039093-B598-4684-AC97-9783EC64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938476"/>
            <a:ext cx="6227064" cy="29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4145E-71C6-48DB-BD73-7306EA2A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Znaky 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C428A-678C-468D-BB7F-68D791E4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223749"/>
            <a:ext cx="7003611" cy="46354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Hlava</a:t>
            </a:r>
            <a:r>
              <a:rPr lang="cs-CZ" sz="2000" dirty="0">
                <a:ea typeface="+mn-lt"/>
                <a:cs typeface="+mn-lt"/>
              </a:rPr>
              <a:t> – menší, temeno lehce zploštělé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Obličej</a:t>
            </a:r>
            <a:r>
              <a:rPr lang="cs-CZ" sz="2000" dirty="0">
                <a:ea typeface="+mn-lt"/>
                <a:cs typeface="+mn-lt"/>
              </a:rPr>
              <a:t> – menší plošší nos a ploché rysy tváře – kulatý vzhled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Oči</a:t>
            </a:r>
            <a:r>
              <a:rPr lang="cs-CZ" sz="2000" dirty="0">
                <a:ea typeface="+mn-lt"/>
                <a:cs typeface="+mn-lt"/>
              </a:rPr>
              <a:t> – užší oční víčka, ve vnitřním koutku oka kolmá kožní řasa (bilaterální epikantus)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 err="1">
                <a:ea typeface="+mn-lt"/>
                <a:cs typeface="+mn-lt"/>
              </a:rPr>
              <a:t>Brushfieldovy</a:t>
            </a:r>
            <a:r>
              <a:rPr lang="cs-CZ" sz="2000" b="1" dirty="0">
                <a:ea typeface="+mn-lt"/>
                <a:cs typeface="+mn-lt"/>
              </a:rPr>
              <a:t> skvrny</a:t>
            </a:r>
            <a:r>
              <a:rPr lang="cs-CZ" sz="2000" dirty="0">
                <a:ea typeface="+mn-lt"/>
                <a:cs typeface="+mn-lt"/>
              </a:rPr>
              <a:t> – bíle či nažloutlé tečky po okraji duhovky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Ústa</a:t>
            </a:r>
            <a:r>
              <a:rPr lang="cs-CZ" sz="2000" dirty="0">
                <a:ea typeface="+mn-lt"/>
                <a:cs typeface="+mn-lt"/>
              </a:rPr>
              <a:t> – menší ústa ve srovnání velikostí jazyka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Vlasy </a:t>
            </a:r>
            <a:r>
              <a:rPr lang="cs-CZ" sz="2000" dirty="0">
                <a:ea typeface="+mn-lt"/>
                <a:cs typeface="+mn-lt"/>
              </a:rPr>
              <a:t>– lidé s DS většinou mívají rovné a velmi jemné vlasy (ne u všech případů)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Uši</a:t>
            </a:r>
            <a:r>
              <a:rPr lang="cs-CZ" sz="2000" dirty="0">
                <a:ea typeface="+mn-lt"/>
                <a:cs typeface="+mn-lt"/>
              </a:rPr>
              <a:t> – bývají často menší, zúžené mohou být i ušní kanálky</a:t>
            </a:r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Krk</a:t>
            </a:r>
            <a:r>
              <a:rPr lang="cs-CZ" sz="2000" dirty="0">
                <a:ea typeface="+mn-lt"/>
                <a:cs typeface="+mn-lt"/>
              </a:rPr>
              <a:t> – širší a mohutnější                                  </a:t>
            </a: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b="1" dirty="0">
                <a:ea typeface="+mn-lt"/>
                <a:cs typeface="+mn-lt"/>
              </a:rPr>
              <a:t>Končetiny</a:t>
            </a:r>
            <a:r>
              <a:rPr lang="cs-CZ" sz="2000" dirty="0">
                <a:ea typeface="+mn-lt"/>
                <a:cs typeface="+mn-lt"/>
              </a:rPr>
              <a:t> – mohou být mohutnější a kratší, s kratšími a silnějšími prsty, napříč dlaní vede  pouze jedna rýha</a:t>
            </a:r>
            <a:endParaRPr lang="cs-CZ" sz="2000" dirty="0"/>
          </a:p>
        </p:txBody>
      </p:sp>
      <p:pic>
        <p:nvPicPr>
          <p:cNvPr id="4" name="Obrázek 4" descr="Obsah obrázku dítě, interiér, osoba, postel&#10;&#10;Popis vygenerovaný s velmi vysokou mírou spolehlivosti">
            <a:extLst>
              <a:ext uri="{FF2B5EF4-FFF2-40B4-BE49-F238E27FC236}">
                <a16:creationId xmlns:a16="http://schemas.microsoft.com/office/drawing/2014/main" id="{A64C8D9B-D157-4E6B-AB4C-CA3262B4B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6" r="26523" b="-1"/>
          <a:stretch/>
        </p:blipFill>
        <p:spPr>
          <a:xfrm>
            <a:off x="8037861" y="10"/>
            <a:ext cx="4154138" cy="61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2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28488-642A-4BAA-B4DA-52A31B93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627" y="130805"/>
            <a:ext cx="7355917" cy="743022"/>
          </a:xfrm>
        </p:spPr>
        <p:txBody>
          <a:bodyPr>
            <a:normAutofit fontScale="90000"/>
          </a:bodyPr>
          <a:lstStyle/>
          <a:p>
            <a:r>
              <a:rPr lang="cs-CZ" dirty="0"/>
              <a:t>Znaky 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1D5529-DC9C-4876-8CE5-8C28BF18A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873" y="955895"/>
            <a:ext cx="9498141" cy="58480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b="1" dirty="0">
                <a:ea typeface="+mn-lt"/>
                <a:cs typeface="+mn-lt"/>
              </a:rPr>
              <a:t>Svalový tonus</a:t>
            </a:r>
            <a:r>
              <a:rPr lang="cs-CZ" sz="2000" dirty="0">
                <a:ea typeface="+mn-lt"/>
                <a:cs typeface="+mn-lt"/>
              </a:rPr>
              <a:t> – celková svalová ochablost (hypotonie) i </a:t>
            </a:r>
            <a:r>
              <a:rPr lang="cs-CZ" sz="2000" dirty="0" err="1">
                <a:ea typeface="+mn-lt"/>
                <a:cs typeface="+mn-lt"/>
              </a:rPr>
              <a:t>orofaciální</a:t>
            </a:r>
            <a:r>
              <a:rPr lang="cs-CZ" sz="2000" dirty="0">
                <a:ea typeface="+mn-lt"/>
                <a:cs typeface="+mn-lt"/>
              </a:rPr>
              <a:t> oblasti</a:t>
            </a:r>
            <a:endParaRPr lang="cs-CZ" sz="2000"/>
          </a:p>
          <a:p>
            <a:r>
              <a:rPr lang="cs-CZ" sz="2000" b="1" dirty="0">
                <a:ea typeface="+mn-lt"/>
                <a:cs typeface="+mn-lt"/>
              </a:rPr>
              <a:t>Ochablost vazů</a:t>
            </a:r>
            <a:r>
              <a:rPr lang="cs-CZ" sz="2000" dirty="0">
                <a:ea typeface="+mn-lt"/>
                <a:cs typeface="+mn-lt"/>
              </a:rPr>
              <a:t> – volnější klouby</a:t>
            </a:r>
            <a:endParaRPr lang="cs-CZ" sz="2000"/>
          </a:p>
          <a:p>
            <a:r>
              <a:rPr lang="cs-CZ" sz="2000" b="1" dirty="0">
                <a:ea typeface="+mn-lt"/>
                <a:cs typeface="+mn-lt"/>
              </a:rPr>
              <a:t>Nedostatečná pevnost šlach</a:t>
            </a:r>
            <a:r>
              <a:rPr lang="cs-CZ" sz="2000" dirty="0">
                <a:ea typeface="+mn-lt"/>
                <a:cs typeface="+mn-lt"/>
              </a:rPr>
              <a:t> – ploché nohy</a:t>
            </a:r>
            <a:endParaRPr lang="cs-CZ" sz="2000"/>
          </a:p>
          <a:p>
            <a:r>
              <a:rPr lang="cs-CZ" sz="2000" b="1" dirty="0">
                <a:ea typeface="+mn-lt"/>
                <a:cs typeface="+mn-lt"/>
              </a:rPr>
              <a:t>Tělesná váha </a:t>
            </a:r>
            <a:r>
              <a:rPr lang="cs-CZ" sz="2000" dirty="0">
                <a:ea typeface="+mn-lt"/>
                <a:cs typeface="+mn-lt"/>
              </a:rPr>
              <a:t>– porodní váha nižší, od 3 let a hl. v dospělosti nárust hmotnosti, sklony k nadváze</a:t>
            </a:r>
            <a:endParaRPr lang="cs-CZ" sz="2000"/>
          </a:p>
          <a:p>
            <a:r>
              <a:rPr lang="cs-CZ" sz="2000" b="1" dirty="0">
                <a:ea typeface="+mn-lt"/>
                <a:cs typeface="+mn-lt"/>
              </a:rPr>
              <a:t>Růst </a:t>
            </a:r>
            <a:r>
              <a:rPr lang="cs-CZ" sz="2000" dirty="0">
                <a:ea typeface="+mn-lt"/>
                <a:cs typeface="+mn-lt"/>
              </a:rPr>
              <a:t>– dospělý muž s DS měří 147 – 162 cm, dospělá žena 135-155 cm</a:t>
            </a:r>
            <a:endParaRPr lang="cs-CZ" sz="2000"/>
          </a:p>
          <a:p>
            <a:pPr algn="just"/>
            <a:r>
              <a:rPr lang="cs-CZ" sz="2000" dirty="0">
                <a:ea typeface="+mn-lt"/>
                <a:cs typeface="+mn-lt"/>
              </a:rPr>
              <a:t>( Film – </a:t>
            </a:r>
            <a:r>
              <a:rPr lang="cs-CZ" sz="2000" dirty="0" err="1">
                <a:ea typeface="+mn-lt"/>
                <a:cs typeface="+mn-lt"/>
              </a:rPr>
              <a:t>Yo</a:t>
            </a:r>
            <a:r>
              <a:rPr lang="cs-CZ" sz="2000" dirty="0">
                <a:ea typeface="+mn-lt"/>
                <a:cs typeface="+mn-lt"/>
              </a:rPr>
              <a:t>, </a:t>
            </a:r>
            <a:r>
              <a:rPr lang="cs-CZ" sz="2000" dirty="0" err="1">
                <a:ea typeface="+mn-lt"/>
                <a:cs typeface="+mn-lt"/>
              </a:rPr>
              <a:t>también</a:t>
            </a:r>
            <a:r>
              <a:rPr lang="cs-CZ" sz="2000" dirty="0">
                <a:ea typeface="+mn-lt"/>
                <a:cs typeface="+mn-lt"/>
              </a:rPr>
              <a:t>)</a:t>
            </a:r>
            <a:endParaRPr lang="cs-CZ" sz="2000" dirty="0"/>
          </a:p>
          <a:p>
            <a:pPr algn="just"/>
            <a:endParaRPr lang="cs-CZ" sz="2000" dirty="0">
              <a:ea typeface="+mn-lt"/>
              <a:cs typeface="+mn-lt"/>
            </a:endParaRPr>
          </a:p>
          <a:p>
            <a:pPr algn="just"/>
            <a:r>
              <a:rPr lang="cs-CZ" sz="2000" b="1" dirty="0">
                <a:ea typeface="+mn-lt"/>
                <a:cs typeface="+mn-lt"/>
              </a:rPr>
              <a:t>Zdravotní komplikace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/>
          </a:p>
          <a:p>
            <a:pPr lvl="1" algn="just"/>
            <a:r>
              <a:rPr lang="cs-CZ" sz="2000" dirty="0">
                <a:ea typeface="+mn-lt"/>
                <a:cs typeface="+mn-lt"/>
              </a:rPr>
              <a:t>Vrozené srdeční vady (50%), onemocnění dýchacích cest</a:t>
            </a:r>
            <a:endParaRPr lang="cs-CZ" sz="2000" dirty="0"/>
          </a:p>
          <a:p>
            <a:pPr lvl="1" algn="just"/>
            <a:r>
              <a:rPr lang="cs-CZ" sz="2000" dirty="0">
                <a:ea typeface="+mn-lt"/>
                <a:cs typeface="+mn-lt"/>
              </a:rPr>
              <a:t>Krátkozrakost (40%),strabismus</a:t>
            </a:r>
            <a:endParaRPr lang="cs-CZ" sz="2000" dirty="0"/>
          </a:p>
          <a:p>
            <a:pPr lvl="1" algn="just"/>
            <a:r>
              <a:rPr lang="cs-CZ" sz="2000" dirty="0">
                <a:ea typeface="+mn-lt"/>
                <a:cs typeface="+mn-lt"/>
              </a:rPr>
              <a:t>Sluchové vady způsobené zúžením zvukovodu a hromaděním ušního mazu ve středouší</a:t>
            </a:r>
            <a:endParaRPr lang="cs-CZ" sz="2000" dirty="0"/>
          </a:p>
          <a:p>
            <a:pPr lvl="1" algn="just"/>
            <a:r>
              <a:rPr lang="cs-CZ" sz="2000" dirty="0">
                <a:ea typeface="+mn-lt"/>
                <a:cs typeface="+mn-lt"/>
              </a:rPr>
              <a:t>30x vyšší pravděpodobnost výskytu leukemie</a:t>
            </a:r>
            <a:endParaRPr lang="cs-CZ" sz="200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222130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276</TotalTime>
  <Words>971</Words>
  <Application>Microsoft Office PowerPoint</Application>
  <PresentationFormat>Širokoúhlá obrazovka</PresentationFormat>
  <Paragraphs>127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Open Sans</vt:lpstr>
      <vt:lpstr>Parcel</vt:lpstr>
      <vt:lpstr>Podpora žáků s mentálním postižením</vt:lpstr>
      <vt:lpstr>MENTÁLNÍ POSTIŽENÍ</vt:lpstr>
      <vt:lpstr>Klasifikace dle mkn-10</vt:lpstr>
      <vt:lpstr>Lehké mentální postižení - projevy</vt:lpstr>
      <vt:lpstr>STŘEDNĚ TĚŽKÉ MENTÁLNÍ POSTIŽENÍ - PROJEVY</vt:lpstr>
      <vt:lpstr>DEMENCE</vt:lpstr>
      <vt:lpstr>DOWNŮV SYNDROM</vt:lpstr>
      <vt:lpstr>Znaky DS</vt:lpstr>
      <vt:lpstr>Znaky DS</vt:lpstr>
      <vt:lpstr>VIDEO</vt:lpstr>
      <vt:lpstr>VZDĚLÁVÁNÍ JEDINCŮ S MP</vt:lpstr>
      <vt:lpstr>Vzdělávání jedinců s mp</vt:lpstr>
      <vt:lpstr>Poruchy AUTISTICKÉHO SPEKTRA</vt:lpstr>
      <vt:lpstr>projevy</vt:lpstr>
      <vt:lpstr>ASPEREGERŮV SYNDROM</vt:lpstr>
      <vt:lpstr>video</vt:lpstr>
      <vt:lpstr>PODPORA VE ŠKOLE</vt:lpstr>
      <vt:lpstr>DĚKUJI ZA POZORNOST :)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</dc:creator>
  <cp:lastModifiedBy>Šárka Hlubocká</cp:lastModifiedBy>
  <cp:revision>396</cp:revision>
  <dcterms:created xsi:type="dcterms:W3CDTF">2019-11-01T15:33:35Z</dcterms:created>
  <dcterms:modified xsi:type="dcterms:W3CDTF">2021-11-27T15:02:16Z</dcterms:modified>
</cp:coreProperties>
</file>