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lsm" ContentType="application/vnd.ms-excel.sheet.macroEnabled.12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7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383" r:id="rId4"/>
    <p:sldId id="294" r:id="rId5"/>
    <p:sldId id="295" r:id="rId6"/>
    <p:sldId id="297" r:id="rId7"/>
    <p:sldId id="301" r:id="rId8"/>
    <p:sldId id="302" r:id="rId9"/>
    <p:sldId id="303" r:id="rId10"/>
    <p:sldId id="308" r:id="rId11"/>
    <p:sldId id="338" r:id="rId12"/>
    <p:sldId id="340" r:id="rId13"/>
    <p:sldId id="310" r:id="rId14"/>
    <p:sldId id="323" r:id="rId15"/>
    <p:sldId id="351" r:id="rId16"/>
    <p:sldId id="384" r:id="rId17"/>
    <p:sldId id="352" r:id="rId1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300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9" autoAdjust="0"/>
    <p:restoredTop sz="87322" autoAdjust="0"/>
  </p:normalViewPr>
  <p:slideViewPr>
    <p:cSldViewPr snapToGrid="0">
      <p:cViewPr varScale="1">
        <p:scale>
          <a:sx n="89" d="100"/>
          <a:sy n="89" d="100"/>
        </p:scale>
        <p:origin x="120" y="32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256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97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dirty="0" err="1"/>
              <a:t>Počet</a:t>
            </a:r>
            <a:r>
              <a:rPr lang="en-US" dirty="0"/>
              <a:t> </a:t>
            </a:r>
            <a:r>
              <a:rPr lang="en-US" dirty="0" err="1"/>
              <a:t>osob</a:t>
            </a:r>
            <a:r>
              <a:rPr lang="cs-CZ" dirty="0"/>
              <a:t> (N =</a:t>
            </a:r>
            <a:r>
              <a:rPr lang="cs-CZ" baseline="0" dirty="0"/>
              <a:t> 423)</a:t>
            </a:r>
            <a:endParaRPr lang="en-US" dirty="0"/>
          </a:p>
        </c:rich>
      </c:tx>
      <c:layout>
        <c:manualLayout>
          <c:xMode val="edge"/>
          <c:yMode val="edge"/>
          <c:x val="0.31824862356742251"/>
          <c:y val="4.1851779132525288E-2"/>
        </c:manualLayout>
      </c:layout>
      <c:overlay val="0"/>
      <c:spPr>
        <a:noFill/>
        <a:ln w="2933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8.0882352941176475E-2"/>
          <c:y val="0.19787985865724381"/>
          <c:w val="0.86468140614120281"/>
          <c:h val="0.6607773851590106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9999FF"/>
            </a:solidFill>
            <a:ln w="14665">
              <a:solidFill>
                <a:srgbClr val="000000"/>
              </a:solidFill>
              <a:prstDash val="solid"/>
            </a:ln>
          </c:spPr>
          <c:invertIfNegative val="0"/>
          <c:val>
            <c:numRef>
              <c:f>List1!$L$14:$L$17</c:f>
              <c:numCache>
                <c:formatCode>General</c:formatCode>
                <c:ptCount val="4"/>
                <c:pt idx="0">
                  <c:v>118</c:v>
                </c:pt>
                <c:pt idx="1">
                  <c:v>86</c:v>
                </c:pt>
                <c:pt idx="2">
                  <c:v>89</c:v>
                </c:pt>
                <c:pt idx="3">
                  <c:v>130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List1!$L$13</c15:sqref>
                        </c15:formulaRef>
                      </c:ext>
                    </c:extLst>
                    <c:strCache>
                      <c:ptCount val="1"/>
                      <c:pt idx="0">
                        <c:v>Počet osob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List1!$K$14:$K$17</c15:sqref>
                        </c15:formulaRef>
                      </c:ext>
                    </c:extLst>
                    <c:strCache>
                      <c:ptCount val="4"/>
                      <c:pt idx="0">
                        <c:v>Sangvinik</c:v>
                      </c:pt>
                      <c:pt idx="1">
                        <c:v>Flegmatik</c:v>
                      </c:pt>
                      <c:pt idx="2">
                        <c:v>Melancholik</c:v>
                      </c:pt>
                      <c:pt idx="3">
                        <c:v>Cholerik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6425-4D7B-A7C4-3EFCFF82AB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79360832"/>
        <c:axId val="1"/>
      </c:barChart>
      <c:catAx>
        <c:axId val="1379360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66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97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666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66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97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1379360832"/>
        <c:crosses val="autoZero"/>
        <c:crossBetween val="between"/>
      </c:valAx>
      <c:spPr>
        <a:solidFill>
          <a:srgbClr val="C0C0C0"/>
        </a:solidFill>
        <a:ln w="14665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666">
      <a:solidFill>
        <a:srgbClr val="000000"/>
      </a:solidFill>
      <a:prstDash val="solid"/>
    </a:ln>
  </c:spPr>
  <c:txPr>
    <a:bodyPr/>
    <a:lstStyle/>
    <a:p>
      <a:pPr>
        <a:defRPr sz="1097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287617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4813F-789D-4BAA-9F9D-5027674B96EB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9500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3103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117078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89352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083230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472432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611157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4813F-789D-4BAA-9F9D-5027674B96EB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6032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223193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771929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10748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32074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/>
        </p:spPr>
      </p:sp>
      <p:sp>
        <p:nvSpPr>
          <p:cNvPr id="40962" name="Notes Placeholder 2"/>
          <p:cNvSpPr>
            <a:spLocks noGrp="1" noChangeArrowheads="1"/>
          </p:cNvSpPr>
          <p:nvPr>
            <p:ph type="body" idx="4294967295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en-US" dirty="0"/>
          </a:p>
        </p:txBody>
      </p:sp>
      <p:sp>
        <p:nvSpPr>
          <p:cNvPr id="40963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pPr algn="l" defTabSz="914400"/>
            <a:fld id="{2F099421-B257-49A0-951C-2FED262B6CDE}" type="slidenum">
              <a:rPr lang="en-GB" altLang="en-US" sz="2000" smtClean="0">
                <a:latin typeface="Arial" panose="020B0604020202020204" pitchFamily="34" charset="0"/>
              </a:rPr>
              <a:pPr algn="l" defTabSz="914400"/>
              <a:t>6</a:t>
            </a:fld>
            <a:endParaRPr lang="en-GB" altLang="en-US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874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4813F-789D-4BAA-9F9D-5027674B96EB}" type="slidenum">
              <a:rPr lang="cs-CZ" smtClean="0"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4616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683799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85116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A9039D6B-799E-F449-83E9-C13BAA09AF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DD6941B3-7740-5745-9EAD-9C3115979A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6CF9942-BE26-4A4C-A2D8-ABA21EDF53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883B3136-B228-D44A-AB43-48B383AAAC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PED slide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3D544807-CCC8-C147-BC84-731878E3FF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2B69AC62-8722-274E-BC02-F54E66A102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A8614ED3-CCC3-4849-B628-61C3AB8D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672C6AD4-B64D-9447-94F1-1732886380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3" name="Obrázek 8">
            <a:extLst>
              <a:ext uri="{FF2B5EF4-FFF2-40B4-BE49-F238E27FC236}">
                <a16:creationId xmlns:a16="http://schemas.microsoft.com/office/drawing/2014/main" id="{BD079056-37C1-BB41-A10B-5467FD100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81F1F6BC-132D-3746-8DEA-8E0070523D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21663280-9DA9-6D46-9A85-58C09D41A6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4789C4D8-85B1-0E4B-80EB-3DD1C97BF8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hyperlink" Target="https://cs.wikipedia.org/wiki/Statistika" TargetMode="External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 do statistické analýzy dat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SZ6006 Výzkum v pedagogické praxi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4EFCE89-FB54-4A51-A6C8-FCE1EC555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80073" y="7620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74"/>
    </mc:Choice>
    <mc:Fallback xmlns="">
      <p:transition spd="slow" advTm="16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12" y="411018"/>
            <a:ext cx="8913813" cy="914400"/>
          </a:xfrm>
        </p:spPr>
        <p:txBody>
          <a:bodyPr/>
          <a:lstStyle/>
          <a:p>
            <a:r>
              <a:rPr lang="cs-CZ" dirty="0"/>
              <a:t>Popisná statistika: rozdělení hodnot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212" y="1313645"/>
            <a:ext cx="9628704" cy="5133337"/>
          </a:xfrm>
        </p:spPr>
        <p:txBody>
          <a:bodyPr>
            <a:normAutofit/>
          </a:bodyPr>
          <a:lstStyle/>
          <a:p>
            <a:pPr marL="352425" indent="-28098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2000" dirty="0">
                <a:ea typeface="ＭＳ Ｐゴシック" charset="-128"/>
              </a:rPr>
              <a:t>pokud proměnná nabývá </a:t>
            </a:r>
            <a:r>
              <a:rPr lang="cs-CZ" altLang="cs-CZ" sz="2000" u="sng" dirty="0">
                <a:ea typeface="ＭＳ Ｐゴシック" charset="-128"/>
              </a:rPr>
              <a:t>mnoha hodnot</a:t>
            </a:r>
            <a:r>
              <a:rPr lang="cs-CZ" altLang="cs-CZ" sz="2000" dirty="0">
                <a:ea typeface="ＭＳ Ｐゴシック" charset="-128"/>
              </a:rPr>
              <a:t>, je vhodnější je </a:t>
            </a:r>
            <a:r>
              <a:rPr lang="cs-CZ" altLang="cs-CZ" sz="2000" b="1" dirty="0">
                <a:ea typeface="ＭＳ Ｐゴシック" charset="-128"/>
              </a:rPr>
              <a:t>sloučit do kategorií (intervalů)</a:t>
            </a:r>
            <a:r>
              <a:rPr lang="cs-CZ" altLang="cs-CZ" sz="2000" dirty="0">
                <a:ea typeface="ＭＳ Ｐゴシック" charset="-128"/>
              </a:rPr>
              <a:t> – např. u váhy nebo IQ</a:t>
            </a:r>
          </a:p>
          <a:p>
            <a:pPr marL="352425" indent="-28098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2000" dirty="0">
                <a:ea typeface="ＭＳ Ｐゴシック" charset="-128"/>
              </a:rPr>
              <a:t>počet intervalů by měl být přiměřený počtu hodnot </a:t>
            </a:r>
          </a:p>
          <a:p>
            <a:pPr marL="352425" indent="-28098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2000" dirty="0">
                <a:ea typeface="ＭＳ Ｐゴシック" charset="-128"/>
              </a:rPr>
              <a:t>někdy se používá tzv. </a:t>
            </a:r>
            <a:r>
              <a:rPr lang="cs-CZ" altLang="cs-CZ" sz="2000" dirty="0" err="1">
                <a:ea typeface="ＭＳ Ｐゴシック" charset="-128"/>
              </a:rPr>
              <a:t>Sturgesovo</a:t>
            </a:r>
            <a:r>
              <a:rPr lang="cs-CZ" altLang="cs-CZ" sz="2000" dirty="0">
                <a:ea typeface="ＭＳ Ｐゴシック" charset="-128"/>
              </a:rPr>
              <a:t> pravidlo </a:t>
            </a:r>
            <a:r>
              <a:rPr lang="cs-CZ" altLang="cs-CZ" sz="1400" dirty="0">
                <a:ea typeface="ＭＳ Ｐゴシック" charset="-128"/>
              </a:rPr>
              <a:t> </a:t>
            </a:r>
            <a:r>
              <a:rPr lang="cs-CZ" altLang="cs-CZ" sz="1400" b="1" dirty="0">
                <a:ea typeface="ＭＳ Ｐゴシック" charset="-128"/>
              </a:rPr>
              <a:t>k = 1 + 3,3 </a:t>
            </a:r>
            <a:r>
              <a:rPr lang="cs-CZ" altLang="cs-CZ" sz="1400" b="1" dirty="0" err="1">
                <a:ea typeface="ＭＳ Ｐゴシック" charset="-128"/>
              </a:rPr>
              <a:t>log</a:t>
            </a:r>
            <a:r>
              <a:rPr lang="cs-CZ" altLang="cs-CZ" sz="1400" dirty="0" err="1">
                <a:ea typeface="ＭＳ Ｐゴシック" charset="-128"/>
              </a:rPr>
              <a:t>10</a:t>
            </a:r>
            <a:r>
              <a:rPr lang="cs-CZ" altLang="cs-CZ" sz="1400" b="1" dirty="0">
                <a:ea typeface="ＭＳ Ｐゴシック" charset="-128"/>
              </a:rPr>
              <a:t>(n)</a:t>
            </a:r>
            <a:r>
              <a:rPr lang="en-US" altLang="cs-CZ" sz="1400" dirty="0">
                <a:ea typeface="ＭＳ Ｐゴシック" charset="-128"/>
              </a:rPr>
              <a:t> </a:t>
            </a:r>
            <a:endParaRPr lang="cs-CZ" altLang="cs-CZ" sz="1400" dirty="0">
              <a:ea typeface="ＭＳ Ｐゴシック" charset="-128"/>
            </a:endParaRPr>
          </a:p>
          <a:p>
            <a:pPr marL="352425" indent="-28098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2000" dirty="0">
                <a:ea typeface="ＭＳ Ｐゴシック" charset="-128"/>
              </a:rPr>
              <a:t>podle něj by pro 200 hodnot byl vhodný počet intervalů 9</a:t>
            </a:r>
            <a:endParaRPr lang="en-US" sz="2000" dirty="0"/>
          </a:p>
          <a:p>
            <a:endParaRPr lang="en-US" dirty="0"/>
          </a:p>
        </p:txBody>
      </p:sp>
      <p:graphicFrame>
        <p:nvGraphicFramePr>
          <p:cNvPr id="4" name="Group 47">
            <a:extLst>
              <a:ext uri="{FF2B5EF4-FFF2-40B4-BE49-F238E27FC236}">
                <a16:creationId xmlns:a16="http://schemas.microsoft.com/office/drawing/2014/main" id="{B233EF94-EDDE-4C5E-999F-3E5F4BDF03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5404573"/>
              </p:ext>
            </p:extLst>
          </p:nvPr>
        </p:nvGraphicFramePr>
        <p:xfrm>
          <a:off x="1981329" y="4060458"/>
          <a:ext cx="6965577" cy="2353743"/>
        </p:xfrm>
        <a:graphic>
          <a:graphicData uri="http://schemas.openxmlformats.org/drawingml/2006/table">
            <a:tbl>
              <a:tblPr/>
              <a:tblGrid>
                <a:gridCol w="3482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60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54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12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20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IQ</a:t>
                      </a:r>
                      <a:endParaRPr kumimoji="0" lang="en-US" alt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počet</a:t>
                      </a:r>
                      <a:endParaRPr kumimoji="0" lang="en-US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%</a:t>
                      </a:r>
                      <a:endParaRPr kumimoji="0" lang="en-US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cs-CZ" altLang="cs-CZ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kumul.</a:t>
                      </a: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%</a:t>
                      </a:r>
                      <a:endParaRPr kumimoji="0" lang="en-US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89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méně než 86</a:t>
                      </a:r>
                      <a:endParaRPr kumimoji="0" lang="en-US" alt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11</a:t>
                      </a:r>
                      <a:endParaRPr kumimoji="0" lang="en-US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10</a:t>
                      </a:r>
                      <a:endParaRPr kumimoji="0" lang="en-US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10</a:t>
                      </a:r>
                      <a:endParaRPr kumimoji="0" lang="en-US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89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86 – 100</a:t>
                      </a:r>
                      <a:endParaRPr kumimoji="0" lang="en-US" alt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36</a:t>
                      </a:r>
                      <a:endParaRPr kumimoji="0" lang="en-US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34</a:t>
                      </a:r>
                      <a:endParaRPr kumimoji="0" lang="en-US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44</a:t>
                      </a:r>
                      <a:endParaRPr kumimoji="0" lang="en-US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89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101 – 115</a:t>
                      </a:r>
                      <a:endParaRPr kumimoji="0" lang="en-US" alt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34</a:t>
                      </a:r>
                      <a:endParaRPr kumimoji="0" lang="en-US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32</a:t>
                      </a:r>
                      <a:endParaRPr kumimoji="0" lang="en-US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76</a:t>
                      </a:r>
                      <a:endParaRPr kumimoji="0" lang="en-US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89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116 - 130 </a:t>
                      </a:r>
                      <a:endParaRPr kumimoji="0" lang="en-US" alt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20</a:t>
                      </a:r>
                      <a:endParaRPr kumimoji="0" lang="en-US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19</a:t>
                      </a:r>
                      <a:endParaRPr kumimoji="0" lang="en-US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95</a:t>
                      </a:r>
                      <a:endParaRPr kumimoji="0" lang="en-US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89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131 a více</a:t>
                      </a:r>
                      <a:endParaRPr kumimoji="0" lang="en-US" alt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5</a:t>
                      </a:r>
                      <a:endParaRPr kumimoji="0" lang="en-US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5</a:t>
                      </a:r>
                      <a:endParaRPr kumimoji="0" lang="en-US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100</a:t>
                      </a:r>
                      <a:endParaRPr kumimoji="0" lang="en-US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89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cs-CZ" altLang="cs-CZ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celkem</a:t>
                      </a:r>
                      <a:endParaRPr kumimoji="0" lang="en-US" altLang="cs-CZ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cs-CZ" altLang="cs-CZ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106</a:t>
                      </a:r>
                      <a:endParaRPr kumimoji="0" lang="en-US" altLang="cs-CZ" sz="16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cs-CZ" altLang="cs-CZ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100</a:t>
                      </a:r>
                      <a:endParaRPr kumimoji="0" lang="en-US" altLang="cs-CZ" sz="16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cs-CZ" altLang="cs-CZ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E0C4A24-4E7E-46D9-AB47-5AC05EFCB6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00847" y="7158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93"/>
    </mc:Choice>
    <mc:Fallback xmlns="">
      <p:transition spd="slow" advTm="33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72C36154-1BF7-4D0F-BAC5-1741CFF09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84928" y="1491336"/>
            <a:ext cx="3938739" cy="3875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533" y="411018"/>
            <a:ext cx="8913813" cy="914400"/>
          </a:xfrm>
        </p:spPr>
        <p:txBody>
          <a:bodyPr/>
          <a:lstStyle/>
          <a:p>
            <a:r>
              <a:rPr lang="cs-CZ" dirty="0"/>
              <a:t>Popisná statistika: histogram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532" y="1325418"/>
            <a:ext cx="5716673" cy="5133337"/>
          </a:xfrm>
        </p:spPr>
        <p:txBody>
          <a:bodyPr>
            <a:normAutofit/>
          </a:bodyPr>
          <a:lstStyle/>
          <a:p>
            <a:pPr marL="352425" indent="-28098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1800" dirty="0">
                <a:ea typeface="ＭＳ Ｐゴシック" charset="-128"/>
              </a:rPr>
              <a:t>grafické znázornění rozdělení dat</a:t>
            </a:r>
          </a:p>
          <a:p>
            <a:pPr marL="352425" indent="-28098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1800" dirty="0">
                <a:ea typeface="ＭＳ Ｐゴシック" charset="-128"/>
              </a:rPr>
              <a:t>podobný sloupcovému diagramu, ale je vhodný pro data spojité úrovni měření</a:t>
            </a:r>
          </a:p>
          <a:p>
            <a:pPr marL="352425" indent="-28098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1800" dirty="0">
                <a:ea typeface="ＭＳ Ｐゴシック" charset="-128"/>
              </a:rPr>
              <a:t>jednotlivé sloupce reprezentují nikoliv jednotlivé kategorie, ale intervaly hodnot (sloupce jsou bez mezer)</a:t>
            </a:r>
          </a:p>
          <a:p>
            <a:pPr marL="352425" indent="-28098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1800" dirty="0">
                <a:ea typeface="ＭＳ Ｐゴシック" charset="-128"/>
              </a:rPr>
              <a:t>tvar histogramu závisí také na šířce intervalů</a:t>
            </a:r>
          </a:p>
          <a:p>
            <a:pPr marL="352425" indent="-28098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1800" b="1" dirty="0">
                <a:ea typeface="ＭＳ Ｐゴシック" charset="-128"/>
              </a:rPr>
              <a:t>výhody</a:t>
            </a:r>
            <a:r>
              <a:rPr lang="cs-CZ" altLang="cs-CZ" sz="1800" dirty="0">
                <a:ea typeface="ＭＳ Ｐゴシック" charset="-128"/>
              </a:rPr>
              <a:t>: umožňuje rychlé vizuální srovnání s normálním rozdělením</a:t>
            </a:r>
          </a:p>
          <a:p>
            <a:pPr marL="352425" indent="-28098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1800" b="1" dirty="0">
                <a:ea typeface="ＭＳ Ｐゴシック" charset="-128"/>
              </a:rPr>
              <a:t>nevýhody</a:t>
            </a:r>
            <a:r>
              <a:rPr lang="cs-CZ" altLang="cs-CZ" sz="1800" dirty="0">
                <a:ea typeface="ＭＳ Ｐゴシック" charset="-128"/>
              </a:rPr>
              <a:t>: nezjistíte přesné hodnoty jednotlivých případů, obvykle se nezobrazují data pro více skupin případů</a:t>
            </a:r>
            <a:endParaRPr lang="en-US" altLang="cs-CZ" sz="1800" dirty="0">
              <a:ea typeface="ＭＳ Ｐゴシック" charset="-128"/>
            </a:endParaRPr>
          </a:p>
          <a:p>
            <a:endParaRPr lang="en-US" altLang="cs-CZ" sz="1800" dirty="0">
              <a:ea typeface="ＭＳ Ｐゴシック" charset="-128"/>
            </a:endParaRP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4D009C0-9CD6-4BE8-8A4E-D27D9C7AF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3667" y="3198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9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04"/>
    </mc:Choice>
    <mc:Fallback xmlns="">
      <p:transition spd="slow" advTm="36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13" y="600576"/>
            <a:ext cx="8913813" cy="914400"/>
          </a:xfrm>
        </p:spPr>
        <p:txBody>
          <a:bodyPr/>
          <a:lstStyle/>
          <a:p>
            <a:r>
              <a:rPr lang="cs-CZ" sz="3600" dirty="0"/>
              <a:t>Popisná statistika: krabicový diagram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213" y="1724663"/>
            <a:ext cx="4871074" cy="5133337"/>
          </a:xfrm>
        </p:spPr>
        <p:txBody>
          <a:bodyPr>
            <a:normAutofit/>
          </a:bodyPr>
          <a:lstStyle/>
          <a:p>
            <a:pPr marL="358775" indent="-28892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1800" dirty="0">
                <a:ea typeface="ＭＳ Ｐゴシック" charset="-128"/>
              </a:rPr>
              <a:t>jinak zvaný </a:t>
            </a:r>
            <a:r>
              <a:rPr lang="cs-CZ" altLang="cs-CZ" sz="1800" dirty="0" err="1">
                <a:ea typeface="ＭＳ Ｐゴシック" charset="-128"/>
              </a:rPr>
              <a:t>boxplot</a:t>
            </a:r>
            <a:r>
              <a:rPr lang="cs-CZ" altLang="cs-CZ" sz="1800" dirty="0">
                <a:ea typeface="ＭＳ Ｐゴシック" charset="-128"/>
              </a:rPr>
              <a:t> nebo vousatá krabička</a:t>
            </a:r>
          </a:p>
          <a:p>
            <a:pPr marL="358775" indent="-28892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1800" dirty="0">
                <a:ea typeface="ＭＳ Ｐゴシック" charset="-128"/>
              </a:rPr>
              <a:t>poskytuje bohaté zobrazení důležitých aspektů rozdělení hodnot</a:t>
            </a:r>
          </a:p>
          <a:p>
            <a:pPr marL="358775" indent="-28892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1800" dirty="0">
                <a:ea typeface="ＭＳ Ｐゴシック" charset="-128"/>
              </a:rPr>
              <a:t>výška krabice odpovídá </a:t>
            </a:r>
            <a:r>
              <a:rPr lang="cs-CZ" altLang="cs-CZ" sz="1800" dirty="0" err="1">
                <a:ea typeface="ＭＳ Ｐゴシック" charset="-128"/>
              </a:rPr>
              <a:t>interkvartilovému</a:t>
            </a:r>
            <a:r>
              <a:rPr lang="cs-CZ" altLang="cs-CZ" sz="1800" dirty="0">
                <a:ea typeface="ＭＳ Ｐゴシック" charset="-128"/>
              </a:rPr>
              <a:t> rozpětí (IQR = Q3 – Q1); uvnitř krabice je vyznačen medián</a:t>
            </a:r>
          </a:p>
          <a:p>
            <a:pPr marL="358775" indent="-28892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1800" dirty="0">
                <a:ea typeface="ＭＳ Ｐゴシック" charset="-128"/>
              </a:rPr>
              <a:t>v některých variantách grafu jde např. o směrodatnou odchylku a průměr </a:t>
            </a:r>
          </a:p>
          <a:p>
            <a:pPr marL="358775" indent="-28892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1800" dirty="0">
                <a:ea typeface="ＭＳ Ｐゴシック" charset="-128"/>
              </a:rPr>
              <a:t>„vousy</a:t>
            </a:r>
            <a:r>
              <a:rPr lang="cs-CZ" altLang="en-US" sz="1800" dirty="0">
                <a:ea typeface="ＭＳ Ｐゴシック" charset="-128"/>
              </a:rPr>
              <a:t>“</a:t>
            </a:r>
            <a:r>
              <a:rPr lang="cs-CZ" altLang="cs-CZ" sz="1800" dirty="0">
                <a:ea typeface="ＭＳ Ｐゴシック" charset="-128"/>
              </a:rPr>
              <a:t> je ohraničeno „minimum“ (= Q1 – 1,5*IQR) a „maximum“ (= Q3 + 1,5*IQR)</a:t>
            </a:r>
            <a:endParaRPr lang="en-US" altLang="cs-CZ" sz="1800" dirty="0">
              <a:ea typeface="ＭＳ Ｐゴシック" charset="-128"/>
            </a:endParaRPr>
          </a:p>
          <a:p>
            <a:pPr marL="0" indent="0">
              <a:buNone/>
            </a:pPr>
            <a:endParaRPr lang="en-US" altLang="cs-CZ" dirty="0">
              <a:ea typeface="ＭＳ Ｐゴシック" charset="-128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333F50D-7D8E-4624-A7C1-B9BF36E4F1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3"/>
          <a:stretch/>
        </p:blipFill>
        <p:spPr bwMode="auto">
          <a:xfrm>
            <a:off x="6668885" y="1936472"/>
            <a:ext cx="4871074" cy="3653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0F841AE-757C-41C3-83F7-6C4357C576AE}"/>
              </a:ext>
            </a:extLst>
          </p:cNvPr>
          <p:cNvSpPr txBox="1"/>
          <p:nvPr/>
        </p:nvSpPr>
        <p:spPr>
          <a:xfrm>
            <a:off x="8899710" y="2329081"/>
            <a:ext cx="1648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000" b="1" dirty="0">
                <a:latin typeface="+mn-lt"/>
              </a:rPr>
              <a:t>Odlehlé </a:t>
            </a:r>
            <a:r>
              <a:rPr lang="cs-CZ" sz="1000" b="1" dirty="0" err="1">
                <a:latin typeface="+mn-lt"/>
              </a:rPr>
              <a:t>pozorovnání</a:t>
            </a:r>
            <a:r>
              <a:rPr lang="cs-CZ" sz="1000" b="1" dirty="0">
                <a:latin typeface="+mn-lt"/>
              </a:rPr>
              <a:t> (</a:t>
            </a:r>
            <a:r>
              <a:rPr lang="cs-CZ" sz="1000" b="1" dirty="0" err="1">
                <a:latin typeface="+mn-lt"/>
              </a:rPr>
              <a:t>ourlier</a:t>
            </a:r>
            <a:r>
              <a:rPr lang="cs-CZ" sz="1000" b="1" dirty="0">
                <a:latin typeface="+mn-lt"/>
              </a:rPr>
              <a:t>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0DA462-4B9A-49A8-94B0-A1A0F2EA7140}"/>
              </a:ext>
            </a:extLst>
          </p:cNvPr>
          <p:cNvSpPr txBox="1"/>
          <p:nvPr/>
        </p:nvSpPr>
        <p:spPr>
          <a:xfrm>
            <a:off x="8899710" y="2947227"/>
            <a:ext cx="13984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000" b="1" dirty="0">
                <a:latin typeface="+mn-lt"/>
              </a:rPr>
              <a:t>Maximum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5559C3D-4CC3-4E30-8FBF-8F72A810BA9F}"/>
              </a:ext>
            </a:extLst>
          </p:cNvPr>
          <p:cNvSpPr txBox="1"/>
          <p:nvPr/>
        </p:nvSpPr>
        <p:spPr>
          <a:xfrm>
            <a:off x="8899710" y="3777644"/>
            <a:ext cx="13984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000" b="1" dirty="0">
                <a:latin typeface="+mn-lt"/>
              </a:rPr>
              <a:t>Q3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5A138CC-F6DE-4EFD-BEE1-381A2115284B}"/>
              </a:ext>
            </a:extLst>
          </p:cNvPr>
          <p:cNvSpPr txBox="1"/>
          <p:nvPr/>
        </p:nvSpPr>
        <p:spPr>
          <a:xfrm>
            <a:off x="8899710" y="4089660"/>
            <a:ext cx="13984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000" b="1" dirty="0">
                <a:latin typeface="+mn-lt"/>
              </a:rPr>
              <a:t>Medián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F3D69C6-4FEC-40A1-BC9A-6F6D4C553D7C}"/>
              </a:ext>
            </a:extLst>
          </p:cNvPr>
          <p:cNvSpPr txBox="1"/>
          <p:nvPr/>
        </p:nvSpPr>
        <p:spPr>
          <a:xfrm>
            <a:off x="8899710" y="4301155"/>
            <a:ext cx="13984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000" b="1" dirty="0">
                <a:latin typeface="+mn-lt"/>
              </a:rPr>
              <a:t>Q1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558632B-8AB8-468E-8BFB-FCDFCDDEF733}"/>
              </a:ext>
            </a:extLst>
          </p:cNvPr>
          <p:cNvSpPr txBox="1"/>
          <p:nvPr/>
        </p:nvSpPr>
        <p:spPr>
          <a:xfrm>
            <a:off x="8899710" y="4947776"/>
            <a:ext cx="13984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000" b="1" dirty="0">
                <a:latin typeface="+mn-lt"/>
              </a:rPr>
              <a:t>Minimum</a:t>
            </a:r>
          </a:p>
        </p:txBody>
      </p:sp>
      <p:pic>
        <p:nvPicPr>
          <p:cNvPr id="1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1931E7A-25BC-43A4-837C-963D6C796B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72503" y="448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05"/>
    </mc:Choice>
    <mc:Fallback xmlns="">
      <p:transition spd="slow" advTm="100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8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12" y="411018"/>
            <a:ext cx="8913813" cy="914400"/>
          </a:xfrm>
        </p:spPr>
        <p:txBody>
          <a:bodyPr/>
          <a:lstStyle/>
          <a:p>
            <a:r>
              <a:rPr lang="cs-CZ" dirty="0"/>
              <a:t>Popisná statistika: středová hodnota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4522" y="1134737"/>
            <a:ext cx="9634890" cy="5312245"/>
          </a:xfrm>
        </p:spPr>
        <p:txBody>
          <a:bodyPr>
            <a:noAutofit/>
          </a:bodyPr>
          <a:lstStyle/>
          <a:p>
            <a:pPr marL="361950" indent="-290513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altLang="cs-CZ" sz="1600" b="1" dirty="0">
                <a:ea typeface="ＭＳ Ｐゴシック" charset="-128"/>
              </a:rPr>
              <a:t>modus</a:t>
            </a:r>
            <a:r>
              <a:rPr lang="cs-CZ" altLang="cs-CZ" sz="1600" dirty="0">
                <a:ea typeface="ＭＳ Ｐゴシック" charset="-128"/>
              </a:rPr>
              <a:t> – </a:t>
            </a:r>
            <a:r>
              <a:rPr lang="cs-CZ" altLang="cs-CZ" sz="1600" u="sng" dirty="0">
                <a:ea typeface="ＭＳ Ｐゴシック" charset="-128"/>
              </a:rPr>
              <a:t>nejčastěji se vyskytující hodnota</a:t>
            </a:r>
            <a:r>
              <a:rPr lang="cs-CZ" altLang="cs-CZ" sz="1600" dirty="0">
                <a:ea typeface="ＭＳ Ｐゴシック" charset="-128"/>
              </a:rPr>
              <a:t> (např. u příkladu s temperamentem to byl </a:t>
            </a:r>
            <a:r>
              <a:rPr lang="cs-CZ" altLang="cs-CZ" sz="1600" i="1" dirty="0">
                <a:ea typeface="ＭＳ Ｐゴシック" charset="-128"/>
              </a:rPr>
              <a:t>cholerik</a:t>
            </a:r>
            <a:r>
              <a:rPr lang="cs-CZ" altLang="cs-CZ" sz="1600" dirty="0">
                <a:ea typeface="ＭＳ Ｐゴシック" charset="-128"/>
              </a:rPr>
              <a:t>); jediná použitelná charakteristika polohy pro nominální data; u pořadových a kardinálních (intervalových nebo poměrových) jsou většinou více typickými charakteristikami medián nebo průměr</a:t>
            </a:r>
          </a:p>
          <a:p>
            <a:pPr marL="357187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1600" b="1" dirty="0">
                <a:ea typeface="ＭＳ Ｐゴシック" charset="-128"/>
                <a:cs typeface="+mn-cs"/>
              </a:rPr>
              <a:t>Medián - </a:t>
            </a:r>
            <a:r>
              <a:rPr lang="cs-CZ" altLang="cs-CZ" sz="1600" dirty="0">
                <a:ea typeface="ＭＳ Ｐゴシック" charset="-128"/>
              </a:rPr>
              <a:t>prostřední hodnota v řadě hodnot uspořádaných podle velikosti (50. percentil); </a:t>
            </a:r>
            <a:r>
              <a:rPr lang="cs-CZ" altLang="cs-CZ" sz="1600" i="1" dirty="0">
                <a:ea typeface="ＭＳ Ｐゴシック" charset="-128"/>
              </a:rPr>
              <a:t>je jen pro data, která je možno podle velikosti uspořádat, tj. od ordinální úroveň měření. dělí soubor na dvě </a:t>
            </a:r>
            <a:r>
              <a:rPr lang="cs-CZ" altLang="cs-CZ" sz="1600" dirty="0">
                <a:ea typeface="ＭＳ Ｐゴシック" charset="-128"/>
              </a:rPr>
              <a:t>poloviny (pro sudý počet hodnot je medián průměrem dvou prostředních pozorování); používá se především, pokud chceme </a:t>
            </a:r>
            <a:r>
              <a:rPr lang="cs-CZ" altLang="cs-CZ" sz="1600" u="sng" dirty="0">
                <a:ea typeface="ＭＳ Ｐゴシック" charset="-128"/>
              </a:rPr>
              <a:t>eliminovat vliv extrémních hodnot</a:t>
            </a:r>
          </a:p>
          <a:p>
            <a:pPr marL="41275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altLang="cs-CZ" sz="1600" dirty="0">
                <a:ea typeface="ＭＳ Ｐゴシック" charset="-128"/>
              </a:rPr>
              <a:t>příklad – průměrný plat 20 tisíc může u 10 osob znamenat, že 9 z nich má 10 tisíc a jedna 110 tisíc; použijeme-li medián – 10 tisíc, získáme více typickou hodnotu</a:t>
            </a:r>
          </a:p>
          <a:p>
            <a:pPr marL="355600" indent="-285750"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cs-CZ" altLang="cs-CZ" sz="1600" b="1" dirty="0">
                <a:ea typeface="ＭＳ Ｐゴシック" charset="-128"/>
              </a:rPr>
              <a:t>Aritmetický průměr -</a:t>
            </a:r>
            <a:r>
              <a:rPr lang="cs-CZ" altLang="cs-CZ" sz="1600" dirty="0">
                <a:ea typeface="ＭＳ Ｐゴシック" charset="-128"/>
              </a:rPr>
              <a:t>součet všech hodnot znaku dělený jejich počtem; průměr zahrnuje </a:t>
            </a:r>
            <a:r>
              <a:rPr lang="cs-CZ" altLang="cs-CZ" sz="1600" u="sng" dirty="0">
                <a:ea typeface="ＭＳ Ｐゴシック" charset="-128"/>
              </a:rPr>
              <a:t>každou hodnotu</a:t>
            </a:r>
            <a:r>
              <a:rPr lang="cs-CZ" altLang="cs-CZ" sz="1600" dirty="0">
                <a:ea typeface="ＭＳ Ｐゴシック" charset="-128"/>
              </a:rPr>
              <a:t> znaku – což je jak výhoda, tak nevýhoda (</a:t>
            </a:r>
            <a:r>
              <a:rPr lang="cs-CZ" altLang="cs-CZ" sz="1600" u="sng" dirty="0">
                <a:ea typeface="ＭＳ Ｐゴシック" charset="-128"/>
              </a:rPr>
              <a:t>citlivý na extrémní hodnoty</a:t>
            </a:r>
            <a:r>
              <a:rPr lang="cs-CZ" altLang="cs-CZ" sz="1600" dirty="0">
                <a:ea typeface="ＭＳ Ｐゴシック" charset="-128"/>
              </a:rPr>
              <a:t>); průměr </a:t>
            </a:r>
            <a:r>
              <a:rPr lang="cs-CZ" altLang="cs-CZ" sz="1600" u="sng" dirty="0">
                <a:ea typeface="ＭＳ Ｐゴシック" charset="-128"/>
              </a:rPr>
              <a:t>špatně reprezentuje nehomogenní skupiny:</a:t>
            </a:r>
            <a:r>
              <a:rPr lang="cs-CZ" altLang="cs-CZ" sz="1600" dirty="0">
                <a:ea typeface="ＭＳ Ｐゴシック" charset="-128"/>
              </a:rPr>
              <a:t> </a:t>
            </a:r>
            <a:r>
              <a:rPr lang="cs-CZ" altLang="cs-CZ" sz="1600" i="1" dirty="0">
                <a:ea typeface="ＭＳ Ｐゴシック" charset="-128"/>
              </a:rPr>
              <a:t>30 osob je v parku, průměrný věk 12.5 roku a průměrnou výška 130 cm, přitom nemusí jít o školní děti, ale o 15 matek se 4-letými dětmi</a:t>
            </a:r>
          </a:p>
          <a:p>
            <a:pPr marL="41275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altLang="cs-CZ" sz="1600" dirty="0">
              <a:ea typeface="ＭＳ Ｐゴシック" charset="-128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64AFFD5-ABF5-484F-95F2-8044C4BB12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19412" y="258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3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38"/>
    </mc:Choice>
    <mc:Fallback xmlns="">
      <p:transition spd="slow" advTm="59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229" y="321422"/>
            <a:ext cx="8913813" cy="914400"/>
          </a:xfrm>
        </p:spPr>
        <p:txBody>
          <a:bodyPr/>
          <a:lstStyle/>
          <a:p>
            <a:r>
              <a:rPr lang="cs-CZ" dirty="0"/>
              <a:t>Popisná statistika: míry variability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3378" y="1313645"/>
            <a:ext cx="9160302" cy="1048555"/>
          </a:xfrm>
        </p:spPr>
        <p:txBody>
          <a:bodyPr>
            <a:normAutofit/>
          </a:bodyPr>
          <a:lstStyle/>
          <a:p>
            <a:pPr marL="361950" indent="-2905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2000" dirty="0">
                <a:ea typeface="ＭＳ Ｐゴシック" charset="-128"/>
              </a:rPr>
              <a:t>míry variability popisují </a:t>
            </a:r>
            <a:r>
              <a:rPr lang="cs-CZ" altLang="cs-CZ" sz="2000" u="sng" dirty="0">
                <a:ea typeface="ＭＳ Ｐゴシック" charset="-128"/>
              </a:rPr>
              <a:t>kolísání v rozdělení hodnot</a:t>
            </a:r>
            <a:r>
              <a:rPr lang="en-US" altLang="cs-CZ" sz="2000" u="sng" dirty="0">
                <a:ea typeface="ＭＳ Ｐゴシック" charset="-128"/>
              </a:rPr>
              <a:t> </a:t>
            </a:r>
            <a:endParaRPr lang="cs-CZ" altLang="cs-CZ" sz="2000" u="sng" dirty="0">
              <a:ea typeface="ＭＳ Ｐゴシック" charset="-128"/>
            </a:endParaRPr>
          </a:p>
          <a:p>
            <a:pPr marL="361950" indent="-2905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2000" dirty="0">
                <a:ea typeface="ＭＳ Ｐゴシック" charset="-128"/>
              </a:rPr>
              <a:t>užívá se rozpětí, </a:t>
            </a:r>
            <a:r>
              <a:rPr lang="cs-CZ" altLang="cs-CZ" sz="2000" dirty="0" err="1">
                <a:ea typeface="ＭＳ Ｐゴシック" charset="-128"/>
              </a:rPr>
              <a:t>mezikvartilové</a:t>
            </a:r>
            <a:r>
              <a:rPr lang="cs-CZ" altLang="cs-CZ" sz="2000" dirty="0">
                <a:ea typeface="ＭＳ Ｐゴシック" charset="-128"/>
              </a:rPr>
              <a:t> rozpětí, rozptyl, směrodatná odchylka</a:t>
            </a:r>
          </a:p>
          <a:p>
            <a:pPr marL="361950" indent="-290513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altLang="cs-CZ" sz="2000" dirty="0">
              <a:ea typeface="ＭＳ Ｐゴシック" charset="-128"/>
            </a:endParaRPr>
          </a:p>
          <a:p>
            <a:pPr marL="361950" indent="-290513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cs-CZ" sz="2000" dirty="0">
              <a:ea typeface="ＭＳ Ｐゴシック" charset="-128"/>
            </a:endParaRPr>
          </a:p>
        </p:txBody>
      </p:sp>
      <p:pic>
        <p:nvPicPr>
          <p:cNvPr id="1026" name="Picture 2" descr="4376">
            <a:extLst>
              <a:ext uri="{FF2B5EF4-FFF2-40B4-BE49-F238E27FC236}">
                <a16:creationId xmlns:a16="http://schemas.microsoft.com/office/drawing/2014/main" id="{3A71F190-46CC-4A9B-A38B-85D4C2F20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583" y="2752905"/>
            <a:ext cx="5095875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8BC3EF6-FEBF-4B9B-A2C0-094216BCC2A9}"/>
              </a:ext>
            </a:extLst>
          </p:cNvPr>
          <p:cNvSpPr txBox="1"/>
          <p:nvPr/>
        </p:nvSpPr>
        <p:spPr>
          <a:xfrm>
            <a:off x="1141229" y="2752905"/>
            <a:ext cx="4070851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290513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altLang="cs-CZ" sz="2800" dirty="0">
              <a:ea typeface="ＭＳ Ｐゴシック" charset="-128"/>
            </a:endParaRPr>
          </a:p>
          <a:p>
            <a:pPr marL="361950" indent="-2905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1800" dirty="0">
                <a:ea typeface="ＭＳ Ｐゴシック" charset="-128"/>
              </a:rPr>
              <a:t>Nejčastěji se udává standardní odchylka (SD)</a:t>
            </a:r>
          </a:p>
          <a:p>
            <a:pPr marL="361950" indent="-2905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1800" dirty="0">
                <a:ea typeface="ＭＳ Ｐゴシック" charset="-128"/>
              </a:rPr>
              <a:t>ukazuje, jak moc jsou data rozptýlena kolem průměru nebo střední hodnoty. </a:t>
            </a:r>
          </a:p>
          <a:p>
            <a:pPr algn="l"/>
            <a:endParaRPr lang="cs-CZ" sz="2800" dirty="0" err="1">
              <a:latin typeface="+mn-lt"/>
            </a:endParaRPr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CD831AB-AB45-446C-9F0B-E2EB43F2B6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5971" y="6086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17"/>
    </mc:Choice>
    <mc:Fallback xmlns="">
      <p:transition spd="slow" advTm="68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Induktivní statistika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7188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2000" dirty="0"/>
              <a:t>Induktivní statistika </a:t>
            </a:r>
          </a:p>
          <a:p>
            <a:pPr marL="767588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/>
              <a:t>Se snaží zobecnit zjištěné údaje na celou uvažovanou populaci.</a:t>
            </a:r>
          </a:p>
          <a:p>
            <a:pPr marL="767588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/>
              <a:t>Předpokládá, že vzorek byl získán náhodným výběrem z uvažované populace</a:t>
            </a:r>
          </a:p>
          <a:p>
            <a:pPr marL="767588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/>
              <a:t>V praxi – náhodný výběr je příliš technicky náročný, nereálně drahý či neuskutečnitelný…</a:t>
            </a:r>
          </a:p>
          <a:p>
            <a:pPr marL="767588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/>
              <a:t>Pokud provádím induktivní statistiku, musím prokázat, že výběr dobře reprezentuje populaci</a:t>
            </a:r>
          </a:p>
          <a:p>
            <a:pPr marL="767588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4B8431C-B968-4D71-880C-43EE3AE0E6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17480" y="866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19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40"/>
    </mc:Choice>
    <mc:Fallback xmlns="">
      <p:transition spd="slow" advTm="67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9D2215-7623-4349-849A-CC8141A0C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Induktivn</a:t>
            </a:r>
            <a:r>
              <a:rPr lang="cs-CZ" dirty="0"/>
              <a:t>í statistika: testování hypotéz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E9E096-E36C-47CB-B3AD-E205A3D96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57188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/>
              <a:t>Základním nástrojem je tzv. testování hypotéz</a:t>
            </a:r>
          </a:p>
          <a:p>
            <a:pPr marL="357188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b="1" dirty="0"/>
              <a:t>Testování </a:t>
            </a:r>
            <a:r>
              <a:rPr lang="cs-CZ" sz="1800" b="1" dirty="0">
                <a:hlinkClick r:id="rId5" tooltip="Statistika"/>
              </a:rPr>
              <a:t>statistických</a:t>
            </a:r>
            <a:r>
              <a:rPr lang="cs-CZ" sz="1800" b="1" dirty="0"/>
              <a:t> hypotéz</a:t>
            </a:r>
            <a:r>
              <a:rPr lang="cs-CZ" sz="1800" dirty="0"/>
              <a:t> umožňuje posoudit, zda získaná data vyhovují předpokladu, který jsme před provedením testování učinili.</a:t>
            </a:r>
          </a:p>
          <a:p>
            <a:pPr marL="357188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/>
              <a:t>Většinou vychází z předpokladu, že neexistuje vztah mezi jevy nebo není rozdíl mezi skupinami = nulová hypotéza</a:t>
            </a:r>
          </a:p>
          <a:p>
            <a:pPr marL="357188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/>
              <a:t>Statistická významnost – umožňuje rozhodnout, zda lze přijmout postulovanou hypotézu (ve statistickém testu (označovanou jako alternativní hypotéza)</a:t>
            </a:r>
          </a:p>
          <a:p>
            <a:pPr marL="814388" lvl="3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/>
              <a:t>Nízká hodnota </a:t>
            </a:r>
            <a:r>
              <a:rPr lang="en-US" sz="1700" dirty="0"/>
              <a:t> </a:t>
            </a:r>
            <a:r>
              <a:rPr lang="en-US" sz="1700" i="1" dirty="0"/>
              <a:t>p</a:t>
            </a:r>
            <a:r>
              <a:rPr lang="en-US" sz="1700" dirty="0"/>
              <a:t> (typic</a:t>
            </a:r>
            <a:r>
              <a:rPr lang="cs-CZ" sz="1700" dirty="0" err="1"/>
              <a:t>ky</a:t>
            </a:r>
            <a:r>
              <a:rPr lang="en-US" sz="1700" dirty="0"/>
              <a:t> &lt; 0.05) </a:t>
            </a:r>
            <a:r>
              <a:rPr lang="cs-CZ" sz="1700" dirty="0"/>
              <a:t>ukazuje, že naše data lze považovat za silný důkaz proti nulové hypotéze</a:t>
            </a:r>
            <a:r>
              <a:rPr lang="en-US" sz="1700" dirty="0"/>
              <a:t>, </a:t>
            </a:r>
            <a:r>
              <a:rPr lang="cs-CZ" sz="1700" dirty="0"/>
              <a:t>tedy tak silný, že </a:t>
            </a:r>
            <a:r>
              <a:rPr lang="en-US" sz="1700" u="sng" dirty="0" err="1"/>
              <a:t>nul</a:t>
            </a:r>
            <a:r>
              <a:rPr lang="cs-CZ" sz="1700" u="sng" dirty="0" err="1"/>
              <a:t>ovou</a:t>
            </a:r>
            <a:r>
              <a:rPr lang="cs-CZ" sz="1700" u="sng" dirty="0"/>
              <a:t> </a:t>
            </a:r>
            <a:r>
              <a:rPr lang="en-US" sz="1700" u="sng" dirty="0" err="1"/>
              <a:t>hypot</a:t>
            </a:r>
            <a:r>
              <a:rPr lang="cs-CZ" sz="1700" u="sng" dirty="0" err="1"/>
              <a:t>ézu</a:t>
            </a:r>
            <a:r>
              <a:rPr lang="cs-CZ" sz="1700" u="sng" dirty="0"/>
              <a:t> </a:t>
            </a:r>
            <a:r>
              <a:rPr lang="cs-CZ" sz="1700" dirty="0"/>
              <a:t>můžeme zamítnout, a platí </a:t>
            </a:r>
            <a:r>
              <a:rPr lang="cs-CZ" sz="1700" u="sng" dirty="0"/>
              <a:t>alternativní hypotéza</a:t>
            </a:r>
            <a:r>
              <a:rPr lang="cs-CZ" sz="1700" dirty="0"/>
              <a:t>.</a:t>
            </a:r>
            <a:endParaRPr lang="en-US" sz="1700" dirty="0"/>
          </a:p>
          <a:p>
            <a:pPr marL="814388" lvl="3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/>
              <a:t>Hodnota </a:t>
            </a:r>
            <a:r>
              <a:rPr lang="en-US" sz="1700" i="1" dirty="0"/>
              <a:t>p</a:t>
            </a:r>
            <a:r>
              <a:rPr lang="en-US" sz="1700" dirty="0"/>
              <a:t> &gt; 0.0</a:t>
            </a:r>
            <a:r>
              <a:rPr lang="cs-CZ" sz="1700" dirty="0"/>
              <a:t>5 indikuje slabé důkazy proti </a:t>
            </a:r>
            <a:r>
              <a:rPr lang="en-US" sz="1700" dirty="0" err="1"/>
              <a:t>nul</a:t>
            </a:r>
            <a:r>
              <a:rPr lang="cs-CZ" sz="1700" dirty="0" err="1"/>
              <a:t>ové</a:t>
            </a:r>
            <a:r>
              <a:rPr lang="cs-CZ" sz="1700" dirty="0"/>
              <a:t> hypotéze</a:t>
            </a:r>
            <a:r>
              <a:rPr lang="en-US" sz="1700" dirty="0"/>
              <a:t>, </a:t>
            </a:r>
            <a:r>
              <a:rPr lang="cs-CZ" sz="1700" dirty="0"/>
              <a:t>takže </a:t>
            </a:r>
            <a:r>
              <a:rPr lang="en-US" sz="1700" dirty="0" err="1"/>
              <a:t>nul</a:t>
            </a:r>
            <a:r>
              <a:rPr lang="cs-CZ" sz="1700" dirty="0" err="1"/>
              <a:t>ovou</a:t>
            </a:r>
            <a:r>
              <a:rPr lang="en-US" sz="1700" dirty="0"/>
              <a:t> </a:t>
            </a:r>
            <a:r>
              <a:rPr lang="en-US" sz="1700" dirty="0" err="1"/>
              <a:t>hypot</a:t>
            </a:r>
            <a:r>
              <a:rPr lang="cs-CZ" sz="1700" dirty="0" err="1"/>
              <a:t>ézu</a:t>
            </a:r>
            <a:r>
              <a:rPr lang="cs-CZ" sz="1700" dirty="0"/>
              <a:t> zamítnout nemůžeme</a:t>
            </a:r>
            <a:r>
              <a:rPr lang="cs-CZ" dirty="0"/>
              <a:t>.</a:t>
            </a:r>
            <a:endParaRPr lang="en-US" dirty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AAF59BB-C3E4-4075-B2B2-E1C5DF392E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3970" y="640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822"/>
    </mc:Choice>
    <mc:Fallback xmlns="">
      <p:transition spd="slow" advTm="211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8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Nejčastěji užívané statistické testy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  <a:p>
            <a:pPr marL="447675" indent="-376238">
              <a:buFont typeface="Wingdings" panose="05000000000000000000" pitchFamily="2" charset="2"/>
              <a:buChar char="§"/>
            </a:pPr>
            <a:r>
              <a:rPr lang="cs-CZ" dirty="0"/>
              <a:t>Korelační analýza: Existence vztahu mezi jevy</a:t>
            </a:r>
          </a:p>
          <a:p>
            <a:pPr marL="447675" lvl="1" indent="-376238">
              <a:buFont typeface="Wingdings" panose="05000000000000000000" pitchFamily="2" charset="2"/>
              <a:buChar char="§"/>
            </a:pPr>
            <a:endParaRPr lang="cs-CZ" dirty="0"/>
          </a:p>
          <a:p>
            <a:pPr marL="447675" indent="-376238">
              <a:buFont typeface="Wingdings" panose="05000000000000000000" pitchFamily="2" charset="2"/>
              <a:buChar char="§"/>
            </a:pPr>
            <a:r>
              <a:rPr lang="cs-CZ" dirty="0"/>
              <a:t>Porovnání průměrů: Existence rozdílu mezi skupinami</a:t>
            </a:r>
          </a:p>
          <a:p>
            <a:pPr marL="447675" indent="-376238">
              <a:buFont typeface="Wingdings" panose="05000000000000000000" pitchFamily="2" charset="2"/>
              <a:buChar char="§"/>
            </a:pPr>
            <a:endParaRPr lang="cs-CZ" dirty="0"/>
          </a:p>
          <a:p>
            <a:pPr marL="447675" indent="-376238">
              <a:buFont typeface="Wingdings" panose="05000000000000000000" pitchFamily="2" charset="2"/>
              <a:buChar char="§"/>
            </a:pPr>
            <a:r>
              <a:rPr lang="cs-CZ" dirty="0"/>
              <a:t>A mnoho jiných…</a:t>
            </a:r>
          </a:p>
          <a:p>
            <a:pPr marL="447675" indent="-376238">
              <a:buFont typeface="Wingdings" panose="05000000000000000000" pitchFamily="2" charset="2"/>
              <a:buChar char="§"/>
            </a:pPr>
            <a:endParaRPr lang="cs-CZ" dirty="0"/>
          </a:p>
          <a:p>
            <a:pPr marL="447675" indent="-376238">
              <a:buFont typeface="Wingdings" panose="05000000000000000000" pitchFamily="2" charset="2"/>
              <a:buChar char="§"/>
            </a:pPr>
            <a:r>
              <a:rPr lang="cs-CZ" dirty="0"/>
              <a:t>Konkrétní postupy si vyzkoušíte na seminářích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8BE4C96-8230-4A7B-A467-370E067BFE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2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545"/>
    </mc:Choice>
    <mc:Fallback xmlns="">
      <p:transition spd="slow" advTm="89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AE6383B-F45E-478C-B392-3BAF25CD0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Deskriptivní a inferenční statistika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754F62C-A405-47CE-A522-B6632D8D0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8775" indent="-28733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dirty="0"/>
              <a:t>Popisná (=deskriptivní) statistika</a:t>
            </a:r>
          </a:p>
          <a:p>
            <a:pPr marL="769175" lvl="2" indent="-28733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/>
              <a:t>Umožňuje provádět pouze sumarizace o souboru osob, které byly skutečně změřeny</a:t>
            </a:r>
          </a:p>
          <a:p>
            <a:pPr marL="769175" lvl="2" indent="-28733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/>
              <a:t>Výsledky nelze použít k odvození vlastností/parametrů populace</a:t>
            </a:r>
            <a:endParaRPr lang="cs-CZ" dirty="0"/>
          </a:p>
          <a:p>
            <a:pPr marL="358775" indent="-28733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dirty="0"/>
              <a:t>Induktivní (=inferenční) statistika</a:t>
            </a:r>
          </a:p>
          <a:p>
            <a:pPr marL="769175" lvl="2" indent="-28733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/>
              <a:t>Soubor technik, které umožňují provádět generalizace o vlastnostech populace na základě vzorku osob z této populace vybraných</a:t>
            </a:r>
          </a:p>
          <a:p>
            <a:pPr marL="769175" lvl="2" indent="-28733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/>
              <a:t>Nevýhodou je vždy přítomná určitá nejistota o správnosti těchto generalizací</a:t>
            </a:r>
          </a:p>
          <a:p>
            <a:pPr marL="769175" lvl="2" indent="-287338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/>
          </a:p>
          <a:p>
            <a:pPr marL="358775" lvl="1" indent="-28733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dirty="0"/>
              <a:t>Deskriptivní i induktivní statistika se</a:t>
            </a:r>
            <a:r>
              <a:rPr lang="pt-BR" dirty="0"/>
              <a:t> </a:t>
            </a:r>
            <a:r>
              <a:rPr lang="cs-CZ" dirty="0"/>
              <a:t>opírá o </a:t>
            </a:r>
            <a:r>
              <a:rPr lang="pt-BR" dirty="0"/>
              <a:t>stejný soubor dat</a:t>
            </a:r>
            <a:endParaRPr lang="cs-CZ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21BC842-25FC-4CB5-8356-FDBB1163EB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40291" y="704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50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153"/>
    </mc:Choice>
    <mc:Fallback xmlns="">
      <p:transition spd="slow" advTm="118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1C4AF14F-F8BE-476A-AAEC-DB48593938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162" y="23083"/>
            <a:ext cx="7329985" cy="6834917"/>
          </a:xfr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675549D-FB62-4BFF-9F41-04E981DFD6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0873" y="11715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10"/>
    </mc:Choice>
    <mc:Fallback xmlns="">
      <p:transition spd="slow" advTm="68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3D572E-5009-4EA3-A52A-2DABAECEF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Čtyři úrovně měření - typy dat (proměnných)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ABD8538-F8D2-41BA-9894-2604BBB12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690689"/>
            <a:ext cx="9753600" cy="474668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/>
              <a:t>Kvalitativní proměnné</a:t>
            </a:r>
          </a:p>
          <a:p>
            <a:pPr marL="368713" indent="-296863">
              <a:buFont typeface="Wingdings" panose="05000000000000000000" pitchFamily="2" charset="2"/>
              <a:buChar char="§"/>
            </a:pPr>
            <a:r>
              <a:rPr lang="cs-CZ" dirty="0"/>
              <a:t>1) Binární / Nominální (kategoriální)</a:t>
            </a:r>
          </a:p>
          <a:p>
            <a:pPr marL="620713" lvl="2" indent="-2968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/>
              <a:t>Binární: Pohlaví (m/ž), stav (ženatý/svobodný), kuřák/nekuřák</a:t>
            </a:r>
          </a:p>
          <a:p>
            <a:pPr marL="620713" lvl="2" indent="-2968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/>
              <a:t>Nominální – obsahují více kategorií, které nelze vzájemně seřadit: krevní skupina, stav (ženatý/svobodný/rozvedený/ovdovělý), národnost (</a:t>
            </a:r>
            <a:r>
              <a:rPr lang="cs-CZ" sz="1800" dirty="0" err="1"/>
              <a:t>čech</a:t>
            </a:r>
            <a:r>
              <a:rPr lang="cs-CZ" sz="1800" dirty="0"/>
              <a:t>/</a:t>
            </a:r>
            <a:r>
              <a:rPr lang="cs-CZ" sz="1800" dirty="0" err="1"/>
              <a:t>slovák</a:t>
            </a:r>
            <a:r>
              <a:rPr lang="cs-CZ" sz="1800" dirty="0"/>
              <a:t>/</a:t>
            </a:r>
            <a:r>
              <a:rPr lang="cs-CZ" sz="1800" dirty="0" err="1"/>
              <a:t>vietnamec</a:t>
            </a:r>
            <a:r>
              <a:rPr lang="cs-CZ" sz="1800" dirty="0"/>
              <a:t>/</a:t>
            </a:r>
            <a:r>
              <a:rPr lang="cs-CZ" sz="1800" dirty="0" err="1"/>
              <a:t>rom</a:t>
            </a:r>
            <a:r>
              <a:rPr lang="cs-CZ" sz="1800" dirty="0"/>
              <a:t>), typ školy</a:t>
            </a:r>
          </a:p>
          <a:p>
            <a:pPr marL="620713" lvl="2" indent="-2968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u="sng" dirty="0"/>
              <a:t>Možné statistické postupy</a:t>
            </a:r>
            <a:r>
              <a:rPr lang="cs-CZ" sz="1800" dirty="0"/>
              <a:t>: frekvence, modus</a:t>
            </a:r>
          </a:p>
          <a:p>
            <a:pPr marL="210313" lvl="1" indent="-296863">
              <a:buFont typeface="Wingdings" panose="05000000000000000000" pitchFamily="2" charset="2"/>
              <a:buChar char="§"/>
            </a:pPr>
            <a:endParaRPr lang="cs-CZ" dirty="0"/>
          </a:p>
          <a:p>
            <a:pPr marL="368713" indent="-296863">
              <a:buFont typeface="Wingdings" panose="05000000000000000000" pitchFamily="2" charset="2"/>
              <a:buChar char="§"/>
            </a:pPr>
            <a:r>
              <a:rPr lang="cs-CZ" dirty="0"/>
              <a:t>2) Ordinální (pořadová data)</a:t>
            </a:r>
          </a:p>
          <a:p>
            <a:pPr marL="620713" lvl="2" indent="-2968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/>
              <a:t>Obsahují více kategorií, ale lze říci, která kategorie je vyšší, která nižší – např. dosažené vzdělání,  pořadí na matematické olympiádě</a:t>
            </a:r>
            <a:r>
              <a:rPr lang="cs-CZ" sz="1800" b="1" dirty="0"/>
              <a:t>, školní známky</a:t>
            </a:r>
            <a:r>
              <a:rPr lang="cs-CZ" sz="1800" dirty="0"/>
              <a:t>, </a:t>
            </a:r>
            <a:r>
              <a:rPr lang="cs-CZ" sz="1800" dirty="0" err="1"/>
              <a:t>Likertovy</a:t>
            </a:r>
            <a:r>
              <a:rPr lang="cs-CZ" sz="1800" dirty="0"/>
              <a:t> škály </a:t>
            </a:r>
          </a:p>
          <a:p>
            <a:pPr marL="620713" lvl="2" indent="-2968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u="sng" dirty="0"/>
              <a:t>Možné statistické postupy</a:t>
            </a:r>
            <a:r>
              <a:rPr lang="cs-CZ" sz="1800" dirty="0"/>
              <a:t>: medián, percentily; </a:t>
            </a:r>
            <a:br>
              <a:rPr lang="cs-CZ" sz="1800" dirty="0"/>
            </a:br>
            <a:r>
              <a:rPr lang="cs-CZ" sz="1800" dirty="0"/>
              <a:t>můžeme zjišťovat těsnost vztahů mezi proměnnými (používá se postupů adaptovaných pro tuto úroveň měření, např. </a:t>
            </a:r>
            <a:r>
              <a:rPr lang="cs-CZ" sz="1800" dirty="0" err="1"/>
              <a:t>Spearmanův</a:t>
            </a:r>
            <a:r>
              <a:rPr lang="cs-CZ" sz="1800" dirty="0"/>
              <a:t> pořadový korelační koeficient)</a:t>
            </a:r>
          </a:p>
          <a:p>
            <a:pPr lvl="2"/>
            <a:endParaRPr lang="cs-CZ" sz="1400" dirty="0"/>
          </a:p>
          <a:p>
            <a:pPr lvl="2"/>
            <a:endParaRPr lang="cs-CZ" sz="1400" dirty="0"/>
          </a:p>
          <a:p>
            <a:pPr lvl="1"/>
            <a:endParaRPr lang="cs-CZ" sz="1400" dirty="0"/>
          </a:p>
          <a:p>
            <a:pPr lvl="1"/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778066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3D572E-5009-4EA3-A52A-2DABAECEF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Čtyři úrovně měření - typy dat (proměnných)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ABD8538-F8D2-41BA-9894-2604BBB12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27134"/>
            <a:ext cx="9681300" cy="451086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altLang="en-US" b="1" dirty="0"/>
              <a:t>Kvantitativní proměnné</a:t>
            </a:r>
          </a:p>
          <a:p>
            <a:pPr marL="467138" indent="-39528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en-US" dirty="0"/>
              <a:t>3) Intervalové a 4) poměrové proměnné</a:t>
            </a:r>
          </a:p>
          <a:p>
            <a:pPr marL="719138" lvl="2" indent="-39528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/>
              <a:t>Intervalové - </a:t>
            </a:r>
            <a:r>
              <a:rPr lang="cs-CZ" altLang="cs-CZ" sz="1800" dirty="0"/>
              <a:t>známe rozdíly mezi sousedními body, jsou konstantní; n</a:t>
            </a:r>
            <a:r>
              <a:rPr lang="cs-CZ" sz="1800" dirty="0"/>
              <a:t>emají nulu (např. teplota na Celsiové nebo Fahrenheit stupnici)</a:t>
            </a:r>
          </a:p>
          <a:p>
            <a:pPr marL="719138" lvl="2" indent="-39528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/>
              <a:t>Poměrové – stejné jako intervalové, ale mají stanovenou nulu (výška, váha, stupně </a:t>
            </a:r>
            <a:r>
              <a:rPr lang="cs-CZ" sz="1800" dirty="0" err="1"/>
              <a:t>Kelvina</a:t>
            </a:r>
            <a:r>
              <a:rPr lang="cs-CZ" sz="1800" dirty="0"/>
              <a:t>)</a:t>
            </a:r>
          </a:p>
          <a:p>
            <a:pPr marL="467138" indent="-39528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dirty="0"/>
              <a:t>Možné statistické postupy:</a:t>
            </a:r>
          </a:p>
          <a:p>
            <a:pPr marL="719138" lvl="2" indent="-39528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1800" dirty="0"/>
              <a:t>Nejvyšší úroveň měření – je možné počítat průměr, </a:t>
            </a:r>
            <a:r>
              <a:rPr lang="cs-CZ" altLang="cs-CZ" sz="1800" dirty="0" err="1"/>
              <a:t>směrodanou</a:t>
            </a:r>
            <a:r>
              <a:rPr lang="cs-CZ" altLang="cs-CZ" sz="1800" dirty="0"/>
              <a:t> odchylku</a:t>
            </a:r>
            <a:br>
              <a:rPr lang="cs-CZ" altLang="cs-CZ" sz="1800" dirty="0"/>
            </a:br>
            <a:r>
              <a:rPr lang="cs-CZ" altLang="cs-CZ" sz="1800" dirty="0"/>
              <a:t>a navazující postupy (parametrické porovnávání skupin, aj.)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858407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3592" y="1507959"/>
            <a:ext cx="8807450" cy="4754563"/>
          </a:xfrm>
          <a:ln>
            <a:miter/>
          </a:ln>
        </p:spPr>
        <p:txBody>
          <a:bodyPr>
            <a:normAutofit/>
          </a:bodyPr>
          <a:lstStyle/>
          <a:p>
            <a:pPr marL="452438" indent="-342900">
              <a:buFont typeface="Wingdings" panose="05000000000000000000" pitchFamily="2" charset="2"/>
              <a:buChar char="§"/>
            </a:pPr>
            <a:r>
              <a:rPr lang="en-GB" altLang="en-US" sz="2400" dirty="0"/>
              <a:t>Q1: </a:t>
            </a:r>
            <a:r>
              <a:rPr lang="cs-CZ" altLang="en-GB" sz="2400" dirty="0"/>
              <a:t>Jaký je Tvůj oblíbený předmět</a:t>
            </a:r>
            <a:r>
              <a:rPr lang="en-GB" altLang="en-US" sz="2400" dirty="0"/>
              <a:t>?</a:t>
            </a:r>
          </a:p>
          <a:p>
            <a:pPr marL="109538" indent="0">
              <a:buNone/>
            </a:pPr>
            <a:endParaRPr lang="cs-CZ" altLang="en-US" sz="2400" dirty="0"/>
          </a:p>
          <a:p>
            <a:pPr marL="109538" indent="0">
              <a:buNone/>
            </a:pPr>
            <a:endParaRPr lang="cs-CZ" altLang="en-US" sz="2400" dirty="0"/>
          </a:p>
          <a:p>
            <a:pPr marL="452438" indent="-342900">
              <a:buFont typeface="Wingdings" panose="05000000000000000000" pitchFamily="2" charset="2"/>
              <a:buChar char="§"/>
            </a:pPr>
            <a:r>
              <a:rPr lang="en-GB" altLang="en-US" sz="2400" dirty="0"/>
              <a:t>Q2: </a:t>
            </a:r>
            <a:r>
              <a:rPr lang="cs-CZ" altLang="en-GB" sz="2400" dirty="0"/>
              <a:t>Pohlaví</a:t>
            </a:r>
            <a:r>
              <a:rPr lang="en-GB" altLang="en-US" sz="2400" dirty="0"/>
              <a:t>:</a:t>
            </a:r>
          </a:p>
          <a:p>
            <a:pPr marL="452438" indent="-342900">
              <a:buFont typeface="Wingdings" panose="05000000000000000000" pitchFamily="2" charset="2"/>
              <a:buChar char="§"/>
            </a:pPr>
            <a:endParaRPr lang="cs-CZ" altLang="en-US" sz="2400" dirty="0"/>
          </a:p>
          <a:p>
            <a:pPr marL="452438" indent="-342900">
              <a:buFont typeface="Wingdings" panose="05000000000000000000" pitchFamily="2" charset="2"/>
              <a:buChar char="§"/>
            </a:pPr>
            <a:r>
              <a:rPr lang="en-GB" altLang="en-US" sz="2400" dirty="0"/>
              <a:t>Q</a:t>
            </a:r>
            <a:r>
              <a:rPr lang="cs-CZ" altLang="en-US" sz="2400" dirty="0"/>
              <a:t>3</a:t>
            </a:r>
            <a:r>
              <a:rPr lang="en-GB" altLang="en-US" sz="2400" dirty="0"/>
              <a:t>: </a:t>
            </a:r>
            <a:r>
              <a:rPr lang="cs-CZ" altLang="en-GB" sz="2400" dirty="0"/>
              <a:t>Počet hodin strávených přípravou na zkoušku</a:t>
            </a:r>
            <a:endParaRPr lang="en-GB" altLang="en-US" sz="2400" dirty="0"/>
          </a:p>
          <a:p>
            <a:pPr marL="452438" indent="-342900">
              <a:buFont typeface="Wingdings" panose="05000000000000000000" pitchFamily="2" charset="2"/>
              <a:buChar char="§"/>
            </a:pPr>
            <a:endParaRPr lang="cs-CZ" altLang="en-US" sz="2400" dirty="0"/>
          </a:p>
          <a:p>
            <a:pPr marL="452438" indent="-342900">
              <a:buFont typeface="Wingdings" panose="05000000000000000000" pitchFamily="2" charset="2"/>
              <a:buChar char="§"/>
            </a:pPr>
            <a:r>
              <a:rPr lang="en-GB" altLang="en-US" sz="2400" dirty="0"/>
              <a:t>Q</a:t>
            </a:r>
            <a:r>
              <a:rPr lang="cs-CZ" altLang="en-US" sz="2400" dirty="0"/>
              <a:t>4</a:t>
            </a:r>
            <a:r>
              <a:rPr lang="en-GB" altLang="en-US" sz="2400" dirty="0"/>
              <a:t>: </a:t>
            </a:r>
            <a:r>
              <a:rPr lang="cs-CZ" altLang="en-GB" sz="2400" dirty="0"/>
              <a:t>Myslím si, že jsem dobrý v matematice</a:t>
            </a:r>
            <a:r>
              <a:rPr lang="en-GB" altLang="en-US" sz="2400" dirty="0"/>
              <a:t>:</a:t>
            </a:r>
          </a:p>
          <a:p>
            <a:pPr marL="109538" indent="0"/>
            <a:endParaRPr lang="en-GB" altLang="en-US" sz="2400" dirty="0"/>
          </a:p>
          <a:p>
            <a:pPr marL="109538" indent="0"/>
            <a:endParaRPr lang="en-GB" altLang="en-US" sz="2400" dirty="0"/>
          </a:p>
          <a:p>
            <a:pPr marL="109538" indent="0"/>
            <a:endParaRPr lang="en-GB" altLang="en-US" sz="2400" dirty="0"/>
          </a:p>
          <a:p>
            <a:pPr marL="109538" indent="0"/>
            <a:endParaRPr lang="en-GB" altLang="en-US" sz="2400" dirty="0"/>
          </a:p>
          <a:p>
            <a:pPr marL="109538" indent="0">
              <a:buNone/>
            </a:pPr>
            <a:endParaRPr lang="en-GB" altLang="en-US" sz="2400" i="1" dirty="0"/>
          </a:p>
          <a:p>
            <a:pPr marL="109538" indent="0">
              <a:buNone/>
            </a:pPr>
            <a:endParaRPr lang="en-GB" altLang="en-US" sz="2400" i="1" dirty="0"/>
          </a:p>
          <a:p>
            <a:pPr marL="109538" indent="0"/>
            <a:endParaRPr lang="en-GB" altLang="en-US" sz="2400" dirty="0"/>
          </a:p>
          <a:p>
            <a:pPr marL="109538" indent="0"/>
            <a:endParaRPr lang="en-GB" altLang="en-US" sz="2400" dirty="0"/>
          </a:p>
        </p:txBody>
      </p:sp>
      <p:sp>
        <p:nvSpPr>
          <p:cNvPr id="39938" name="Title 1"/>
          <p:cNvSpPr>
            <a:spLocks noGrp="1" noChangeArrowheads="1"/>
          </p:cNvSpPr>
          <p:nvPr>
            <p:ph type="title"/>
          </p:nvPr>
        </p:nvSpPr>
        <p:spPr>
          <a:xfrm>
            <a:off x="733592" y="536286"/>
            <a:ext cx="10788316" cy="609600"/>
          </a:xfrm>
        </p:spPr>
        <p:txBody>
          <a:bodyPr>
            <a:normAutofit/>
          </a:bodyPr>
          <a:lstStyle/>
          <a:p>
            <a:r>
              <a:rPr lang="cs-CZ" altLang="en-GB" sz="3200" dirty="0"/>
              <a:t>Jaký typ proměnné vznikne z každé položky dotazníku?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961355"/>
              </p:ext>
            </p:extLst>
          </p:nvPr>
        </p:nvGraphicFramePr>
        <p:xfrm>
          <a:off x="1400343" y="5171012"/>
          <a:ext cx="7629525" cy="654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5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5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59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59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59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54050">
                <a:tc>
                  <a:txBody>
                    <a:bodyPr/>
                    <a:lstStyle/>
                    <a:p>
                      <a:pPr algn="ctr"/>
                      <a:r>
                        <a:rPr lang="x-none" altLang="en-GB" sz="1300" dirty="0">
                          <a:solidFill>
                            <a:srgbClr val="002060"/>
                          </a:solidFill>
                        </a:rPr>
                        <a:t>Zcela souhlasím</a:t>
                      </a:r>
                    </a:p>
                  </a:txBody>
                  <a:tcPr marT="32703" marB="3270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altLang="en-GB" sz="1300" dirty="0">
                          <a:solidFill>
                            <a:srgbClr val="002060"/>
                          </a:solidFill>
                        </a:rPr>
                        <a:t>Souhlasím</a:t>
                      </a:r>
                    </a:p>
                  </a:txBody>
                  <a:tcPr marT="32703" marB="32703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altLang="en-GB" sz="1300" dirty="0">
                          <a:solidFill>
                            <a:srgbClr val="002060"/>
                          </a:solidFill>
                        </a:rPr>
                        <a:t>Ani jedno</a:t>
                      </a:r>
                    </a:p>
                    <a:p>
                      <a:pPr algn="ctr"/>
                      <a:r>
                        <a:rPr lang="x-none" altLang="en-GB" sz="1300" dirty="0">
                          <a:solidFill>
                            <a:srgbClr val="002060"/>
                          </a:solidFill>
                        </a:rPr>
                        <a:t>ani druhé</a:t>
                      </a:r>
                    </a:p>
                  </a:txBody>
                  <a:tcPr marT="32703" marB="32703">
                    <a:solidFill>
                      <a:srgbClr val="C4E5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altLang="en-GB" sz="1300" dirty="0">
                          <a:solidFill>
                            <a:srgbClr val="002060"/>
                          </a:solidFill>
                        </a:rPr>
                        <a:t>Nesouhlasím</a:t>
                      </a:r>
                    </a:p>
                  </a:txBody>
                  <a:tcPr marT="32703" marB="3270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altLang="en-GB" sz="1300" dirty="0">
                          <a:solidFill>
                            <a:srgbClr val="002060"/>
                          </a:solidFill>
                        </a:rPr>
                        <a:t>Zcela nesouhlasím</a:t>
                      </a:r>
                    </a:p>
                  </a:txBody>
                  <a:tcPr marT="32703" marB="3270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448539"/>
              </p:ext>
            </p:extLst>
          </p:nvPr>
        </p:nvGraphicFramePr>
        <p:xfrm>
          <a:off x="1414044" y="3424900"/>
          <a:ext cx="230505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0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4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x-none" altLang="en-GB" sz="1800" dirty="0">
                          <a:solidFill>
                            <a:srgbClr val="002060"/>
                          </a:solidFill>
                        </a:rPr>
                        <a:t>Muž</a:t>
                      </a:r>
                    </a:p>
                  </a:txBody>
                  <a:tcPr marL="91472" marR="91472" marT="46973" marB="46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altLang="en-GB" sz="1800" dirty="0">
                          <a:solidFill>
                            <a:srgbClr val="002060"/>
                          </a:solidFill>
                        </a:rPr>
                        <a:t>Žena</a:t>
                      </a:r>
                    </a:p>
                  </a:txBody>
                  <a:tcPr marL="91472" marR="91472" marT="46973" marB="46973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402526"/>
              </p:ext>
            </p:extLst>
          </p:nvPr>
        </p:nvGraphicFramePr>
        <p:xfrm>
          <a:off x="1414044" y="4260937"/>
          <a:ext cx="44196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cs-CZ" altLang="en-GB" sz="1800" dirty="0">
                          <a:solidFill>
                            <a:srgbClr val="002060"/>
                          </a:solidFill>
                        </a:rPr>
                        <a:t>Vypsat číslem</a:t>
                      </a:r>
                      <a:endParaRPr lang="en-GB" sz="1800" dirty="0">
                        <a:solidFill>
                          <a:srgbClr val="002060"/>
                        </a:solidFill>
                      </a:endParaRPr>
                    </a:p>
                  </a:txBody>
                  <a:tcPr marT="45796" marB="4579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657191"/>
              </p:ext>
            </p:extLst>
          </p:nvPr>
        </p:nvGraphicFramePr>
        <p:xfrm>
          <a:off x="1414044" y="2085430"/>
          <a:ext cx="7185025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7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7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70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70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70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x-none" altLang="en-GB" sz="1600" dirty="0">
                          <a:solidFill>
                            <a:srgbClr val="002060"/>
                          </a:solidFill>
                        </a:rPr>
                        <a:t>Matematika</a:t>
                      </a:r>
                    </a:p>
                  </a:txBody>
                  <a:tcPr marT="46973" marB="4697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altLang="en-GB" sz="1800" dirty="0">
                          <a:solidFill>
                            <a:srgbClr val="002060"/>
                          </a:solidFill>
                        </a:rPr>
                        <a:t>Angličtina</a:t>
                      </a:r>
                    </a:p>
                  </a:txBody>
                  <a:tcPr marT="46973" marB="46973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altLang="en-GB" sz="1800" dirty="0">
                          <a:solidFill>
                            <a:srgbClr val="002060"/>
                          </a:solidFill>
                        </a:rPr>
                        <a:t>Tělocvik</a:t>
                      </a:r>
                    </a:p>
                  </a:txBody>
                  <a:tcPr marT="46973" marB="46973">
                    <a:solidFill>
                      <a:srgbClr val="C4E5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altLang="en-GB" sz="1800" dirty="0">
                          <a:solidFill>
                            <a:srgbClr val="002060"/>
                          </a:solidFill>
                        </a:rPr>
                        <a:t>Fyzika</a:t>
                      </a:r>
                    </a:p>
                  </a:txBody>
                  <a:tcPr marT="46973" marB="4697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altLang="en-GB" sz="1800" dirty="0">
                          <a:solidFill>
                            <a:srgbClr val="002060"/>
                          </a:solidFill>
                        </a:rPr>
                        <a:t>Biologie</a:t>
                      </a:r>
                    </a:p>
                  </a:txBody>
                  <a:tcPr marT="46973" marB="4697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4358832-797C-447F-9286-72A82C1D90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83515" y="12785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5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391"/>
    </mc:Choice>
    <mc:Fallback xmlns="">
      <p:transition spd="slow" advTm="84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12" y="321012"/>
            <a:ext cx="8913813" cy="914400"/>
          </a:xfrm>
        </p:spPr>
        <p:txBody>
          <a:bodyPr/>
          <a:lstStyle/>
          <a:p>
            <a:r>
              <a:rPr lang="cs-CZ" dirty="0"/>
              <a:t>Popisná statistika - podrobně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212" y="1313646"/>
            <a:ext cx="9724956" cy="4766142"/>
          </a:xfrm>
        </p:spPr>
        <p:txBody>
          <a:bodyPr>
            <a:normAutofit/>
          </a:bodyPr>
          <a:lstStyle/>
          <a:p>
            <a:pPr marL="352425" indent="-28098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2000" dirty="0">
                <a:ea typeface="ＭＳ Ｐゴシック" charset="-128"/>
              </a:rPr>
              <a:t>užívá se k popisu základních vlastností dat</a:t>
            </a:r>
          </a:p>
          <a:p>
            <a:pPr marL="352425" indent="-28098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2000" dirty="0">
                <a:ea typeface="ＭＳ Ｐゴシック" charset="-128"/>
              </a:rPr>
              <a:t>poskytuje jednoduché shrnutí hodnot proměnných ve výběrovém souboru</a:t>
            </a:r>
          </a:p>
          <a:p>
            <a:pPr marL="352425" indent="-28098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2000" dirty="0">
                <a:ea typeface="ＭＳ Ｐゴシック" charset="-128"/>
              </a:rPr>
              <a:t>předchází inferenční (=induktivní) statistiku (která odvozuje zjištění ze vzorku na populaci)</a:t>
            </a:r>
          </a:p>
          <a:p>
            <a:pPr marL="352425" indent="-28098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2000" dirty="0">
                <a:ea typeface="ＭＳ Ｐゴシック" charset="-128"/>
              </a:rPr>
              <a:t>techniky deskriptivní statistiky pomáhají redukovat větší množství dat do zvládnutelné podoby; touto redukcí např. údajů o rychlosti čtení u 200 žáků na jeden ukazatel, např. na hodnotu průměru, samozřejmě část informací ztratíme</a:t>
            </a:r>
            <a:endParaRPr lang="cs-CZ" sz="2000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4F66DEE-F006-46D5-8E43-B5AB75C50C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82622" y="5979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9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78"/>
    </mc:Choice>
    <mc:Fallback xmlns="">
      <p:transition spd="slow" advTm="60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12" y="536408"/>
            <a:ext cx="8913813" cy="609600"/>
          </a:xfrm>
        </p:spPr>
        <p:txBody>
          <a:bodyPr/>
          <a:lstStyle/>
          <a:p>
            <a:r>
              <a:rPr lang="cs-CZ" dirty="0"/>
              <a:t>Popisná statistika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212" y="1188255"/>
            <a:ext cx="10045799" cy="5133337"/>
          </a:xfrm>
        </p:spPr>
        <p:txBody>
          <a:bodyPr>
            <a:normAutofit/>
          </a:bodyPr>
          <a:lstStyle/>
          <a:p>
            <a:pPr marL="352425" indent="-28098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2400" dirty="0">
                <a:ea typeface="ＭＳ Ｐゴシック" charset="-128"/>
              </a:rPr>
              <a:t>pro každou proměnnou obvykle popisujeme 3 charakteristiky</a:t>
            </a:r>
          </a:p>
          <a:p>
            <a:pPr marL="352425" indent="-280988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altLang="cs-CZ" sz="2400" dirty="0">
              <a:ea typeface="ＭＳ Ｐゴシック" charset="-128"/>
            </a:endParaRPr>
          </a:p>
          <a:p>
            <a:pPr marL="604425" lvl="1" indent="-28098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2400" dirty="0">
                <a:ea typeface="ＭＳ Ｐゴシック" charset="-128"/>
              </a:rPr>
              <a:t>středovou hodnotu (míru centrální tendence)</a:t>
            </a:r>
          </a:p>
          <a:p>
            <a:pPr marL="604425" lvl="1" indent="-28098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2400" dirty="0">
                <a:ea typeface="ＭＳ Ｐゴシック" charset="-128"/>
              </a:rPr>
              <a:t>míru rozptýlení hodnot kolem tohoto středu</a:t>
            </a:r>
          </a:p>
          <a:p>
            <a:pPr marL="604425" lvl="1" indent="-28098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2400" dirty="0">
                <a:ea typeface="ＭＳ Ｐゴシック" charset="-128"/>
              </a:rPr>
              <a:t>distribuce hodnot (i graficky)</a:t>
            </a:r>
          </a:p>
          <a:p>
            <a:pPr lvl="1"/>
            <a:endParaRPr lang="cs-CZ" sz="1800" dirty="0"/>
          </a:p>
          <a:p>
            <a:pPr lvl="1"/>
            <a:endParaRPr lang="en-US" sz="18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A6F859E-F4B3-4333-90D5-B9E1F69F57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75188" y="5786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1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740"/>
    </mc:Choice>
    <mc:Fallback xmlns="">
      <p:transition spd="slow" advTm="83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12" y="399245"/>
            <a:ext cx="8913813" cy="914400"/>
          </a:xfrm>
        </p:spPr>
        <p:txBody>
          <a:bodyPr/>
          <a:lstStyle/>
          <a:p>
            <a:r>
              <a:rPr lang="cs-CZ" dirty="0"/>
              <a:t>Popisná statistika: rozdělení hodnot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211" y="1313645"/>
            <a:ext cx="9720659" cy="5133337"/>
          </a:xfrm>
        </p:spPr>
        <p:txBody>
          <a:bodyPr>
            <a:normAutofit/>
          </a:bodyPr>
          <a:lstStyle/>
          <a:p>
            <a:pPr marL="352425" indent="-28098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1800" dirty="0">
                <a:ea typeface="ＭＳ Ｐゴシック" charset="-128"/>
              </a:rPr>
              <a:t>Rozdělení (distribuce) hodnot - souhrn četností jednotlivých kategorií nebo intervalů hodnot proměnné</a:t>
            </a:r>
          </a:p>
          <a:p>
            <a:pPr marL="352425" indent="-28098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1800" dirty="0">
                <a:ea typeface="ＭＳ Ｐゴシック" charset="-128"/>
              </a:rPr>
              <a:t>Kromě grafů je základní možností, jak zobrazit rozložení hodnot proměnné </a:t>
            </a:r>
            <a:r>
              <a:rPr lang="cs-CZ" altLang="cs-CZ" sz="1800" b="1" dirty="0">
                <a:ea typeface="ＭＳ Ｐゴシック" charset="-128"/>
              </a:rPr>
              <a:t>tabulka četností </a:t>
            </a:r>
            <a:r>
              <a:rPr lang="cs-CZ" altLang="cs-CZ" sz="1800" dirty="0">
                <a:ea typeface="ＭＳ Ｐゴシック" charset="-128"/>
              </a:rPr>
              <a:t>– seznam kategorií proměnné a u nich počet osob, které do každé kategorie spadají</a:t>
            </a:r>
            <a:r>
              <a:rPr lang="cs-CZ" altLang="cs-CZ" sz="1800" b="1" dirty="0">
                <a:ea typeface="ＭＳ Ｐゴシック" charset="-128"/>
              </a:rPr>
              <a:t> </a:t>
            </a:r>
            <a:r>
              <a:rPr lang="cs-CZ" altLang="cs-CZ" sz="1800" dirty="0">
                <a:ea typeface="ＭＳ Ｐゴシック" charset="-128"/>
              </a:rPr>
              <a:t> </a:t>
            </a:r>
          </a:p>
          <a:p>
            <a:pPr marL="352425" indent="-28098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1800" dirty="0">
                <a:ea typeface="ＭＳ Ｐゴシック" charset="-128"/>
              </a:rPr>
              <a:t>Vždy je třeba uvést celkový počet osob (N)</a:t>
            </a:r>
          </a:p>
          <a:p>
            <a:pPr lvl="1"/>
            <a:endParaRPr lang="cs-CZ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Group 174">
            <a:extLst>
              <a:ext uri="{FF2B5EF4-FFF2-40B4-BE49-F238E27FC236}">
                <a16:creationId xmlns:a16="http://schemas.microsoft.com/office/drawing/2014/main" id="{F53EB3C4-3B83-4204-B0C3-8314C55E28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4609362"/>
              </p:ext>
            </p:extLst>
          </p:nvPr>
        </p:nvGraphicFramePr>
        <p:xfrm>
          <a:off x="1156447" y="3998764"/>
          <a:ext cx="4733364" cy="2459989"/>
        </p:xfrm>
        <a:graphic>
          <a:graphicData uri="http://schemas.openxmlformats.org/drawingml/2006/table">
            <a:tbl>
              <a:tblPr/>
              <a:tblGrid>
                <a:gridCol w="1686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97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67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241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počet osob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11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Sangvinik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118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28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11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Flegmatik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86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11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Melancholik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89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811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Cholerik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130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31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11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celkem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423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100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D89B8F5F-6FAD-4A55-9B6E-B73BEBBC8C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3108521"/>
              </p:ext>
            </p:extLst>
          </p:nvPr>
        </p:nvGraphicFramePr>
        <p:xfrm>
          <a:off x="6454588" y="4000438"/>
          <a:ext cx="3893943" cy="2459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4BDAA60-5CF0-4341-B9C5-3152FEE688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78531" y="6538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90"/>
    </mc:Choice>
    <mc:Fallback xmlns="">
      <p:transition spd="slow" advTm="39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ped-prezentace-16-9-cz-v11.potx" id="{BF980F82-0351-4C4C-85E7-AC1CF4DBE477}" vid="{193BAAB5-9875-4D70-AE35-2537A0D5A484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muni-ped-prezentace-16-9-cz-v11</Template>
  <TotalTime>0</TotalTime>
  <Words>1296</Words>
  <Application>Microsoft Office PowerPoint</Application>
  <PresentationFormat>Širokoúhlá obrazovka</PresentationFormat>
  <Paragraphs>198</Paragraphs>
  <Slides>17</Slides>
  <Notes>17</Notes>
  <HiddenSlides>0</HiddenSlides>
  <MMClips>15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2" baseType="lpstr">
      <vt:lpstr>Arial</vt:lpstr>
      <vt:lpstr>Tahoma</vt:lpstr>
      <vt:lpstr>Verdana</vt:lpstr>
      <vt:lpstr>Wingdings</vt:lpstr>
      <vt:lpstr>Prezentace_MU_CZ</vt:lpstr>
      <vt:lpstr>Úvod do statistické analýzy dat</vt:lpstr>
      <vt:lpstr>Deskriptivní a inferenční statistika </vt:lpstr>
      <vt:lpstr>Prezentace aplikace PowerPoint</vt:lpstr>
      <vt:lpstr>Čtyři úrovně měření - typy dat (proměnných)</vt:lpstr>
      <vt:lpstr>Čtyři úrovně měření - typy dat (proměnných)</vt:lpstr>
      <vt:lpstr>Jaký typ proměnné vznikne z každé položky dotazníku?</vt:lpstr>
      <vt:lpstr>Popisná statistika - podrobně</vt:lpstr>
      <vt:lpstr>Popisná statistika</vt:lpstr>
      <vt:lpstr>Popisná statistika: rozdělení hodnot</vt:lpstr>
      <vt:lpstr>Popisná statistika: rozdělení hodnot</vt:lpstr>
      <vt:lpstr>Popisná statistika: histogram</vt:lpstr>
      <vt:lpstr>Popisná statistika: krabicový diagram</vt:lpstr>
      <vt:lpstr>Popisná statistika: středová hodnota</vt:lpstr>
      <vt:lpstr>Popisná statistika: míry variability</vt:lpstr>
      <vt:lpstr>Induktivní statistika</vt:lpstr>
      <vt:lpstr>Induktivní statistika: testování hypotéz</vt:lpstr>
      <vt:lpstr>Nejčastěji užívané statistické testy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2021-09-22T08:07:22Z</dcterms:created>
  <dcterms:modified xsi:type="dcterms:W3CDTF">2021-09-22T08:14:29Z</dcterms:modified>
</cp:coreProperties>
</file>