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5"/>
  </p:notesMasterIdLst>
  <p:sldIdLst>
    <p:sldId id="384" r:id="rId2"/>
    <p:sldId id="528" r:id="rId3"/>
    <p:sldId id="529" r:id="rId4"/>
    <p:sldId id="530" r:id="rId5"/>
    <p:sldId id="531" r:id="rId6"/>
    <p:sldId id="532" r:id="rId7"/>
    <p:sldId id="290" r:id="rId8"/>
    <p:sldId id="362" r:id="rId9"/>
    <p:sldId id="283" r:id="rId10"/>
    <p:sldId id="281" r:id="rId11"/>
    <p:sldId id="266" r:id="rId12"/>
    <p:sldId id="466" r:id="rId13"/>
    <p:sldId id="268" r:id="rId14"/>
    <p:sldId id="294" r:id="rId15"/>
    <p:sldId id="464" r:id="rId16"/>
    <p:sldId id="465" r:id="rId17"/>
    <p:sldId id="467" r:id="rId18"/>
    <p:sldId id="468" r:id="rId19"/>
    <p:sldId id="302" r:id="rId20"/>
    <p:sldId id="272" r:id="rId21"/>
    <p:sldId id="308" r:id="rId22"/>
    <p:sldId id="461" r:id="rId23"/>
    <p:sldId id="295" r:id="rId24"/>
    <p:sldId id="527" r:id="rId25"/>
    <p:sldId id="369" r:id="rId26"/>
    <p:sldId id="370" r:id="rId27"/>
    <p:sldId id="371" r:id="rId28"/>
    <p:sldId id="372" r:id="rId29"/>
    <p:sldId id="473" r:id="rId30"/>
    <p:sldId id="485" r:id="rId31"/>
    <p:sldId id="519" r:id="rId32"/>
    <p:sldId id="520" r:id="rId33"/>
    <p:sldId id="521" r:id="rId34"/>
    <p:sldId id="522" r:id="rId35"/>
    <p:sldId id="518" r:id="rId36"/>
    <p:sldId id="508" r:id="rId37"/>
    <p:sldId id="509" r:id="rId38"/>
    <p:sldId id="510" r:id="rId39"/>
    <p:sldId id="511" r:id="rId40"/>
    <p:sldId id="516" r:id="rId41"/>
    <p:sldId id="501" r:id="rId42"/>
    <p:sldId id="523" r:id="rId43"/>
    <p:sldId id="517" r:id="rId44"/>
    <p:sldId id="502" r:id="rId45"/>
    <p:sldId id="503" r:id="rId46"/>
    <p:sldId id="504" r:id="rId47"/>
    <p:sldId id="505" r:id="rId48"/>
    <p:sldId id="524" r:id="rId49"/>
    <p:sldId id="525" r:id="rId50"/>
    <p:sldId id="506" r:id="rId51"/>
    <p:sldId id="498" r:id="rId52"/>
    <p:sldId id="507" r:id="rId53"/>
    <p:sldId id="499" r:id="rId54"/>
    <p:sldId id="526" r:id="rId55"/>
    <p:sldId id="380" r:id="rId56"/>
    <p:sldId id="500" r:id="rId57"/>
    <p:sldId id="373" r:id="rId58"/>
    <p:sldId id="471" r:id="rId59"/>
    <p:sldId id="374" r:id="rId60"/>
    <p:sldId id="470" r:id="rId61"/>
    <p:sldId id="292" r:id="rId62"/>
    <p:sldId id="475" r:id="rId63"/>
    <p:sldId id="476" r:id="rId64"/>
    <p:sldId id="477" r:id="rId65"/>
    <p:sldId id="478" r:id="rId66"/>
    <p:sldId id="479" r:id="rId67"/>
    <p:sldId id="480" r:id="rId68"/>
    <p:sldId id="472" r:id="rId69"/>
    <p:sldId id="481" r:id="rId70"/>
    <p:sldId id="482" r:id="rId71"/>
    <p:sldId id="483" r:id="rId72"/>
    <p:sldId id="452" r:id="rId73"/>
    <p:sldId id="484" r:id="rId7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5EBA8-D9A0-449E-979D-1E7C4BE92C50}" type="datetimeFigureOut">
              <a:rPr lang="cs-CZ" smtClean="0"/>
              <a:pPr/>
              <a:t>20.11.2019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54149-0BA7-4F42-86F3-A6C187F82088}" type="slidenum">
              <a:rPr lang="cs-CZ" smtClean="0"/>
              <a:pPr/>
              <a:t>‹#›</a:t>
            </a:fld>
            <a:endParaRPr lang="cs-CZ"/>
          </a:p>
        </p:txBody>
      </p:sp>
    </p:spTree>
    <p:extLst>
      <p:ext uri="{BB962C8B-B14F-4D97-AF65-F5344CB8AC3E}">
        <p14:creationId xmlns:p14="http://schemas.microsoft.com/office/powerpoint/2010/main" val="374749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F54149-0BA7-4F42-86F3-A6C187F82088}" type="slidenum">
              <a:rPr lang="cs-CZ" smtClean="0"/>
              <a:pPr/>
              <a:t>5</a:t>
            </a:fld>
            <a:endParaRPr lang="cs-CZ"/>
          </a:p>
        </p:txBody>
      </p:sp>
    </p:spTree>
    <p:extLst>
      <p:ext uri="{BB962C8B-B14F-4D97-AF65-F5344CB8AC3E}">
        <p14:creationId xmlns:p14="http://schemas.microsoft.com/office/powerpoint/2010/main" val="374886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smtClean="0"/>
              <a:t>Kliknutím lze upravit styl.</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smtClean="0"/>
              <a:t>Kliknutím lze upravit styl předlohy.</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Kliknutím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smtClean="0"/>
              <a:t>Kliknutím lze upravit styl.</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BE33C866-AEA6-4675-9AB0-C050BD5A5265}" type="datetimeFigureOut">
              <a:rPr lang="cs-CZ" smtClean="0"/>
              <a:pPr/>
              <a:t>20.11.2019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58806B-DE02-48FE-8DF0-5145821CDD4D}"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BE33C866-AEA6-4675-9AB0-C050BD5A5265}" type="datetimeFigureOut">
              <a:rPr lang="cs-CZ" smtClean="0"/>
              <a:pPr/>
              <a:t>20.11.2019</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FF58806B-DE02-48FE-8DF0-5145821CDD4D}"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E33C866-AEA6-4675-9AB0-C050BD5A5265}" type="datetimeFigureOut">
              <a:rPr lang="cs-CZ" smtClean="0"/>
              <a:pPr/>
              <a:t>20.11.2019</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F58806B-DE02-48FE-8DF0-5145821CDD4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zsXP8qeFF6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ubNF9QNEQL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youtube.com/watch?v=ubNF9QNEQL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276872"/>
            <a:ext cx="8295456" cy="2752328"/>
          </a:xfrm>
        </p:spPr>
        <p:txBody>
          <a:bodyPr>
            <a:normAutofit/>
          </a:bodyPr>
          <a:lstStyle/>
          <a:p>
            <a:pPr algn="ctr"/>
            <a:r>
              <a:rPr lang="cs-CZ" sz="6600" dirty="0" smtClean="0"/>
              <a:t>Naše paměť </a:t>
            </a:r>
            <a:br>
              <a:rPr lang="cs-CZ" sz="6600" dirty="0" smtClean="0"/>
            </a:br>
            <a:r>
              <a:rPr lang="cs-CZ" dirty="0" smtClean="0"/>
              <a:t>co </a:t>
            </a:r>
            <a:r>
              <a:rPr lang="cs-CZ" dirty="0"/>
              <a:t>o ní </a:t>
            </a:r>
            <a:r>
              <a:rPr lang="cs-CZ" dirty="0" smtClean="0"/>
              <a:t>víme a proč si někdy nemůžeme vzpomenout</a:t>
            </a:r>
            <a:endParaRPr lang="cs-CZ" dirty="0"/>
          </a:p>
        </p:txBody>
      </p:sp>
      <p:sp>
        <p:nvSpPr>
          <p:cNvPr id="3" name="Podnadpis 2"/>
          <p:cNvSpPr>
            <a:spLocks noGrp="1"/>
          </p:cNvSpPr>
          <p:nvPr>
            <p:ph type="subTitle" idx="1"/>
          </p:nvPr>
        </p:nvSpPr>
        <p:spPr>
          <a:xfrm>
            <a:off x="611560" y="5229200"/>
            <a:ext cx="8077200" cy="1499616"/>
          </a:xfrm>
        </p:spPr>
        <p:txBody>
          <a:bodyPr/>
          <a:lstStyle/>
          <a:p>
            <a:r>
              <a:rPr lang="cs-CZ" dirty="0" smtClean="0"/>
              <a:t>Mgr. Jan Krása, </a:t>
            </a:r>
            <a:r>
              <a:rPr lang="cs-CZ" dirty="0" err="1" smtClean="0"/>
              <a:t>Ph.D</a:t>
            </a:r>
            <a:r>
              <a:rPr lang="cs-CZ" dirty="0" smtClean="0"/>
              <a:t>., Katedra psychologie, Pedagogická fakulta MU</a:t>
            </a:r>
            <a:endParaRPr lang="cs-CZ" dirty="0"/>
          </a:p>
        </p:txBody>
      </p:sp>
      <p:sp>
        <p:nvSpPr>
          <p:cNvPr id="4" name="Podnadpis 2"/>
          <p:cNvSpPr txBox="1">
            <a:spLocks/>
          </p:cNvSpPr>
          <p:nvPr/>
        </p:nvSpPr>
        <p:spPr>
          <a:xfrm>
            <a:off x="1403648" y="4869160"/>
            <a:ext cx="6400800" cy="1752600"/>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endParaRPr lang="cs-CZ" dirty="0"/>
          </a:p>
        </p:txBody>
      </p:sp>
    </p:spTree>
    <p:extLst>
      <p:ext uri="{BB962C8B-B14F-4D97-AF65-F5344CB8AC3E}">
        <p14:creationId xmlns:p14="http://schemas.microsoft.com/office/powerpoint/2010/main" val="906857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 krátkodobé paměti</a:t>
            </a:r>
            <a:endParaRPr lang="cs-CZ" dirty="0"/>
          </a:p>
        </p:txBody>
      </p:sp>
      <p:sp>
        <p:nvSpPr>
          <p:cNvPr id="3" name="Zástupný symbol pro obsah 2"/>
          <p:cNvSpPr>
            <a:spLocks noGrp="1"/>
          </p:cNvSpPr>
          <p:nvPr>
            <p:ph idx="1"/>
          </p:nvPr>
        </p:nvSpPr>
        <p:spPr>
          <a:xfrm>
            <a:off x="467544" y="1643771"/>
            <a:ext cx="8229600" cy="1077745"/>
          </a:xfrm>
        </p:spPr>
        <p:txBody>
          <a:bodyPr>
            <a:normAutofit lnSpcReduction="10000"/>
          </a:bodyPr>
          <a:lstStyle/>
          <a:p>
            <a:pPr>
              <a:buNone/>
            </a:pPr>
            <a:r>
              <a:rPr lang="cs-CZ" dirty="0" smtClean="0"/>
              <a:t>Atkinson a </a:t>
            </a:r>
            <a:r>
              <a:rPr lang="cs-CZ" dirty="0" err="1" smtClean="0"/>
              <a:t>Shiffrin</a:t>
            </a:r>
            <a:r>
              <a:rPr lang="cs-CZ" dirty="0" smtClean="0"/>
              <a:t> (1968) završili vývoj teorie paměti tímto </a:t>
            </a:r>
            <a:r>
              <a:rPr lang="cs-CZ" b="1" dirty="0" smtClean="0"/>
              <a:t>modelem krátkodobé paměti</a:t>
            </a:r>
            <a:r>
              <a:rPr lang="cs-CZ" dirty="0" smtClean="0"/>
              <a:t>:</a:t>
            </a:r>
            <a:endParaRPr lang="cs-CZ" dirty="0"/>
          </a:p>
        </p:txBody>
      </p:sp>
      <p:sp>
        <p:nvSpPr>
          <p:cNvPr id="4" name="Obdélník 3"/>
          <p:cNvSpPr/>
          <p:nvPr/>
        </p:nvSpPr>
        <p:spPr>
          <a:xfrm>
            <a:off x="3131840" y="2708920"/>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3131840" y="5805264"/>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131840" y="4221088"/>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275856" y="2852936"/>
            <a:ext cx="1800200" cy="646331"/>
          </a:xfrm>
          <a:prstGeom prst="rect">
            <a:avLst/>
          </a:prstGeom>
          <a:noFill/>
        </p:spPr>
        <p:txBody>
          <a:bodyPr wrap="square" rtlCol="0">
            <a:spAutoFit/>
          </a:bodyPr>
          <a:lstStyle/>
          <a:p>
            <a:pPr algn="ctr"/>
            <a:r>
              <a:rPr lang="cs-CZ" b="1" dirty="0" smtClean="0">
                <a:latin typeface="Arial" pitchFamily="34" charset="0"/>
                <a:cs typeface="Arial" pitchFamily="34" charset="0"/>
              </a:rPr>
              <a:t>senzorická</a:t>
            </a:r>
          </a:p>
          <a:p>
            <a:pPr algn="ctr"/>
            <a:r>
              <a:rPr lang="cs-CZ" b="1" dirty="0" smtClean="0">
                <a:latin typeface="Arial" pitchFamily="34" charset="0"/>
                <a:cs typeface="Arial" pitchFamily="34" charset="0"/>
              </a:rPr>
              <a:t>paměť</a:t>
            </a:r>
            <a:endParaRPr lang="cs-CZ" b="1" dirty="0">
              <a:latin typeface="Arial" pitchFamily="34" charset="0"/>
              <a:cs typeface="Arial" pitchFamily="34" charset="0"/>
            </a:endParaRPr>
          </a:p>
        </p:txBody>
      </p:sp>
      <p:sp>
        <p:nvSpPr>
          <p:cNvPr id="8" name="TextovéPole 7"/>
          <p:cNvSpPr txBox="1"/>
          <p:nvPr/>
        </p:nvSpPr>
        <p:spPr>
          <a:xfrm>
            <a:off x="3275856" y="5877272"/>
            <a:ext cx="1800200" cy="646331"/>
          </a:xfrm>
          <a:prstGeom prst="rect">
            <a:avLst/>
          </a:prstGeom>
          <a:noFill/>
        </p:spPr>
        <p:txBody>
          <a:bodyPr wrap="square" rtlCol="0">
            <a:spAutoFit/>
          </a:bodyPr>
          <a:lstStyle/>
          <a:p>
            <a:pPr algn="ctr"/>
            <a:r>
              <a:rPr lang="cs-CZ" b="1" dirty="0" smtClean="0">
                <a:latin typeface="Arial" pitchFamily="34" charset="0"/>
                <a:cs typeface="Arial" pitchFamily="34" charset="0"/>
              </a:rPr>
              <a:t>dlouhodobá</a:t>
            </a:r>
          </a:p>
          <a:p>
            <a:pPr algn="ctr"/>
            <a:r>
              <a:rPr lang="cs-CZ" b="1" dirty="0" smtClean="0">
                <a:latin typeface="Arial" pitchFamily="34" charset="0"/>
                <a:cs typeface="Arial" pitchFamily="34" charset="0"/>
              </a:rPr>
              <a:t>paměť</a:t>
            </a:r>
            <a:endParaRPr lang="cs-CZ" b="1" dirty="0">
              <a:latin typeface="Arial" pitchFamily="34" charset="0"/>
              <a:cs typeface="Arial" pitchFamily="34" charset="0"/>
            </a:endParaRPr>
          </a:p>
        </p:txBody>
      </p:sp>
      <p:sp>
        <p:nvSpPr>
          <p:cNvPr id="9" name="TextovéPole 8"/>
          <p:cNvSpPr txBox="1"/>
          <p:nvPr/>
        </p:nvSpPr>
        <p:spPr>
          <a:xfrm>
            <a:off x="3275856" y="4365104"/>
            <a:ext cx="1800200" cy="707886"/>
          </a:xfrm>
          <a:prstGeom prst="rect">
            <a:avLst/>
          </a:prstGeom>
          <a:noFill/>
        </p:spPr>
        <p:txBody>
          <a:bodyPr wrap="square" rtlCol="0">
            <a:spAutoFit/>
          </a:bodyPr>
          <a:lstStyle/>
          <a:p>
            <a:pPr algn="ctr"/>
            <a:r>
              <a:rPr lang="cs-CZ" sz="2000" b="1" cap="small" dirty="0" smtClean="0">
                <a:latin typeface="Arial" pitchFamily="34" charset="0"/>
                <a:cs typeface="Arial" pitchFamily="34" charset="0"/>
              </a:rPr>
              <a:t>krátkodobá</a:t>
            </a:r>
          </a:p>
          <a:p>
            <a:pPr algn="ctr"/>
            <a:r>
              <a:rPr lang="cs-CZ" sz="2000" b="1" cap="small" dirty="0" smtClean="0">
                <a:latin typeface="Arial" pitchFamily="34" charset="0"/>
                <a:cs typeface="Arial" pitchFamily="34" charset="0"/>
              </a:rPr>
              <a:t>paměť</a:t>
            </a:r>
            <a:endParaRPr lang="cs-CZ" sz="2000" b="1" cap="small" dirty="0">
              <a:latin typeface="Arial" pitchFamily="34" charset="0"/>
              <a:cs typeface="Arial" pitchFamily="34" charset="0"/>
            </a:endParaRPr>
          </a:p>
        </p:txBody>
      </p:sp>
      <p:cxnSp>
        <p:nvCxnSpPr>
          <p:cNvPr id="11" name="Přímá spojovací šipka 10"/>
          <p:cNvCxnSpPr/>
          <p:nvPr/>
        </p:nvCxnSpPr>
        <p:spPr>
          <a:xfrm>
            <a:off x="4211960" y="3717032"/>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a:off x="4211960" y="5229200"/>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427984" y="3717032"/>
            <a:ext cx="1872208" cy="369332"/>
          </a:xfrm>
          <a:prstGeom prst="rect">
            <a:avLst/>
          </a:prstGeom>
          <a:noFill/>
        </p:spPr>
        <p:txBody>
          <a:bodyPr wrap="square" rtlCol="0">
            <a:spAutoFit/>
          </a:bodyPr>
          <a:lstStyle/>
          <a:p>
            <a:r>
              <a:rPr lang="cs-CZ" b="1" dirty="0" smtClean="0"/>
              <a:t>POZORNOST</a:t>
            </a:r>
            <a:endParaRPr lang="cs-CZ" b="1" dirty="0"/>
          </a:p>
        </p:txBody>
      </p:sp>
      <p:sp>
        <p:nvSpPr>
          <p:cNvPr id="18" name="TextovéPole 17"/>
          <p:cNvSpPr txBox="1"/>
          <p:nvPr/>
        </p:nvSpPr>
        <p:spPr>
          <a:xfrm>
            <a:off x="4427984" y="5157192"/>
            <a:ext cx="1872208" cy="600164"/>
          </a:xfrm>
          <a:prstGeom prst="rect">
            <a:avLst/>
          </a:prstGeom>
          <a:noFill/>
        </p:spPr>
        <p:txBody>
          <a:bodyPr wrap="square" rtlCol="0">
            <a:spAutoFit/>
          </a:bodyPr>
          <a:lstStyle/>
          <a:p>
            <a:r>
              <a:rPr lang="cs-CZ" sz="1100" b="1" dirty="0" smtClean="0"/>
              <a:t>KÓDOVÁNÍ, KONSOLIDACE, OPAKOVÁNÍ</a:t>
            </a:r>
            <a:endParaRPr lang="cs-CZ" sz="1100" b="1" dirty="0"/>
          </a:p>
        </p:txBody>
      </p:sp>
      <p:cxnSp>
        <p:nvCxnSpPr>
          <p:cNvPr id="14" name="Přímá spojovací šipka 13"/>
          <p:cNvCxnSpPr/>
          <p:nvPr/>
        </p:nvCxnSpPr>
        <p:spPr>
          <a:xfrm>
            <a:off x="5220072" y="4653136"/>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6084168" y="429309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ovéPole 24"/>
          <p:cNvSpPr txBox="1"/>
          <p:nvPr/>
        </p:nvSpPr>
        <p:spPr>
          <a:xfrm>
            <a:off x="6084168" y="4293096"/>
            <a:ext cx="1512168" cy="707886"/>
          </a:xfrm>
          <a:prstGeom prst="rect">
            <a:avLst/>
          </a:prstGeom>
          <a:noFill/>
        </p:spPr>
        <p:txBody>
          <a:bodyPr wrap="square" rtlCol="0">
            <a:spAutoFit/>
          </a:bodyPr>
          <a:lstStyle/>
          <a:p>
            <a:pPr algn="ctr"/>
            <a:r>
              <a:rPr lang="cs-CZ" sz="2000" b="1" cap="small" dirty="0" smtClean="0">
                <a:latin typeface="Arial" pitchFamily="34" charset="0"/>
                <a:cs typeface="Arial" pitchFamily="34" charset="0"/>
              </a:rPr>
              <a:t>Výstup</a:t>
            </a:r>
          </a:p>
          <a:p>
            <a:pPr algn="ctr"/>
            <a:r>
              <a:rPr lang="cs-CZ" sz="2000" b="1" cap="small" dirty="0" smtClean="0">
                <a:latin typeface="Arial" pitchFamily="34" charset="0"/>
                <a:cs typeface="Arial" pitchFamily="34" charset="0"/>
              </a:rPr>
              <a:t>odpověď</a:t>
            </a:r>
            <a:endParaRPr lang="cs-CZ" sz="2000" b="1" cap="small" dirty="0">
              <a:latin typeface="Arial" pitchFamily="34" charset="0"/>
              <a:cs typeface="Arial" pitchFamily="34" charset="0"/>
            </a:endParaRPr>
          </a:p>
        </p:txBody>
      </p:sp>
      <p:cxnSp>
        <p:nvCxnSpPr>
          <p:cNvPr id="26" name="Přímá spojovací šipka 25"/>
          <p:cNvCxnSpPr/>
          <p:nvPr/>
        </p:nvCxnSpPr>
        <p:spPr>
          <a:xfrm flipV="1">
            <a:off x="3995936" y="5229200"/>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1763688" y="5229200"/>
            <a:ext cx="1872208" cy="369332"/>
          </a:xfrm>
          <a:prstGeom prst="rect">
            <a:avLst/>
          </a:prstGeom>
          <a:noFill/>
        </p:spPr>
        <p:txBody>
          <a:bodyPr wrap="square" rtlCol="0">
            <a:spAutoFit/>
          </a:bodyPr>
          <a:lstStyle/>
          <a:p>
            <a:r>
              <a:rPr lang="cs-CZ" b="1" dirty="0" smtClean="0"/>
              <a:t>VYBAVOVÁNÍ</a:t>
            </a:r>
            <a:endParaRPr lang="cs-CZ"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254000"/>
            <a:ext cx="8229600" cy="727075"/>
          </a:xfrm>
        </p:spPr>
        <p:txBody>
          <a:bodyPr rIns="91440" anchor="b">
            <a:normAutofit fontScale="90000"/>
            <a:scene3d>
              <a:camera prst="orthographicFront"/>
              <a:lightRig rig="soft" dir="t">
                <a:rot lat="0" lon="0" rev="2400000"/>
              </a:lightRig>
            </a:scene3d>
            <a:sp3d>
              <a:bevelT w="19050" h="12700"/>
            </a:sp3d>
          </a:bodyPr>
          <a:lstStyle/>
          <a:p>
            <a:pPr marL="54864" algn="ctr">
              <a:defRPr/>
            </a:pPr>
            <a:r>
              <a:rPr lang="cs-CZ" sz="4800" dirty="0" smtClean="0">
                <a:solidFill>
                  <a:schemeClr val="tx1"/>
                </a:solidFill>
              </a:rPr>
              <a:t>Krátkodobá paměť (KP)</a:t>
            </a:r>
            <a:endParaRPr lang="cs-CZ" sz="4600" b="0" dirty="0">
              <a:ln>
                <a:noFill/>
              </a:ln>
              <a:solidFill>
                <a:schemeClr val="tx1"/>
              </a:solidFill>
              <a:effectLst>
                <a:outerShdw blurRad="38100" dist="25500" dir="5400000" algn="tl" rotWithShape="0">
                  <a:srgbClr val="000000">
                    <a:satMod val="180000"/>
                    <a:alpha val="75000"/>
                  </a:srgbClr>
                </a:outerShdw>
              </a:effectLst>
            </a:endParaRPr>
          </a:p>
        </p:txBody>
      </p:sp>
      <p:sp>
        <p:nvSpPr>
          <p:cNvPr id="53250" name="Zástupný symbol pro obsah 2"/>
          <p:cNvSpPr>
            <a:spLocks noGrp="1"/>
          </p:cNvSpPr>
          <p:nvPr>
            <p:ph idx="4294967295"/>
          </p:nvPr>
        </p:nvSpPr>
        <p:spPr>
          <a:xfrm>
            <a:off x="467544" y="1268760"/>
            <a:ext cx="8229600" cy="5183187"/>
          </a:xfrm>
        </p:spPr>
        <p:txBody>
          <a:bodyPr>
            <a:normAutofit fontScale="85000" lnSpcReduction="20000"/>
          </a:bodyPr>
          <a:lstStyle/>
          <a:p>
            <a:pPr marL="292100" indent="-292100" eaLnBrk="1" hangingPunct="1">
              <a:buNone/>
            </a:pPr>
            <a:r>
              <a:rPr lang="cs-CZ" b="1" dirty="0" smtClean="0"/>
              <a:t>Krátkodobá</a:t>
            </a:r>
            <a:r>
              <a:rPr lang="cs-CZ" dirty="0" smtClean="0"/>
              <a:t> </a:t>
            </a:r>
            <a:r>
              <a:rPr lang="cs-CZ" b="1" dirty="0" smtClean="0"/>
              <a:t>paměť</a:t>
            </a:r>
            <a:r>
              <a:rPr lang="cs-CZ" dirty="0" smtClean="0"/>
              <a:t> zpracovává informace ze senzorické paměti a kóduje vjemy v reprezentace. Má dva limitující atributy (oproti DP):</a:t>
            </a:r>
          </a:p>
          <a:p>
            <a:pPr marL="292100" indent="-292100" eaLnBrk="1" hangingPunct="1">
              <a:buNone/>
            </a:pPr>
            <a:r>
              <a:rPr lang="cs-CZ" b="1" dirty="0" smtClean="0"/>
              <a:t>1. Její kapacita (</a:t>
            </a:r>
            <a:r>
              <a:rPr lang="cs-CZ" b="1" i="1" dirty="0" err="1" smtClean="0"/>
              <a:t>memory</a:t>
            </a:r>
            <a:r>
              <a:rPr lang="cs-CZ" b="1" i="1" dirty="0" smtClean="0"/>
              <a:t> </a:t>
            </a:r>
            <a:r>
              <a:rPr lang="cs-CZ" b="1" i="1" dirty="0" err="1" smtClean="0"/>
              <a:t>span</a:t>
            </a:r>
            <a:r>
              <a:rPr lang="cs-CZ" b="1" dirty="0" smtClean="0"/>
              <a:t>) je limitována</a:t>
            </a:r>
            <a:r>
              <a:rPr lang="cs-CZ" dirty="0" smtClean="0"/>
              <a:t>:</a:t>
            </a:r>
          </a:p>
          <a:p>
            <a:pPr marL="612140" lvl="1" indent="-292100"/>
            <a:r>
              <a:rPr lang="cs-CZ" b="1" dirty="0" smtClean="0"/>
              <a:t>7±2 čísla </a:t>
            </a:r>
            <a:r>
              <a:rPr lang="cs-CZ" dirty="0"/>
              <a:t>– viz </a:t>
            </a:r>
            <a:r>
              <a:rPr lang="cs-CZ" dirty="0" smtClean="0"/>
              <a:t>výzkumy </a:t>
            </a:r>
            <a:r>
              <a:rPr lang="cs-CZ" dirty="0" err="1" smtClean="0"/>
              <a:t>Ebbinghause</a:t>
            </a:r>
            <a:r>
              <a:rPr lang="cs-CZ" dirty="0" smtClean="0"/>
              <a:t> - (max</a:t>
            </a:r>
            <a:r>
              <a:rPr lang="cs-CZ" dirty="0"/>
              <a:t>. cca 80 čísel – srov. Chase, Ericsson, </a:t>
            </a:r>
            <a:r>
              <a:rPr lang="cs-CZ" dirty="0" smtClean="0"/>
              <a:t>1981; ale </a:t>
            </a:r>
            <a:r>
              <a:rPr lang="cs-CZ" b="1" dirty="0" err="1" smtClean="0"/>
              <a:t>Lurija</a:t>
            </a:r>
            <a:r>
              <a:rPr lang="cs-CZ" b="1" dirty="0" smtClean="0"/>
              <a:t>, </a:t>
            </a:r>
            <a:r>
              <a:rPr lang="cs-CZ" b="1" smtClean="0"/>
              <a:t>1973</a:t>
            </a:r>
            <a:r>
              <a:rPr lang="cs-CZ" smtClean="0"/>
              <a:t>).</a:t>
            </a:r>
            <a:endParaRPr lang="cs-CZ" dirty="0" smtClean="0"/>
          </a:p>
          <a:p>
            <a:pPr marL="292100" indent="-292100">
              <a:buNone/>
            </a:pPr>
            <a:r>
              <a:rPr lang="cs-CZ" b="1" dirty="0" smtClean="0"/>
              <a:t>2. Obsah časem zaniká=vyhasíná.</a:t>
            </a:r>
            <a:r>
              <a:rPr lang="cs-CZ" dirty="0" smtClean="0">
                <a:solidFill>
                  <a:schemeClr val="accent1">
                    <a:lumMod val="60000"/>
                    <a:lumOff val="40000"/>
                  </a:schemeClr>
                </a:solidFill>
              </a:rPr>
              <a:t> </a:t>
            </a:r>
          </a:p>
          <a:p>
            <a:pPr marL="292100" indent="-292100">
              <a:buNone/>
            </a:pPr>
            <a:endParaRPr lang="cs-CZ" dirty="0">
              <a:solidFill>
                <a:schemeClr val="accent1">
                  <a:lumMod val="60000"/>
                  <a:lumOff val="40000"/>
                </a:schemeClr>
              </a:solidFill>
            </a:endParaRPr>
          </a:p>
          <a:p>
            <a:pPr marL="292100" indent="-292100">
              <a:buNone/>
            </a:pPr>
            <a:r>
              <a:rPr lang="cs-CZ" dirty="0" smtClean="0"/>
              <a:t>KP lze „vymazat“ hypoxií, elektrošokem či intoxikací („okno</a:t>
            </a:r>
            <a:r>
              <a:rPr lang="cs-CZ" dirty="0"/>
              <a:t>“). </a:t>
            </a:r>
            <a:r>
              <a:rPr lang="cs-CZ" dirty="0" smtClean="0"/>
              <a:t>DP většinou nikoli (krom demence).</a:t>
            </a:r>
          </a:p>
          <a:p>
            <a:pPr marL="292100" indent="-292100">
              <a:buNone/>
            </a:pPr>
            <a:r>
              <a:rPr lang="cs-CZ" dirty="0" smtClean="0"/>
              <a:t>KP je chápána </a:t>
            </a:r>
            <a:r>
              <a:rPr lang="cs-CZ" dirty="0"/>
              <a:t>jako část </a:t>
            </a:r>
            <a:r>
              <a:rPr lang="cs-CZ" dirty="0" smtClean="0"/>
              <a:t>či přímo jako </a:t>
            </a:r>
            <a:r>
              <a:rPr lang="cs-CZ" dirty="0"/>
              <a:t>ekvivalent </a:t>
            </a:r>
            <a:r>
              <a:rPr lang="cs-CZ" b="1" dirty="0"/>
              <a:t>pracovní paměti</a:t>
            </a:r>
            <a:r>
              <a:rPr lang="cs-CZ" dirty="0" smtClean="0"/>
              <a:t>.</a:t>
            </a:r>
          </a:p>
          <a:p>
            <a:pPr marL="292100" indent="-292100">
              <a:buNone/>
            </a:pPr>
            <a:r>
              <a:rPr lang="cs-CZ" dirty="0"/>
              <a:t>Lze ji spojit </a:t>
            </a:r>
            <a:r>
              <a:rPr lang="cs-CZ" dirty="0" smtClean="0"/>
              <a:t>i s </a:t>
            </a:r>
            <a:r>
              <a:rPr lang="cs-CZ" b="1" dirty="0"/>
              <a:t>pozorností</a:t>
            </a:r>
            <a:r>
              <a:rPr lang="cs-CZ" dirty="0"/>
              <a:t>, i </a:t>
            </a:r>
            <a:r>
              <a:rPr lang="cs-CZ" dirty="0" smtClean="0"/>
              <a:t>se samotným </a:t>
            </a:r>
            <a:r>
              <a:rPr lang="cs-CZ" b="1" dirty="0" smtClean="0"/>
              <a:t>vědomím </a:t>
            </a:r>
            <a:r>
              <a:rPr lang="cs-CZ" dirty="0" smtClean="0"/>
              <a:t>(srov. kapacitu procesů Systému 2).</a:t>
            </a:r>
            <a:endParaRPr lang="cs-CZ" dirty="0"/>
          </a:p>
          <a:p>
            <a:pPr marL="292100" indent="-292100">
              <a:buNone/>
            </a:pPr>
            <a:endParaRPr lang="cs-CZ" dirty="0" smtClean="0"/>
          </a:p>
          <a:p>
            <a:pPr marL="292100" indent="-292100">
              <a:buNone/>
            </a:pPr>
            <a:endParaRPr lang="cs-CZ" dirty="0" smtClean="0"/>
          </a:p>
          <a:p>
            <a:pPr marL="292100" indent="-292100" eaLnBrk="1" hangingPunct="1">
              <a:buNone/>
            </a:pPr>
            <a:endParaRPr lang="cs-CZ" dirty="0" smtClean="0"/>
          </a:p>
        </p:txBody>
      </p:sp>
    </p:spTree>
    <p:extLst>
      <p:ext uri="{BB962C8B-B14F-4D97-AF65-F5344CB8AC3E}">
        <p14:creationId xmlns:p14="http://schemas.microsoft.com/office/powerpoint/2010/main" val="297026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Kritika Atkinson-</a:t>
            </a:r>
            <a:r>
              <a:rPr lang="cs-CZ" dirty="0" err="1" smtClean="0"/>
              <a:t>Shiffrinova</a:t>
            </a:r>
            <a:r>
              <a:rPr lang="cs-CZ" dirty="0" smtClean="0"/>
              <a:t> modelu:</a:t>
            </a:r>
            <a:endParaRPr lang="cs-CZ" dirty="0"/>
          </a:p>
        </p:txBody>
      </p:sp>
      <p:sp>
        <p:nvSpPr>
          <p:cNvPr id="3" name="Zástupný symbol pro obsah 2"/>
          <p:cNvSpPr>
            <a:spLocks noGrp="1"/>
          </p:cNvSpPr>
          <p:nvPr>
            <p:ph idx="1"/>
          </p:nvPr>
        </p:nvSpPr>
        <p:spPr/>
        <p:txBody>
          <a:bodyPr/>
          <a:lstStyle/>
          <a:p>
            <a:pPr marL="633222" indent="-514350">
              <a:buAutoNum type="arabicPeriod"/>
            </a:pPr>
            <a:r>
              <a:rPr lang="cs-CZ" dirty="0" err="1" smtClean="0"/>
              <a:t>Craik</a:t>
            </a:r>
            <a:r>
              <a:rPr lang="cs-CZ" dirty="0" smtClean="0"/>
              <a:t> </a:t>
            </a:r>
            <a:r>
              <a:rPr lang="cs-CZ" dirty="0"/>
              <a:t>&amp; </a:t>
            </a:r>
            <a:r>
              <a:rPr lang="cs-CZ" dirty="0" err="1"/>
              <a:t>Lockhart</a:t>
            </a:r>
            <a:r>
              <a:rPr lang="cs-CZ" dirty="0"/>
              <a:t> (1972</a:t>
            </a:r>
            <a:r>
              <a:rPr lang="cs-CZ" dirty="0" smtClean="0"/>
              <a:t>): pouhé podržení v KP by mělo stačit k vštípení do DP, což je stěží pravdivé, neboť na zpracování v KP silně záleží.</a:t>
            </a:r>
          </a:p>
          <a:p>
            <a:pPr marL="633222" indent="-514350">
              <a:buAutoNum type="arabicPeriod"/>
            </a:pPr>
            <a:r>
              <a:rPr lang="cs-CZ" dirty="0" smtClean="0"/>
              <a:t>Defekt v KP (2 štěpy) by měl vést k defektům v DP, což se klinicky vyvrátilo.</a:t>
            </a:r>
          </a:p>
          <a:p>
            <a:pPr marL="118872" indent="0">
              <a:buNone/>
            </a:pPr>
            <a:endParaRPr lang="cs-CZ" dirty="0"/>
          </a:p>
        </p:txBody>
      </p:sp>
    </p:spTree>
    <p:extLst>
      <p:ext uri="{BB962C8B-B14F-4D97-AF65-F5344CB8AC3E}">
        <p14:creationId xmlns:p14="http://schemas.microsoft.com/office/powerpoint/2010/main" val="295158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254000"/>
            <a:ext cx="8229600" cy="727075"/>
          </a:xfrm>
        </p:spPr>
        <p:txBody>
          <a:bodyPr rIns="91440" anchor="b">
            <a:normAutofit fontScale="90000"/>
            <a:scene3d>
              <a:camera prst="orthographicFront"/>
              <a:lightRig rig="soft" dir="t">
                <a:rot lat="0" lon="0" rev="2400000"/>
              </a:lightRig>
            </a:scene3d>
            <a:sp3d>
              <a:bevelT w="19050" h="12700"/>
            </a:sp3d>
          </a:bodyPr>
          <a:lstStyle/>
          <a:p>
            <a:pPr marL="0" indent="0" algn="ctr"/>
            <a:r>
              <a:rPr lang="cs-CZ" sz="4800" dirty="0" smtClean="0">
                <a:solidFill>
                  <a:schemeClr val="tx1"/>
                </a:solidFill>
              </a:rPr>
              <a:t>Pracovní paměť</a:t>
            </a:r>
            <a:endParaRPr lang="cs-CZ" sz="4800" dirty="0">
              <a:solidFill>
                <a:schemeClr val="tx1"/>
              </a:solidFill>
            </a:endParaRPr>
          </a:p>
        </p:txBody>
      </p:sp>
      <p:sp>
        <p:nvSpPr>
          <p:cNvPr id="54274" name="Zástupný symbol pro obsah 2"/>
          <p:cNvSpPr>
            <a:spLocks noGrp="1"/>
          </p:cNvSpPr>
          <p:nvPr>
            <p:ph idx="4294967295"/>
          </p:nvPr>
        </p:nvSpPr>
        <p:spPr>
          <a:xfrm>
            <a:off x="467544" y="1124744"/>
            <a:ext cx="8229600" cy="5544616"/>
          </a:xfrm>
        </p:spPr>
        <p:txBody>
          <a:bodyPr>
            <a:normAutofit fontScale="70000" lnSpcReduction="20000"/>
          </a:bodyPr>
          <a:lstStyle/>
          <a:p>
            <a:pPr marL="292100" indent="-292100">
              <a:buNone/>
            </a:pPr>
            <a:r>
              <a:rPr lang="cs-CZ" dirty="0" smtClean="0"/>
              <a:t>Když chceme vytočit číslo, vypočítat z paměti příklad, sestavit několik argumentů do věty, „uvařit“ pokrm nebo porozumět smyslu tohoto souvětí, spoléháme se na </a:t>
            </a:r>
            <a:r>
              <a:rPr lang="cs-CZ" b="1" dirty="0" smtClean="0"/>
              <a:t>pracovní paměť</a:t>
            </a:r>
            <a:r>
              <a:rPr lang="cs-CZ" dirty="0" smtClean="0"/>
              <a:t>.</a:t>
            </a:r>
          </a:p>
          <a:p>
            <a:pPr marL="292100" indent="-292100" eaLnBrk="1" hangingPunct="1">
              <a:buNone/>
            </a:pPr>
            <a:endParaRPr lang="cs-CZ" dirty="0" smtClean="0"/>
          </a:p>
          <a:p>
            <a:pPr marL="292100" indent="-292100" eaLnBrk="1" hangingPunct="1">
              <a:buNone/>
            </a:pPr>
            <a:r>
              <a:rPr lang="cs-CZ" b="1" dirty="0" smtClean="0"/>
              <a:t>Alan </a:t>
            </a:r>
            <a:r>
              <a:rPr lang="cs-CZ" b="1" dirty="0" err="1" smtClean="0"/>
              <a:t>Baddeley</a:t>
            </a:r>
            <a:r>
              <a:rPr lang="cs-CZ" dirty="0" smtClean="0"/>
              <a:t> a </a:t>
            </a:r>
            <a:r>
              <a:rPr lang="cs-CZ" dirty="0" err="1" smtClean="0"/>
              <a:t>Hitch</a:t>
            </a:r>
            <a:r>
              <a:rPr lang="cs-CZ" dirty="0" smtClean="0"/>
              <a:t> (1974), kteří metaforou </a:t>
            </a:r>
            <a:r>
              <a:rPr lang="cs-CZ" b="1" dirty="0" smtClean="0"/>
              <a:t>pracovní (operační) paměti</a:t>
            </a:r>
            <a:r>
              <a:rPr lang="cs-CZ" dirty="0" smtClean="0"/>
              <a:t> nahradili KP, popsali nejprve 2 nezávislé podsystémy v pracovní paměti:</a:t>
            </a:r>
          </a:p>
          <a:p>
            <a:pPr marL="292100" indent="-292100">
              <a:buNone/>
            </a:pPr>
            <a:r>
              <a:rPr lang="cs-CZ" dirty="0" smtClean="0"/>
              <a:t>1. </a:t>
            </a:r>
            <a:r>
              <a:rPr lang="cs-CZ" b="1" dirty="0" smtClean="0"/>
              <a:t>Fonologickou smyčku (FS) </a:t>
            </a:r>
            <a:r>
              <a:rPr lang="cs-CZ" dirty="0" smtClean="0"/>
              <a:t>(</a:t>
            </a:r>
            <a:r>
              <a:rPr lang="cs-CZ" i="1" dirty="0" err="1" smtClean="0"/>
              <a:t>phonological</a:t>
            </a:r>
            <a:r>
              <a:rPr lang="cs-CZ" i="1" dirty="0" smtClean="0"/>
              <a:t> </a:t>
            </a:r>
            <a:r>
              <a:rPr lang="cs-CZ" i="1" dirty="0" err="1" smtClean="0"/>
              <a:t>loop</a:t>
            </a:r>
            <a:r>
              <a:rPr lang="cs-CZ" dirty="0" smtClean="0"/>
              <a:t>; „vnitřní hlas“): </a:t>
            </a:r>
            <a:r>
              <a:rPr lang="cs-CZ" dirty="0" err="1" smtClean="0"/>
              <a:t>Brodmannova</a:t>
            </a:r>
            <a:r>
              <a:rPr lang="cs-CZ" dirty="0" smtClean="0"/>
              <a:t> area 40 a 44. (</a:t>
            </a:r>
            <a:r>
              <a:rPr lang="cs-CZ" dirty="0" err="1" smtClean="0"/>
              <a:t>Baddeley</a:t>
            </a:r>
            <a:r>
              <a:rPr lang="cs-CZ" dirty="0" smtClean="0"/>
              <a:t>, 2000)</a:t>
            </a:r>
          </a:p>
          <a:p>
            <a:pPr marL="292100" indent="-292100" eaLnBrk="1" hangingPunct="1">
              <a:buNone/>
            </a:pPr>
            <a:endParaRPr lang="cs-CZ" dirty="0" smtClean="0"/>
          </a:p>
          <a:p>
            <a:pPr marL="292100" indent="-292100">
              <a:buNone/>
            </a:pPr>
            <a:r>
              <a:rPr lang="cs-CZ" dirty="0" smtClean="0"/>
              <a:t>2. </a:t>
            </a:r>
            <a:r>
              <a:rPr lang="cs-CZ" b="1" dirty="0" smtClean="0"/>
              <a:t>Vizuálně-prostorový záznamník </a:t>
            </a:r>
            <a:r>
              <a:rPr lang="cs-CZ" dirty="0" smtClean="0"/>
              <a:t>(</a:t>
            </a:r>
            <a:r>
              <a:rPr lang="cs-CZ" i="1" dirty="0" err="1" smtClean="0"/>
              <a:t>visuo-spatial</a:t>
            </a:r>
            <a:r>
              <a:rPr lang="cs-CZ" i="1" dirty="0" smtClean="0"/>
              <a:t> </a:t>
            </a:r>
            <a:r>
              <a:rPr lang="cs-CZ" i="1" dirty="0" err="1" smtClean="0"/>
              <a:t>sketchpad</a:t>
            </a:r>
            <a:r>
              <a:rPr lang="cs-CZ" dirty="0" smtClean="0"/>
              <a:t>; „senzorickou představivost“): pravá hemisféra a tam </a:t>
            </a:r>
            <a:r>
              <a:rPr lang="cs-CZ" dirty="0" err="1" smtClean="0"/>
              <a:t>Brodmannova</a:t>
            </a:r>
            <a:r>
              <a:rPr lang="cs-CZ" dirty="0" smtClean="0"/>
              <a:t> area </a:t>
            </a:r>
            <a:r>
              <a:rPr lang="en-US" dirty="0" smtClean="0"/>
              <a:t>6, 19, 40 a 47</a:t>
            </a:r>
            <a:r>
              <a:rPr lang="cs-CZ" dirty="0" smtClean="0"/>
              <a:t>. (</a:t>
            </a:r>
            <a:r>
              <a:rPr lang="cs-CZ" dirty="0" err="1" smtClean="0"/>
              <a:t>Baddeley</a:t>
            </a:r>
            <a:r>
              <a:rPr lang="cs-CZ" dirty="0" smtClean="0"/>
              <a:t>, 2000)</a:t>
            </a:r>
          </a:p>
          <a:p>
            <a:pPr marL="292100" indent="-292100" eaLnBrk="1" hangingPunct="1">
              <a:buNone/>
            </a:pPr>
            <a:endParaRPr lang="cs-CZ" dirty="0" smtClean="0"/>
          </a:p>
          <a:p>
            <a:pPr marL="292100" indent="-292100" eaLnBrk="1" hangingPunct="1">
              <a:buNone/>
            </a:pPr>
            <a:r>
              <a:rPr lang="cs-CZ" dirty="0" err="1" smtClean="0"/>
              <a:t>Baddeley</a:t>
            </a:r>
            <a:r>
              <a:rPr lang="cs-CZ" dirty="0" smtClean="0"/>
              <a:t> (2000) později připojil i další podsystém pracovní paměti:</a:t>
            </a:r>
          </a:p>
          <a:p>
            <a:pPr marL="292100" indent="-292100" eaLnBrk="1" hangingPunct="1">
              <a:buNone/>
            </a:pPr>
            <a:r>
              <a:rPr lang="cs-CZ" b="1" dirty="0" smtClean="0"/>
              <a:t>3. Episodickou jednotku </a:t>
            </a:r>
            <a:r>
              <a:rPr lang="cs-CZ" dirty="0" smtClean="0"/>
              <a:t>(</a:t>
            </a:r>
            <a:r>
              <a:rPr lang="cs-CZ" dirty="0" err="1" smtClean="0"/>
              <a:t>episodic</a:t>
            </a:r>
            <a:r>
              <a:rPr lang="cs-CZ" dirty="0" smtClean="0"/>
              <a:t> </a:t>
            </a:r>
            <a:r>
              <a:rPr lang="cs-CZ" dirty="0" err="1" smtClean="0"/>
              <a:t>buffer</a:t>
            </a:r>
            <a:r>
              <a:rPr lang="cs-CZ" dirty="0" smtClean="0"/>
              <a:t>).</a:t>
            </a:r>
            <a:endParaRPr lang="cs-CZ" b="1" dirty="0" smtClean="0"/>
          </a:p>
          <a:p>
            <a:pPr marL="292100" indent="-292100" eaLnBrk="1" hangingPunct="1">
              <a:buNone/>
            </a:pPr>
            <a:endParaRPr lang="cs-CZ" dirty="0" smtClean="0"/>
          </a:p>
          <a:p>
            <a:pPr marL="292100" indent="-292100" eaLnBrk="1" hangingPunct="1">
              <a:buNone/>
            </a:pPr>
            <a:r>
              <a:rPr lang="cs-CZ" dirty="0" smtClean="0"/>
              <a:t>Centrální vykonavatel (</a:t>
            </a:r>
            <a:r>
              <a:rPr lang="cs-CZ" i="1" dirty="0" err="1" smtClean="0"/>
              <a:t>central</a:t>
            </a:r>
            <a:r>
              <a:rPr lang="cs-CZ" i="1" dirty="0" smtClean="0"/>
              <a:t> </a:t>
            </a:r>
            <a:r>
              <a:rPr lang="cs-CZ" i="1" dirty="0" err="1" smtClean="0"/>
              <a:t>executive</a:t>
            </a:r>
            <a:r>
              <a:rPr lang="cs-CZ" dirty="0" smtClean="0"/>
              <a:t>) třídí a specifikuje informace, zapojuje jednotlivé podsystémy a souvisí s pozorností (</a:t>
            </a:r>
            <a:r>
              <a:rPr lang="cs-CZ" dirty="0" err="1" smtClean="0"/>
              <a:t>Eysenck</a:t>
            </a:r>
            <a:r>
              <a:rPr lang="cs-CZ" dirty="0" smtClean="0"/>
              <a:t>, </a:t>
            </a:r>
            <a:r>
              <a:rPr lang="cs-CZ" dirty="0" err="1" smtClean="0"/>
              <a:t>Keane</a:t>
            </a:r>
            <a:r>
              <a:rPr lang="cs-CZ" dirty="0" smtClean="0"/>
              <a:t>, 2008).</a:t>
            </a:r>
          </a:p>
        </p:txBody>
      </p:sp>
    </p:spTree>
    <p:extLst>
      <p:ext uri="{BB962C8B-B14F-4D97-AF65-F5344CB8AC3E}">
        <p14:creationId xmlns:p14="http://schemas.microsoft.com/office/powerpoint/2010/main" val="278615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s.els-cdn.com/content/image/1-s2.0-S1364661300015382-gr2.jpg"/>
          <p:cNvPicPr>
            <a:picLocks noChangeAspect="1" noChangeArrowheads="1"/>
          </p:cNvPicPr>
          <p:nvPr/>
        </p:nvPicPr>
        <p:blipFill>
          <a:blip r:embed="rId2" cstate="print"/>
          <a:srcRect/>
          <a:stretch>
            <a:fillRect/>
          </a:stretch>
        </p:blipFill>
        <p:spPr bwMode="auto">
          <a:xfrm>
            <a:off x="3815408" y="1628800"/>
            <a:ext cx="5216662" cy="3356053"/>
          </a:xfrm>
          <a:prstGeom prst="rect">
            <a:avLst/>
          </a:prstGeom>
          <a:noFill/>
        </p:spPr>
      </p:pic>
      <p:sp>
        <p:nvSpPr>
          <p:cNvPr id="3" name="TextovéPole 2"/>
          <p:cNvSpPr txBox="1"/>
          <p:nvPr/>
        </p:nvSpPr>
        <p:spPr>
          <a:xfrm>
            <a:off x="5436096" y="5085184"/>
            <a:ext cx="3707904" cy="369332"/>
          </a:xfrm>
          <a:prstGeom prst="rect">
            <a:avLst/>
          </a:prstGeom>
          <a:noFill/>
        </p:spPr>
        <p:txBody>
          <a:bodyPr wrap="square" rtlCol="0">
            <a:spAutoFit/>
          </a:bodyPr>
          <a:lstStyle/>
          <a:p>
            <a:r>
              <a:rPr lang="cs-CZ" dirty="0" smtClean="0"/>
              <a:t>Novější pojetí: </a:t>
            </a:r>
            <a:r>
              <a:rPr lang="cs-CZ" dirty="0" err="1" smtClean="0"/>
              <a:t>Baddeley</a:t>
            </a:r>
            <a:r>
              <a:rPr lang="cs-CZ" dirty="0" smtClean="0"/>
              <a:t>, 2000.</a:t>
            </a:r>
            <a:endParaRPr lang="cs-CZ" dirty="0"/>
          </a:p>
        </p:txBody>
      </p:sp>
      <p:pic>
        <p:nvPicPr>
          <p:cNvPr id="1027" name="Picture 3"/>
          <p:cNvPicPr>
            <a:picLocks noChangeAspect="1" noChangeArrowheads="1"/>
          </p:cNvPicPr>
          <p:nvPr/>
        </p:nvPicPr>
        <p:blipFill>
          <a:blip r:embed="rId3" cstate="print"/>
          <a:srcRect/>
          <a:stretch>
            <a:fillRect/>
          </a:stretch>
        </p:blipFill>
        <p:spPr bwMode="auto">
          <a:xfrm>
            <a:off x="107504" y="116633"/>
            <a:ext cx="3600400" cy="6408712"/>
          </a:xfrm>
          <a:prstGeom prst="rect">
            <a:avLst/>
          </a:prstGeom>
          <a:noFill/>
          <a:ln w="9525">
            <a:noFill/>
            <a:miter lim="800000"/>
            <a:headEnd/>
            <a:tailEnd/>
          </a:ln>
        </p:spPr>
      </p:pic>
      <p:sp>
        <p:nvSpPr>
          <p:cNvPr id="5" name="TextovéPole 4"/>
          <p:cNvSpPr txBox="1"/>
          <p:nvPr/>
        </p:nvSpPr>
        <p:spPr>
          <a:xfrm>
            <a:off x="395536" y="6488668"/>
            <a:ext cx="3312368" cy="369332"/>
          </a:xfrm>
          <a:prstGeom prst="rect">
            <a:avLst/>
          </a:prstGeom>
          <a:noFill/>
        </p:spPr>
        <p:txBody>
          <a:bodyPr wrap="square" rtlCol="0">
            <a:spAutoFit/>
          </a:bodyPr>
          <a:lstStyle/>
          <a:p>
            <a:r>
              <a:rPr lang="cs-CZ" dirty="0" smtClean="0"/>
              <a:t>Starší pojetí: </a:t>
            </a:r>
            <a:r>
              <a:rPr lang="cs-CZ" dirty="0" err="1" smtClean="0"/>
              <a:t>Baddeley</a:t>
            </a:r>
            <a:r>
              <a:rPr lang="cs-CZ" dirty="0" smtClean="0"/>
              <a:t>, 2000.</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Phonological</a:t>
            </a:r>
            <a:r>
              <a:rPr lang="cs-CZ" dirty="0"/>
              <a:t> </a:t>
            </a:r>
            <a:r>
              <a:rPr lang="cs-CZ" dirty="0" err="1"/>
              <a:t>Similarity</a:t>
            </a:r>
            <a:r>
              <a:rPr lang="cs-CZ" dirty="0"/>
              <a:t> </a:t>
            </a:r>
            <a:r>
              <a:rPr lang="cs-CZ" dirty="0" err="1" smtClean="0"/>
              <a:t>Effect</a:t>
            </a:r>
            <a:endParaRPr lang="cs-CZ" dirty="0"/>
          </a:p>
        </p:txBody>
      </p:sp>
      <p:sp>
        <p:nvSpPr>
          <p:cNvPr id="3" name="Zástupný symbol pro obsah 2"/>
          <p:cNvSpPr>
            <a:spLocks noGrp="1"/>
          </p:cNvSpPr>
          <p:nvPr>
            <p:ph idx="1"/>
          </p:nvPr>
        </p:nvSpPr>
        <p:spPr/>
        <p:txBody>
          <a:bodyPr>
            <a:normAutofit/>
          </a:bodyPr>
          <a:lstStyle/>
          <a:p>
            <a:r>
              <a:rPr lang="cs-CZ" dirty="0" err="1" smtClean="0"/>
              <a:t>Baddeley</a:t>
            </a:r>
            <a:r>
              <a:rPr lang="cs-CZ" dirty="0" smtClean="0"/>
              <a:t>, 2012 (s. 4): „He [</a:t>
            </a:r>
            <a:r>
              <a:rPr lang="cs-CZ" dirty="0" err="1" smtClean="0"/>
              <a:t>prof</a:t>
            </a:r>
            <a:r>
              <a:rPr lang="cs-CZ" dirty="0" smtClean="0"/>
              <a:t> . </a:t>
            </a:r>
            <a:r>
              <a:rPr lang="cs-CZ" dirty="0" err="1" smtClean="0"/>
              <a:t>Conrad</a:t>
            </a:r>
            <a:r>
              <a:rPr lang="cs-CZ" dirty="0" smtClean="0"/>
              <a:t>] </a:t>
            </a:r>
            <a:r>
              <a:rPr lang="en-US" dirty="0" smtClean="0"/>
              <a:t>was </a:t>
            </a:r>
            <a:r>
              <a:rPr lang="en-US" dirty="0"/>
              <a:t>studying memory for proposed </a:t>
            </a:r>
            <a:r>
              <a:rPr lang="en-US" dirty="0" smtClean="0"/>
              <a:t>telephone</a:t>
            </a:r>
            <a:r>
              <a:rPr lang="cs-CZ" dirty="0" smtClean="0"/>
              <a:t> </a:t>
            </a:r>
            <a:r>
              <a:rPr lang="en-US" dirty="0" smtClean="0"/>
              <a:t>dialing </a:t>
            </a:r>
            <a:r>
              <a:rPr lang="en-US" dirty="0"/>
              <a:t>codes when he noted that </a:t>
            </a:r>
            <a:r>
              <a:rPr lang="en-US" b="1" dirty="0"/>
              <a:t>even </a:t>
            </a:r>
            <a:r>
              <a:rPr lang="en-US" b="1" dirty="0" smtClean="0"/>
              <a:t>with</a:t>
            </a:r>
            <a:r>
              <a:rPr lang="cs-CZ" b="1" dirty="0" smtClean="0"/>
              <a:t> </a:t>
            </a:r>
            <a:r>
              <a:rPr lang="en-US" b="1" dirty="0" smtClean="0"/>
              <a:t>visual </a:t>
            </a:r>
            <a:r>
              <a:rPr lang="en-US" b="1" dirty="0"/>
              <a:t>presentation</a:t>
            </a:r>
            <a:r>
              <a:rPr lang="en-US" dirty="0"/>
              <a:t>, memory errors </a:t>
            </a:r>
            <a:r>
              <a:rPr lang="cs-CZ" dirty="0" smtClean="0"/>
              <a:t>r</a:t>
            </a:r>
            <a:r>
              <a:rPr lang="en-US" dirty="0" err="1" smtClean="0"/>
              <a:t>esembled</a:t>
            </a:r>
            <a:r>
              <a:rPr lang="cs-CZ" dirty="0" smtClean="0"/>
              <a:t> </a:t>
            </a:r>
            <a:r>
              <a:rPr lang="en-US" dirty="0" smtClean="0"/>
              <a:t>acoustic </a:t>
            </a:r>
            <a:r>
              <a:rPr lang="en-US" dirty="0" err="1"/>
              <a:t>mis</a:t>
            </a:r>
            <a:r>
              <a:rPr lang="en-US" dirty="0"/>
              <a:t>-hearing errors (e.g., </a:t>
            </a:r>
            <a:r>
              <a:rPr lang="en-US" i="1" dirty="0"/>
              <a:t>v </a:t>
            </a:r>
            <a:r>
              <a:rPr lang="en-US" dirty="0"/>
              <a:t>for </a:t>
            </a:r>
            <a:r>
              <a:rPr lang="en-US" i="1" dirty="0"/>
              <a:t>b</a:t>
            </a:r>
            <a:r>
              <a:rPr lang="en-US" dirty="0"/>
              <a:t>), </a:t>
            </a:r>
            <a:r>
              <a:rPr lang="en-US" dirty="0" smtClean="0"/>
              <a:t>and</a:t>
            </a:r>
            <a:r>
              <a:rPr lang="cs-CZ" dirty="0" smtClean="0"/>
              <a:t> </a:t>
            </a:r>
            <a:r>
              <a:rPr lang="en-US" dirty="0" smtClean="0"/>
              <a:t>that </a:t>
            </a:r>
            <a:r>
              <a:rPr lang="en-US" dirty="0"/>
              <a:t>memory for similar sequences (</a:t>
            </a:r>
            <a:r>
              <a:rPr lang="en-US" i="1" dirty="0"/>
              <a:t>b g t </a:t>
            </a:r>
            <a:r>
              <a:rPr lang="en-US" i="1" dirty="0" smtClean="0"/>
              <a:t>p</a:t>
            </a:r>
            <a:r>
              <a:rPr lang="cs-CZ" i="1" dirty="0" smtClean="0"/>
              <a:t> </a:t>
            </a:r>
            <a:r>
              <a:rPr lang="en-US" i="1" dirty="0" smtClean="0"/>
              <a:t>c</a:t>
            </a:r>
            <a:r>
              <a:rPr lang="en-US" dirty="0"/>
              <a:t>) was poorer than for dissimilar (</a:t>
            </a:r>
            <a:r>
              <a:rPr lang="en-US" i="1" dirty="0"/>
              <a:t>k r l q y</a:t>
            </a:r>
            <a:r>
              <a:rPr lang="en-US" dirty="0" smtClean="0"/>
              <a:t>),</a:t>
            </a:r>
            <a:r>
              <a:rPr lang="cs-CZ" dirty="0" smtClean="0"/>
              <a:t> </a:t>
            </a:r>
            <a:r>
              <a:rPr lang="en-US" dirty="0" smtClean="0"/>
              <a:t>concluding </a:t>
            </a:r>
            <a:r>
              <a:rPr lang="en-US" dirty="0"/>
              <a:t>that </a:t>
            </a:r>
            <a:r>
              <a:rPr lang="en-US" b="1" dirty="0"/>
              <a:t>STM depends on an </a:t>
            </a:r>
            <a:r>
              <a:rPr lang="en-US" b="1" dirty="0" smtClean="0"/>
              <a:t>acoustic</a:t>
            </a:r>
            <a:r>
              <a:rPr lang="cs-CZ" b="1" dirty="0" smtClean="0"/>
              <a:t> </a:t>
            </a:r>
            <a:r>
              <a:rPr lang="cs-CZ" b="1" dirty="0" err="1" smtClean="0"/>
              <a:t>code</a:t>
            </a:r>
            <a:r>
              <a:rPr lang="cs-CZ" b="1" dirty="0" smtClean="0"/>
              <a:t> </a:t>
            </a:r>
            <a:r>
              <a:rPr lang="cs-CZ" dirty="0"/>
              <a:t>(</a:t>
            </a:r>
            <a:r>
              <a:rPr lang="cs-CZ" dirty="0" err="1"/>
              <a:t>Conrad</a:t>
            </a:r>
            <a:r>
              <a:rPr lang="cs-CZ" dirty="0"/>
              <a:t> &amp; </a:t>
            </a:r>
            <a:r>
              <a:rPr lang="cs-CZ" dirty="0" err="1"/>
              <a:t>Hull</a:t>
            </a:r>
            <a:r>
              <a:rPr lang="cs-CZ" dirty="0"/>
              <a:t> 1964</a:t>
            </a:r>
            <a:r>
              <a:rPr lang="cs-CZ" dirty="0" smtClean="0"/>
              <a:t>)“.</a:t>
            </a:r>
            <a:endParaRPr lang="cs-CZ" dirty="0"/>
          </a:p>
        </p:txBody>
      </p:sp>
    </p:spTree>
    <p:extLst>
      <p:ext uri="{BB962C8B-B14F-4D97-AF65-F5344CB8AC3E}">
        <p14:creationId xmlns:p14="http://schemas.microsoft.com/office/powerpoint/2010/main" val="310169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Phonological</a:t>
            </a:r>
            <a:r>
              <a:rPr lang="cs-CZ" dirty="0"/>
              <a:t> </a:t>
            </a:r>
            <a:r>
              <a:rPr lang="cs-CZ" dirty="0" err="1"/>
              <a:t>Similarity</a:t>
            </a:r>
            <a:r>
              <a:rPr lang="cs-CZ" dirty="0"/>
              <a:t> </a:t>
            </a:r>
            <a:r>
              <a:rPr lang="cs-CZ" dirty="0" err="1"/>
              <a:t>Effect</a:t>
            </a:r>
            <a:endParaRPr lang="cs-CZ" dirty="0"/>
          </a:p>
        </p:txBody>
      </p:sp>
      <p:sp>
        <p:nvSpPr>
          <p:cNvPr id="3" name="Zástupný symbol pro obsah 2"/>
          <p:cNvSpPr>
            <a:spLocks noGrp="1"/>
          </p:cNvSpPr>
          <p:nvPr>
            <p:ph idx="1"/>
          </p:nvPr>
        </p:nvSpPr>
        <p:spPr/>
        <p:txBody>
          <a:bodyPr>
            <a:normAutofit fontScale="92500" lnSpcReduction="20000"/>
          </a:bodyPr>
          <a:lstStyle/>
          <a:p>
            <a:pPr marL="118872" indent="0">
              <a:buNone/>
            </a:pPr>
            <a:r>
              <a:rPr lang="cs-CZ" dirty="0" err="1"/>
              <a:t>Baddeley</a:t>
            </a:r>
            <a:r>
              <a:rPr lang="cs-CZ" dirty="0"/>
              <a:t>, 2012 (s. 4): </a:t>
            </a:r>
            <a:r>
              <a:rPr lang="cs-CZ" dirty="0" smtClean="0"/>
              <a:t>„</a:t>
            </a:r>
            <a:r>
              <a:rPr lang="en-US" dirty="0" smtClean="0"/>
              <a:t>I </a:t>
            </a:r>
            <a:r>
              <a:rPr lang="en-US" dirty="0"/>
              <a:t>tested this, comparing recall of </a:t>
            </a:r>
            <a:r>
              <a:rPr lang="en-US" dirty="0" smtClean="0"/>
              <a:t>sequences</a:t>
            </a:r>
            <a:r>
              <a:rPr lang="cs-CZ" dirty="0" smtClean="0"/>
              <a:t> w</a:t>
            </a:r>
            <a:r>
              <a:rPr lang="en-US" dirty="0" err="1" smtClean="0"/>
              <a:t>ith</a:t>
            </a:r>
            <a:r>
              <a:rPr lang="en-US" dirty="0" smtClean="0"/>
              <a:t> </a:t>
            </a:r>
            <a:r>
              <a:rPr lang="en-US" dirty="0"/>
              <a:t>five phonologically similar words (</a:t>
            </a:r>
            <a:r>
              <a:rPr lang="en-US" i="1" dirty="0"/>
              <a:t>man</a:t>
            </a:r>
            <a:r>
              <a:rPr lang="en-US" i="1" dirty="0" smtClean="0"/>
              <a:t>,</a:t>
            </a:r>
            <a:r>
              <a:rPr lang="cs-CZ" i="1" dirty="0" smtClean="0"/>
              <a:t> </a:t>
            </a:r>
            <a:r>
              <a:rPr lang="en-US" i="1" dirty="0" smtClean="0"/>
              <a:t>mat</a:t>
            </a:r>
            <a:r>
              <a:rPr lang="en-US" i="1" dirty="0"/>
              <a:t>, can, map, cat</a:t>
            </a:r>
            <a:r>
              <a:rPr lang="en-US" dirty="0"/>
              <a:t>), five dissimilar words (</a:t>
            </a:r>
            <a:r>
              <a:rPr lang="en-US" dirty="0" smtClean="0"/>
              <a:t>e.g.</a:t>
            </a:r>
            <a:r>
              <a:rPr lang="cs-CZ" dirty="0" smtClean="0"/>
              <a:t> </a:t>
            </a:r>
            <a:r>
              <a:rPr lang="en-US" i="1" dirty="0" smtClean="0"/>
              <a:t>pit</a:t>
            </a:r>
            <a:r>
              <a:rPr lang="en-US" i="1" dirty="0"/>
              <a:t>, day, cow, pen, sup</a:t>
            </a:r>
            <a:r>
              <a:rPr lang="en-US" dirty="0"/>
              <a:t>), and five semantically </a:t>
            </a:r>
            <a:r>
              <a:rPr lang="en-US" dirty="0" smtClean="0"/>
              <a:t>similar</a:t>
            </a:r>
            <a:r>
              <a:rPr lang="cs-CZ" dirty="0" smtClean="0"/>
              <a:t> </a:t>
            </a:r>
            <a:r>
              <a:rPr lang="en-US" dirty="0" smtClean="0"/>
              <a:t>sequences </a:t>
            </a:r>
            <a:r>
              <a:rPr lang="en-US" dirty="0"/>
              <a:t>(</a:t>
            </a:r>
            <a:r>
              <a:rPr lang="en-US" i="1" dirty="0"/>
              <a:t>huge, big, wide, large, tall </a:t>
            </a:r>
            <a:r>
              <a:rPr lang="en-US" dirty="0"/>
              <a:t>) </a:t>
            </a:r>
            <a:r>
              <a:rPr lang="en-US" dirty="0" smtClean="0"/>
              <a:t>with</a:t>
            </a:r>
            <a:r>
              <a:rPr lang="cs-CZ" dirty="0" smtClean="0"/>
              <a:t> </a:t>
            </a:r>
            <a:r>
              <a:rPr lang="en-US" dirty="0" smtClean="0"/>
              <a:t>five </a:t>
            </a:r>
            <a:r>
              <a:rPr lang="en-US" dirty="0"/>
              <a:t>dissimilar (</a:t>
            </a:r>
            <a:r>
              <a:rPr lang="en-US" i="1" dirty="0"/>
              <a:t>wet, soft, old, late, good </a:t>
            </a:r>
            <a:r>
              <a:rPr lang="en-US" dirty="0"/>
              <a:t>). </a:t>
            </a:r>
            <a:endParaRPr lang="cs-CZ" dirty="0" smtClean="0"/>
          </a:p>
          <a:p>
            <a:pPr marL="118872" indent="0">
              <a:buNone/>
            </a:pPr>
            <a:r>
              <a:rPr lang="en-US" dirty="0" smtClean="0"/>
              <a:t>I found</a:t>
            </a:r>
            <a:r>
              <a:rPr lang="cs-CZ" dirty="0" smtClean="0"/>
              <a:t> </a:t>
            </a:r>
            <a:r>
              <a:rPr lang="en-US" dirty="0" smtClean="0"/>
              <a:t>(Baddeley </a:t>
            </a:r>
            <a:r>
              <a:rPr lang="en-US" dirty="0"/>
              <a:t>1966a) a </a:t>
            </a:r>
            <a:r>
              <a:rPr lang="en-US" b="1" dirty="0"/>
              <a:t>huge effect of </a:t>
            </a:r>
            <a:r>
              <a:rPr lang="en-US" b="1" dirty="0" smtClean="0"/>
              <a:t>phonological</a:t>
            </a:r>
            <a:r>
              <a:rPr lang="cs-CZ" b="1" dirty="0" smtClean="0"/>
              <a:t> </a:t>
            </a:r>
            <a:r>
              <a:rPr lang="en-US" b="1" dirty="0" smtClean="0"/>
              <a:t>similarity </a:t>
            </a:r>
            <a:r>
              <a:rPr lang="en-US" dirty="0"/>
              <a:t>(80% sequences correct for </a:t>
            </a:r>
            <a:r>
              <a:rPr lang="en-US" dirty="0" smtClean="0"/>
              <a:t>dissimilar,10</a:t>
            </a:r>
            <a:r>
              <a:rPr lang="en-US" dirty="0"/>
              <a:t>% for similar) and a small but </a:t>
            </a:r>
            <a:r>
              <a:rPr lang="en-US" dirty="0" smtClean="0"/>
              <a:t>significant</a:t>
            </a:r>
            <a:r>
              <a:rPr lang="cs-CZ" dirty="0" smtClean="0"/>
              <a:t> </a:t>
            </a:r>
            <a:r>
              <a:rPr lang="en-US" dirty="0" smtClean="0"/>
              <a:t>effect </a:t>
            </a:r>
            <a:r>
              <a:rPr lang="en-US" dirty="0"/>
              <a:t>for semantic similarity (71% </a:t>
            </a:r>
            <a:r>
              <a:rPr lang="en-US" dirty="0" smtClean="0"/>
              <a:t>versus</a:t>
            </a:r>
            <a:r>
              <a:rPr lang="cs-CZ" dirty="0" smtClean="0"/>
              <a:t> </a:t>
            </a:r>
            <a:r>
              <a:rPr lang="en-US" dirty="0" smtClean="0"/>
              <a:t>65%).</a:t>
            </a:r>
            <a:r>
              <a:rPr lang="cs-CZ" dirty="0" smtClean="0"/>
              <a:t>“</a:t>
            </a:r>
            <a:endParaRPr lang="cs-CZ" dirty="0"/>
          </a:p>
        </p:txBody>
      </p:sp>
    </p:spTree>
    <p:extLst>
      <p:ext uri="{BB962C8B-B14F-4D97-AF65-F5344CB8AC3E}">
        <p14:creationId xmlns:p14="http://schemas.microsoft.com/office/powerpoint/2010/main" val="165042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Word </a:t>
            </a:r>
            <a:r>
              <a:rPr lang="cs-CZ" dirty="0" err="1"/>
              <a:t>Length</a:t>
            </a:r>
            <a:r>
              <a:rPr lang="cs-CZ" dirty="0"/>
              <a:t> </a:t>
            </a:r>
            <a:r>
              <a:rPr lang="cs-CZ" dirty="0" err="1"/>
              <a:t>Effect</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Ve FS dochází k vokálnímu či </a:t>
            </a:r>
            <a:r>
              <a:rPr lang="cs-CZ" dirty="0" err="1" smtClean="0"/>
              <a:t>subvokálnímu</a:t>
            </a:r>
            <a:r>
              <a:rPr lang="cs-CZ" dirty="0" smtClean="0"/>
              <a:t> vyslovování, čili delší slova musí zaplnil omezenou KP dříve než slova krátká.</a:t>
            </a:r>
          </a:p>
          <a:p>
            <a:r>
              <a:rPr lang="cs-CZ" dirty="0" smtClean="0"/>
              <a:t>„</a:t>
            </a:r>
            <a:r>
              <a:rPr lang="en-US" dirty="0"/>
              <a:t> We studied the immediate </a:t>
            </a:r>
            <a:r>
              <a:rPr lang="en-US" dirty="0" smtClean="0"/>
              <a:t>recall</a:t>
            </a:r>
            <a:r>
              <a:rPr lang="cs-CZ" dirty="0" smtClean="0"/>
              <a:t> </a:t>
            </a:r>
            <a:r>
              <a:rPr lang="en-US" dirty="0" smtClean="0"/>
              <a:t>of </a:t>
            </a:r>
            <a:r>
              <a:rPr lang="en-US" dirty="0"/>
              <a:t>sequences of five words ranging in </a:t>
            </a:r>
            <a:r>
              <a:rPr lang="en-US" dirty="0" smtClean="0"/>
              <a:t>length</a:t>
            </a:r>
            <a:r>
              <a:rPr lang="cs-CZ" dirty="0" smtClean="0"/>
              <a:t> </a:t>
            </a:r>
            <a:r>
              <a:rPr lang="en-US" dirty="0" smtClean="0"/>
              <a:t>from </a:t>
            </a:r>
            <a:r>
              <a:rPr lang="en-US" dirty="0"/>
              <a:t>one syllable (e.g., </a:t>
            </a:r>
            <a:r>
              <a:rPr lang="en-US" i="1" dirty="0"/>
              <a:t>pen day hot cow tub</a:t>
            </a:r>
            <a:r>
              <a:rPr lang="en-US" dirty="0"/>
              <a:t>) </a:t>
            </a:r>
            <a:r>
              <a:rPr lang="en-US" dirty="0" smtClean="0"/>
              <a:t>to</a:t>
            </a:r>
            <a:r>
              <a:rPr lang="cs-CZ" dirty="0" smtClean="0"/>
              <a:t> </a:t>
            </a:r>
            <a:r>
              <a:rPr lang="en-US" dirty="0" smtClean="0"/>
              <a:t>five </a:t>
            </a:r>
            <a:r>
              <a:rPr lang="en-US" dirty="0"/>
              <a:t>syllables (e.g., </a:t>
            </a:r>
            <a:r>
              <a:rPr lang="en-US" i="1" dirty="0"/>
              <a:t>university, tuberculosis, </a:t>
            </a:r>
            <a:r>
              <a:rPr lang="en-US" i="1" dirty="0" smtClean="0"/>
              <a:t>opportunity,</a:t>
            </a:r>
            <a:r>
              <a:rPr lang="cs-CZ" i="1" dirty="0" smtClean="0"/>
              <a:t> </a:t>
            </a:r>
            <a:r>
              <a:rPr lang="en-US" i="1" dirty="0" smtClean="0"/>
              <a:t>hippopotamus</a:t>
            </a:r>
            <a:r>
              <a:rPr lang="en-US" i="1" dirty="0"/>
              <a:t>, refrigerator</a:t>
            </a:r>
            <a:r>
              <a:rPr lang="en-US" dirty="0"/>
              <a:t>) and found </a:t>
            </a:r>
            <a:r>
              <a:rPr lang="en-US" dirty="0" smtClean="0"/>
              <a:t>that</a:t>
            </a:r>
            <a:r>
              <a:rPr lang="cs-CZ" dirty="0" smtClean="0"/>
              <a:t> </a:t>
            </a:r>
            <a:r>
              <a:rPr lang="en-US" dirty="0" smtClean="0"/>
              <a:t>performance </a:t>
            </a:r>
            <a:r>
              <a:rPr lang="en-US" dirty="0"/>
              <a:t>declined systematically with </a:t>
            </a:r>
            <a:r>
              <a:rPr lang="en-US" dirty="0" smtClean="0"/>
              <a:t>word</a:t>
            </a:r>
            <a:r>
              <a:rPr lang="cs-CZ" dirty="0" smtClean="0"/>
              <a:t> </a:t>
            </a:r>
            <a:r>
              <a:rPr lang="cs-CZ" dirty="0" err="1" smtClean="0"/>
              <a:t>length</a:t>
            </a:r>
            <a:r>
              <a:rPr lang="cs-CZ" dirty="0" smtClean="0"/>
              <a:t>.“ (</a:t>
            </a:r>
            <a:r>
              <a:rPr lang="cs-CZ" dirty="0" err="1" smtClean="0"/>
              <a:t>Baddeley</a:t>
            </a:r>
            <a:r>
              <a:rPr lang="cs-CZ" dirty="0" smtClean="0"/>
              <a:t>, 2012, s. 8)</a:t>
            </a:r>
          </a:p>
          <a:p>
            <a:r>
              <a:rPr lang="cs-CZ" dirty="0" smtClean="0"/>
              <a:t>„</a:t>
            </a:r>
            <a:r>
              <a:rPr lang="en-US" dirty="0"/>
              <a:t> The simple way of expressing </a:t>
            </a:r>
            <a:r>
              <a:rPr lang="en-US" dirty="0" smtClean="0"/>
              <a:t>our</a:t>
            </a:r>
            <a:r>
              <a:rPr lang="cs-CZ" dirty="0" smtClean="0"/>
              <a:t> </a:t>
            </a:r>
            <a:r>
              <a:rPr lang="en-US" dirty="0" smtClean="0"/>
              <a:t>results </a:t>
            </a:r>
            <a:r>
              <a:rPr lang="en-US" dirty="0"/>
              <a:t>was to note that people are able to </a:t>
            </a:r>
            <a:r>
              <a:rPr lang="en-US" dirty="0" smtClean="0"/>
              <a:t>remember</a:t>
            </a:r>
            <a:r>
              <a:rPr lang="cs-CZ" dirty="0" smtClean="0"/>
              <a:t> </a:t>
            </a:r>
            <a:r>
              <a:rPr lang="en-US" dirty="0" smtClean="0"/>
              <a:t>as </a:t>
            </a:r>
            <a:r>
              <a:rPr lang="en-US" dirty="0"/>
              <a:t>many words as they can articulate </a:t>
            </a:r>
            <a:r>
              <a:rPr lang="en-US" dirty="0" smtClean="0"/>
              <a:t>in</a:t>
            </a:r>
            <a:r>
              <a:rPr lang="cs-CZ" dirty="0" smtClean="0"/>
              <a:t> </a:t>
            </a:r>
            <a:r>
              <a:rPr lang="en-US" dirty="0" smtClean="0"/>
              <a:t>two seconds</a:t>
            </a:r>
            <a:r>
              <a:rPr lang="cs-CZ" dirty="0" smtClean="0"/>
              <a:t>“</a:t>
            </a:r>
            <a:r>
              <a:rPr lang="en-US" dirty="0" smtClean="0"/>
              <a:t> </a:t>
            </a:r>
            <a:r>
              <a:rPr lang="en-US" dirty="0"/>
              <a:t>(Baddeley et al. 1975b).</a:t>
            </a:r>
            <a:endParaRPr lang="cs-CZ" dirty="0"/>
          </a:p>
        </p:txBody>
      </p:sp>
    </p:spTree>
    <p:extLst>
      <p:ext uri="{BB962C8B-B14F-4D97-AF65-F5344CB8AC3E}">
        <p14:creationId xmlns:p14="http://schemas.microsoft.com/office/powerpoint/2010/main" val="267797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Articulatory</a:t>
            </a:r>
            <a:r>
              <a:rPr lang="cs-CZ" dirty="0"/>
              <a:t> </a:t>
            </a:r>
            <a:r>
              <a:rPr lang="cs-CZ" dirty="0" err="1"/>
              <a:t>Suppression</a:t>
            </a:r>
            <a:endParaRPr lang="cs-CZ" dirty="0"/>
          </a:p>
        </p:txBody>
      </p:sp>
      <p:sp>
        <p:nvSpPr>
          <p:cNvPr id="3" name="Zástupný symbol pro obsah 2"/>
          <p:cNvSpPr>
            <a:spLocks noGrp="1"/>
          </p:cNvSpPr>
          <p:nvPr>
            <p:ph idx="1"/>
          </p:nvPr>
        </p:nvSpPr>
        <p:spPr/>
        <p:txBody>
          <a:bodyPr/>
          <a:lstStyle/>
          <a:p>
            <a:r>
              <a:rPr lang="cs-CZ" dirty="0" smtClean="0"/>
              <a:t>„</a:t>
            </a:r>
            <a:r>
              <a:rPr lang="en-US" dirty="0"/>
              <a:t> If the word length effect is dependent </a:t>
            </a:r>
            <a:r>
              <a:rPr lang="en-US" dirty="0" smtClean="0"/>
              <a:t>on</a:t>
            </a:r>
            <a:r>
              <a:rPr lang="cs-CZ" dirty="0" smtClean="0"/>
              <a:t> </a:t>
            </a:r>
            <a:r>
              <a:rPr lang="en-US" dirty="0" err="1" smtClean="0"/>
              <a:t>subvocalization</a:t>
            </a:r>
            <a:r>
              <a:rPr lang="en-US" dirty="0"/>
              <a:t>, then preventing it </a:t>
            </a:r>
            <a:r>
              <a:rPr lang="en-US" dirty="0" smtClean="0"/>
              <a:t>should</a:t>
            </a:r>
            <a:r>
              <a:rPr lang="cs-CZ" dirty="0" smtClean="0"/>
              <a:t> </a:t>
            </a:r>
            <a:r>
              <a:rPr lang="en-US" dirty="0" smtClean="0"/>
              <a:t>eliminate </a:t>
            </a:r>
            <a:r>
              <a:rPr lang="en-US" dirty="0"/>
              <a:t>the effect. This is indeed the </a:t>
            </a:r>
            <a:r>
              <a:rPr lang="en-US" dirty="0" smtClean="0"/>
              <a:t>case</a:t>
            </a:r>
            <a:r>
              <a:rPr lang="cs-CZ" dirty="0" smtClean="0"/>
              <a:t> (</a:t>
            </a:r>
            <a:r>
              <a:rPr lang="cs-CZ" dirty="0" err="1" smtClean="0"/>
              <a:t>Baddeley</a:t>
            </a:r>
            <a:r>
              <a:rPr lang="cs-CZ" dirty="0" smtClean="0"/>
              <a:t> </a:t>
            </a:r>
            <a:r>
              <a:rPr lang="cs-CZ" dirty="0"/>
              <a:t>et al. 1975b). </a:t>
            </a:r>
            <a:r>
              <a:rPr lang="cs-CZ" dirty="0" err="1"/>
              <a:t>When</a:t>
            </a:r>
            <a:r>
              <a:rPr lang="cs-CZ" dirty="0"/>
              <a:t> </a:t>
            </a:r>
            <a:r>
              <a:rPr lang="cs-CZ" dirty="0" err="1" smtClean="0"/>
              <a:t>participants</a:t>
            </a:r>
            <a:r>
              <a:rPr lang="cs-CZ" dirty="0" smtClean="0"/>
              <a:t> </a:t>
            </a:r>
            <a:r>
              <a:rPr lang="en-US" dirty="0" smtClean="0"/>
              <a:t>are </a:t>
            </a:r>
            <a:r>
              <a:rPr lang="en-US" dirty="0"/>
              <a:t>required to continuously utter a </a:t>
            </a:r>
            <a:r>
              <a:rPr lang="en-US" dirty="0" smtClean="0"/>
              <a:t>single</a:t>
            </a:r>
            <a:r>
              <a:rPr lang="cs-CZ" dirty="0" smtClean="0"/>
              <a:t> </a:t>
            </a:r>
            <a:r>
              <a:rPr lang="en-US" dirty="0" smtClean="0"/>
              <a:t>word </a:t>
            </a:r>
            <a:r>
              <a:rPr lang="en-US" dirty="0"/>
              <a:t>such as “the,” performance drops and </a:t>
            </a:r>
            <a:r>
              <a:rPr lang="en-US" dirty="0" smtClean="0"/>
              <a:t>is</a:t>
            </a:r>
            <a:r>
              <a:rPr lang="cs-CZ" dirty="0" smtClean="0"/>
              <a:t> </a:t>
            </a:r>
            <a:r>
              <a:rPr lang="en-US" dirty="0" smtClean="0"/>
              <a:t>equivalent </a:t>
            </a:r>
            <a:r>
              <a:rPr lang="en-US" dirty="0"/>
              <a:t>for long and short words</a:t>
            </a:r>
            <a:r>
              <a:rPr lang="en-US" dirty="0" smtClean="0"/>
              <a:t>.</a:t>
            </a:r>
            <a:r>
              <a:rPr lang="cs-CZ" dirty="0" smtClean="0"/>
              <a:t>“ (</a:t>
            </a:r>
            <a:r>
              <a:rPr lang="cs-CZ" dirty="0" err="1"/>
              <a:t>Baddeley</a:t>
            </a:r>
            <a:r>
              <a:rPr lang="cs-CZ" dirty="0"/>
              <a:t>, 2012, s. 8)</a:t>
            </a:r>
          </a:p>
          <a:p>
            <a:endParaRPr lang="cs-CZ" dirty="0"/>
          </a:p>
        </p:txBody>
      </p:sp>
    </p:spTree>
    <p:extLst>
      <p:ext uri="{BB962C8B-B14F-4D97-AF65-F5344CB8AC3E}">
        <p14:creationId xmlns:p14="http://schemas.microsoft.com/office/powerpoint/2010/main" val="103459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539552" y="116632"/>
            <a:ext cx="8229600" cy="865187"/>
          </a:xfrm>
        </p:spPr>
        <p:txBody>
          <a:bodyPr rIns="91440" anchor="b">
            <a:norm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cs-CZ" sz="4600" dirty="0" smtClean="0">
                <a:ln>
                  <a:noFill/>
                </a:ln>
                <a:solidFill>
                  <a:schemeClr val="tx1"/>
                </a:solidFill>
                <a:effectLst>
                  <a:outerShdw blurRad="38100" dist="25500" dir="5400000" algn="tl" rotWithShape="0">
                    <a:srgbClr val="000000">
                      <a:satMod val="180000"/>
                      <a:alpha val="75000"/>
                    </a:srgbClr>
                  </a:outerShdw>
                </a:effectLst>
              </a:rPr>
              <a:t>Dlouhodobá paměť</a:t>
            </a:r>
            <a:endParaRPr lang="cs-CZ" sz="4600" dirty="0">
              <a:ln>
                <a:noFill/>
              </a:ln>
              <a:solidFill>
                <a:schemeClr val="tx1"/>
              </a:solidFill>
              <a:effectLst>
                <a:outerShdw blurRad="38100" dist="25500" dir="5400000" algn="tl" rotWithShape="0">
                  <a:srgbClr val="000000">
                    <a:satMod val="180000"/>
                    <a:alpha val="75000"/>
                  </a:srgbClr>
                </a:outerShdw>
              </a:effectLst>
            </a:endParaRPr>
          </a:p>
        </p:txBody>
      </p:sp>
      <p:sp>
        <p:nvSpPr>
          <p:cNvPr id="57346" name="Zástupný symbol pro obsah 2"/>
          <p:cNvSpPr>
            <a:spLocks noGrp="1"/>
          </p:cNvSpPr>
          <p:nvPr>
            <p:ph idx="4294967295"/>
          </p:nvPr>
        </p:nvSpPr>
        <p:spPr>
          <a:xfrm>
            <a:off x="395536" y="1628800"/>
            <a:ext cx="8229600" cy="4708525"/>
          </a:xfrm>
        </p:spPr>
        <p:txBody>
          <a:bodyPr>
            <a:normAutofit fontScale="92500" lnSpcReduction="10000"/>
          </a:bodyPr>
          <a:lstStyle/>
          <a:p>
            <a:pPr marL="292100" indent="-292100" eaLnBrk="1" hangingPunct="1">
              <a:buFont typeface="Wingdings 2" pitchFamily="18" charset="2"/>
              <a:buNone/>
            </a:pPr>
            <a:r>
              <a:rPr lang="cs-CZ" dirty="0" smtClean="0"/>
              <a:t>Pozor na nejednoznačnost v terminologii:</a:t>
            </a:r>
          </a:p>
          <a:p>
            <a:pPr marL="292100" indent="-292100" eaLnBrk="1" hangingPunct="1">
              <a:buFont typeface="Wingdings 2" pitchFamily="18" charset="2"/>
              <a:buNone/>
            </a:pPr>
            <a:r>
              <a:rPr lang="cs-CZ" dirty="0" smtClean="0"/>
              <a:t>V rámci DP lze odlišit složku relativně krátkodobou (hodiny, dny, týdny) a dlouhodobou (týdny až desetiletí).</a:t>
            </a:r>
          </a:p>
          <a:p>
            <a:pPr marL="292100" indent="-292100">
              <a:buNone/>
            </a:pPr>
            <a:r>
              <a:rPr lang="cs-CZ" dirty="0" smtClean="0"/>
              <a:t>Krátkodobá složka DP: co nakoupit?, zamkl jsem?, počet dětí na výletě?, cíl cesty autem? Dnes nesmím zapomenout na…, výsledek neefektivního učení atd. </a:t>
            </a:r>
          </a:p>
          <a:p>
            <a:pPr marL="292100" indent="-292100">
              <a:buNone/>
            </a:pPr>
            <a:r>
              <a:rPr lang="cs-CZ" dirty="0" smtClean="0"/>
              <a:t>Tato krátkodobá </a:t>
            </a:r>
            <a:r>
              <a:rPr lang="cs-CZ" dirty="0"/>
              <a:t>složka </a:t>
            </a:r>
            <a:r>
              <a:rPr lang="cs-CZ" dirty="0" smtClean="0"/>
              <a:t>má analogie v živočišné říši (opylovač květů; srov. Veselovský, 2005).</a:t>
            </a:r>
          </a:p>
        </p:txBody>
      </p:sp>
    </p:spTree>
    <p:extLst>
      <p:ext uri="{BB962C8B-B14F-4D97-AF65-F5344CB8AC3E}">
        <p14:creationId xmlns:p14="http://schemas.microsoft.com/office/powerpoint/2010/main" val="49237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se dozvíte?</a:t>
            </a:r>
            <a:endParaRPr lang="cs-CZ" dirty="0"/>
          </a:p>
        </p:txBody>
      </p:sp>
      <p:sp>
        <p:nvSpPr>
          <p:cNvPr id="3" name="Zástupný symbol pro obsah 2"/>
          <p:cNvSpPr>
            <a:spLocks noGrp="1"/>
          </p:cNvSpPr>
          <p:nvPr>
            <p:ph idx="1"/>
          </p:nvPr>
        </p:nvSpPr>
        <p:spPr/>
        <p:txBody>
          <a:bodyPr/>
          <a:lstStyle/>
          <a:p>
            <a:r>
              <a:rPr lang="cs-CZ" dirty="0" smtClean="0"/>
              <a:t>Co je to ultrakrátká senzorická paměť</a:t>
            </a:r>
          </a:p>
          <a:p>
            <a:r>
              <a:rPr lang="cs-CZ" dirty="0" smtClean="0"/>
              <a:t>Co je to krátkodobá a pracovní paměť</a:t>
            </a:r>
          </a:p>
          <a:p>
            <a:r>
              <a:rPr lang="cs-CZ" dirty="0" smtClean="0"/>
              <a:t>Co je to dlouhodobá paměť a jaké má části</a:t>
            </a:r>
          </a:p>
          <a:p>
            <a:r>
              <a:rPr lang="cs-CZ" dirty="0" smtClean="0"/>
              <a:t>Co si lépe pamatujeme</a:t>
            </a:r>
          </a:p>
          <a:p>
            <a:endParaRPr lang="cs-CZ" dirty="0" smtClean="0"/>
          </a:p>
          <a:p>
            <a:r>
              <a:rPr lang="cs-CZ" dirty="0" smtClean="0"/>
              <a:t>Jak jsme na tom s pamětí ve srovnání se šimpanzi </a:t>
            </a:r>
          </a:p>
          <a:p>
            <a:r>
              <a:rPr lang="cs-CZ" dirty="0" smtClean="0"/>
              <a:t>Proč si nemůžeme vzpomenout na něco, co jsme bezpečně před chvílí věděli.</a:t>
            </a:r>
          </a:p>
          <a:p>
            <a:endParaRPr lang="cs-CZ" dirty="0" smtClean="0"/>
          </a:p>
          <a:p>
            <a:endParaRPr lang="cs-CZ" dirty="0" smtClean="0"/>
          </a:p>
          <a:p>
            <a:endParaRPr lang="cs-CZ" dirty="0"/>
          </a:p>
        </p:txBody>
      </p:sp>
    </p:spTree>
    <p:extLst>
      <p:ext uri="{BB962C8B-B14F-4D97-AF65-F5344CB8AC3E}">
        <p14:creationId xmlns:p14="http://schemas.microsoft.com/office/powerpoint/2010/main" val="25616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467544" y="260648"/>
            <a:ext cx="8229600" cy="871538"/>
          </a:xfrm>
        </p:spPr>
        <p:txBody>
          <a:bodyPr rIns="91440" anchor="b">
            <a:scene3d>
              <a:camera prst="orthographicFront"/>
              <a:lightRig rig="soft" dir="t">
                <a:rot lat="0" lon="0" rev="2400000"/>
              </a:lightRig>
            </a:scene3d>
            <a:sp3d>
              <a:bevelT w="19050" h="12700"/>
            </a:sp3d>
          </a:bodyPr>
          <a:lstStyle/>
          <a:p>
            <a:pPr marL="54864" algn="ctr" eaLnBrk="1" fontAlgn="auto" hangingPunct="1">
              <a:spcAft>
                <a:spcPts val="0"/>
              </a:spcAft>
              <a:defRPr/>
            </a:pPr>
            <a:r>
              <a:rPr lang="cs-CZ" sz="4600" dirty="0" smtClean="0">
                <a:ln>
                  <a:noFill/>
                </a:ln>
                <a:solidFill>
                  <a:schemeClr val="tx1"/>
                </a:solidFill>
                <a:effectLst>
                  <a:outerShdw blurRad="38100" dist="25500" dir="5400000" algn="tl" rotWithShape="0">
                    <a:srgbClr val="000000">
                      <a:satMod val="180000"/>
                      <a:alpha val="75000"/>
                    </a:srgbClr>
                  </a:outerShdw>
                </a:effectLst>
              </a:rPr>
              <a:t>Dlouhodobá paměť</a:t>
            </a:r>
            <a:endParaRPr lang="cs-CZ" sz="4600" dirty="0">
              <a:ln>
                <a:noFill/>
              </a:ln>
              <a:solidFill>
                <a:schemeClr val="tx1"/>
              </a:solidFill>
              <a:effectLst>
                <a:outerShdw blurRad="38100" dist="25500" dir="5400000" algn="tl" rotWithShape="0">
                  <a:srgbClr val="000000">
                    <a:satMod val="180000"/>
                    <a:alpha val="75000"/>
                  </a:srgbClr>
                </a:outerShdw>
              </a:effectLst>
            </a:endParaRPr>
          </a:p>
        </p:txBody>
      </p:sp>
      <p:sp>
        <p:nvSpPr>
          <p:cNvPr id="55298" name="Zástupný symbol pro obsah 2"/>
          <p:cNvSpPr>
            <a:spLocks noGrp="1"/>
          </p:cNvSpPr>
          <p:nvPr>
            <p:ph idx="4294967295"/>
          </p:nvPr>
        </p:nvSpPr>
        <p:spPr>
          <a:xfrm>
            <a:off x="467544" y="1628800"/>
            <a:ext cx="8229600" cy="4968552"/>
          </a:xfrm>
        </p:spPr>
        <p:txBody>
          <a:bodyPr>
            <a:normAutofit fontScale="85000" lnSpcReduction="20000"/>
          </a:bodyPr>
          <a:lstStyle/>
          <a:p>
            <a:pPr marL="292100" indent="-292100"/>
            <a:r>
              <a:rPr lang="cs-CZ" dirty="0" smtClean="0"/>
              <a:t>Vštípení do dlouhodobé paměti vyžaduje čas a většinou i </a:t>
            </a:r>
            <a:r>
              <a:rPr lang="cs-CZ" dirty="0"/>
              <a:t>úsilí (</a:t>
            </a:r>
            <a:r>
              <a:rPr lang="cs-CZ" dirty="0" err="1" smtClean="0"/>
              <a:t>Craik</a:t>
            </a:r>
            <a:r>
              <a:rPr lang="cs-CZ" dirty="0" smtClean="0"/>
              <a:t> &amp; </a:t>
            </a:r>
            <a:r>
              <a:rPr lang="cs-CZ" dirty="0" err="1"/>
              <a:t>Lockhart</a:t>
            </a:r>
            <a:r>
              <a:rPr lang="cs-CZ" dirty="0"/>
              <a:t>, </a:t>
            </a:r>
            <a:r>
              <a:rPr lang="cs-CZ" dirty="0" smtClean="0"/>
              <a:t>1972).</a:t>
            </a:r>
          </a:p>
          <a:p>
            <a:pPr marL="292100" indent="-292100" eaLnBrk="1" hangingPunct="1"/>
            <a:r>
              <a:rPr lang="cs-CZ" dirty="0" smtClean="0"/>
              <a:t>Oproti KP je DP z velké části mimo vědomí = není aktuálně vybavovaná – je v jakémsi přístupném skladu.</a:t>
            </a:r>
          </a:p>
          <a:p>
            <a:pPr marL="292100" indent="-292100" eaLnBrk="1" hangingPunct="1"/>
            <a:r>
              <a:rPr lang="cs-CZ" dirty="0" smtClean="0"/>
              <a:t>Od KP se liší v parametru trvání a kapacity. J</a:t>
            </a:r>
            <a:r>
              <a:rPr lang="es-ES" dirty="0" smtClean="0"/>
              <a:t>ejí kapacita je hypoteticky neomezená</a:t>
            </a:r>
            <a:r>
              <a:rPr lang="cs-CZ" dirty="0" smtClean="0"/>
              <a:t> (srov. „celý život před očima“ u NDE).</a:t>
            </a:r>
          </a:p>
          <a:p>
            <a:pPr marL="292100" indent="-292100" eaLnBrk="1" hangingPunct="1"/>
            <a:r>
              <a:rPr lang="cs-CZ" dirty="0" smtClean="0"/>
              <a:t>Mechanismus dlouhodobé paměti spočívá patrně v zapojení neuronových sítí (propojení neuronů a tvorbě určitých proteinů).</a:t>
            </a:r>
          </a:p>
          <a:p>
            <a:pPr marL="292100" indent="-292100" eaLnBrk="1" hangingPunct="1"/>
            <a:r>
              <a:rPr lang="cs-CZ" dirty="0" smtClean="0"/>
              <a:t>Existují poruchy DP: amnézie, demence (Alzheimerova d.).</a:t>
            </a:r>
          </a:p>
          <a:p>
            <a:pPr marL="292100" indent="-292100"/>
            <a:r>
              <a:rPr lang="cs-CZ" dirty="0"/>
              <a:t>Role spánku (2. </a:t>
            </a:r>
            <a:r>
              <a:rPr lang="cs-CZ" dirty="0" smtClean="0"/>
              <a:t>fáze, SWS, REM) </a:t>
            </a:r>
            <a:r>
              <a:rPr lang="cs-CZ" dirty="0"/>
              <a:t>pro konsolidaci </a:t>
            </a:r>
            <a:r>
              <a:rPr lang="cs-CZ" dirty="0" smtClean="0"/>
              <a:t>deklarativních reprezentací.</a:t>
            </a:r>
            <a:endParaRPr lang="cs-CZ" dirty="0"/>
          </a:p>
          <a:p>
            <a:pPr marL="0" indent="0" eaLnBrk="1" hangingPunct="1">
              <a:buNone/>
            </a:pPr>
            <a:endParaRPr lang="cs-CZ" dirty="0" smtClean="0"/>
          </a:p>
        </p:txBody>
      </p:sp>
    </p:spTree>
    <p:extLst>
      <p:ext uri="{BB962C8B-B14F-4D97-AF65-F5344CB8AC3E}">
        <p14:creationId xmlns:p14="http://schemas.microsoft.com/office/powerpoint/2010/main" val="2512247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78098"/>
          </a:xfrm>
        </p:spPr>
        <p:txBody>
          <a:bodyPr/>
          <a:lstStyle/>
          <a:p>
            <a:r>
              <a:rPr lang="cs-CZ" sz="4400" dirty="0">
                <a:ln>
                  <a:noFill/>
                </a:ln>
                <a:solidFill>
                  <a:srgbClr val="FFFF00"/>
                </a:solidFill>
                <a:effectLst>
                  <a:outerShdw blurRad="38100" dist="25500" dir="5400000" algn="tl" rotWithShape="0">
                    <a:srgbClr val="000000">
                      <a:satMod val="180000"/>
                      <a:alpha val="75000"/>
                    </a:srgbClr>
                  </a:outerShdw>
                </a:effectLst>
              </a:rPr>
              <a:t>Dlouhodobá paměť</a:t>
            </a:r>
            <a:endParaRPr lang="cs-CZ" dirty="0">
              <a:solidFill>
                <a:srgbClr val="FFFF00"/>
              </a:solidFill>
            </a:endParaRPr>
          </a:p>
        </p:txBody>
      </p:sp>
      <p:sp>
        <p:nvSpPr>
          <p:cNvPr id="3" name="Zástupný symbol pro obsah 2"/>
          <p:cNvSpPr>
            <a:spLocks noGrp="1"/>
          </p:cNvSpPr>
          <p:nvPr>
            <p:ph idx="1"/>
          </p:nvPr>
        </p:nvSpPr>
        <p:spPr>
          <a:xfrm>
            <a:off x="467544" y="1556792"/>
            <a:ext cx="8208912" cy="5112568"/>
          </a:xfrm>
        </p:spPr>
        <p:txBody>
          <a:bodyPr>
            <a:normAutofit lnSpcReduction="10000"/>
          </a:bodyPr>
          <a:lstStyle/>
          <a:p>
            <a:pPr marL="137160" indent="0">
              <a:buNone/>
            </a:pPr>
            <a:r>
              <a:rPr lang="cs-CZ" dirty="0"/>
              <a:t>Oproti KP platí v DP režim: </a:t>
            </a:r>
            <a:endParaRPr lang="cs-CZ" dirty="0" smtClean="0"/>
          </a:p>
          <a:p>
            <a:pPr marL="137160" indent="0">
              <a:buNone/>
            </a:pPr>
            <a:r>
              <a:rPr lang="cs-CZ" dirty="0" smtClean="0"/>
              <a:t>1. </a:t>
            </a:r>
            <a:r>
              <a:rPr lang="cs-CZ" dirty="0"/>
              <a:t>ukládání, </a:t>
            </a:r>
            <a:r>
              <a:rPr lang="cs-CZ" dirty="0" smtClean="0"/>
              <a:t>vštěpování (</a:t>
            </a:r>
            <a:r>
              <a:rPr lang="cs-CZ" i="1" dirty="0" err="1" smtClean="0"/>
              <a:t>encoding</a:t>
            </a:r>
            <a:r>
              <a:rPr lang="cs-CZ" dirty="0" smtClean="0"/>
              <a:t>)</a:t>
            </a:r>
          </a:p>
          <a:p>
            <a:pPr marL="137160" indent="0">
              <a:buNone/>
            </a:pPr>
            <a:r>
              <a:rPr lang="cs-CZ" dirty="0" smtClean="0"/>
              <a:t>2. uchování</a:t>
            </a:r>
          </a:p>
          <a:p>
            <a:pPr marL="137160" indent="0">
              <a:buNone/>
            </a:pPr>
            <a:r>
              <a:rPr lang="cs-CZ" dirty="0" smtClean="0"/>
              <a:t>3. vybavení (</a:t>
            </a:r>
            <a:r>
              <a:rPr lang="cs-CZ" i="1" dirty="0" err="1" smtClean="0"/>
              <a:t>retrieval</a:t>
            </a:r>
            <a:r>
              <a:rPr lang="cs-CZ" dirty="0" smtClean="0"/>
              <a:t>: </a:t>
            </a:r>
            <a:r>
              <a:rPr lang="cs-CZ" b="1" i="1" dirty="0" err="1" smtClean="0"/>
              <a:t>recall</a:t>
            </a:r>
            <a:r>
              <a:rPr lang="cs-CZ" i="1" dirty="0" smtClean="0"/>
              <a:t> (</a:t>
            </a:r>
            <a:r>
              <a:rPr lang="en-US" i="1" dirty="0"/>
              <a:t>free recall, cued recall </a:t>
            </a:r>
            <a:r>
              <a:rPr lang="en-US" dirty="0" smtClean="0"/>
              <a:t>a</a:t>
            </a:r>
            <a:r>
              <a:rPr lang="en-US" i="1" dirty="0" smtClean="0"/>
              <a:t> </a:t>
            </a:r>
            <a:r>
              <a:rPr lang="en-US" i="1" dirty="0"/>
              <a:t>serial </a:t>
            </a:r>
            <a:r>
              <a:rPr lang="en-US" i="1" dirty="0" smtClean="0"/>
              <a:t>recall</a:t>
            </a:r>
            <a:r>
              <a:rPr lang="cs-CZ" i="1" dirty="0" smtClean="0"/>
              <a:t>), </a:t>
            </a:r>
            <a:r>
              <a:rPr lang="cs-CZ" i="1" dirty="0" err="1" smtClean="0"/>
              <a:t>recognition</a:t>
            </a:r>
            <a:r>
              <a:rPr lang="cs-CZ" i="1" dirty="0" smtClean="0"/>
              <a:t>, 				</a:t>
            </a:r>
            <a:r>
              <a:rPr lang="cs-CZ" i="1" dirty="0" err="1" smtClean="0"/>
              <a:t>familiarity</a:t>
            </a:r>
            <a:r>
              <a:rPr lang="cs-CZ" dirty="0" smtClean="0"/>
              <a:t>).</a:t>
            </a:r>
          </a:p>
          <a:p>
            <a:pPr marL="137160" indent="0">
              <a:buNone/>
            </a:pPr>
            <a:r>
              <a:rPr lang="cs-CZ" dirty="0" err="1" smtClean="0"/>
              <a:t>Tulving</a:t>
            </a:r>
            <a:r>
              <a:rPr lang="cs-CZ" dirty="0" smtClean="0"/>
              <a:t> (1966) upozornil na to, že často nezkoumáme schopnost si pamatovat (ukládat, podržet), ale spíše schopnost si </a:t>
            </a:r>
            <a:r>
              <a:rPr lang="cs-CZ" b="1" dirty="0" smtClean="0"/>
              <a:t>vybavit</a:t>
            </a:r>
            <a:r>
              <a:rPr lang="cs-CZ" dirty="0" smtClean="0"/>
              <a:t> (=v paměti je toho často mnohem víc, než se zdá – jen se k tomu dostat!). </a:t>
            </a:r>
            <a:endParaRPr lang="cs-CZ" dirty="0"/>
          </a:p>
        </p:txBody>
      </p:sp>
    </p:spTree>
    <p:extLst>
      <p:ext uri="{BB962C8B-B14F-4D97-AF65-F5344CB8AC3E}">
        <p14:creationId xmlns:p14="http://schemas.microsoft.com/office/powerpoint/2010/main" val="3729885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dlouhodobé paměti</a:t>
            </a:r>
            <a:endParaRPr lang="cs-CZ" dirty="0"/>
          </a:p>
        </p:txBody>
      </p:sp>
      <p:pic>
        <p:nvPicPr>
          <p:cNvPr id="1028" name="Picture 4" descr="VÃ½sledek obrÃ¡zku pro memory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9264"/>
            <a:ext cx="8229600" cy="4197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39752" y="6309320"/>
            <a:ext cx="4824536" cy="369332"/>
          </a:xfrm>
          <a:prstGeom prst="rect">
            <a:avLst/>
          </a:prstGeom>
          <a:noFill/>
        </p:spPr>
        <p:txBody>
          <a:bodyPr wrap="square" rtlCol="0">
            <a:spAutoFit/>
          </a:bodyPr>
          <a:lstStyle/>
          <a:p>
            <a:r>
              <a:rPr lang="cs-CZ" dirty="0" smtClean="0"/>
              <a:t>dle: Thompson &amp; Kim, 1996</a:t>
            </a:r>
            <a:endParaRPr lang="cs-CZ" dirty="0"/>
          </a:p>
        </p:txBody>
      </p:sp>
    </p:spTree>
    <p:extLst>
      <p:ext uri="{BB962C8B-B14F-4D97-AF65-F5344CB8AC3E}">
        <p14:creationId xmlns:p14="http://schemas.microsoft.com/office/powerpoint/2010/main" val="253490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395536" y="116632"/>
            <a:ext cx="8229600" cy="720725"/>
          </a:xfrm>
        </p:spPr>
        <p:txBody>
          <a:bodyPr rIns="91440" anchor="b">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cs-CZ" sz="4600" dirty="0" smtClean="0">
                <a:ln>
                  <a:noFill/>
                </a:ln>
                <a:solidFill>
                  <a:schemeClr val="tx1"/>
                </a:solidFill>
                <a:effectLst>
                  <a:outerShdw blurRad="38100" dist="25500" dir="5400000" algn="tl" rotWithShape="0">
                    <a:srgbClr val="000000">
                      <a:satMod val="180000"/>
                      <a:alpha val="75000"/>
                    </a:srgbClr>
                  </a:outerShdw>
                </a:effectLst>
              </a:rPr>
              <a:t>Dlouhodobá paměť 2</a:t>
            </a:r>
            <a:endParaRPr lang="cs-CZ" sz="4600" dirty="0">
              <a:ln>
                <a:noFill/>
              </a:ln>
              <a:solidFill>
                <a:schemeClr val="tx1"/>
              </a:solidFill>
              <a:effectLst>
                <a:outerShdw blurRad="38100" dist="25500" dir="5400000" algn="tl" rotWithShape="0">
                  <a:srgbClr val="000000">
                    <a:satMod val="180000"/>
                    <a:alpha val="75000"/>
                  </a:srgbClr>
                </a:outerShdw>
              </a:effectLst>
            </a:endParaRPr>
          </a:p>
        </p:txBody>
      </p:sp>
      <p:sp>
        <p:nvSpPr>
          <p:cNvPr id="55298" name="Zástupný symbol pro obsah 2"/>
          <p:cNvSpPr>
            <a:spLocks noGrp="1"/>
          </p:cNvSpPr>
          <p:nvPr>
            <p:ph idx="4294967295"/>
          </p:nvPr>
        </p:nvSpPr>
        <p:spPr>
          <a:xfrm>
            <a:off x="395536" y="980728"/>
            <a:ext cx="8229600" cy="5760640"/>
          </a:xfrm>
        </p:spPr>
        <p:txBody>
          <a:bodyPr>
            <a:normAutofit fontScale="77500" lnSpcReduction="20000"/>
          </a:bodyPr>
          <a:lstStyle/>
          <a:p>
            <a:pPr marL="292100" indent="-292100">
              <a:buNone/>
            </a:pPr>
            <a:r>
              <a:rPr lang="en-US" b="1" dirty="0" err="1" smtClean="0"/>
              <a:t>Endel</a:t>
            </a:r>
            <a:r>
              <a:rPr lang="en-US" b="1" dirty="0" smtClean="0"/>
              <a:t> </a:t>
            </a:r>
            <a:r>
              <a:rPr lang="en-US" b="1" dirty="0" err="1" smtClean="0"/>
              <a:t>Tulving</a:t>
            </a:r>
            <a:r>
              <a:rPr lang="en-US" dirty="0" smtClean="0"/>
              <a:t> (</a:t>
            </a:r>
            <a:r>
              <a:rPr lang="cs-CZ" dirty="0" smtClean="0"/>
              <a:t>nar. </a:t>
            </a:r>
            <a:r>
              <a:rPr lang="en-US" dirty="0" smtClean="0"/>
              <a:t>1927)</a:t>
            </a:r>
            <a:r>
              <a:rPr lang="cs-CZ" dirty="0" smtClean="0"/>
              <a:t> v díle z roku 1972 odlišil od sebe </a:t>
            </a:r>
            <a:r>
              <a:rPr lang="cs-CZ" b="1" dirty="0" smtClean="0"/>
              <a:t>epizodickou</a:t>
            </a:r>
            <a:r>
              <a:rPr lang="cs-CZ" dirty="0" smtClean="0"/>
              <a:t> a </a:t>
            </a:r>
            <a:r>
              <a:rPr lang="cs-CZ" b="1" dirty="0" smtClean="0"/>
              <a:t>sémantickou</a:t>
            </a:r>
            <a:r>
              <a:rPr lang="cs-CZ" dirty="0" smtClean="0"/>
              <a:t> část </a:t>
            </a:r>
            <a:r>
              <a:rPr lang="cs-CZ" b="1" dirty="0" smtClean="0"/>
              <a:t>deklarativní</a:t>
            </a:r>
            <a:r>
              <a:rPr lang="cs-CZ" dirty="0" smtClean="0"/>
              <a:t> paměti.</a:t>
            </a:r>
          </a:p>
          <a:p>
            <a:pPr marL="292100" indent="-292100">
              <a:buNone/>
            </a:pPr>
            <a:endParaRPr lang="cs-CZ" dirty="0" smtClean="0"/>
          </a:p>
          <a:p>
            <a:pPr marL="292100" indent="-292100">
              <a:buFont typeface="Wingdings 2" pitchFamily="18" charset="2"/>
              <a:buAutoNum type="arabicPeriod"/>
            </a:pPr>
            <a:r>
              <a:rPr lang="cs-CZ" b="1" dirty="0" smtClean="0"/>
              <a:t>Epizodická</a:t>
            </a:r>
            <a:r>
              <a:rPr lang="cs-CZ" dirty="0" smtClean="0"/>
              <a:t> </a:t>
            </a:r>
            <a:r>
              <a:rPr lang="cs-CZ" b="1" dirty="0" smtClean="0"/>
              <a:t>P</a:t>
            </a:r>
            <a:r>
              <a:rPr lang="cs-CZ" dirty="0" smtClean="0"/>
              <a:t> – obsahy v čase a místě s osobním podtextem, s emocí (příběhy, zážitky, autobiografická paměť). (</a:t>
            </a:r>
            <a:r>
              <a:rPr lang="cs-CZ" dirty="0" err="1" smtClean="0"/>
              <a:t>Tulving</a:t>
            </a:r>
            <a:r>
              <a:rPr lang="cs-CZ" dirty="0" smtClean="0"/>
              <a:t>, 1983). „Vybavujeme si nějakou epizodu nebo stav tak, jak jsme je kdysi prožívali“ (</a:t>
            </a:r>
            <a:r>
              <a:rPr lang="cs-CZ" dirty="0" err="1" smtClean="0"/>
              <a:t>Wheeler</a:t>
            </a:r>
            <a:r>
              <a:rPr lang="cs-CZ" dirty="0" smtClean="0"/>
              <a:t>, </a:t>
            </a:r>
            <a:r>
              <a:rPr lang="cs-CZ" dirty="0" err="1" smtClean="0"/>
              <a:t>Stuss</a:t>
            </a:r>
            <a:r>
              <a:rPr lang="cs-CZ" dirty="0" smtClean="0"/>
              <a:t>, </a:t>
            </a:r>
            <a:r>
              <a:rPr lang="cs-CZ" dirty="0" err="1" smtClean="0"/>
              <a:t>Tulving</a:t>
            </a:r>
            <a:r>
              <a:rPr lang="cs-CZ" dirty="0" smtClean="0"/>
              <a:t>, 1997, s. 333)</a:t>
            </a:r>
          </a:p>
          <a:p>
            <a:pPr marL="292100" indent="-292100">
              <a:buFont typeface="Wingdings 2" pitchFamily="18" charset="2"/>
              <a:buAutoNum type="arabicPeriod"/>
            </a:pPr>
            <a:r>
              <a:rPr lang="cs-CZ" b="1" dirty="0" smtClean="0"/>
              <a:t>Sémantická</a:t>
            </a:r>
            <a:r>
              <a:rPr lang="cs-CZ" dirty="0" smtClean="0"/>
              <a:t> </a:t>
            </a:r>
            <a:r>
              <a:rPr lang="cs-CZ" b="1" dirty="0" smtClean="0"/>
              <a:t>P</a:t>
            </a:r>
            <a:r>
              <a:rPr lang="cs-CZ" dirty="0" smtClean="0"/>
              <a:t> – obsahy bez vztahu k místu a času osvojení – obecná fakta (hlavní města, Pythagorova věta, protonové číslo uhlíku aj.). Je to „</a:t>
            </a:r>
            <a:r>
              <a:rPr lang="cs-CZ" b="1" dirty="0" smtClean="0"/>
              <a:t>mentální tezaurus organizovaných vědomostí</a:t>
            </a:r>
            <a:r>
              <a:rPr lang="cs-CZ" dirty="0" smtClean="0"/>
              <a:t>…“(</a:t>
            </a:r>
            <a:r>
              <a:rPr lang="cs-CZ" dirty="0" err="1" smtClean="0"/>
              <a:t>Wheeler</a:t>
            </a:r>
            <a:r>
              <a:rPr lang="cs-CZ" dirty="0" smtClean="0"/>
              <a:t>, </a:t>
            </a:r>
            <a:r>
              <a:rPr lang="cs-CZ" dirty="0" err="1" smtClean="0"/>
              <a:t>Stuss</a:t>
            </a:r>
            <a:r>
              <a:rPr lang="cs-CZ" dirty="0" smtClean="0"/>
              <a:t>, </a:t>
            </a:r>
            <a:r>
              <a:rPr lang="cs-CZ" dirty="0" err="1" smtClean="0"/>
              <a:t>Tulving</a:t>
            </a:r>
            <a:r>
              <a:rPr lang="cs-CZ" dirty="0" smtClean="0"/>
              <a:t>, 1997, s. 333)</a:t>
            </a:r>
          </a:p>
          <a:p>
            <a:pPr marL="292100" indent="-292100">
              <a:buNone/>
            </a:pPr>
            <a:endParaRPr lang="cs-CZ" dirty="0" smtClean="0"/>
          </a:p>
          <a:p>
            <a:pPr marL="292100" indent="-292100">
              <a:buNone/>
            </a:pPr>
            <a:r>
              <a:rPr lang="cs-CZ" dirty="0" smtClean="0"/>
              <a:t>Ač se o nich hovoří odděleně, jsou navzájem propojeny – nelze si osvojit stopu v sém. P, aniž by došlo k tvorbě odpovídající informace v epizod. P (</a:t>
            </a:r>
            <a:r>
              <a:rPr lang="cs-CZ" dirty="0" err="1" smtClean="0"/>
              <a:t>Eysenck</a:t>
            </a:r>
            <a:r>
              <a:rPr lang="cs-CZ" dirty="0" smtClean="0"/>
              <a:t>, </a:t>
            </a:r>
            <a:r>
              <a:rPr lang="cs-CZ" dirty="0" err="1" smtClean="0"/>
              <a:t>Keane</a:t>
            </a:r>
            <a:r>
              <a:rPr lang="cs-CZ" dirty="0" smtClean="0"/>
              <a:t>, 2008, s. 231)</a:t>
            </a:r>
          </a:p>
          <a:p>
            <a:pPr marL="292100" indent="-292100">
              <a:buFont typeface="Wingdings 2" pitchFamily="18" charset="2"/>
              <a:buAutoNum type="arabicPeriod"/>
            </a:pPr>
            <a:endParaRPr lang="cs-CZ" dirty="0" smtClean="0"/>
          </a:p>
          <a:p>
            <a:pPr marL="292100" indent="-292100">
              <a:buNone/>
            </a:pPr>
            <a:endParaRPr lang="cs-CZ" dirty="0" smtClean="0"/>
          </a:p>
          <a:p>
            <a:pPr marL="292100" indent="-292100">
              <a:buNone/>
            </a:pPr>
            <a:endParaRPr lang="cs-CZ" dirty="0" smtClean="0"/>
          </a:p>
        </p:txBody>
      </p:sp>
    </p:spTree>
    <p:extLst>
      <p:ext uri="{BB962C8B-B14F-4D97-AF65-F5344CB8AC3E}">
        <p14:creationId xmlns:p14="http://schemas.microsoft.com/office/powerpoint/2010/main" val="251224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si lépe pamatujeme?</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32736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dirty="0" smtClean="0"/>
              <a:t>Paměť a smysluplnost</a:t>
            </a:r>
            <a:endParaRPr lang="cs-CZ" dirty="0"/>
          </a:p>
        </p:txBody>
      </p:sp>
      <p:sp>
        <p:nvSpPr>
          <p:cNvPr id="3" name="Zástupný symbol pro obsah 2"/>
          <p:cNvSpPr>
            <a:spLocks noGrp="1"/>
          </p:cNvSpPr>
          <p:nvPr>
            <p:ph idx="1"/>
          </p:nvPr>
        </p:nvSpPr>
        <p:spPr>
          <a:xfrm>
            <a:off x="251520" y="1412776"/>
            <a:ext cx="8435280" cy="5184576"/>
          </a:xfrm>
        </p:spPr>
        <p:txBody>
          <a:bodyPr>
            <a:normAutofit/>
          </a:bodyPr>
          <a:lstStyle/>
          <a:p>
            <a:pPr>
              <a:buNone/>
            </a:pPr>
            <a:r>
              <a:rPr lang="cs-CZ" dirty="0" smtClean="0"/>
              <a:t>Lépe si pamatujeme materiál, který nám dává smysl, než materiál beze smyslu. </a:t>
            </a:r>
          </a:p>
          <a:p>
            <a:pPr>
              <a:buNone/>
            </a:pPr>
            <a:endParaRPr lang="cs-CZ" dirty="0" smtClean="0"/>
          </a:p>
          <a:p>
            <a:pPr>
              <a:buNone/>
            </a:pPr>
            <a:r>
              <a:rPr lang="cs-CZ" dirty="0" smtClean="0"/>
              <a:t>To platí jak pro text a verbální materiál (</a:t>
            </a:r>
            <a:r>
              <a:rPr lang="cs-CZ" dirty="0" err="1" smtClean="0"/>
              <a:t>Bransford</a:t>
            </a:r>
            <a:r>
              <a:rPr lang="cs-CZ" dirty="0" smtClean="0"/>
              <a:t>, Johnson, 1972), tak i pro obrazový materiál (pamatujeme si lépe tváře, 74%, než sněhové vločky, 30%, ač vločky mají větší variabilitu; </a:t>
            </a:r>
            <a:r>
              <a:rPr lang="cs-CZ" dirty="0" err="1" smtClean="0"/>
              <a:t>Goldstein</a:t>
            </a:r>
            <a:r>
              <a:rPr lang="cs-CZ" dirty="0" smtClean="0"/>
              <a:t>, </a:t>
            </a:r>
            <a:r>
              <a:rPr lang="cs-CZ" dirty="0" err="1" smtClean="0"/>
              <a:t>Chance</a:t>
            </a:r>
            <a:r>
              <a:rPr lang="cs-CZ" dirty="0" smtClean="0"/>
              <a:t>, 1970). </a:t>
            </a:r>
          </a:p>
          <a:p>
            <a:pPr>
              <a:buNone/>
            </a:pPr>
            <a:endParaRPr lang="cs-CZ" dirty="0"/>
          </a:p>
        </p:txBody>
      </p:sp>
      <p:pic>
        <p:nvPicPr>
          <p:cNvPr id="7" name="Obrázek 6"/>
          <p:cNvPicPr>
            <a:picLocks noChangeAspect="1"/>
          </p:cNvPicPr>
          <p:nvPr/>
        </p:nvPicPr>
        <p:blipFill>
          <a:blip r:embed="rId2"/>
          <a:stretch>
            <a:fillRect/>
          </a:stretch>
        </p:blipFill>
        <p:spPr>
          <a:xfrm>
            <a:off x="2339752" y="5394007"/>
            <a:ext cx="4310806" cy="1484606"/>
          </a:xfrm>
          <a:prstGeom prst="rect">
            <a:avLst/>
          </a:prstGeom>
        </p:spPr>
      </p:pic>
    </p:spTree>
    <p:extLst>
      <p:ext uri="{BB962C8B-B14F-4D97-AF65-F5344CB8AC3E}">
        <p14:creationId xmlns:p14="http://schemas.microsoft.com/office/powerpoint/2010/main" val="1499026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a smysluplnost</a:t>
            </a:r>
          </a:p>
        </p:txBody>
      </p:sp>
      <p:sp>
        <p:nvSpPr>
          <p:cNvPr id="3" name="Zástupný symbol pro obsah 2"/>
          <p:cNvSpPr>
            <a:spLocks noGrp="1"/>
          </p:cNvSpPr>
          <p:nvPr>
            <p:ph idx="1"/>
          </p:nvPr>
        </p:nvSpPr>
        <p:spPr>
          <a:xfrm>
            <a:off x="457200" y="1412776"/>
            <a:ext cx="8229600" cy="2016224"/>
          </a:xfrm>
        </p:spPr>
        <p:txBody>
          <a:bodyPr>
            <a:normAutofit fontScale="85000" lnSpcReduction="10000"/>
          </a:bodyPr>
          <a:lstStyle/>
          <a:p>
            <a:pPr marL="137160" indent="0">
              <a:buNone/>
            </a:pPr>
            <a:r>
              <a:rPr lang="cs-CZ" dirty="0"/>
              <a:t>Podobně další studie (</a:t>
            </a:r>
            <a:r>
              <a:rPr lang="cs-CZ" dirty="0" err="1"/>
              <a:t>Bower</a:t>
            </a:r>
            <a:r>
              <a:rPr lang="cs-CZ" dirty="0"/>
              <a:t>, Karlin, </a:t>
            </a:r>
            <a:r>
              <a:rPr lang="cs-CZ" dirty="0" err="1"/>
              <a:t>Dueck</a:t>
            </a:r>
            <a:r>
              <a:rPr lang="cs-CZ" dirty="0"/>
              <a:t>, 1975) ukazuje, že paměť na podivné kresby je horší (</a:t>
            </a:r>
            <a:r>
              <a:rPr lang="cs-CZ" b="1" dirty="0"/>
              <a:t>51%</a:t>
            </a:r>
            <a:r>
              <a:rPr lang="cs-CZ" dirty="0"/>
              <a:t> dobře zapamatovaných), když respondentům nebyl dán klíč k těmto kresbám, oproti paměti respondentů, kterým byl významový klíč podán (</a:t>
            </a:r>
            <a:r>
              <a:rPr lang="cs-CZ" b="1" dirty="0"/>
              <a:t>70%</a:t>
            </a:r>
            <a:r>
              <a:rPr lang="cs-CZ" dirty="0"/>
              <a:t>).</a:t>
            </a:r>
          </a:p>
          <a:p>
            <a:pPr marL="137160" indent="0">
              <a:buNone/>
            </a:pPr>
            <a:endParaRPr lang="cs-CZ" dirty="0"/>
          </a:p>
        </p:txBody>
      </p:sp>
      <p:pic>
        <p:nvPicPr>
          <p:cNvPr id="4" name="Picture 2" descr="http://madang.ajou.ac.kr/~yjkim/bow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999" y="3415075"/>
            <a:ext cx="488800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4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a smysluplnost</a:t>
            </a:r>
          </a:p>
        </p:txBody>
      </p:sp>
      <p:sp>
        <p:nvSpPr>
          <p:cNvPr id="3" name="Zástupný symbol pro obsah 2"/>
          <p:cNvSpPr>
            <a:spLocks noGrp="1"/>
          </p:cNvSpPr>
          <p:nvPr>
            <p:ph idx="1"/>
          </p:nvPr>
        </p:nvSpPr>
        <p:spPr>
          <a:xfrm>
            <a:off x="457200" y="1628801"/>
            <a:ext cx="8229600" cy="5040560"/>
          </a:xfrm>
        </p:spPr>
        <p:txBody>
          <a:bodyPr>
            <a:normAutofit fontScale="92500" lnSpcReduction="10000"/>
          </a:bodyPr>
          <a:lstStyle/>
          <a:p>
            <a:pPr marL="137160" indent="0">
              <a:buNone/>
            </a:pPr>
            <a:r>
              <a:rPr lang="cs-CZ" dirty="0" err="1" smtClean="0"/>
              <a:t>Bransford</a:t>
            </a:r>
            <a:r>
              <a:rPr lang="cs-CZ" dirty="0" smtClean="0"/>
              <a:t> a Johnsonová </a:t>
            </a:r>
            <a:r>
              <a:rPr lang="cs-CZ" dirty="0"/>
              <a:t>(1972) provedli důmyslný experiment, v němž si lidé četli a vzpomínali na text, který jim nedával smysl (3,6 ze 14 prvků) a nebo který jim dal smysl po doplnění názvu </a:t>
            </a:r>
            <a:r>
              <a:rPr lang="cs-CZ" dirty="0" smtClean="0"/>
              <a:t>textu </a:t>
            </a:r>
            <a:r>
              <a:rPr lang="cs-CZ" dirty="0"/>
              <a:t>– 8 ze 14 prvků</a:t>
            </a:r>
            <a:r>
              <a:rPr lang="cs-CZ" dirty="0" smtClean="0"/>
              <a:t>.</a:t>
            </a:r>
          </a:p>
          <a:p>
            <a:pPr marL="137160" indent="0">
              <a:buNone/>
            </a:pPr>
            <a:endParaRPr lang="cs-CZ" dirty="0"/>
          </a:p>
          <a:p>
            <a:pPr marL="118872" indent="0">
              <a:buNone/>
            </a:pPr>
            <a:r>
              <a:rPr lang="cs-CZ" dirty="0" err="1" smtClean="0"/>
              <a:t>Bransford</a:t>
            </a:r>
            <a:r>
              <a:rPr lang="cs-CZ" dirty="0" smtClean="0"/>
              <a:t> </a:t>
            </a:r>
            <a:r>
              <a:rPr lang="cs-CZ" dirty="0"/>
              <a:t>a </a:t>
            </a:r>
            <a:r>
              <a:rPr lang="cs-CZ" dirty="0" err="1" smtClean="0"/>
              <a:t>McCarrell</a:t>
            </a:r>
            <a:r>
              <a:rPr lang="cs-CZ" dirty="0" smtClean="0"/>
              <a:t> </a:t>
            </a:r>
            <a:r>
              <a:rPr lang="cs-CZ" dirty="0"/>
              <a:t>(1974):</a:t>
            </a:r>
          </a:p>
          <a:p>
            <a:pPr marL="118872" indent="0">
              <a:buNone/>
            </a:pPr>
            <a:r>
              <a:rPr lang="cs-CZ" dirty="0" smtClean="0"/>
              <a:t>„Hrály </a:t>
            </a:r>
            <a:r>
              <a:rPr lang="cs-CZ" dirty="0"/>
              <a:t>hrubě, protože popraskaly ve švech</a:t>
            </a:r>
            <a:r>
              <a:rPr lang="cs-CZ" dirty="0" smtClean="0"/>
              <a:t>.“</a:t>
            </a:r>
          </a:p>
          <a:p>
            <a:pPr marL="118872" indent="0">
              <a:buNone/>
            </a:pPr>
            <a:endParaRPr lang="cs-CZ" dirty="0" smtClean="0"/>
          </a:p>
          <a:p>
            <a:pPr marL="118872" indent="0">
              <a:buNone/>
            </a:pPr>
            <a:r>
              <a:rPr lang="cs-CZ" dirty="0" smtClean="0"/>
              <a:t>Jde o to vybavit si při porozumění to správné </a:t>
            </a:r>
            <a:r>
              <a:rPr lang="cs-CZ" b="1" dirty="0" smtClean="0"/>
              <a:t>kognitivní schéma, popř. kontext</a:t>
            </a:r>
            <a:r>
              <a:rPr lang="cs-CZ" dirty="0" smtClean="0"/>
              <a:t>.</a:t>
            </a:r>
            <a:endParaRPr lang="cs-CZ" dirty="0"/>
          </a:p>
          <a:p>
            <a:pPr marL="137160" indent="0">
              <a:buNone/>
            </a:pPr>
            <a:endParaRPr lang="cs-CZ" dirty="0"/>
          </a:p>
          <a:p>
            <a:pPr marL="137160" indent="0">
              <a:buNone/>
            </a:pPr>
            <a:endParaRPr lang="cs-CZ" dirty="0"/>
          </a:p>
        </p:txBody>
      </p:sp>
    </p:spTree>
    <p:extLst>
      <p:ext uri="{BB962C8B-B14F-4D97-AF65-F5344CB8AC3E}">
        <p14:creationId xmlns:p14="http://schemas.microsoft.com/office/powerpoint/2010/main" val="3390602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252728"/>
          </a:xfrm>
        </p:spPr>
        <p:txBody>
          <a:bodyPr/>
          <a:lstStyle/>
          <a:p>
            <a:r>
              <a:rPr lang="cs-CZ" dirty="0" smtClean="0"/>
              <a:t>Paměť a smysluplnost</a:t>
            </a:r>
            <a:endParaRPr lang="cs-CZ" dirty="0"/>
          </a:p>
        </p:txBody>
      </p:sp>
      <p:sp>
        <p:nvSpPr>
          <p:cNvPr id="3" name="Zástupný symbol pro obsah 2"/>
          <p:cNvSpPr>
            <a:spLocks noGrp="1"/>
          </p:cNvSpPr>
          <p:nvPr>
            <p:ph idx="1"/>
          </p:nvPr>
        </p:nvSpPr>
        <p:spPr>
          <a:xfrm>
            <a:off x="395536" y="1484784"/>
            <a:ext cx="8229600" cy="2520281"/>
          </a:xfrm>
        </p:spPr>
        <p:txBody>
          <a:bodyPr>
            <a:normAutofit fontScale="92500" lnSpcReduction="20000"/>
          </a:bodyPr>
          <a:lstStyle/>
          <a:p>
            <a:pPr>
              <a:buNone/>
            </a:pPr>
            <a:r>
              <a:rPr lang="cs-CZ" dirty="0" err="1" smtClean="0"/>
              <a:t>Craik</a:t>
            </a:r>
            <a:r>
              <a:rPr lang="cs-CZ" dirty="0" smtClean="0"/>
              <a:t>, </a:t>
            </a:r>
            <a:r>
              <a:rPr lang="cs-CZ" dirty="0" err="1" smtClean="0"/>
              <a:t>Lockhart</a:t>
            </a:r>
            <a:r>
              <a:rPr lang="cs-CZ" dirty="0" smtClean="0"/>
              <a:t>, 1972 – </a:t>
            </a:r>
            <a:r>
              <a:rPr lang="cs-CZ" b="1" dirty="0" smtClean="0"/>
              <a:t>hloubka zpracování</a:t>
            </a:r>
            <a:r>
              <a:rPr lang="cs-CZ" dirty="0" smtClean="0"/>
              <a:t>. 60 slov bylo dotazováno 3mi typy otázek (vzhled napsaného slova, fonetická struktura a sémantické zpracování). Tato slova rozpoznávali mezi 180. Nejvíce zapamatovaných slov bylo z poslední skupiny (sémantické zpracování).</a:t>
            </a:r>
          </a:p>
          <a:p>
            <a:pPr>
              <a:buNone/>
            </a:pPr>
            <a:endParaRPr lang="cs-CZ" dirty="0"/>
          </a:p>
        </p:txBody>
      </p:sp>
      <p:pic>
        <p:nvPicPr>
          <p:cNvPr id="4098" name="Picture 2" descr="VÃ½sledek obrÃ¡zku pro Craik, Lockhart, 1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856" y="3789040"/>
            <a:ext cx="4478288" cy="335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2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r>
              <a:rPr lang="cs-CZ" dirty="0"/>
              <a:t>Dokonce ani záměrné (oproti nezáměrnému) učení a ani větší počet opakování nevede k lepšímu osvojení (Atkinson, </a:t>
            </a:r>
            <a:r>
              <a:rPr lang="cs-CZ" dirty="0" err="1"/>
              <a:t>Shiffrin</a:t>
            </a:r>
            <a:r>
              <a:rPr lang="cs-CZ" dirty="0"/>
              <a:t>, 1968), pokud zůstává učení </a:t>
            </a:r>
            <a:r>
              <a:rPr lang="cs-CZ" b="1" dirty="0"/>
              <a:t>povrchním</a:t>
            </a:r>
            <a:r>
              <a:rPr lang="cs-CZ" dirty="0"/>
              <a:t> (oproti hloubkovému, tj. když </a:t>
            </a:r>
            <a:r>
              <a:rPr lang="cs-CZ" dirty="0" smtClean="0"/>
              <a:t>hledáme </a:t>
            </a:r>
            <a:r>
              <a:rPr lang="cs-CZ" dirty="0"/>
              <a:t>souvislosti apod.). </a:t>
            </a:r>
          </a:p>
        </p:txBody>
      </p:sp>
    </p:spTree>
    <p:extLst>
      <p:ext uri="{BB962C8B-B14F-4D97-AF65-F5344CB8AC3E}">
        <p14:creationId xmlns:p14="http://schemas.microsoft.com/office/powerpoint/2010/main" val="391098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4824536" cy="1143000"/>
          </a:xfrm>
        </p:spPr>
        <p:txBody>
          <a:bodyPr/>
          <a:lstStyle/>
          <a:p>
            <a:r>
              <a:rPr lang="cs-CZ" dirty="0" smtClean="0"/>
              <a:t>Učení</a:t>
            </a:r>
            <a:endParaRPr lang="cs-CZ" dirty="0"/>
          </a:p>
        </p:txBody>
      </p:sp>
      <p:sp>
        <p:nvSpPr>
          <p:cNvPr id="3" name="Zástupný symbol pro obsah 2"/>
          <p:cNvSpPr>
            <a:spLocks noGrp="1"/>
          </p:cNvSpPr>
          <p:nvPr>
            <p:ph idx="1"/>
          </p:nvPr>
        </p:nvSpPr>
        <p:spPr>
          <a:xfrm>
            <a:off x="251520" y="1556792"/>
            <a:ext cx="4968552" cy="4968552"/>
          </a:xfrm>
        </p:spPr>
        <p:txBody>
          <a:bodyPr>
            <a:normAutofit fontScale="92500" lnSpcReduction="10000"/>
          </a:bodyPr>
          <a:lstStyle/>
          <a:p>
            <a:pPr marL="137160" indent="0">
              <a:buNone/>
            </a:pPr>
            <a:r>
              <a:rPr lang="cs-CZ" dirty="0" smtClean="0"/>
              <a:t>To nejzákladnější představuje výzkum asocianisty </a:t>
            </a:r>
            <a:r>
              <a:rPr lang="cs-CZ" b="1" dirty="0" smtClean="0"/>
              <a:t>Hermana </a:t>
            </a:r>
            <a:r>
              <a:rPr lang="cs-CZ" b="1" dirty="0" err="1" smtClean="0"/>
              <a:t>Ebbinghause</a:t>
            </a:r>
            <a:r>
              <a:rPr lang="cs-CZ" b="1" dirty="0" smtClean="0"/>
              <a:t> </a:t>
            </a:r>
            <a:r>
              <a:rPr lang="cs-CZ" dirty="0" smtClean="0"/>
              <a:t>(1850-1909) o </a:t>
            </a:r>
            <a:r>
              <a:rPr lang="cs-CZ" dirty="0"/>
              <a:t>možnostech paměti </a:t>
            </a:r>
            <a:r>
              <a:rPr lang="cs-CZ" dirty="0" smtClean="0"/>
              <a:t>(jeho P).</a:t>
            </a:r>
          </a:p>
          <a:p>
            <a:pPr marL="137160" indent="0">
              <a:buNone/>
            </a:pPr>
            <a:r>
              <a:rPr lang="cs-CZ" dirty="0" smtClean="0"/>
              <a:t>Vytvořil seznam nesmyslných slabik (typu KVK) a ty se učil. Sledoval počet opakování nutných k osvojení i míru zapamatovaného materiálu.</a:t>
            </a:r>
          </a:p>
          <a:p>
            <a:pPr marL="137160" indent="0">
              <a:buNone/>
            </a:pPr>
            <a:r>
              <a:rPr lang="cs-CZ" dirty="0" smtClean="0"/>
              <a:t>Pokus opakoval cca 15.000x.</a:t>
            </a:r>
          </a:p>
          <a:p>
            <a:pPr marL="137160" indent="0">
              <a:buNone/>
            </a:pPr>
            <a:r>
              <a:rPr lang="cs-CZ" dirty="0" smtClean="0"/>
              <a:t>Své dílo publikoval </a:t>
            </a:r>
            <a:r>
              <a:rPr lang="cs-CZ" b="1" dirty="0" smtClean="0"/>
              <a:t>1885</a:t>
            </a:r>
            <a:r>
              <a:rPr lang="cs-CZ" dirty="0" smtClean="0"/>
              <a:t>.</a:t>
            </a:r>
            <a:endParaRPr lang="cs-CZ" dirty="0"/>
          </a:p>
        </p:txBody>
      </p:sp>
      <p:pic>
        <p:nvPicPr>
          <p:cNvPr id="5" name="Picture 5"/>
          <p:cNvPicPr>
            <a:picLocks noChangeAspect="1" noChangeArrowheads="1"/>
          </p:cNvPicPr>
          <p:nvPr/>
        </p:nvPicPr>
        <p:blipFill>
          <a:blip r:embed="rId2" cstate="print"/>
          <a:srcRect/>
          <a:stretch>
            <a:fillRect/>
          </a:stretch>
        </p:blipFill>
        <p:spPr bwMode="auto">
          <a:xfrm>
            <a:off x="5364088" y="3773248"/>
            <a:ext cx="3131840" cy="3083806"/>
          </a:xfrm>
          <a:prstGeom prst="rect">
            <a:avLst/>
          </a:prstGeom>
          <a:noFill/>
          <a:ln w="9525">
            <a:noFill/>
            <a:miter lim="800000"/>
            <a:headEnd/>
            <a:tailEnd/>
          </a:ln>
        </p:spPr>
      </p:pic>
      <p:pic>
        <p:nvPicPr>
          <p:cNvPr id="6" name="Picture 2" descr="http://upload.wikimedia.org/wikipedia/commons/9/92/Ebbinghau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2816"/>
            <a:ext cx="3131840" cy="38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10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Evoluce a paměť</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485553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Druhy paměti - biologické</a:t>
            </a:r>
            <a:endParaRPr lang="cs-CZ" dirty="0"/>
          </a:p>
        </p:txBody>
      </p:sp>
      <p:sp>
        <p:nvSpPr>
          <p:cNvPr id="3" name="Zástupný symbol pro obsah 2"/>
          <p:cNvSpPr>
            <a:spLocks noGrp="1"/>
          </p:cNvSpPr>
          <p:nvPr>
            <p:ph idx="1"/>
          </p:nvPr>
        </p:nvSpPr>
        <p:spPr>
          <a:xfrm>
            <a:off x="251520" y="1408176"/>
            <a:ext cx="8784976" cy="5449824"/>
          </a:xfrm>
        </p:spPr>
        <p:txBody>
          <a:bodyPr>
            <a:normAutofit/>
          </a:bodyPr>
          <a:lstStyle/>
          <a:p>
            <a:pPr marL="118872" indent="0">
              <a:buNone/>
            </a:pPr>
            <a:r>
              <a:rPr lang="cs-CZ" b="1" dirty="0" smtClean="0"/>
              <a:t>1</a:t>
            </a:r>
            <a:r>
              <a:rPr lang="cs-CZ" b="1" dirty="0"/>
              <a:t>. </a:t>
            </a:r>
            <a:r>
              <a:rPr lang="cs-CZ" b="1" dirty="0" smtClean="0"/>
              <a:t>Biologická – nevytvořená člověkem.</a:t>
            </a:r>
            <a:endParaRPr lang="cs-CZ" b="1" dirty="0"/>
          </a:p>
          <a:p>
            <a:pPr marL="411480" lvl="1" indent="0">
              <a:buNone/>
            </a:pPr>
            <a:r>
              <a:rPr lang="cs-CZ" b="1" dirty="0"/>
              <a:t>1.1. Paměť genetická</a:t>
            </a:r>
            <a:r>
              <a:rPr lang="cs-CZ" dirty="0"/>
              <a:t>: našich 25 tis genů na 23 párech 	chromozomů a nitrobuněčný proteinový </a:t>
            </a:r>
            <a:r>
              <a:rPr lang="cs-CZ" dirty="0" smtClean="0"/>
              <a:t>aparát.	</a:t>
            </a:r>
            <a:endParaRPr lang="cs-CZ" dirty="0"/>
          </a:p>
          <a:p>
            <a:pPr marL="411480" lvl="1" indent="0">
              <a:buNone/>
            </a:pPr>
            <a:r>
              <a:rPr lang="cs-CZ" b="1" dirty="0"/>
              <a:t>1.2. Paměť </a:t>
            </a:r>
            <a:r>
              <a:rPr lang="cs-CZ" b="1" dirty="0" smtClean="0"/>
              <a:t>epigenetická a ontogenetická</a:t>
            </a:r>
            <a:r>
              <a:rPr lang="cs-CZ" dirty="0" smtClean="0"/>
              <a:t>, </a:t>
            </a:r>
            <a:r>
              <a:rPr lang="cs-CZ" dirty="0"/>
              <a:t>tj. řízená </a:t>
            </a:r>
            <a:r>
              <a:rPr lang="cs-CZ" dirty="0" smtClean="0"/>
              <a:t>	exprese genů </a:t>
            </a:r>
            <a:r>
              <a:rPr lang="cs-CZ" dirty="0"/>
              <a:t>(</a:t>
            </a:r>
            <a:r>
              <a:rPr lang="cs-CZ" dirty="0" smtClean="0"/>
              <a:t>metylace počátku </a:t>
            </a:r>
            <a:r>
              <a:rPr lang="cs-CZ" dirty="0" err="1"/>
              <a:t>urč</a:t>
            </a:r>
            <a:r>
              <a:rPr lang="cs-CZ" dirty="0"/>
              <a:t>. genů) a </a:t>
            </a:r>
            <a:r>
              <a:rPr lang="cs-CZ" dirty="0" smtClean="0"/>
              <a:t>	ontogeneze 	organizmů (vznik unikátního fenotypu, 	který je interpretací genetického a epigenetického 	textu).</a:t>
            </a:r>
            <a:endParaRPr lang="cs-CZ" dirty="0"/>
          </a:p>
          <a:p>
            <a:pPr marL="411480" lvl="1" indent="0">
              <a:buNone/>
            </a:pPr>
            <a:r>
              <a:rPr lang="cs-CZ" b="1" dirty="0" smtClean="0"/>
              <a:t>1.3. </a:t>
            </a:r>
            <a:r>
              <a:rPr lang="cs-CZ" b="1" dirty="0"/>
              <a:t>Paměť </a:t>
            </a:r>
            <a:r>
              <a:rPr lang="cs-CZ" b="1" dirty="0" smtClean="0"/>
              <a:t>imunitní.</a:t>
            </a:r>
            <a:r>
              <a:rPr lang="cs-CZ" dirty="0"/>
              <a:t>	</a:t>
            </a:r>
          </a:p>
          <a:p>
            <a:pPr marL="118872" indent="0">
              <a:buNone/>
            </a:pPr>
            <a:endParaRPr lang="cs-CZ" dirty="0" smtClean="0"/>
          </a:p>
          <a:p>
            <a:pPr marL="118872" indent="0">
              <a:buNone/>
            </a:pPr>
            <a:endParaRPr lang="cs-CZ" dirty="0"/>
          </a:p>
        </p:txBody>
      </p:sp>
    </p:spTree>
    <p:extLst>
      <p:ext uri="{BB962C8B-B14F-4D97-AF65-F5344CB8AC3E}">
        <p14:creationId xmlns:p14="http://schemas.microsoft.com/office/powerpoint/2010/main" val="212796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paměti </a:t>
            </a:r>
            <a:r>
              <a:rPr lang="cs-CZ" dirty="0" smtClean="0"/>
              <a:t>- kulturní</a:t>
            </a:r>
            <a:endParaRPr lang="cs-CZ" dirty="0"/>
          </a:p>
        </p:txBody>
      </p:sp>
      <p:sp>
        <p:nvSpPr>
          <p:cNvPr id="3" name="Zástupný symbol pro obsah 2"/>
          <p:cNvSpPr>
            <a:spLocks noGrp="1"/>
          </p:cNvSpPr>
          <p:nvPr>
            <p:ph idx="1"/>
          </p:nvPr>
        </p:nvSpPr>
        <p:spPr>
          <a:xfrm>
            <a:off x="457200" y="1775191"/>
            <a:ext cx="8363272" cy="4822161"/>
          </a:xfrm>
        </p:spPr>
        <p:txBody>
          <a:bodyPr>
            <a:normAutofit fontScale="92500" lnSpcReduction="10000"/>
          </a:bodyPr>
          <a:lstStyle/>
          <a:p>
            <a:pPr marL="118872" indent="0">
              <a:buNone/>
            </a:pPr>
            <a:r>
              <a:rPr lang="cs-CZ" b="1" dirty="0"/>
              <a:t>2.</a:t>
            </a:r>
            <a:r>
              <a:rPr lang="cs-CZ" dirty="0"/>
              <a:t> </a:t>
            </a:r>
            <a:r>
              <a:rPr lang="cs-CZ" b="1" dirty="0"/>
              <a:t>Kulturní (lidská</a:t>
            </a:r>
            <a:r>
              <a:rPr lang="cs-CZ" b="1" dirty="0" smtClean="0"/>
              <a:t>) </a:t>
            </a:r>
            <a:r>
              <a:rPr lang="cs-CZ" dirty="0" smtClean="0"/>
              <a:t>paměť není jen </a:t>
            </a:r>
            <a:r>
              <a:rPr lang="cs-CZ" dirty="0" err="1" smtClean="0"/>
              <a:t>mentalistická</a:t>
            </a:r>
            <a:r>
              <a:rPr lang="cs-CZ" b="1" dirty="0" smtClean="0"/>
              <a:t>:</a:t>
            </a:r>
            <a:endParaRPr lang="cs-CZ" dirty="0" smtClean="0"/>
          </a:p>
          <a:p>
            <a:pPr marL="118872" indent="0">
              <a:buNone/>
            </a:pPr>
            <a:r>
              <a:rPr lang="cs-CZ" dirty="0" smtClean="0"/>
              <a:t>2.1 </a:t>
            </a:r>
            <a:r>
              <a:rPr lang="cs-CZ" b="1" dirty="0"/>
              <a:t>behaviorální</a:t>
            </a:r>
            <a:r>
              <a:rPr lang="cs-CZ" dirty="0"/>
              <a:t> </a:t>
            </a:r>
          </a:p>
          <a:p>
            <a:pPr marL="118872" indent="0">
              <a:buNone/>
            </a:pPr>
            <a:r>
              <a:rPr lang="cs-CZ" dirty="0"/>
              <a:t>2.2 </a:t>
            </a:r>
            <a:r>
              <a:rPr lang="cs-CZ" b="1" dirty="0" smtClean="0"/>
              <a:t>orální </a:t>
            </a:r>
            <a:r>
              <a:rPr lang="cs-CZ" dirty="0" smtClean="0"/>
              <a:t>– otázka vzniku moderní řeči</a:t>
            </a:r>
            <a:endParaRPr lang="cs-CZ" dirty="0"/>
          </a:p>
          <a:p>
            <a:pPr marL="118872" indent="0">
              <a:buNone/>
            </a:pPr>
            <a:r>
              <a:rPr lang="cs-CZ" dirty="0"/>
              <a:t>2.3 </a:t>
            </a:r>
            <a:r>
              <a:rPr lang="cs-CZ" b="1" dirty="0" err="1" smtClean="0"/>
              <a:t>skripturální</a:t>
            </a:r>
            <a:r>
              <a:rPr lang="cs-CZ" b="1" dirty="0" smtClean="0"/>
              <a:t> </a:t>
            </a:r>
            <a:r>
              <a:rPr lang="cs-CZ" dirty="0" smtClean="0"/>
              <a:t>– vznik před 5 tisíci lety</a:t>
            </a:r>
            <a:endParaRPr lang="cs-CZ" dirty="0"/>
          </a:p>
          <a:p>
            <a:pPr marL="118872" indent="0">
              <a:buNone/>
            </a:pPr>
            <a:r>
              <a:rPr lang="cs-CZ" dirty="0"/>
              <a:t>2.4 paměť </a:t>
            </a:r>
            <a:r>
              <a:rPr lang="cs-CZ" dirty="0" smtClean="0"/>
              <a:t>v dalších </a:t>
            </a:r>
            <a:r>
              <a:rPr lang="cs-CZ" b="1" dirty="0"/>
              <a:t>artefaktech</a:t>
            </a:r>
            <a:r>
              <a:rPr lang="cs-CZ" dirty="0"/>
              <a:t> </a:t>
            </a:r>
            <a:r>
              <a:rPr lang="cs-CZ" dirty="0" smtClean="0"/>
              <a:t>(např. suvenýry </a:t>
            </a:r>
            <a:r>
              <a:rPr lang="cs-CZ" dirty="0"/>
              <a:t>z </a:t>
            </a:r>
            <a:r>
              <a:rPr lang="cs-CZ" dirty="0" smtClean="0"/>
              <a:t>	dovolených).</a:t>
            </a:r>
          </a:p>
          <a:p>
            <a:pPr marL="118872" indent="0">
              <a:buNone/>
            </a:pPr>
            <a:endParaRPr lang="cs-CZ" dirty="0" smtClean="0"/>
          </a:p>
          <a:p>
            <a:pPr marL="118872" indent="0">
              <a:buNone/>
            </a:pPr>
            <a:r>
              <a:rPr lang="cs-CZ" dirty="0" smtClean="0"/>
              <a:t>Schopností </a:t>
            </a:r>
            <a:r>
              <a:rPr lang="cs-CZ" dirty="0"/>
              <a:t>rozvoje záměrné </a:t>
            </a:r>
            <a:r>
              <a:rPr lang="cs-CZ" dirty="0" err="1" smtClean="0"/>
              <a:t>mimogenetické</a:t>
            </a:r>
            <a:r>
              <a:rPr lang="cs-CZ" dirty="0" smtClean="0"/>
              <a:t> </a:t>
            </a:r>
            <a:r>
              <a:rPr lang="cs-CZ" dirty="0"/>
              <a:t>	paměti se lidé odlišují od ostatních živočichů.</a:t>
            </a:r>
          </a:p>
          <a:p>
            <a:pPr marL="118872" indent="0">
              <a:buNone/>
            </a:pPr>
            <a:r>
              <a:rPr lang="cs-CZ" dirty="0" smtClean="0"/>
              <a:t>Zhruba </a:t>
            </a:r>
            <a:r>
              <a:rPr lang="cs-CZ" dirty="0"/>
              <a:t>2,5 mil let lidské </a:t>
            </a:r>
            <a:r>
              <a:rPr lang="cs-CZ" dirty="0" smtClean="0"/>
              <a:t>druhy nepřestajně </a:t>
            </a:r>
            <a:r>
              <a:rPr lang="cs-CZ" dirty="0"/>
              <a:t>inovují </a:t>
            </a:r>
            <a:r>
              <a:rPr lang="cs-CZ" dirty="0" smtClean="0"/>
              <a:t>	svoje </a:t>
            </a:r>
            <a:r>
              <a:rPr lang="cs-CZ" i="1" dirty="0"/>
              <a:t>kultury</a:t>
            </a:r>
            <a:r>
              <a:rPr lang="cs-CZ" dirty="0"/>
              <a:t>. 	</a:t>
            </a:r>
          </a:p>
        </p:txBody>
      </p:sp>
    </p:spTree>
    <p:extLst>
      <p:ext uri="{BB962C8B-B14F-4D97-AF65-F5344CB8AC3E}">
        <p14:creationId xmlns:p14="http://schemas.microsoft.com/office/powerpoint/2010/main" val="535874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p:txBody>
          <a:bodyPr>
            <a:normAutofit lnSpcReduction="10000"/>
          </a:bodyPr>
          <a:lstStyle/>
          <a:p>
            <a:r>
              <a:rPr lang="cs-CZ" sz="4000" dirty="0"/>
              <a:t>Lidé </a:t>
            </a:r>
            <a:r>
              <a:rPr lang="cs-CZ" sz="4000" dirty="0" smtClean="0"/>
              <a:t>(zástupci rodu </a:t>
            </a:r>
            <a:r>
              <a:rPr lang="cs-CZ" sz="4000" i="1" dirty="0" smtClean="0"/>
              <a:t>Homo</a:t>
            </a:r>
            <a:r>
              <a:rPr lang="cs-CZ" sz="4000" dirty="0" smtClean="0"/>
              <a:t>) vytvářejí kolektivní </a:t>
            </a:r>
            <a:r>
              <a:rPr lang="cs-CZ" sz="4000" dirty="0"/>
              <a:t>paměť na </a:t>
            </a:r>
            <a:r>
              <a:rPr lang="cs-CZ" sz="4000" dirty="0" smtClean="0"/>
              <a:t>objevené technologie</a:t>
            </a:r>
            <a:r>
              <a:rPr lang="cs-CZ" sz="4000" dirty="0"/>
              <a:t>, zatímco </a:t>
            </a:r>
            <a:r>
              <a:rPr lang="cs-CZ" sz="4000" dirty="0" smtClean="0"/>
              <a:t>šimpanzi znají jen hrstku technologií a kulturní transmise je u nich velmi pomalá a omezená. </a:t>
            </a:r>
          </a:p>
          <a:p>
            <a:r>
              <a:rPr lang="cs-CZ" sz="4000" dirty="0" smtClean="0"/>
              <a:t>Před </a:t>
            </a:r>
            <a:r>
              <a:rPr lang="cs-CZ" sz="4000" dirty="0"/>
              <a:t>7 mil. lety jsme byli </a:t>
            </a:r>
            <a:r>
              <a:rPr lang="cs-CZ" sz="4000" dirty="0" smtClean="0"/>
              <a:t>se šimpanzi stejným druhem. </a:t>
            </a:r>
            <a:endParaRPr lang="cs-CZ" sz="4000" dirty="0"/>
          </a:p>
          <a:p>
            <a:endParaRPr lang="cs-CZ" dirty="0"/>
          </a:p>
        </p:txBody>
      </p:sp>
    </p:spTree>
    <p:extLst>
      <p:ext uri="{BB962C8B-B14F-4D97-AF65-F5344CB8AC3E}">
        <p14:creationId xmlns:p14="http://schemas.microsoft.com/office/powerpoint/2010/main" val="1259323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Ã½sledek obrÃ¡zku pro the cultures of chimpanze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88639"/>
            <a:ext cx="4752528" cy="6526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7164288" y="5877272"/>
            <a:ext cx="1872208" cy="369332"/>
          </a:xfrm>
          <a:prstGeom prst="rect">
            <a:avLst/>
          </a:prstGeom>
          <a:noFill/>
        </p:spPr>
        <p:txBody>
          <a:bodyPr wrap="square" rtlCol="0">
            <a:spAutoFit/>
          </a:bodyPr>
          <a:lstStyle/>
          <a:p>
            <a:r>
              <a:rPr lang="cs-CZ" dirty="0" err="1" smtClean="0"/>
              <a:t>Whiten</a:t>
            </a:r>
            <a:r>
              <a:rPr lang="cs-CZ" dirty="0" smtClean="0"/>
              <a:t>, 1999</a:t>
            </a:r>
            <a:endParaRPr lang="cs-CZ" dirty="0"/>
          </a:p>
        </p:txBody>
      </p:sp>
    </p:spTree>
    <p:extLst>
      <p:ext uri="{BB962C8B-B14F-4D97-AF65-F5344CB8AC3E}">
        <p14:creationId xmlns:p14="http://schemas.microsoft.com/office/powerpoint/2010/main" val="932366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p:txBody>
          <a:bodyPr/>
          <a:lstStyle/>
          <a:p>
            <a:pPr>
              <a:buNone/>
            </a:pPr>
            <a:r>
              <a:rPr lang="cs-CZ" dirty="0" smtClean="0"/>
              <a:t>Krátkodobá </a:t>
            </a:r>
            <a:r>
              <a:rPr lang="cs-CZ" dirty="0"/>
              <a:t>paměť šimpanz vs. </a:t>
            </a:r>
            <a:r>
              <a:rPr lang="cs-CZ" dirty="0" smtClean="0"/>
              <a:t>člověk</a:t>
            </a:r>
            <a:r>
              <a:rPr lang="cs-CZ" dirty="0"/>
              <a:t>:</a:t>
            </a:r>
          </a:p>
          <a:p>
            <a:pPr>
              <a:buNone/>
            </a:pPr>
            <a:r>
              <a:rPr lang="cs-CZ" dirty="0">
                <a:hlinkClick r:id="rId2"/>
              </a:rPr>
              <a:t>https://</a:t>
            </a:r>
            <a:r>
              <a:rPr lang="cs-CZ" dirty="0" smtClean="0">
                <a:hlinkClick r:id="rId2"/>
              </a:rPr>
              <a:t>www.youtube.com/watch?v=zsXP8qeFF6A</a:t>
            </a:r>
            <a:endParaRPr lang="cs-CZ" dirty="0" smtClean="0"/>
          </a:p>
          <a:p>
            <a:pPr>
              <a:buNone/>
            </a:pPr>
            <a:endParaRPr lang="cs-CZ" dirty="0" smtClean="0"/>
          </a:p>
          <a:p>
            <a:r>
              <a:rPr lang="cs-CZ" dirty="0" smtClean="0"/>
              <a:t>Ale: pracovní paměť na tvorbu vět!</a:t>
            </a:r>
          </a:p>
          <a:p>
            <a:r>
              <a:rPr lang="cs-CZ" dirty="0" smtClean="0"/>
              <a:t>Deklarativní paměť šimpanz vs. člověk.</a:t>
            </a:r>
          </a:p>
          <a:p>
            <a:endParaRPr lang="cs-CZ" dirty="0"/>
          </a:p>
        </p:txBody>
      </p:sp>
    </p:spTree>
    <p:extLst>
      <p:ext uri="{BB962C8B-B14F-4D97-AF65-F5344CB8AC3E}">
        <p14:creationId xmlns:p14="http://schemas.microsoft.com/office/powerpoint/2010/main" val="3632831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Člověk je super!</a:t>
            </a:r>
            <a:endParaRPr lang="cs-CZ" dirty="0"/>
          </a:p>
        </p:txBody>
      </p:sp>
      <p:sp>
        <p:nvSpPr>
          <p:cNvPr id="3" name="Zástupný symbol pro obsah 2"/>
          <p:cNvSpPr>
            <a:spLocks noGrp="1"/>
          </p:cNvSpPr>
          <p:nvPr>
            <p:ph idx="1"/>
          </p:nvPr>
        </p:nvSpPr>
        <p:spPr>
          <a:xfrm>
            <a:off x="457200" y="1775191"/>
            <a:ext cx="8435280" cy="4625609"/>
          </a:xfrm>
        </p:spPr>
        <p:txBody>
          <a:bodyPr>
            <a:normAutofit/>
          </a:bodyPr>
          <a:lstStyle/>
          <a:p>
            <a:pPr marL="0" indent="0">
              <a:buNone/>
            </a:pPr>
            <a:r>
              <a:rPr lang="cs-CZ" dirty="0" smtClean="0"/>
              <a:t>Člověk o sobě soudí (právem, které mu dává jeho dominance na planetě), že lidské tělo a lidská mysl jsou tím </a:t>
            </a:r>
            <a:r>
              <a:rPr lang="cs-CZ" b="1" dirty="0" smtClean="0"/>
              <a:t>nejdokonalejším </a:t>
            </a:r>
            <a:r>
              <a:rPr lang="cs-CZ" b="1" dirty="0"/>
              <a:t>výsledkem </a:t>
            </a:r>
            <a:r>
              <a:rPr lang="cs-CZ" dirty="0" smtClean="0"/>
              <a:t>přirozeného vývoje.</a:t>
            </a:r>
          </a:p>
          <a:p>
            <a:pPr marL="0" indent="0">
              <a:buNone/>
            </a:pPr>
            <a:endParaRPr lang="cs-CZ" dirty="0"/>
          </a:p>
          <a:p>
            <a:pPr marL="0" indent="0">
              <a:buNone/>
            </a:pPr>
            <a:r>
              <a:rPr lang="cs-CZ" dirty="0"/>
              <a:t>Obecně mají lidé tendenci chápat evoluční proces jako </a:t>
            </a:r>
            <a:r>
              <a:rPr lang="cs-CZ" b="1" dirty="0"/>
              <a:t>výběr těch nejlepších možností</a:t>
            </a:r>
            <a:r>
              <a:rPr lang="cs-CZ" dirty="0"/>
              <a:t>. </a:t>
            </a:r>
            <a:r>
              <a:rPr lang="cs-CZ" dirty="0" smtClean="0"/>
              <a:t>Tak </a:t>
            </a:r>
            <a:r>
              <a:rPr lang="cs-CZ" dirty="0"/>
              <a:t>to tvrdí původní evoluční </a:t>
            </a:r>
            <a:r>
              <a:rPr lang="cs-CZ" b="1" dirty="0"/>
              <a:t>zákon přirozeného </a:t>
            </a:r>
            <a:r>
              <a:rPr lang="cs-CZ" b="1" dirty="0" smtClean="0"/>
              <a:t>výběru</a:t>
            </a:r>
            <a:r>
              <a:rPr lang="cs-CZ" dirty="0" smtClean="0"/>
              <a:t>.</a:t>
            </a:r>
            <a:endParaRPr lang="cs-CZ" dirty="0"/>
          </a:p>
        </p:txBody>
      </p:sp>
    </p:spTree>
    <p:extLst>
      <p:ext uri="{BB962C8B-B14F-4D97-AF65-F5344CB8AC3E}">
        <p14:creationId xmlns:p14="http://schemas.microsoft.com/office/powerpoint/2010/main" val="3536090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 mohlo by to být lepší!</a:t>
            </a:r>
            <a:endParaRPr lang="cs-CZ" dirty="0"/>
          </a:p>
        </p:txBody>
      </p:sp>
      <p:sp>
        <p:nvSpPr>
          <p:cNvPr id="3" name="Zástupný symbol pro obsah 2"/>
          <p:cNvSpPr>
            <a:spLocks noGrp="1"/>
          </p:cNvSpPr>
          <p:nvPr>
            <p:ph idx="1"/>
          </p:nvPr>
        </p:nvSpPr>
        <p:spPr/>
        <p:txBody>
          <a:bodyPr/>
          <a:lstStyle/>
          <a:p>
            <a:pPr marL="0" indent="0">
              <a:buNone/>
            </a:pPr>
            <a:r>
              <a:rPr lang="cs-CZ" dirty="0" smtClean="0"/>
              <a:t>Bohužel evoluce nehledá nejlepší řešení vůbec, ale řešení dostatečně funkční.</a:t>
            </a:r>
          </a:p>
          <a:p>
            <a:pPr marL="0" indent="0">
              <a:buNone/>
            </a:pPr>
            <a:r>
              <a:rPr lang="cs-CZ" dirty="0" smtClean="0"/>
              <a:t>Díky tomu je (nejen lidské) </a:t>
            </a:r>
            <a:r>
              <a:rPr lang="cs-CZ" dirty="0"/>
              <a:t>tělo </a:t>
            </a:r>
            <a:r>
              <a:rPr lang="cs-CZ" dirty="0" smtClean="0"/>
              <a:t>a mysl výsledkem nikoli </a:t>
            </a:r>
            <a:r>
              <a:rPr lang="cs-CZ" i="1" dirty="0" smtClean="0"/>
              <a:t>geniálního hodináře</a:t>
            </a:r>
            <a:r>
              <a:rPr lang="cs-CZ" dirty="0" smtClean="0"/>
              <a:t>, ale spíše </a:t>
            </a:r>
            <a:r>
              <a:rPr lang="cs-CZ" i="1" dirty="0" smtClean="0"/>
              <a:t>mazaného lenocha</a:t>
            </a:r>
            <a:r>
              <a:rPr lang="cs-CZ" dirty="0" smtClean="0"/>
              <a:t>.</a:t>
            </a:r>
          </a:p>
          <a:p>
            <a:pPr marL="0" indent="0">
              <a:buNone/>
            </a:pPr>
            <a:endParaRPr lang="cs-CZ" dirty="0" smtClean="0"/>
          </a:p>
          <a:p>
            <a:pPr marL="0" indent="0">
              <a:buNone/>
            </a:pPr>
            <a:r>
              <a:rPr lang="cs-CZ" dirty="0" smtClean="0"/>
              <a:t>Jak lidské tělo, tak i lidská mysl ukazují, že k dokonalosti mají daleko.</a:t>
            </a:r>
          </a:p>
        </p:txBody>
      </p:sp>
    </p:spTree>
    <p:extLst>
      <p:ext uri="{BB962C8B-B14F-4D97-AF65-F5344CB8AC3E}">
        <p14:creationId xmlns:p14="http://schemas.microsoft.com/office/powerpoint/2010/main" val="706959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Mohlo </a:t>
            </a:r>
            <a:r>
              <a:rPr lang="cs-CZ" dirty="0"/>
              <a:t>by to být lepší</a:t>
            </a:r>
            <a:r>
              <a:rPr lang="cs-CZ" dirty="0" smtClean="0"/>
              <a:t>! - sítnice …</a:t>
            </a:r>
            <a:endParaRPr lang="cs-CZ" dirty="0"/>
          </a:p>
        </p:txBody>
      </p:sp>
      <p:grpSp>
        <p:nvGrpSpPr>
          <p:cNvPr id="5" name="Skupina 4"/>
          <p:cNvGrpSpPr/>
          <p:nvPr/>
        </p:nvGrpSpPr>
        <p:grpSpPr>
          <a:xfrm>
            <a:off x="155573" y="2604077"/>
            <a:ext cx="3273427" cy="2735360"/>
            <a:chOff x="2486025" y="2516688"/>
            <a:chExt cx="4171950" cy="3130315"/>
          </a:xfrm>
        </p:grpSpPr>
        <p:pic>
          <p:nvPicPr>
            <p:cNvPr id="1026" name="Picture 2" descr="https://www.trueorigin.org/images/retfi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2516688"/>
              <a:ext cx="4171950" cy="2486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057775" y="5277671"/>
              <a:ext cx="1600200" cy="369332"/>
            </a:xfrm>
            <a:prstGeom prst="rect">
              <a:avLst/>
            </a:prstGeom>
            <a:noFill/>
          </p:spPr>
          <p:txBody>
            <a:bodyPr wrap="square" rtlCol="0">
              <a:spAutoFit/>
            </a:bodyPr>
            <a:lstStyle/>
            <a:p>
              <a:r>
                <a:rPr lang="cs-CZ" dirty="0" smtClean="0"/>
                <a:t>obratlovci</a:t>
              </a:r>
              <a:endParaRPr lang="cs-CZ" dirty="0"/>
            </a:p>
          </p:txBody>
        </p:sp>
        <p:sp>
          <p:nvSpPr>
            <p:cNvPr id="6" name="TextovéPole 5"/>
            <p:cNvSpPr txBox="1"/>
            <p:nvPr/>
          </p:nvSpPr>
          <p:spPr>
            <a:xfrm>
              <a:off x="2920666" y="5277671"/>
              <a:ext cx="1600200" cy="369332"/>
            </a:xfrm>
            <a:prstGeom prst="rect">
              <a:avLst/>
            </a:prstGeom>
            <a:noFill/>
          </p:spPr>
          <p:txBody>
            <a:bodyPr wrap="square" rtlCol="0">
              <a:spAutoFit/>
            </a:bodyPr>
            <a:lstStyle/>
            <a:p>
              <a:r>
                <a:rPr lang="cs-CZ" dirty="0" smtClean="0"/>
                <a:t>bezobratlí</a:t>
              </a:r>
              <a:endParaRPr lang="cs-CZ" dirty="0"/>
            </a:p>
          </p:txBody>
        </p:sp>
      </p:grpSp>
      <p:pic>
        <p:nvPicPr>
          <p:cNvPr id="1030" name="Picture 6" descr="VÃ½sledek obrÃ¡zku pro layers of ret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71519"/>
            <a:ext cx="57150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34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Mohlo by to být lepší! - </a:t>
            </a:r>
            <a:r>
              <a:rPr lang="cs-CZ" dirty="0" smtClean="0"/>
              <a:t>páteř</a:t>
            </a:r>
            <a:endParaRPr lang="cs-CZ" dirty="0"/>
          </a:p>
        </p:txBody>
      </p:sp>
      <p:sp>
        <p:nvSpPr>
          <p:cNvPr id="3" name="Zástupný symbol pro obsah 2"/>
          <p:cNvSpPr>
            <a:spLocks noGrp="1"/>
          </p:cNvSpPr>
          <p:nvPr>
            <p:ph idx="1"/>
          </p:nvPr>
        </p:nvSpPr>
        <p:spPr/>
        <p:txBody>
          <a:bodyPr/>
          <a:lstStyle/>
          <a:p>
            <a:endParaRPr lang="cs-CZ"/>
          </a:p>
        </p:txBody>
      </p:sp>
      <p:pic>
        <p:nvPicPr>
          <p:cNvPr id="2050" name="Picture 2"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328110"/>
            <a:ext cx="38862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Ã½sledek obrÃ¡zku pro pÃ¡te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347606" y="2761914"/>
            <a:ext cx="5544617" cy="264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5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88024" y="1556791"/>
            <a:ext cx="4224412" cy="5301209"/>
          </a:xfrm>
        </p:spPr>
        <p:txBody>
          <a:bodyPr>
            <a:noAutofit/>
          </a:bodyPr>
          <a:lstStyle/>
          <a:p>
            <a:pPr marL="137160" indent="0">
              <a:buNone/>
            </a:pPr>
            <a:r>
              <a:rPr lang="cs-CZ" sz="2200" dirty="0" smtClean="0"/>
              <a:t>Exponenciální průběh křivky zapamatování/zapomínání se nazývá </a:t>
            </a:r>
            <a:r>
              <a:rPr lang="cs-CZ" sz="2200" b="1" dirty="0" err="1" smtClean="0"/>
              <a:t>Ebbinghausovým</a:t>
            </a:r>
            <a:r>
              <a:rPr lang="cs-CZ" sz="2200" b="1" dirty="0" smtClean="0"/>
              <a:t> zákonem</a:t>
            </a:r>
            <a:r>
              <a:rPr lang="cs-CZ" sz="2200" dirty="0" smtClean="0"/>
              <a:t>: nejvíce zapomínáme brzo po osvojení. Co zůstává v paměti několik dní po naučení </a:t>
            </a:r>
            <a:r>
              <a:rPr lang="cs-CZ" sz="2200" dirty="0"/>
              <a:t>již později </a:t>
            </a:r>
            <a:r>
              <a:rPr lang="cs-CZ" sz="2200" dirty="0" smtClean="0"/>
              <a:t>tolik nepodléhá zapomínání.</a:t>
            </a:r>
          </a:p>
          <a:p>
            <a:pPr marL="137160" indent="0">
              <a:buNone/>
            </a:pPr>
            <a:endParaRPr lang="cs-CZ" sz="2200" dirty="0" smtClean="0"/>
          </a:p>
          <a:p>
            <a:pPr marL="137160" indent="0">
              <a:buNone/>
            </a:pPr>
            <a:r>
              <a:rPr lang="cs-CZ" sz="2200" dirty="0" err="1" smtClean="0"/>
              <a:t>Ebbinghaus</a:t>
            </a:r>
            <a:r>
              <a:rPr lang="cs-CZ" sz="2200" dirty="0" smtClean="0"/>
              <a:t> (Miller, 1965) byl </a:t>
            </a:r>
            <a:r>
              <a:rPr lang="cs-CZ" sz="2200" dirty="0"/>
              <a:t>také blízko </a:t>
            </a:r>
            <a:r>
              <a:rPr lang="cs-CZ" sz="2200" dirty="0" smtClean="0"/>
              <a:t>objevu, že (pracovní) paměť má kapacitu (</a:t>
            </a:r>
            <a:r>
              <a:rPr lang="cs-CZ" sz="2200" i="1" dirty="0" err="1"/>
              <a:t>memory</a:t>
            </a:r>
            <a:r>
              <a:rPr lang="cs-CZ" sz="2200" i="1" dirty="0"/>
              <a:t> </a:t>
            </a:r>
            <a:r>
              <a:rPr lang="cs-CZ" sz="2200" i="1" dirty="0" err="1"/>
              <a:t>span</a:t>
            </a:r>
            <a:r>
              <a:rPr lang="cs-CZ" sz="2200" dirty="0" smtClean="0"/>
              <a:t>) na </a:t>
            </a:r>
            <a:r>
              <a:rPr lang="cs-CZ" sz="2200" b="1" dirty="0" smtClean="0"/>
              <a:t>7±2 </a:t>
            </a:r>
            <a:r>
              <a:rPr lang="cs-CZ" sz="2200" dirty="0" smtClean="0"/>
              <a:t>prvků, tj. štěpů (</a:t>
            </a:r>
            <a:r>
              <a:rPr lang="cs-CZ" sz="2200" i="1" dirty="0" err="1" smtClean="0"/>
              <a:t>chunks</a:t>
            </a:r>
            <a:r>
              <a:rPr lang="cs-CZ" sz="2200" dirty="0" smtClean="0"/>
              <a:t>): </a:t>
            </a:r>
            <a:r>
              <a:rPr lang="cs-CZ" sz="2200" dirty="0" err="1" smtClean="0"/>
              <a:t>Ebb</a:t>
            </a:r>
            <a:r>
              <a:rPr lang="cs-CZ" sz="2200" dirty="0" smtClean="0"/>
              <a:t>. si </a:t>
            </a:r>
            <a:r>
              <a:rPr lang="cs-CZ" sz="2200" dirty="0"/>
              <a:t>osvojoval najednou až </a:t>
            </a:r>
            <a:r>
              <a:rPr lang="cs-CZ" sz="2200" dirty="0" smtClean="0"/>
              <a:t>sedmislabičná slova. </a:t>
            </a:r>
            <a:endParaRPr lang="cs-CZ" sz="2200" dirty="0"/>
          </a:p>
        </p:txBody>
      </p:sp>
      <p:pic>
        <p:nvPicPr>
          <p:cNvPr id="4" name="Picture 4"/>
          <p:cNvPicPr>
            <a:picLocks noChangeAspect="1" noChangeArrowheads="1"/>
          </p:cNvPicPr>
          <p:nvPr/>
        </p:nvPicPr>
        <p:blipFill>
          <a:blip r:embed="rId2" cstate="print"/>
          <a:srcRect/>
          <a:stretch>
            <a:fillRect/>
          </a:stretch>
        </p:blipFill>
        <p:spPr bwMode="auto">
          <a:xfrm>
            <a:off x="251520" y="1556791"/>
            <a:ext cx="4452180" cy="5152413"/>
          </a:xfrm>
          <a:prstGeom prst="rect">
            <a:avLst/>
          </a:prstGeom>
          <a:noFill/>
          <a:ln w="9525">
            <a:noFill/>
            <a:miter lim="800000"/>
            <a:headEnd/>
            <a:tailEnd/>
          </a:ln>
        </p:spPr>
      </p:pic>
      <p:sp>
        <p:nvSpPr>
          <p:cNvPr id="5" name="Nadpis 1"/>
          <p:cNvSpPr>
            <a:spLocks noGrp="1"/>
          </p:cNvSpPr>
          <p:nvPr>
            <p:ph type="title"/>
          </p:nvPr>
        </p:nvSpPr>
        <p:spPr>
          <a:xfrm>
            <a:off x="323528" y="260648"/>
            <a:ext cx="8280920" cy="1143000"/>
          </a:xfrm>
        </p:spPr>
        <p:txBody>
          <a:bodyPr>
            <a:normAutofit fontScale="90000"/>
          </a:bodyPr>
          <a:lstStyle/>
          <a:p>
            <a:r>
              <a:rPr lang="cs-CZ" sz="4800" dirty="0" err="1" smtClean="0"/>
              <a:t>Ebbinghausův</a:t>
            </a:r>
            <a:r>
              <a:rPr lang="cs-CZ" sz="4800" dirty="0" smtClean="0"/>
              <a:t> zákon=</a:t>
            </a:r>
            <a:br>
              <a:rPr lang="cs-CZ" sz="4800" dirty="0" smtClean="0"/>
            </a:br>
            <a:r>
              <a:rPr lang="cs-CZ" sz="4800" dirty="0" smtClean="0"/>
              <a:t>průběh zapomínání</a:t>
            </a:r>
            <a:endParaRPr lang="cs-CZ" dirty="0"/>
          </a:p>
        </p:txBody>
      </p:sp>
    </p:spTree>
    <p:extLst>
      <p:ext uri="{BB962C8B-B14F-4D97-AF65-F5344CB8AC3E}">
        <p14:creationId xmlns:p14="http://schemas.microsoft.com/office/powerpoint/2010/main" val="2801716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Mohlo by to být lepší!</a:t>
            </a:r>
          </a:p>
        </p:txBody>
      </p:sp>
      <p:sp>
        <p:nvSpPr>
          <p:cNvPr id="3" name="Zástupný symbol pro obsah 2"/>
          <p:cNvSpPr>
            <a:spLocks noGrp="1"/>
          </p:cNvSpPr>
          <p:nvPr>
            <p:ph idx="1"/>
          </p:nvPr>
        </p:nvSpPr>
        <p:spPr/>
        <p:txBody>
          <a:bodyPr/>
          <a:lstStyle/>
          <a:p>
            <a:r>
              <a:rPr lang="cs-CZ" dirty="0" smtClean="0"/>
              <a:t>Stavba pánve – porodní cesty</a:t>
            </a:r>
          </a:p>
          <a:p>
            <a:r>
              <a:rPr lang="cs-CZ" dirty="0" smtClean="0"/>
              <a:t>Stavba kotníků</a:t>
            </a:r>
          </a:p>
          <a:p>
            <a:r>
              <a:rPr lang="cs-CZ" dirty="0" smtClean="0"/>
              <a:t>Jen dvě generace zubů</a:t>
            </a:r>
          </a:p>
          <a:p>
            <a:r>
              <a:rPr lang="cs-CZ" dirty="0" smtClean="0"/>
              <a:t>Cirkadiální rytmus – nutnost spánku</a:t>
            </a:r>
          </a:p>
          <a:p>
            <a:r>
              <a:rPr lang="cs-CZ" dirty="0" smtClean="0"/>
              <a:t>Paměť – kontextová paměť.</a:t>
            </a:r>
          </a:p>
          <a:p>
            <a:r>
              <a:rPr lang="cs-CZ" dirty="0" smtClean="0"/>
              <a:t>Atd.</a:t>
            </a:r>
          </a:p>
          <a:p>
            <a:endParaRPr lang="cs-CZ" dirty="0"/>
          </a:p>
        </p:txBody>
      </p:sp>
    </p:spTree>
    <p:extLst>
      <p:ext uri="{BB962C8B-B14F-4D97-AF65-F5344CB8AC3E}">
        <p14:creationId xmlns:p14="http://schemas.microsoft.com/office/powerpoint/2010/main" val="359350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Mohlo by to být lepší</a:t>
            </a:r>
            <a:r>
              <a:rPr lang="cs-CZ" sz="3600" dirty="0" smtClean="0"/>
              <a:t>! – paměť</a:t>
            </a:r>
            <a:endParaRPr lang="cs-CZ" sz="3600" dirty="0"/>
          </a:p>
        </p:txBody>
      </p:sp>
      <p:sp>
        <p:nvSpPr>
          <p:cNvPr id="3" name="Zástupný symbol pro obsah 2"/>
          <p:cNvSpPr>
            <a:spLocks noGrp="1"/>
          </p:cNvSpPr>
          <p:nvPr>
            <p:ph idx="1"/>
          </p:nvPr>
        </p:nvSpPr>
        <p:spPr>
          <a:xfrm>
            <a:off x="457200" y="1628801"/>
            <a:ext cx="8229600" cy="4772000"/>
          </a:xfrm>
        </p:spPr>
        <p:txBody>
          <a:bodyPr>
            <a:normAutofit lnSpcReduction="10000"/>
          </a:bodyPr>
          <a:lstStyle/>
          <a:p>
            <a:pPr marL="0" indent="0">
              <a:buNone/>
            </a:pPr>
            <a:r>
              <a:rPr lang="cs-CZ" b="1" dirty="0" smtClean="0"/>
              <a:t>Kniha: </a:t>
            </a:r>
            <a:r>
              <a:rPr lang="cs-CZ" b="1" dirty="0" err="1" smtClean="0"/>
              <a:t>Gary</a:t>
            </a:r>
            <a:r>
              <a:rPr lang="cs-CZ" b="1" dirty="0" smtClean="0"/>
              <a:t> Marcus: </a:t>
            </a:r>
            <a:r>
              <a:rPr lang="cs-CZ" b="1" dirty="0" err="1" smtClean="0"/>
              <a:t>Kluge</a:t>
            </a:r>
            <a:r>
              <a:rPr lang="cs-CZ" b="1" dirty="0" smtClean="0"/>
              <a:t>. 2008</a:t>
            </a:r>
            <a:r>
              <a:rPr lang="cs-CZ" dirty="0" smtClean="0"/>
              <a:t>.</a:t>
            </a:r>
          </a:p>
          <a:p>
            <a:pPr marL="0" indent="0">
              <a:buNone/>
            </a:pPr>
            <a:endParaRPr lang="cs-CZ" dirty="0" smtClean="0"/>
          </a:p>
          <a:p>
            <a:pPr marL="0" indent="0">
              <a:buNone/>
            </a:pPr>
            <a:r>
              <a:rPr lang="cs-CZ" dirty="0" smtClean="0"/>
              <a:t>Dobrý design – </a:t>
            </a:r>
            <a:r>
              <a:rPr lang="cs-CZ" i="1" dirty="0" smtClean="0"/>
              <a:t>počítačová paměť</a:t>
            </a:r>
            <a:r>
              <a:rPr lang="cs-CZ" dirty="0" smtClean="0"/>
              <a:t>, kde má každá informace svoji jedinečnou adresu. Zachování informace je 100%. Lze ji přepsat.</a:t>
            </a:r>
          </a:p>
          <a:p>
            <a:pPr marL="0" indent="0">
              <a:buNone/>
            </a:pPr>
            <a:endParaRPr lang="cs-CZ" dirty="0"/>
          </a:p>
          <a:p>
            <a:pPr marL="0" indent="0">
              <a:buNone/>
            </a:pPr>
            <a:r>
              <a:rPr lang="cs-CZ" dirty="0" smtClean="0"/>
              <a:t>Lidská paměť je </a:t>
            </a:r>
            <a:r>
              <a:rPr lang="cs-CZ" i="1" dirty="0" smtClean="0"/>
              <a:t>kontextová paměť</a:t>
            </a:r>
            <a:r>
              <a:rPr lang="cs-CZ" dirty="0" smtClean="0"/>
              <a:t>. Z paměti si vybavujeme reprezentace nikoli vyhledáním specifické adresy, kde se informace nachází, ale pomocí </a:t>
            </a:r>
            <a:r>
              <a:rPr lang="cs-CZ" i="1" dirty="0" smtClean="0"/>
              <a:t>vodítek</a:t>
            </a:r>
            <a:r>
              <a:rPr lang="cs-CZ" dirty="0" smtClean="0"/>
              <a:t> a </a:t>
            </a:r>
            <a:r>
              <a:rPr lang="cs-CZ" i="1" dirty="0" smtClean="0"/>
              <a:t>kontextu</a:t>
            </a:r>
            <a:r>
              <a:rPr lang="cs-CZ" dirty="0" smtClean="0"/>
              <a:t>. </a:t>
            </a:r>
            <a:endParaRPr lang="cs-CZ" dirty="0"/>
          </a:p>
        </p:txBody>
      </p:sp>
    </p:spTree>
    <p:extLst>
      <p:ext uri="{BB962C8B-B14F-4D97-AF65-F5344CB8AC3E}">
        <p14:creationId xmlns:p14="http://schemas.microsoft.com/office/powerpoint/2010/main" val="237760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Mohlo by to být lepší! – paměť</a:t>
            </a:r>
          </a:p>
        </p:txBody>
      </p:sp>
      <p:sp>
        <p:nvSpPr>
          <p:cNvPr id="3" name="Zástupný symbol pro obsah 2"/>
          <p:cNvSpPr>
            <a:spLocks noGrp="1"/>
          </p:cNvSpPr>
          <p:nvPr>
            <p:ph idx="1"/>
          </p:nvPr>
        </p:nvSpPr>
        <p:spPr/>
        <p:txBody>
          <a:bodyPr/>
          <a:lstStyle/>
          <a:p>
            <a:r>
              <a:rPr lang="cs-CZ" dirty="0" smtClean="0"/>
              <a:t>Počítač si po libovolnou dobu pamatuje přesné znění všech emailů, telefonní čísla a jména všech našich známých atd.</a:t>
            </a:r>
          </a:p>
          <a:p>
            <a:r>
              <a:rPr lang="cs-CZ" dirty="0" smtClean="0"/>
              <a:t>Já si stěží pamatuji vlastní telefonní číslo.</a:t>
            </a:r>
          </a:p>
          <a:p>
            <a:endParaRPr lang="cs-CZ" dirty="0"/>
          </a:p>
        </p:txBody>
      </p:sp>
    </p:spTree>
    <p:extLst>
      <p:ext uri="{BB962C8B-B14F-4D97-AF65-F5344CB8AC3E}">
        <p14:creationId xmlns:p14="http://schemas.microsoft.com/office/powerpoint/2010/main" val="61990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a:t>Mohlo by to být lepší! – paměť</a:t>
            </a:r>
          </a:p>
        </p:txBody>
      </p:sp>
      <p:sp>
        <p:nvSpPr>
          <p:cNvPr id="3" name="Zástupný symbol pro obsah 2"/>
          <p:cNvSpPr>
            <a:spLocks noGrp="1"/>
          </p:cNvSpPr>
          <p:nvPr>
            <p:ph idx="1"/>
          </p:nvPr>
        </p:nvSpPr>
        <p:spPr/>
        <p:txBody>
          <a:bodyPr>
            <a:normAutofit lnSpcReduction="10000"/>
          </a:bodyPr>
          <a:lstStyle/>
          <a:p>
            <a:r>
              <a:rPr lang="cs-CZ" dirty="0" smtClean="0"/>
              <a:t>Naše kontextová paměť je potomkem té nejdávnější paměti. </a:t>
            </a:r>
          </a:p>
          <a:p>
            <a:r>
              <a:rPr lang="cs-CZ" dirty="0" smtClean="0"/>
              <a:t>V minulosti si tvor nepotřeboval vybavit orla mimo oblohu, vlka mimo les, krokodýla mimo řeku, jedovaté rostliny mimo louku atd.</a:t>
            </a:r>
          </a:p>
          <a:p>
            <a:r>
              <a:rPr lang="cs-CZ" dirty="0" smtClean="0"/>
              <a:t>Pro všechny tvory a jejich přežití je kontextová paměť dostatečně dokonalá.</a:t>
            </a:r>
          </a:p>
          <a:p>
            <a:r>
              <a:rPr lang="cs-CZ" dirty="0"/>
              <a:t>Příroda nepředpokládala, že tu kdy bude tvor, který bude budovat encyklopedické znalosti o světě</a:t>
            </a:r>
            <a:r>
              <a:rPr lang="cs-CZ" dirty="0" smtClean="0"/>
              <a:t>.</a:t>
            </a:r>
            <a:endParaRPr lang="cs-CZ" dirty="0"/>
          </a:p>
        </p:txBody>
      </p:sp>
    </p:spTree>
    <p:extLst>
      <p:ext uri="{BB962C8B-B14F-4D97-AF65-F5344CB8AC3E}">
        <p14:creationId xmlns:p14="http://schemas.microsoft.com/office/powerpoint/2010/main" val="2104716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Mohlo by to být lepší! – paměť</a:t>
            </a:r>
            <a:endParaRPr lang="cs-CZ" dirty="0">
              <a:solidFill>
                <a:srgbClr val="FFC000"/>
              </a:solidFill>
            </a:endParaRPr>
          </a:p>
        </p:txBody>
      </p:sp>
      <p:sp>
        <p:nvSpPr>
          <p:cNvPr id="3" name="Zástupný symbol pro obsah 2"/>
          <p:cNvSpPr>
            <a:spLocks noGrp="1"/>
          </p:cNvSpPr>
          <p:nvPr>
            <p:ph idx="1"/>
          </p:nvPr>
        </p:nvSpPr>
        <p:spPr/>
        <p:txBody>
          <a:bodyPr>
            <a:normAutofit/>
          </a:bodyPr>
          <a:lstStyle/>
          <a:p>
            <a:pPr marL="0" indent="0">
              <a:buNone/>
            </a:pPr>
            <a:r>
              <a:rPr lang="cs-CZ" dirty="0" smtClean="0"/>
              <a:t>Např. režisér filmu </a:t>
            </a:r>
            <a:r>
              <a:rPr lang="cs-CZ" i="1" dirty="0" smtClean="0"/>
              <a:t>E.T. mimozemšťan</a:t>
            </a:r>
            <a:r>
              <a:rPr lang="cs-CZ" dirty="0" smtClean="0"/>
              <a:t>?</a:t>
            </a:r>
          </a:p>
          <a:p>
            <a:pPr marL="0" indent="0">
              <a:buNone/>
            </a:pPr>
            <a:r>
              <a:rPr lang="cs-CZ" dirty="0" smtClean="0"/>
              <a:t>Autorka série o </a:t>
            </a:r>
            <a:r>
              <a:rPr lang="cs-CZ" i="1" dirty="0" err="1" smtClean="0"/>
              <a:t>Harry</a:t>
            </a:r>
            <a:r>
              <a:rPr lang="cs-CZ" i="1" dirty="0" smtClean="0"/>
              <a:t> </a:t>
            </a:r>
            <a:r>
              <a:rPr lang="cs-CZ" i="1" dirty="0" err="1" smtClean="0"/>
              <a:t>Poterovi</a:t>
            </a:r>
            <a:r>
              <a:rPr lang="cs-CZ" i="1" dirty="0" smtClean="0"/>
              <a:t> </a:t>
            </a:r>
            <a:r>
              <a:rPr lang="cs-CZ" dirty="0" smtClean="0"/>
              <a:t>či autor </a:t>
            </a:r>
            <a:r>
              <a:rPr lang="cs-CZ" i="1" dirty="0" smtClean="0"/>
              <a:t>Eposu o </a:t>
            </a:r>
            <a:r>
              <a:rPr lang="cs-CZ" i="1" dirty="0" err="1" smtClean="0"/>
              <a:t>Gilgamešovi</a:t>
            </a:r>
            <a:r>
              <a:rPr lang="cs-CZ" dirty="0" smtClean="0"/>
              <a:t>.</a:t>
            </a:r>
          </a:p>
          <a:p>
            <a:pPr marL="0" indent="0">
              <a:buNone/>
            </a:pPr>
            <a:endParaRPr lang="cs-CZ" dirty="0"/>
          </a:p>
          <a:p>
            <a:pPr marL="0" indent="0">
              <a:buNone/>
            </a:pPr>
            <a:r>
              <a:rPr lang="cs-CZ" dirty="0" smtClean="0"/>
              <a:t>Vybavení je často automatické – těžko říct, jak to děláme. Je to automatický proces. Prostě nám to vyskočí v mysli.</a:t>
            </a:r>
          </a:p>
          <a:p>
            <a:pPr marL="0" indent="0">
              <a:buNone/>
            </a:pPr>
            <a:r>
              <a:rPr lang="cs-CZ" dirty="0" smtClean="0"/>
              <a:t>To, co nám vyskakuje v mysli, je zásadně ovlivněno </a:t>
            </a:r>
            <a:r>
              <a:rPr lang="cs-CZ" dirty="0" smtClean="0"/>
              <a:t>kontextem (role </a:t>
            </a:r>
            <a:r>
              <a:rPr lang="cs-CZ" dirty="0" err="1" smtClean="0"/>
              <a:t>primingu</a:t>
            </a:r>
            <a:r>
              <a:rPr lang="cs-CZ" dirty="0" smtClean="0"/>
              <a:t> atd</a:t>
            </a:r>
            <a:r>
              <a:rPr lang="cs-CZ" dirty="0" smtClean="0"/>
              <a:t>.)</a:t>
            </a:r>
            <a:r>
              <a:rPr lang="cs-CZ" dirty="0" smtClean="0"/>
              <a:t>.</a:t>
            </a:r>
            <a:endParaRPr lang="cs-CZ" dirty="0" smtClean="0"/>
          </a:p>
          <a:p>
            <a:pPr marL="0" indent="0">
              <a:buNone/>
            </a:pPr>
            <a:endParaRPr lang="cs-CZ" dirty="0"/>
          </a:p>
        </p:txBody>
      </p:sp>
    </p:spTree>
    <p:extLst>
      <p:ext uri="{BB962C8B-B14F-4D97-AF65-F5344CB8AC3E}">
        <p14:creationId xmlns:p14="http://schemas.microsoft.com/office/powerpoint/2010/main" val="2851099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Mohlo by to být lepší! – paměť</a:t>
            </a:r>
            <a:endParaRPr lang="cs-CZ" dirty="0">
              <a:solidFill>
                <a:srgbClr val="FFC000"/>
              </a:solidFill>
            </a:endParaRPr>
          </a:p>
        </p:txBody>
      </p:sp>
      <p:sp>
        <p:nvSpPr>
          <p:cNvPr id="3" name="Zástupný symbol pro obsah 2"/>
          <p:cNvSpPr>
            <a:spLocks noGrp="1"/>
          </p:cNvSpPr>
          <p:nvPr>
            <p:ph idx="1"/>
          </p:nvPr>
        </p:nvSpPr>
        <p:spPr/>
        <p:txBody>
          <a:bodyPr>
            <a:normAutofit/>
          </a:bodyPr>
          <a:lstStyle/>
          <a:p>
            <a:pPr marL="0" indent="0">
              <a:buNone/>
            </a:pPr>
            <a:r>
              <a:rPr lang="cs-CZ" dirty="0"/>
              <a:t>Používáme různorodá vodítka (</a:t>
            </a:r>
            <a:r>
              <a:rPr lang="cs-CZ" b="1" i="1" dirty="0" err="1"/>
              <a:t>cues</a:t>
            </a:r>
            <a:r>
              <a:rPr lang="cs-CZ" dirty="0"/>
              <a:t>), která většinou kýženou reprezentaci vybaví (</a:t>
            </a:r>
            <a:r>
              <a:rPr lang="cs-CZ" i="1" dirty="0" err="1"/>
              <a:t>recall</a:t>
            </a:r>
            <a:r>
              <a:rPr lang="cs-CZ" dirty="0"/>
              <a:t>). </a:t>
            </a:r>
          </a:p>
          <a:p>
            <a:pPr marL="0" indent="0">
              <a:buNone/>
            </a:pPr>
            <a:endParaRPr lang="cs-CZ" dirty="0" smtClean="0"/>
          </a:p>
          <a:p>
            <a:pPr marL="0" indent="0">
              <a:buNone/>
            </a:pPr>
            <a:r>
              <a:rPr lang="cs-CZ" dirty="0" smtClean="0"/>
              <a:t>Čím méně vodítek použijeme, tím více vzpomínek se aktivuje, takže se v jejich množství ztratíme. </a:t>
            </a:r>
          </a:p>
          <a:p>
            <a:pPr marL="0" indent="0">
              <a:buNone/>
            </a:pPr>
            <a:r>
              <a:rPr lang="cs-CZ" dirty="0" smtClean="0"/>
              <a:t>Čím více vodítek použijeme, tím konkrétnější vzpomínky se nám vybaví. </a:t>
            </a:r>
            <a:endParaRPr lang="cs-CZ" dirty="0" smtClean="0"/>
          </a:p>
          <a:p>
            <a:pPr marL="0" indent="0">
              <a:buNone/>
            </a:pPr>
            <a:r>
              <a:rPr lang="cs-CZ" b="1" dirty="0" err="1" smtClean="0"/>
              <a:t>Levels</a:t>
            </a:r>
            <a:r>
              <a:rPr lang="cs-CZ" b="1" dirty="0" smtClean="0"/>
              <a:t> </a:t>
            </a:r>
            <a:r>
              <a:rPr lang="cs-CZ" b="1" dirty="0" err="1" smtClean="0"/>
              <a:t>of</a:t>
            </a:r>
            <a:r>
              <a:rPr lang="cs-CZ" b="1" dirty="0" smtClean="0"/>
              <a:t> </a:t>
            </a:r>
            <a:r>
              <a:rPr lang="cs-CZ" b="1" dirty="0" err="1" smtClean="0"/>
              <a:t>processing</a:t>
            </a:r>
            <a:r>
              <a:rPr lang="cs-CZ" b="1" dirty="0" smtClean="0"/>
              <a:t> </a:t>
            </a:r>
            <a:r>
              <a:rPr lang="cs-CZ" dirty="0" smtClean="0"/>
              <a:t>(</a:t>
            </a:r>
            <a:r>
              <a:rPr lang="cs-CZ" dirty="0" err="1" smtClean="0"/>
              <a:t>Craik</a:t>
            </a:r>
            <a:r>
              <a:rPr lang="cs-CZ" dirty="0" smtClean="0"/>
              <a:t> &amp; </a:t>
            </a:r>
            <a:r>
              <a:rPr lang="cs-CZ" dirty="0" err="1" smtClean="0"/>
              <a:t>Lockhart</a:t>
            </a:r>
            <a:r>
              <a:rPr lang="cs-CZ" dirty="0" smtClean="0"/>
              <a:t>, 1972)</a:t>
            </a:r>
            <a:endParaRPr lang="cs-CZ" dirty="0" smtClean="0"/>
          </a:p>
          <a:p>
            <a:pPr marL="0" indent="0">
              <a:buNone/>
            </a:pPr>
            <a:endParaRPr lang="cs-CZ" dirty="0"/>
          </a:p>
        </p:txBody>
      </p:sp>
    </p:spTree>
    <p:extLst>
      <p:ext uri="{BB962C8B-B14F-4D97-AF65-F5344CB8AC3E}">
        <p14:creationId xmlns:p14="http://schemas.microsoft.com/office/powerpoint/2010/main" val="634810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Mohlo by to být lepší! – paměť</a:t>
            </a:r>
            <a:endParaRPr lang="cs-CZ" dirty="0">
              <a:solidFill>
                <a:srgbClr val="FFC000"/>
              </a:solidFill>
            </a:endParaRPr>
          </a:p>
        </p:txBody>
      </p:sp>
      <p:sp>
        <p:nvSpPr>
          <p:cNvPr id="3" name="Zástupný symbol pro obsah 2"/>
          <p:cNvSpPr>
            <a:spLocks noGrp="1"/>
          </p:cNvSpPr>
          <p:nvPr>
            <p:ph idx="1"/>
          </p:nvPr>
        </p:nvSpPr>
        <p:spPr>
          <a:xfrm>
            <a:off x="628650" y="1491916"/>
            <a:ext cx="7886700" cy="4969042"/>
          </a:xfrm>
        </p:spPr>
        <p:txBody>
          <a:bodyPr>
            <a:normAutofit fontScale="77500" lnSpcReduction="20000"/>
          </a:bodyPr>
          <a:lstStyle/>
          <a:p>
            <a:pPr marL="0" indent="0">
              <a:buNone/>
            </a:pPr>
            <a:r>
              <a:rPr lang="cs-CZ" b="1" dirty="0" smtClean="0"/>
              <a:t>Výhody</a:t>
            </a:r>
            <a:r>
              <a:rPr lang="cs-CZ" dirty="0" smtClean="0"/>
              <a:t> naší kontextové paměti jsou:</a:t>
            </a:r>
          </a:p>
          <a:p>
            <a:r>
              <a:rPr lang="cs-CZ" dirty="0" smtClean="0"/>
              <a:t>Relativní rychlost hledání: nemusíme listovat od začátku knihy, ale jdeme po kapitolách (resp. zužujeme kontext).</a:t>
            </a:r>
          </a:p>
          <a:p>
            <a:r>
              <a:rPr lang="cs-CZ" dirty="0" smtClean="0"/>
              <a:t>Nepotřebujeme mít paměť, která si pamatuje umístění všech paměťových slotů.</a:t>
            </a:r>
          </a:p>
          <a:p>
            <a:r>
              <a:rPr lang="cs-CZ" dirty="0" smtClean="0"/>
              <a:t>Paměť lze prohledávat paralelně: můžeme zároveň hledat slovo i kontext, když si chceme něco vybavit.</a:t>
            </a:r>
          </a:p>
          <a:p>
            <a:r>
              <a:rPr lang="cs-CZ" dirty="0" smtClean="0"/>
              <a:t>Kontextová paměť má hierarchickou strukturu v tom smyslu, že určité obsahy se vybaví spíše než jiné. Jsou to: </a:t>
            </a:r>
          </a:p>
          <a:p>
            <a:pPr lvl="1"/>
            <a:r>
              <a:rPr lang="cs-CZ" dirty="0" smtClean="0"/>
              <a:t>Obsahy, které jsme potřebovali nedávno (</a:t>
            </a:r>
            <a:r>
              <a:rPr lang="cs-CZ" b="1" dirty="0" err="1" smtClean="0"/>
              <a:t>priming</a:t>
            </a:r>
            <a:r>
              <a:rPr lang="cs-CZ" dirty="0" smtClean="0"/>
              <a:t>),  </a:t>
            </a:r>
          </a:p>
          <a:p>
            <a:pPr lvl="1"/>
            <a:r>
              <a:rPr lang="cs-CZ" dirty="0" smtClean="0"/>
              <a:t>Obsahy, které jsou obecné, nejběžnější, typické atd.</a:t>
            </a:r>
          </a:p>
          <a:p>
            <a:pPr lvl="1"/>
            <a:r>
              <a:rPr lang="cs-CZ" dirty="0" smtClean="0"/>
              <a:t>Obsahy, které byly relevantní v dané situaci, v daném kontextu.</a:t>
            </a:r>
            <a:endParaRPr lang="cs-CZ" dirty="0"/>
          </a:p>
        </p:txBody>
      </p:sp>
    </p:spTree>
    <p:extLst>
      <p:ext uri="{BB962C8B-B14F-4D97-AF65-F5344CB8AC3E}">
        <p14:creationId xmlns:p14="http://schemas.microsoft.com/office/powerpoint/2010/main" val="359738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Mohlo by to být lepší! – </a:t>
            </a:r>
            <a:r>
              <a:rPr lang="cs-CZ" sz="3600" dirty="0" smtClean="0"/>
              <a:t>paměť</a:t>
            </a:r>
            <a:endParaRPr lang="cs-CZ" dirty="0">
              <a:solidFill>
                <a:srgbClr val="FFC000"/>
              </a:solidFill>
            </a:endParaRP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smtClean="0"/>
              <a:t>Nevýhody takové paměti ovšem pocítíme, kdykoli potkáme někoho mimo známý kontext (např. prodavačku na koncertě, nevzpomeneme si na jméno herce či autora mimo určitý kontext apod.). Prostě nezjistíme, odkud daného člověka známe.</a:t>
            </a:r>
          </a:p>
          <a:p>
            <a:pPr marL="0" indent="0">
              <a:buNone/>
            </a:pPr>
            <a:r>
              <a:rPr lang="cs-CZ" dirty="0" smtClean="0"/>
              <a:t>Ještě hůře: mimo záchod si hůře vzpomínáme na to, že máme koupit toaletní papír; mimo lékárnu na to, že máme koupit lék</a:t>
            </a:r>
            <a:r>
              <a:rPr lang="cs-CZ" dirty="0"/>
              <a:t> </a:t>
            </a:r>
            <a:r>
              <a:rPr lang="cs-CZ" dirty="0" smtClean="0"/>
              <a:t>atd.</a:t>
            </a:r>
          </a:p>
          <a:p>
            <a:pPr marL="0" indent="0">
              <a:buNone/>
            </a:pPr>
            <a:endParaRPr lang="cs-CZ" dirty="0" smtClean="0"/>
          </a:p>
          <a:p>
            <a:pPr marL="0" indent="0">
              <a:buNone/>
            </a:pPr>
            <a:r>
              <a:rPr lang="cs-CZ" dirty="0" smtClean="0"/>
              <a:t>Problém je i v tom, že kontext, ve kterém jsme se něco učili (např. studovna), je odlišný od toho, kde to potom máme využít (zkouška, praxe). </a:t>
            </a:r>
            <a:endParaRPr lang="cs-CZ" dirty="0"/>
          </a:p>
        </p:txBody>
      </p:sp>
    </p:spTree>
    <p:extLst>
      <p:ext uri="{BB962C8B-B14F-4D97-AF65-F5344CB8AC3E}">
        <p14:creationId xmlns:p14="http://schemas.microsoft.com/office/powerpoint/2010/main" val="2258255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a:t>Mohlo by to být lepší! – paměť</a:t>
            </a:r>
            <a:endParaRPr lang="cs-CZ" dirty="0"/>
          </a:p>
        </p:txBody>
      </p:sp>
      <p:sp>
        <p:nvSpPr>
          <p:cNvPr id="3" name="Zástupný symbol pro obsah 2"/>
          <p:cNvSpPr>
            <a:spLocks noGrp="1"/>
          </p:cNvSpPr>
          <p:nvPr>
            <p:ph idx="1"/>
          </p:nvPr>
        </p:nvSpPr>
        <p:spPr/>
        <p:txBody>
          <a:bodyPr/>
          <a:lstStyle/>
          <a:p>
            <a:r>
              <a:rPr lang="cs-CZ" dirty="0">
                <a:hlinkClick r:id="rId2"/>
              </a:rPr>
              <a:t>https://www.youtube.com/watch?v=ubNF9QNEQLA</a:t>
            </a:r>
            <a:endParaRPr lang="cs-CZ" dirty="0" smtClean="0"/>
          </a:p>
          <a:p>
            <a:endParaRPr lang="cs-CZ" dirty="0" smtClean="0"/>
          </a:p>
          <a:p>
            <a:endParaRPr lang="cs-CZ" dirty="0"/>
          </a:p>
          <a:p>
            <a:endParaRPr lang="cs-CZ" dirty="0"/>
          </a:p>
          <a:p>
            <a:r>
              <a:rPr lang="cs-CZ" dirty="0" smtClean="0"/>
              <a:t>Paměť na detaily je u člověka špatná, zatímco počítač schraňuje gigabajty mých fotografií bez sebemenší změny.</a:t>
            </a:r>
            <a:endParaRPr lang="cs-CZ" dirty="0"/>
          </a:p>
        </p:txBody>
      </p:sp>
    </p:spTree>
    <p:extLst>
      <p:ext uri="{BB962C8B-B14F-4D97-AF65-F5344CB8AC3E}">
        <p14:creationId xmlns:p14="http://schemas.microsoft.com/office/powerpoint/2010/main" val="2174364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ZAPAMATUJTE SI TATO SLOVA:</a:t>
            </a:r>
            <a:endParaRPr lang="cs-CZ" dirty="0"/>
          </a:p>
        </p:txBody>
      </p:sp>
      <p:sp>
        <p:nvSpPr>
          <p:cNvPr id="3" name="Zástupný symbol pro obsah 2"/>
          <p:cNvSpPr>
            <a:spLocks noGrp="1"/>
          </p:cNvSpPr>
          <p:nvPr>
            <p:ph idx="1"/>
          </p:nvPr>
        </p:nvSpPr>
        <p:spPr/>
        <p:txBody>
          <a:bodyPr/>
          <a:lstStyle/>
          <a:p>
            <a:r>
              <a:rPr lang="cs-CZ" dirty="0" smtClean="0"/>
              <a:t>POSTEL, ODPOČINEK, VZHŮRU, UNAVENÝ, SEN, PROBUZENÝ, DŘÍMAT, DEKA, DÁVKA, SPÁNEK, CHRÁPAT, ŠLOFÍK, MÍR, ZÍVAT, OSPALÝ, SESTŘIČKA, NEMOCNÝ, PRÁVNÍK, MEDICÍNA, ZDRAVÍ, NEMOCNICE, ZUBAŘ, LÉKAŘ, NEMOCNÝ, PACIENT, ORDINACE, STETOSKOP, CHIRURG, KLINIKA, LÉK.</a:t>
            </a:r>
            <a:endParaRPr lang="cs-CZ" dirty="0"/>
          </a:p>
        </p:txBody>
      </p:sp>
    </p:spTree>
    <p:extLst>
      <p:ext uri="{BB962C8B-B14F-4D97-AF65-F5344CB8AC3E}">
        <p14:creationId xmlns:p14="http://schemas.microsoft.com/office/powerpoint/2010/main" val="10617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789040"/>
            <a:ext cx="8229600" cy="2880320"/>
          </a:xfrm>
        </p:spPr>
        <p:txBody>
          <a:bodyPr/>
          <a:lstStyle/>
          <a:p>
            <a:pPr marL="137160" indent="0">
              <a:buNone/>
            </a:pPr>
            <a:r>
              <a:rPr lang="cs-CZ" dirty="0" err="1" smtClean="0"/>
              <a:t>Ebbinghaus</a:t>
            </a:r>
            <a:r>
              <a:rPr lang="cs-CZ" dirty="0" smtClean="0"/>
              <a:t> „objevil“ taktéž </a:t>
            </a:r>
            <a:r>
              <a:rPr lang="cs-CZ" b="1" i="1" dirty="0" smtClean="0"/>
              <a:t>sériový poziční efekt</a:t>
            </a:r>
            <a:r>
              <a:rPr lang="cs-CZ" i="1" dirty="0" smtClean="0"/>
              <a:t>:</a:t>
            </a:r>
          </a:p>
          <a:p>
            <a:pPr marL="137160" indent="0">
              <a:buNone/>
            </a:pPr>
            <a:r>
              <a:rPr lang="cs-CZ" dirty="0" smtClean="0"/>
              <a:t>Lépe si vybavujeme první a poslední položky verbální řady (popř. seznamů apod.) – srov. doklady tohoto jevu.</a:t>
            </a:r>
          </a:p>
        </p:txBody>
      </p:sp>
      <p:pic>
        <p:nvPicPr>
          <p:cNvPr id="1026" name="Picture 2" descr="http://www.jakstudovat.cz/wp-content/uploads/zapom%C3%ADn%C3%A1n%C3%AD_k%C5%99ivka_srovn%C3%A1n%C3%AD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879" y="116633"/>
            <a:ext cx="6192688" cy="3254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995936" y="3371185"/>
            <a:ext cx="3816424" cy="246221"/>
          </a:xfrm>
          <a:prstGeom prst="rect">
            <a:avLst/>
          </a:prstGeom>
          <a:noFill/>
        </p:spPr>
        <p:txBody>
          <a:bodyPr wrap="square" rtlCol="0">
            <a:spAutoFit/>
          </a:bodyPr>
          <a:lstStyle/>
          <a:p>
            <a:r>
              <a:rPr lang="cs-CZ" sz="1000" dirty="0" smtClean="0"/>
              <a:t>Obrázek se nachází na: http</a:t>
            </a:r>
            <a:r>
              <a:rPr lang="cs-CZ" sz="1000" dirty="0"/>
              <a:t>://www.jakstudovat.cz/?p=126</a:t>
            </a:r>
          </a:p>
        </p:txBody>
      </p:sp>
    </p:spTree>
    <p:extLst>
      <p:ext uri="{BB962C8B-B14F-4D97-AF65-F5344CB8AC3E}">
        <p14:creationId xmlns:p14="http://schemas.microsoft.com/office/powerpoint/2010/main" val="1303155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Mohlo by to být lepší! – paměť</a:t>
            </a:r>
            <a:endParaRPr lang="cs-CZ" dirty="0">
              <a:solidFill>
                <a:srgbClr val="FFC000"/>
              </a:solidFill>
            </a:endParaRPr>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Bylo v seznamu slovo: lékař či doktor, usínání nebo spánek?</a:t>
            </a:r>
          </a:p>
          <a:p>
            <a:pPr marL="0" indent="0">
              <a:buNone/>
            </a:pPr>
            <a:r>
              <a:rPr lang="cs-CZ" dirty="0" smtClean="0"/>
              <a:t>Problém je i v tom, že jakýkoli aktuální obsah vědomí vede k vybavení dalších spojených vzpomínek. </a:t>
            </a:r>
          </a:p>
          <a:p>
            <a:pPr marL="0" indent="0">
              <a:buNone/>
            </a:pPr>
            <a:r>
              <a:rPr lang="cs-CZ" dirty="0" smtClean="0"/>
              <a:t>Zde pramení efekt blízkosti, efekt podobnosti při posuzování osob apod.</a:t>
            </a:r>
          </a:p>
          <a:p>
            <a:pPr marL="0" indent="0">
              <a:buNone/>
            </a:pPr>
            <a:r>
              <a:rPr lang="cs-CZ" dirty="0" smtClean="0"/>
              <a:t>Zde je i pramen falešných vzpomínek, neboť si vybavujeme kontext, nikoli detaily. Problém očitých svědků!</a:t>
            </a:r>
          </a:p>
          <a:p>
            <a:pPr marL="0" indent="0">
              <a:buNone/>
            </a:pPr>
            <a:endParaRPr lang="cs-CZ" dirty="0"/>
          </a:p>
        </p:txBody>
      </p:sp>
    </p:spTree>
    <p:extLst>
      <p:ext uri="{BB962C8B-B14F-4D97-AF65-F5344CB8AC3E}">
        <p14:creationId xmlns:p14="http://schemas.microsoft.com/office/powerpoint/2010/main" val="3591195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684290"/>
            <a:ext cx="7200800" cy="6173710"/>
          </a:xfrm>
        </p:spPr>
      </p:pic>
    </p:spTree>
    <p:extLst>
      <p:ext uri="{BB962C8B-B14F-4D97-AF65-F5344CB8AC3E}">
        <p14:creationId xmlns:p14="http://schemas.microsoft.com/office/powerpoint/2010/main" val="4218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Mohlo by to být lepší! – paměť</a:t>
            </a:r>
            <a:endParaRPr lang="cs-CZ" dirty="0">
              <a:solidFill>
                <a:srgbClr val="FFC000"/>
              </a:solidFill>
            </a:endParaRPr>
          </a:p>
        </p:txBody>
      </p:sp>
      <p:sp>
        <p:nvSpPr>
          <p:cNvPr id="3" name="Zástupný symbol pro obsah 2"/>
          <p:cNvSpPr>
            <a:spLocks noGrp="1"/>
          </p:cNvSpPr>
          <p:nvPr>
            <p:ph idx="1"/>
          </p:nvPr>
        </p:nvSpPr>
        <p:spPr/>
        <p:txBody>
          <a:bodyPr/>
          <a:lstStyle/>
          <a:p>
            <a:pPr marL="0" indent="0">
              <a:buNone/>
            </a:pPr>
            <a:r>
              <a:rPr lang="cs-CZ" dirty="0" smtClean="0"/>
              <a:t>Problém je i v tom, že staré myšlenky, které byly později opraveny, nejsou přepsány, ale existují dál a ovlivňují naše chování. = </a:t>
            </a:r>
            <a:r>
              <a:rPr lang="cs-CZ" b="1" spc="-1" dirty="0">
                <a:solidFill>
                  <a:srgbClr val="000000"/>
                </a:solidFill>
                <a:uFill>
                  <a:solidFill>
                    <a:srgbClr val="FFFFFF"/>
                  </a:solidFill>
                </a:uFill>
                <a:latin typeface="Corbel"/>
              </a:rPr>
              <a:t>perseveraci </a:t>
            </a:r>
            <a:r>
              <a:rPr lang="cs-CZ" b="1" spc="-1" dirty="0" smtClean="0">
                <a:solidFill>
                  <a:srgbClr val="000000"/>
                </a:solidFill>
                <a:uFill>
                  <a:solidFill>
                    <a:srgbClr val="FFFFFF"/>
                  </a:solidFill>
                </a:uFill>
                <a:latin typeface="Corbel"/>
              </a:rPr>
              <a:t>přesvědčení</a:t>
            </a:r>
            <a:r>
              <a:rPr lang="cs-CZ" spc="-1" dirty="0" smtClean="0">
                <a:solidFill>
                  <a:srgbClr val="000000"/>
                </a:solidFill>
                <a:uFill>
                  <a:solidFill>
                    <a:srgbClr val="FFFFFF"/>
                  </a:solidFill>
                </a:uFill>
                <a:latin typeface="Corbel"/>
              </a:rPr>
              <a:t>, kdy se nám vybaví i již vyvrácený fakt (např. o člověku: „to byl ten </a:t>
            </a:r>
            <a:r>
              <a:rPr lang="cs-CZ" spc="-1" dirty="0" err="1" smtClean="0">
                <a:solidFill>
                  <a:srgbClr val="000000"/>
                </a:solidFill>
                <a:uFill>
                  <a:solidFill>
                    <a:srgbClr val="FFFFFF"/>
                  </a:solidFill>
                </a:uFill>
                <a:latin typeface="Corbel"/>
              </a:rPr>
              <a:t>souzenej</a:t>
            </a:r>
            <a:r>
              <a:rPr lang="cs-CZ" spc="-1" dirty="0" smtClean="0">
                <a:solidFill>
                  <a:srgbClr val="000000"/>
                </a:solidFill>
                <a:uFill>
                  <a:solidFill>
                    <a:srgbClr val="FFFFFF"/>
                  </a:solidFill>
                </a:uFill>
                <a:latin typeface="Corbel"/>
              </a:rPr>
              <a:t> </a:t>
            </a:r>
            <a:r>
              <a:rPr lang="cs-CZ" spc="-1" smtClean="0">
                <a:solidFill>
                  <a:srgbClr val="000000"/>
                </a:solidFill>
                <a:uFill>
                  <a:solidFill>
                    <a:srgbClr val="FFFFFF"/>
                  </a:solidFill>
                </a:uFill>
                <a:latin typeface="Corbel"/>
              </a:rPr>
              <a:t>za podvod“).</a:t>
            </a:r>
            <a:endParaRPr lang="cs-CZ" dirty="0"/>
          </a:p>
        </p:txBody>
      </p:sp>
    </p:spTree>
    <p:extLst>
      <p:ext uri="{BB962C8B-B14F-4D97-AF65-F5344CB8AC3E}">
        <p14:creationId xmlns:p14="http://schemas.microsoft.com/office/powerpoint/2010/main" val="413125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Diskuze</a:t>
            </a:r>
            <a:endParaRPr lang="cs-CZ" dirty="0"/>
          </a:p>
        </p:txBody>
      </p:sp>
      <p:sp>
        <p:nvSpPr>
          <p:cNvPr id="3" name="Zástupný symbol pro obsah 2"/>
          <p:cNvSpPr>
            <a:spLocks noGrp="1"/>
          </p:cNvSpPr>
          <p:nvPr>
            <p:ph idx="1"/>
          </p:nvPr>
        </p:nvSpPr>
        <p:spPr/>
        <p:txBody>
          <a:bodyPr/>
          <a:lstStyle/>
          <a:p>
            <a:r>
              <a:rPr lang="cs-CZ" dirty="0" smtClean="0"/>
              <a:t>Problém zapomínání je často problémem toho, že se snažíme v </a:t>
            </a:r>
            <a:r>
              <a:rPr lang="cs-CZ" b="1" dirty="0" smtClean="0"/>
              <a:t>pracovní paměti </a:t>
            </a:r>
            <a:r>
              <a:rPr lang="cs-CZ" dirty="0" smtClean="0"/>
              <a:t>udržet příliš mnoho úkolů, procesů atd.</a:t>
            </a:r>
            <a:endParaRPr lang="cs-CZ" dirty="0"/>
          </a:p>
        </p:txBody>
      </p:sp>
    </p:spTree>
    <p:extLst>
      <p:ext uri="{BB962C8B-B14F-4D97-AF65-F5344CB8AC3E}">
        <p14:creationId xmlns:p14="http://schemas.microsoft.com/office/powerpoint/2010/main" val="3490532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039864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Sémantická paměť</a:t>
            </a:r>
            <a:endParaRPr lang="cs-CZ" dirty="0"/>
          </a:p>
        </p:txBody>
      </p:sp>
      <p:sp>
        <p:nvSpPr>
          <p:cNvPr id="3" name="Zástupný symbol pro obsah 2"/>
          <p:cNvSpPr>
            <a:spLocks noGrp="1"/>
          </p:cNvSpPr>
          <p:nvPr>
            <p:ph idx="1"/>
          </p:nvPr>
        </p:nvSpPr>
        <p:spPr/>
        <p:txBody>
          <a:bodyPr>
            <a:normAutofit fontScale="92500" lnSpcReduction="10000"/>
          </a:bodyPr>
          <a:lstStyle/>
          <a:p>
            <a:pPr marL="118872" indent="0">
              <a:buNone/>
            </a:pPr>
            <a:r>
              <a:rPr lang="cs-CZ" dirty="0"/>
              <a:t>Každý z nás v </a:t>
            </a:r>
            <a:r>
              <a:rPr lang="cs-CZ" dirty="0" smtClean="0"/>
              <a:t>procesu zapamatování  obsahů = při vytváření paměťové stopy (reprezentace) využívá tzv. </a:t>
            </a:r>
            <a:r>
              <a:rPr lang="cs-CZ" b="1" dirty="0" smtClean="0"/>
              <a:t>vodítka</a:t>
            </a:r>
            <a:r>
              <a:rPr lang="cs-CZ" dirty="0" smtClean="0"/>
              <a:t> </a:t>
            </a:r>
            <a:r>
              <a:rPr lang="cs-CZ" dirty="0"/>
              <a:t>(</a:t>
            </a:r>
            <a:r>
              <a:rPr lang="cs-CZ" i="1" dirty="0" err="1"/>
              <a:t>cues</a:t>
            </a:r>
            <a:r>
              <a:rPr lang="cs-CZ" dirty="0" smtClean="0"/>
              <a:t>). </a:t>
            </a:r>
            <a:r>
              <a:rPr lang="cs-CZ" dirty="0"/>
              <a:t>(</a:t>
            </a:r>
            <a:r>
              <a:rPr lang="cs-CZ" dirty="0" err="1"/>
              <a:t>Tulving</a:t>
            </a:r>
            <a:r>
              <a:rPr lang="cs-CZ" dirty="0"/>
              <a:t>, 1983</a:t>
            </a:r>
            <a:r>
              <a:rPr lang="cs-CZ" dirty="0" smtClean="0"/>
              <a:t>)</a:t>
            </a:r>
            <a:endParaRPr lang="cs-CZ" dirty="0"/>
          </a:p>
          <a:p>
            <a:pPr marL="118872" indent="0">
              <a:buNone/>
            </a:pPr>
            <a:endParaRPr lang="cs-CZ" dirty="0" smtClean="0"/>
          </a:p>
          <a:p>
            <a:pPr marL="118872" indent="0">
              <a:buNone/>
            </a:pPr>
            <a:r>
              <a:rPr lang="cs-CZ" dirty="0" smtClean="0"/>
              <a:t>Tato vodítka si většinou potřebujeme vybavit předem, aby ke zdárnému vybavení </a:t>
            </a:r>
            <a:r>
              <a:rPr lang="cs-CZ" dirty="0"/>
              <a:t>(</a:t>
            </a:r>
            <a:r>
              <a:rPr lang="cs-CZ" i="1" dirty="0" err="1"/>
              <a:t>retrieval</a:t>
            </a:r>
            <a:r>
              <a:rPr lang="cs-CZ" dirty="0" smtClean="0"/>
              <a:t>) došlo.</a:t>
            </a:r>
          </a:p>
          <a:p>
            <a:pPr marL="118872" indent="0">
              <a:buNone/>
            </a:pPr>
            <a:endParaRPr lang="cs-CZ" dirty="0"/>
          </a:p>
          <a:p>
            <a:pPr marL="118872" indent="0">
              <a:buNone/>
            </a:pPr>
            <a:r>
              <a:rPr lang="cs-CZ" dirty="0" smtClean="0"/>
              <a:t>Práce s vodítky: mnemotechnika slovní, číselná, obrazná, prostorová, jiné?</a:t>
            </a:r>
            <a:endParaRPr lang="cs-CZ" dirty="0"/>
          </a:p>
        </p:txBody>
      </p:sp>
    </p:spTree>
    <p:extLst>
      <p:ext uri="{BB962C8B-B14F-4D97-AF65-F5344CB8AC3E}">
        <p14:creationId xmlns:p14="http://schemas.microsoft.com/office/powerpoint/2010/main" val="1609269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091164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792088"/>
          </a:xfrm>
        </p:spPr>
        <p:txBody>
          <a:bodyPr>
            <a:normAutofit/>
          </a:bodyPr>
          <a:lstStyle/>
          <a:p>
            <a:r>
              <a:rPr lang="cs-CZ" dirty="0" smtClean="0"/>
              <a:t>Paradox smysluplnosti</a:t>
            </a:r>
            <a:endParaRPr lang="cs-CZ" dirty="0"/>
          </a:p>
        </p:txBody>
      </p:sp>
      <p:sp>
        <p:nvSpPr>
          <p:cNvPr id="3" name="Zástupný symbol pro obsah 2"/>
          <p:cNvSpPr>
            <a:spLocks noGrp="1"/>
          </p:cNvSpPr>
          <p:nvPr>
            <p:ph idx="1"/>
          </p:nvPr>
        </p:nvSpPr>
        <p:spPr>
          <a:xfrm>
            <a:off x="457200" y="1484784"/>
            <a:ext cx="8229600" cy="5256584"/>
          </a:xfrm>
        </p:spPr>
        <p:txBody>
          <a:bodyPr>
            <a:noAutofit/>
          </a:bodyPr>
          <a:lstStyle/>
          <a:p>
            <a:pPr>
              <a:buNone/>
            </a:pPr>
            <a:r>
              <a:rPr lang="cs-CZ" sz="2100" dirty="0" smtClean="0"/>
              <a:t>Pokud bychom posuzovali „velikost“ informace, mělo by být snazší zapamatovat si několik písmen či číslic oproti několika slovům.</a:t>
            </a:r>
          </a:p>
          <a:p>
            <a:pPr>
              <a:buNone/>
            </a:pPr>
            <a:r>
              <a:rPr lang="cs-CZ" sz="2100" dirty="0" smtClean="0"/>
              <a:t>Praxe ovšem ukazuje pravý opak: lépe si zapamatujeme větu, která je vlastně informačně mnohem složitější, než (nepropojený) sled několika znaků. Více slov si pamatujeme z příběhu, než ze seznamů slov. </a:t>
            </a:r>
          </a:p>
          <a:p>
            <a:pPr>
              <a:buNone/>
            </a:pPr>
            <a:r>
              <a:rPr lang="cs-CZ" sz="2100" dirty="0" smtClean="0"/>
              <a:t>Toho využívá mnemotechnika, např. </a:t>
            </a:r>
            <a:r>
              <a:rPr lang="cs-CZ" sz="2100" b="1" dirty="0" smtClean="0"/>
              <a:t>akrostich</a:t>
            </a:r>
            <a:r>
              <a:rPr lang="cs-CZ" sz="2100" dirty="0" smtClean="0"/>
              <a:t>: </a:t>
            </a:r>
          </a:p>
          <a:p>
            <a:pPr>
              <a:buNone/>
            </a:pPr>
            <a:r>
              <a:rPr lang="cs-CZ" sz="2100" dirty="0" smtClean="0"/>
              <a:t>Poloměr Země 6378 – „šetři se osle“</a:t>
            </a:r>
          </a:p>
          <a:p>
            <a:pPr>
              <a:buNone/>
            </a:pPr>
            <a:r>
              <a:rPr lang="cs-CZ" sz="2100" dirty="0" smtClean="0"/>
              <a:t>Spektrální třídy hvězd dle jejich teploty (sestupně): </a:t>
            </a:r>
            <a:r>
              <a:rPr lang="cs-CZ" sz="2100" b="1" dirty="0" err="1" smtClean="0"/>
              <a:t>O</a:t>
            </a:r>
            <a:r>
              <a:rPr lang="cs-CZ" sz="2100" dirty="0" err="1" smtClean="0"/>
              <a:t>h</a:t>
            </a:r>
            <a:r>
              <a:rPr lang="cs-CZ" sz="2100" dirty="0" smtClean="0"/>
              <a:t> </a:t>
            </a:r>
            <a:r>
              <a:rPr lang="cs-CZ" sz="2100" b="1" dirty="0" err="1" smtClean="0"/>
              <a:t>B</a:t>
            </a:r>
            <a:r>
              <a:rPr lang="cs-CZ" sz="2100" dirty="0" err="1" smtClean="0"/>
              <a:t>e</a:t>
            </a:r>
            <a:r>
              <a:rPr lang="cs-CZ" sz="2100" dirty="0" smtClean="0"/>
              <a:t> </a:t>
            </a:r>
            <a:r>
              <a:rPr lang="cs-CZ" sz="2100" b="1" dirty="0" smtClean="0"/>
              <a:t>A</a:t>
            </a:r>
            <a:r>
              <a:rPr lang="cs-CZ" sz="2100" dirty="0" smtClean="0"/>
              <a:t> </a:t>
            </a:r>
            <a:r>
              <a:rPr lang="cs-CZ" sz="2100" b="1" dirty="0" smtClean="0"/>
              <a:t>F</a:t>
            </a:r>
            <a:r>
              <a:rPr lang="cs-CZ" sz="2100" dirty="0" smtClean="0"/>
              <a:t>ine </a:t>
            </a:r>
            <a:r>
              <a:rPr lang="cs-CZ" sz="2100" b="1" dirty="0" smtClean="0"/>
              <a:t>G</a:t>
            </a:r>
            <a:r>
              <a:rPr lang="cs-CZ" sz="2100" dirty="0" smtClean="0"/>
              <a:t>irl, </a:t>
            </a:r>
            <a:r>
              <a:rPr lang="cs-CZ" sz="2100" b="1" dirty="0" err="1" smtClean="0"/>
              <a:t>K</a:t>
            </a:r>
            <a:r>
              <a:rPr lang="cs-CZ" sz="2100" dirty="0" err="1" smtClean="0"/>
              <a:t>iss</a:t>
            </a:r>
            <a:r>
              <a:rPr lang="cs-CZ" sz="2100" dirty="0" smtClean="0"/>
              <a:t> </a:t>
            </a:r>
            <a:r>
              <a:rPr lang="cs-CZ" sz="2100" b="1" dirty="0" err="1" smtClean="0"/>
              <a:t>M</a:t>
            </a:r>
            <a:r>
              <a:rPr lang="cs-CZ" sz="2100" dirty="0" err="1" smtClean="0"/>
              <a:t>e</a:t>
            </a:r>
            <a:endParaRPr lang="cs-CZ" sz="2100" dirty="0" smtClean="0"/>
          </a:p>
          <a:p>
            <a:pPr>
              <a:buNone/>
            </a:pPr>
            <a:r>
              <a:rPr lang="cs-CZ" sz="2100" dirty="0" smtClean="0"/>
              <a:t>Sloupec I.a periodické tabulky prvků: </a:t>
            </a:r>
            <a:r>
              <a:rPr lang="cs-CZ" sz="2100" b="1" i="1" dirty="0" smtClean="0"/>
              <a:t>H</a:t>
            </a:r>
            <a:r>
              <a:rPr lang="cs-CZ" sz="2100" i="1" dirty="0" smtClean="0"/>
              <a:t>elenu </a:t>
            </a:r>
            <a:r>
              <a:rPr lang="cs-CZ" sz="2100" b="1" i="1" dirty="0" smtClean="0"/>
              <a:t>Lí</a:t>
            </a:r>
            <a:r>
              <a:rPr lang="cs-CZ" sz="2100" i="1" dirty="0" smtClean="0"/>
              <a:t>bal </a:t>
            </a:r>
            <a:r>
              <a:rPr lang="cs-CZ" sz="2100" b="1" i="1" dirty="0" smtClean="0"/>
              <a:t>Na K</a:t>
            </a:r>
            <a:r>
              <a:rPr lang="cs-CZ" sz="2100" i="1" dirty="0" smtClean="0"/>
              <a:t>rk </a:t>
            </a:r>
            <a:r>
              <a:rPr lang="cs-CZ" sz="2100" b="1" i="1" dirty="0" smtClean="0"/>
              <a:t>R</a:t>
            </a:r>
            <a:r>
              <a:rPr lang="cs-CZ" sz="2100" i="1" dirty="0" smtClean="0"/>
              <a:t>o</a:t>
            </a:r>
            <a:r>
              <a:rPr lang="cs-CZ" sz="2100" b="1" i="1" dirty="0" smtClean="0"/>
              <a:t>b</a:t>
            </a:r>
            <a:r>
              <a:rPr lang="cs-CZ" sz="2100" i="1" dirty="0" smtClean="0"/>
              <a:t>ustní </a:t>
            </a:r>
            <a:r>
              <a:rPr lang="cs-CZ" sz="2100" b="1" i="1" dirty="0" smtClean="0"/>
              <a:t>C</a:t>
            </a:r>
            <a:r>
              <a:rPr lang="cs-CZ" sz="2100" i="1" dirty="0" smtClean="0"/>
              <a:t>e</a:t>
            </a:r>
            <a:r>
              <a:rPr lang="cs-CZ" sz="2100" b="1" i="1" dirty="0" smtClean="0"/>
              <a:t>s</a:t>
            </a:r>
            <a:r>
              <a:rPr lang="cs-CZ" sz="2100" i="1" dirty="0" smtClean="0"/>
              <a:t>tář </a:t>
            </a:r>
            <a:r>
              <a:rPr lang="cs-CZ" sz="2100" b="1" i="1" dirty="0" smtClean="0"/>
              <a:t>Fr</a:t>
            </a:r>
            <a:r>
              <a:rPr lang="cs-CZ" sz="2100" i="1" dirty="0" smtClean="0"/>
              <a:t>anc</a:t>
            </a:r>
          </a:p>
          <a:p>
            <a:pPr>
              <a:buNone/>
            </a:pPr>
            <a:r>
              <a:rPr lang="cs-CZ" sz="2100" dirty="0" smtClean="0"/>
              <a:t>Atd. (viz: </a:t>
            </a:r>
            <a:r>
              <a:rPr lang="cs-CZ" sz="2100" dirty="0" err="1" smtClean="0"/>
              <a:t>cs.wikipedia.org</a:t>
            </a:r>
            <a:r>
              <a:rPr lang="cs-CZ" sz="2100" dirty="0" smtClean="0"/>
              <a:t>/mnemotechnická pomůcka aj.)</a:t>
            </a:r>
          </a:p>
          <a:p>
            <a:pPr>
              <a:buNone/>
            </a:pPr>
            <a:endParaRPr lang="cs-CZ" sz="2100" dirty="0" smtClean="0"/>
          </a:p>
          <a:p>
            <a:pPr>
              <a:buNone/>
            </a:pPr>
            <a:r>
              <a:rPr lang="cs-CZ" sz="2100" dirty="0" smtClean="0"/>
              <a:t>Souvisí to patrně s lidskou schopností myslet v příbězích.</a:t>
            </a:r>
          </a:p>
          <a:p>
            <a:pPr>
              <a:buNone/>
            </a:pPr>
            <a:r>
              <a:rPr lang="cs-CZ" sz="2100" dirty="0" smtClean="0"/>
              <a:t>(např</a:t>
            </a:r>
            <a:r>
              <a:rPr lang="cs-CZ" sz="2100" dirty="0"/>
              <a:t>. J. </a:t>
            </a:r>
            <a:r>
              <a:rPr lang="cs-CZ" sz="2100" dirty="0" err="1" smtClean="0"/>
              <a:t>Bruner</a:t>
            </a:r>
            <a:r>
              <a:rPr lang="cs-CZ" sz="2100" dirty="0" smtClean="0"/>
              <a:t>; </a:t>
            </a:r>
            <a:r>
              <a:rPr lang="cs-CZ" sz="2100" dirty="0" err="1" smtClean="0"/>
              <a:t>McAdams</a:t>
            </a:r>
            <a:r>
              <a:rPr lang="cs-CZ" sz="2100" dirty="0" smtClean="0"/>
              <a:t> ad.)</a:t>
            </a:r>
          </a:p>
        </p:txBody>
      </p:sp>
    </p:spTree>
    <p:extLst>
      <p:ext uri="{BB962C8B-B14F-4D97-AF65-F5344CB8AC3E}">
        <p14:creationId xmlns:p14="http://schemas.microsoft.com/office/powerpoint/2010/main" val="3101909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www.youtube.com/watch?v=ubNF9QNEQLA</a:t>
            </a:r>
            <a:r>
              <a:rPr lang="cs-CZ" dirty="0" smtClean="0"/>
              <a:t> </a:t>
            </a:r>
            <a:endParaRPr lang="cs-CZ" dirty="0"/>
          </a:p>
        </p:txBody>
      </p:sp>
    </p:spTree>
    <p:extLst>
      <p:ext uri="{BB962C8B-B14F-4D97-AF65-F5344CB8AC3E}">
        <p14:creationId xmlns:p14="http://schemas.microsoft.com/office/powerpoint/2010/main" val="708101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Výběrovost paměti</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dirty="0" smtClean="0"/>
              <a:t>Podle dalších studií (</a:t>
            </a:r>
            <a:r>
              <a:rPr lang="cs-CZ" dirty="0" err="1" smtClean="0"/>
              <a:t>Nickerson</a:t>
            </a:r>
            <a:r>
              <a:rPr lang="cs-CZ" dirty="0" smtClean="0"/>
              <a:t>, </a:t>
            </a:r>
            <a:r>
              <a:rPr lang="cs-CZ" dirty="0" err="1" smtClean="0"/>
              <a:t>Adams</a:t>
            </a:r>
            <a:r>
              <a:rPr lang="cs-CZ" dirty="0" smtClean="0"/>
              <a:t>, 1979; </a:t>
            </a:r>
            <a:r>
              <a:rPr lang="cs-CZ" dirty="0" err="1" smtClean="0"/>
              <a:t>Marmie</a:t>
            </a:r>
            <a:r>
              <a:rPr lang="cs-CZ" dirty="0" smtClean="0"/>
              <a:t>, </a:t>
            </a:r>
            <a:r>
              <a:rPr lang="cs-CZ" dirty="0" err="1" smtClean="0"/>
              <a:t>Healy</a:t>
            </a:r>
            <a:r>
              <a:rPr lang="cs-CZ" dirty="0" smtClean="0"/>
              <a:t>, 2004) jde však o to, že si pamatujeme </a:t>
            </a:r>
            <a:r>
              <a:rPr lang="cs-CZ" b="1" dirty="0" smtClean="0"/>
              <a:t>obecné rysy </a:t>
            </a:r>
            <a:r>
              <a:rPr lang="cs-CZ" dirty="0" smtClean="0"/>
              <a:t>obrazového materiálu, ale mnohem hůře </a:t>
            </a:r>
            <a:r>
              <a:rPr lang="cs-CZ" b="1" dirty="0" smtClean="0"/>
              <a:t>detaily</a:t>
            </a:r>
            <a:r>
              <a:rPr lang="cs-CZ" dirty="0" smtClean="0"/>
              <a:t>, pokud na ně nejsme přímo upozorněni.</a:t>
            </a:r>
          </a:p>
          <a:p>
            <a:pPr>
              <a:buNone/>
            </a:pPr>
            <a:r>
              <a:rPr lang="cs-CZ" dirty="0" smtClean="0"/>
              <a:t>Obecně se ukazuje, že lidé jsou více pozorní ke změnám </a:t>
            </a:r>
            <a:r>
              <a:rPr lang="cs-CZ" b="1" dirty="0" smtClean="0"/>
              <a:t>obsahu-významu</a:t>
            </a:r>
            <a:r>
              <a:rPr lang="cs-CZ" dirty="0" smtClean="0"/>
              <a:t> obrazu (</a:t>
            </a:r>
            <a:r>
              <a:rPr lang="cs-CZ" dirty="0" err="1" smtClean="0"/>
              <a:t>Mandler</a:t>
            </a:r>
            <a:r>
              <a:rPr lang="cs-CZ" dirty="0" smtClean="0"/>
              <a:t>, </a:t>
            </a:r>
            <a:r>
              <a:rPr lang="cs-CZ" dirty="0" err="1" smtClean="0"/>
              <a:t>Ritchey</a:t>
            </a:r>
            <a:r>
              <a:rPr lang="cs-CZ" dirty="0" smtClean="0"/>
              <a:t>, 1977)  či vět (</a:t>
            </a:r>
            <a:r>
              <a:rPr lang="cs-CZ" dirty="0" err="1" smtClean="0"/>
              <a:t>Wanner</a:t>
            </a:r>
            <a:r>
              <a:rPr lang="cs-CZ" dirty="0" smtClean="0"/>
              <a:t>, 1968), než ke změnám </a:t>
            </a:r>
            <a:r>
              <a:rPr lang="cs-CZ" b="1" dirty="0" smtClean="0"/>
              <a:t>detailů</a:t>
            </a:r>
            <a:r>
              <a:rPr lang="cs-CZ" dirty="0" smtClean="0"/>
              <a:t> (např. slovosled).</a:t>
            </a:r>
          </a:p>
          <a:p>
            <a:pPr>
              <a:buNone/>
            </a:pPr>
            <a:r>
              <a:rPr lang="cs-CZ" dirty="0" smtClean="0"/>
              <a:t>Jak vypadá naše desetikoruna a dvacetikoruna?</a:t>
            </a:r>
          </a:p>
          <a:p>
            <a:pPr>
              <a:buNone/>
            </a:pPr>
            <a:endParaRPr lang="cs-CZ" dirty="0" smtClean="0"/>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dirty="0" smtClean="0"/>
              <a:t>DRUHY PAMĚTI</a:t>
            </a:r>
            <a:endParaRPr lang="cs-CZ" dirty="0"/>
          </a:p>
        </p:txBody>
      </p:sp>
      <p:sp>
        <p:nvSpPr>
          <p:cNvPr id="3" name="Zástupný symbol pro obsah 2"/>
          <p:cNvSpPr>
            <a:spLocks noGrp="1"/>
          </p:cNvSpPr>
          <p:nvPr>
            <p:ph idx="1"/>
          </p:nvPr>
        </p:nvSpPr>
        <p:spPr>
          <a:xfrm>
            <a:off x="2627784" y="1600200"/>
            <a:ext cx="6059016" cy="4637112"/>
          </a:xfrm>
        </p:spPr>
        <p:txBody>
          <a:bodyPr>
            <a:normAutofit/>
          </a:bodyPr>
          <a:lstStyle/>
          <a:p>
            <a:pPr marL="137160" indent="0">
              <a:buNone/>
            </a:pPr>
            <a:r>
              <a:rPr lang="cs-CZ" dirty="0" smtClean="0"/>
              <a:t>Klíčové termíny</a:t>
            </a:r>
            <a:r>
              <a:rPr lang="cs-CZ" dirty="0"/>
              <a:t>: </a:t>
            </a:r>
          </a:p>
          <a:p>
            <a:r>
              <a:rPr lang="cs-CZ" dirty="0"/>
              <a:t>senzorická paměť </a:t>
            </a:r>
          </a:p>
          <a:p>
            <a:r>
              <a:rPr lang="cs-CZ" dirty="0"/>
              <a:t>krátkodobá paměť </a:t>
            </a:r>
            <a:endParaRPr lang="cs-CZ" dirty="0" smtClean="0"/>
          </a:p>
          <a:p>
            <a:r>
              <a:rPr lang="cs-CZ" dirty="0" smtClean="0"/>
              <a:t>pracovní </a:t>
            </a:r>
            <a:r>
              <a:rPr lang="cs-CZ" dirty="0"/>
              <a:t>paměť</a:t>
            </a:r>
          </a:p>
          <a:p>
            <a:r>
              <a:rPr lang="cs-CZ" dirty="0"/>
              <a:t>dlouhodobá </a:t>
            </a:r>
            <a:r>
              <a:rPr lang="cs-CZ" dirty="0" smtClean="0"/>
              <a:t>paměť</a:t>
            </a:r>
            <a:endParaRPr lang="cs-CZ" dirty="0"/>
          </a:p>
          <a:p>
            <a:pPr marL="137160" indent="0" algn="ctr">
              <a:buNone/>
            </a:pPr>
            <a:endParaRPr lang="cs-CZ" dirty="0"/>
          </a:p>
        </p:txBody>
      </p:sp>
    </p:spTree>
    <p:extLst>
      <p:ext uri="{BB962C8B-B14F-4D97-AF65-F5344CB8AC3E}">
        <p14:creationId xmlns:p14="http://schemas.microsoft.com/office/powerpoint/2010/main" val="11368025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VÃ½sledek obrÃ¡zku pro desetikoru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8800"/>
            <a:ext cx="2393727" cy="2393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dvacetikoru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475" y="1497463"/>
            <a:ext cx="5368305" cy="265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Ã½sledek obrÃ¡zku pro dvacetikoru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548" y="4090458"/>
            <a:ext cx="5192916" cy="255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92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57200" y="116632"/>
            <a:ext cx="8229600" cy="864096"/>
          </a:xfrm>
          <a:prstGeom prst="rect">
            <a:avLst/>
          </a:prstGeom>
        </p:spPr>
        <p:txBody>
          <a:bodyPr vert="horz"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cs-CZ" sz="4600" b="1" i="0" u="none" strike="noStrike" kern="1200" cap="none" spc="0" normalizeH="0" baseline="0" noProof="0" dirty="0" smtClean="0">
                <a:ln>
                  <a:noFill/>
                </a:ln>
                <a:effectLst>
                  <a:outerShdw blurRad="38100" dist="25500" dir="5400000" algn="tl" rotWithShape="0">
                    <a:srgbClr val="000000">
                      <a:satMod val="180000"/>
                      <a:alpha val="75000"/>
                    </a:srgbClr>
                  </a:outerShdw>
                </a:effectLst>
                <a:uLnTx/>
                <a:uFillTx/>
                <a:latin typeface="+mj-lt"/>
                <a:ea typeface="+mj-ea"/>
                <a:cs typeface="+mj-cs"/>
              </a:rPr>
              <a:t>Dlouhodobá paměť</a:t>
            </a:r>
            <a:endParaRPr kumimoji="0" lang="cs-CZ" sz="4600" b="1" i="0" u="none" strike="noStrike" kern="1200" cap="none" spc="0" normalizeH="0" baseline="0" noProof="0" dirty="0">
              <a:ln>
                <a:noFill/>
              </a:ln>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Zástupný symbol pro obsah 2"/>
          <p:cNvSpPr txBox="1">
            <a:spLocks/>
          </p:cNvSpPr>
          <p:nvPr/>
        </p:nvSpPr>
        <p:spPr>
          <a:xfrm>
            <a:off x="457200" y="1052736"/>
            <a:ext cx="8229600" cy="5544616"/>
          </a:xfrm>
          <a:prstGeom prst="rect">
            <a:avLst/>
          </a:prstGeom>
        </p:spPr>
        <p:txBody>
          <a:bodyPr vert="horz">
            <a:normAutofit/>
          </a:bodyPr>
          <a:lstStyle/>
          <a:p>
            <a:pPr marL="292100" marR="0" lvl="0" indent="-292100" algn="l" defTabSz="914400" rtl="0" eaLnBrk="1" fontAlgn="auto" latinLnBrk="0" hangingPunct="1">
              <a:lnSpc>
                <a:spcPct val="80000"/>
              </a:lnSpc>
              <a:spcBef>
                <a:spcPct val="20000"/>
              </a:spcBef>
              <a:spcAft>
                <a:spcPts val="0"/>
              </a:spcAft>
              <a:buClr>
                <a:schemeClr val="tx1">
                  <a:shade val="95000"/>
                </a:schemeClr>
              </a:buClr>
              <a:buSzPct val="65000"/>
              <a:tabLst/>
              <a:defRPr/>
            </a:pPr>
            <a:r>
              <a:rPr kumimoji="0" lang="cs-CZ" sz="2600" b="0" i="0" u="none" strike="noStrike" kern="1200" cap="none" spc="0" normalizeH="0" baseline="0" noProof="0" dirty="0" err="1" smtClean="0">
                <a:ln>
                  <a:noFill/>
                </a:ln>
                <a:solidFill>
                  <a:schemeClr val="tx1"/>
                </a:solidFill>
                <a:effectLst/>
                <a:uLnTx/>
                <a:uFillTx/>
                <a:latin typeface="+mn-lt"/>
                <a:ea typeface="+mn-ea"/>
                <a:cs typeface="+mn-cs"/>
              </a:rPr>
              <a:t>Andersonův</a:t>
            </a:r>
            <a:r>
              <a:rPr kumimoji="0" lang="cs-CZ" sz="2600" b="0" i="0" u="none" strike="noStrike" kern="1200" cap="none" spc="0" normalizeH="0" baseline="0" noProof="0" dirty="0" smtClean="0">
                <a:ln>
                  <a:noFill/>
                </a:ln>
                <a:solidFill>
                  <a:schemeClr val="tx1"/>
                </a:solidFill>
                <a:effectLst/>
                <a:uLnTx/>
                <a:uFillTx/>
                <a:latin typeface="+mn-lt"/>
                <a:ea typeface="+mn-ea"/>
                <a:cs typeface="+mn-cs"/>
              </a:rPr>
              <a:t> (1983)</a:t>
            </a:r>
            <a:r>
              <a:rPr kumimoji="0" lang="cs-CZ" sz="2600" b="0" i="0" u="none" strike="noStrike" kern="1200" cap="none" spc="0" normalizeH="0" noProof="0" dirty="0" smtClean="0">
                <a:ln>
                  <a:noFill/>
                </a:ln>
                <a:solidFill>
                  <a:schemeClr val="tx1"/>
                </a:solidFill>
                <a:effectLst/>
                <a:uLnTx/>
                <a:uFillTx/>
                <a:latin typeface="+mn-lt"/>
                <a:ea typeface="+mn-ea"/>
                <a:cs typeface="+mn-cs"/>
              </a:rPr>
              <a:t> model paměti je opět založen na analogii s počítačem: </a:t>
            </a:r>
          </a:p>
          <a:p>
            <a:pPr marL="292100" marR="0" lvl="0" indent="-292100" algn="l" defTabSz="914400" rtl="0" eaLnBrk="1" fontAlgn="auto" latinLnBrk="0" hangingPunct="1">
              <a:lnSpc>
                <a:spcPct val="80000"/>
              </a:lnSpc>
              <a:spcBef>
                <a:spcPct val="20000"/>
              </a:spcBef>
              <a:spcAft>
                <a:spcPts val="0"/>
              </a:spcAft>
              <a:buClr>
                <a:schemeClr val="tx1">
                  <a:shade val="95000"/>
                </a:schemeClr>
              </a:buClr>
              <a:buSzPct val="65000"/>
              <a:tabLst/>
              <a:defRPr/>
            </a:pPr>
            <a:r>
              <a:rPr lang="cs-CZ" sz="2600" baseline="0" dirty="0" smtClean="0"/>
              <a:t>„Deklarativní</a:t>
            </a:r>
            <a:r>
              <a:rPr lang="cs-CZ" sz="2600" dirty="0" smtClean="0"/>
              <a:t> p. představuje jakousi banku dat, obsahem procedurální p. jsou pravidla zpracování již osvojených i právě přijímaných informací. </a:t>
            </a:r>
            <a:r>
              <a:rPr lang="cs-CZ" sz="2600" b="1" dirty="0" smtClean="0"/>
              <a:t>Operační paměť</a:t>
            </a:r>
            <a:r>
              <a:rPr lang="cs-CZ" sz="2600" dirty="0" smtClean="0"/>
              <a:t>… je vřazena mezi oba bloky paměti, zprostředkovává jejich interakci a je chápána jako centrum realizace všech paměťových operací.“ (Sedláková, 2004, s. 64) </a:t>
            </a:r>
          </a:p>
          <a:p>
            <a:pPr marL="292100" marR="0" lvl="0" indent="-292100" algn="l" defTabSz="914400" rtl="0" eaLnBrk="1" fontAlgn="auto" latinLnBrk="0" hangingPunct="1">
              <a:lnSpc>
                <a:spcPct val="80000"/>
              </a:lnSpc>
              <a:spcBef>
                <a:spcPct val="20000"/>
              </a:spcBef>
              <a:spcAft>
                <a:spcPts val="0"/>
              </a:spcAft>
              <a:buClr>
                <a:schemeClr val="tx1">
                  <a:shade val="95000"/>
                </a:schemeClr>
              </a:buClr>
              <a:buSzPct val="65000"/>
              <a:tabLst/>
              <a:defRPr/>
            </a:pPr>
            <a:r>
              <a:rPr lang="cs-CZ" sz="2600" b="1" dirty="0" smtClean="0"/>
              <a:t>Deklarativní</a:t>
            </a:r>
            <a:r>
              <a:rPr lang="cs-CZ" sz="2600" dirty="0" smtClean="0"/>
              <a:t> p. dodává fakta a data, </a:t>
            </a:r>
            <a:r>
              <a:rPr lang="cs-CZ" sz="2600" b="1" dirty="0" smtClean="0"/>
              <a:t>procedurální</a:t>
            </a:r>
            <a:r>
              <a:rPr lang="cs-CZ" sz="2600" dirty="0" smtClean="0"/>
              <a:t> p. návody k vykonávání příslušných procedur.</a:t>
            </a:r>
          </a:p>
          <a:p>
            <a:pPr marL="292100" lvl="0" indent="-292100">
              <a:lnSpc>
                <a:spcPct val="80000"/>
              </a:lnSpc>
              <a:spcBef>
                <a:spcPct val="20000"/>
              </a:spcBef>
              <a:buClr>
                <a:schemeClr val="tx1">
                  <a:shade val="95000"/>
                </a:schemeClr>
              </a:buClr>
              <a:buSzPct val="65000"/>
            </a:pPr>
            <a:r>
              <a:rPr kumimoji="0" lang="cs-CZ" sz="2600" b="0" i="0" u="none" strike="noStrike" kern="1200" cap="none" spc="0" normalizeH="0" baseline="0" noProof="0" dirty="0" smtClean="0">
                <a:ln>
                  <a:noFill/>
                </a:ln>
                <a:solidFill>
                  <a:schemeClr val="tx1"/>
                </a:solidFill>
                <a:effectLst/>
                <a:uLnTx/>
                <a:uFillTx/>
                <a:latin typeface="+mn-lt"/>
                <a:ea typeface="+mn-ea"/>
                <a:cs typeface="+mn-cs"/>
              </a:rPr>
              <a:t>V</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1" i="0" u="none" strike="noStrike" kern="1200" cap="none" spc="0" normalizeH="0" noProof="0" dirty="0" smtClean="0">
                <a:ln>
                  <a:noFill/>
                </a:ln>
                <a:solidFill>
                  <a:schemeClr val="tx1"/>
                </a:solidFill>
                <a:effectLst/>
                <a:uLnTx/>
                <a:uFillTx/>
                <a:latin typeface="+mn-lt"/>
                <a:ea typeface="+mn-ea"/>
                <a:cs typeface="+mn-cs"/>
              </a:rPr>
              <a:t>operační paměti </a:t>
            </a:r>
            <a:r>
              <a:rPr kumimoji="0" lang="cs-CZ" sz="2600" b="0" i="0" u="none" strike="noStrike" kern="1200" cap="none" spc="0" normalizeH="0" noProof="0" dirty="0" smtClean="0">
                <a:ln>
                  <a:noFill/>
                </a:ln>
                <a:solidFill>
                  <a:schemeClr val="tx1"/>
                </a:solidFill>
                <a:effectLst/>
                <a:uLnTx/>
                <a:uFillTx/>
                <a:latin typeface="+mn-lt"/>
                <a:ea typeface="+mn-ea"/>
                <a:cs typeface="+mn-cs"/>
              </a:rPr>
              <a:t>probíhají i „všechny procesy, v nichž se uplatňuje kontakt mezi krátkodobou a dlouhodobou pamětí“. </a:t>
            </a:r>
            <a:r>
              <a:rPr lang="cs-CZ" sz="2600" dirty="0" smtClean="0"/>
              <a:t>(Sedláková, 2004, s. 64) </a:t>
            </a:r>
            <a:endParaRPr kumimoji="0" lang="cs-CZ"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Modularita mysli a modularita učení</a:t>
            </a:r>
            <a:endParaRPr lang="cs-CZ" dirty="0"/>
          </a:p>
        </p:txBody>
      </p:sp>
      <p:sp>
        <p:nvSpPr>
          <p:cNvPr id="3" name="Zástupný symbol pro obsah 2"/>
          <p:cNvSpPr>
            <a:spLocks noGrp="1"/>
          </p:cNvSpPr>
          <p:nvPr>
            <p:ph idx="1"/>
          </p:nvPr>
        </p:nvSpPr>
        <p:spPr/>
        <p:txBody>
          <a:bodyPr>
            <a:normAutofit fontScale="77500" lnSpcReduction="20000"/>
          </a:bodyPr>
          <a:lstStyle/>
          <a:p>
            <a:pPr marL="118872" indent="0">
              <a:buNone/>
            </a:pPr>
            <a:r>
              <a:rPr lang="cs-CZ" dirty="0" smtClean="0"/>
              <a:t>U mnoha tzv. nižších živočichů (bezobratlí) nepozorujeme žádné učení novým schopnostem (většina jejich schopností </a:t>
            </a:r>
            <a:r>
              <a:rPr lang="cs-CZ" dirty="0"/>
              <a:t>je </a:t>
            </a:r>
            <a:r>
              <a:rPr lang="cs-CZ" dirty="0" smtClean="0"/>
              <a:t>jim vrozená).</a:t>
            </a:r>
          </a:p>
          <a:p>
            <a:pPr marL="118872" indent="0">
              <a:buNone/>
            </a:pPr>
            <a:endParaRPr lang="cs-CZ" dirty="0" smtClean="0"/>
          </a:p>
          <a:p>
            <a:pPr marL="118872" indent="0">
              <a:buNone/>
            </a:pPr>
            <a:r>
              <a:rPr lang="cs-CZ" dirty="0" smtClean="0"/>
              <a:t>U mnoha obratlovců (savci, ptáci) lze mluvit o </a:t>
            </a:r>
            <a:r>
              <a:rPr lang="cs-CZ" b="1" dirty="0" smtClean="0"/>
              <a:t>asociativním učení </a:t>
            </a:r>
            <a:r>
              <a:rPr lang="cs-CZ" dirty="0" smtClean="0"/>
              <a:t>(popisovaném behaviorismem). </a:t>
            </a:r>
          </a:p>
          <a:p>
            <a:pPr marL="118872" indent="0">
              <a:buNone/>
            </a:pPr>
            <a:endParaRPr lang="cs-CZ" dirty="0" smtClean="0"/>
          </a:p>
          <a:p>
            <a:pPr marL="118872" indent="0">
              <a:buNone/>
            </a:pPr>
            <a:r>
              <a:rPr lang="cs-CZ" dirty="0" smtClean="0"/>
              <a:t>Člověk se učí navíc i </a:t>
            </a:r>
            <a:r>
              <a:rPr lang="cs-CZ" b="1" dirty="0" smtClean="0"/>
              <a:t>pojmově</a:t>
            </a:r>
            <a:r>
              <a:rPr lang="cs-CZ" dirty="0" smtClean="0"/>
              <a:t> (chápe, že pojem je součástí rozsáhlého pojmového systému).</a:t>
            </a:r>
          </a:p>
          <a:p>
            <a:pPr marL="118872" indent="0">
              <a:buNone/>
            </a:pPr>
            <a:endParaRPr lang="cs-CZ" dirty="0"/>
          </a:p>
          <a:p>
            <a:pPr marL="118872" indent="0">
              <a:buNone/>
            </a:pPr>
            <a:r>
              <a:rPr lang="cs-CZ" dirty="0" smtClean="0"/>
              <a:t>?Disponuje člověk nějakým obecným mechanismem učení? Nebo je učení v každé doméně specifické? </a:t>
            </a:r>
          </a:p>
          <a:p>
            <a:pPr marL="118872" indent="0">
              <a:buNone/>
            </a:pPr>
            <a:r>
              <a:rPr lang="cs-CZ" dirty="0" smtClean="0"/>
              <a:t>Srov. např. učení se novým tvářím, chůzi, učení se lovu žab a učení se angličtině.</a:t>
            </a:r>
          </a:p>
        </p:txBody>
      </p:sp>
    </p:spTree>
    <p:extLst>
      <p:ext uri="{BB962C8B-B14F-4D97-AF65-F5344CB8AC3E}">
        <p14:creationId xmlns:p14="http://schemas.microsoft.com/office/powerpoint/2010/main" val="2708215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Více druhů paměti</a:t>
            </a:r>
          </a:p>
        </p:txBody>
      </p:sp>
      <p:sp>
        <p:nvSpPr>
          <p:cNvPr id="3" name="Zástupný symbol pro obsah 2"/>
          <p:cNvSpPr>
            <a:spLocks noGrp="1"/>
          </p:cNvSpPr>
          <p:nvPr>
            <p:ph idx="1"/>
          </p:nvPr>
        </p:nvSpPr>
        <p:spPr/>
        <p:txBody>
          <a:bodyPr/>
          <a:lstStyle/>
          <a:p>
            <a:pPr marL="118872" indent="0">
              <a:buNone/>
            </a:pPr>
            <a:r>
              <a:rPr lang="cs-CZ" dirty="0" smtClean="0"/>
              <a:t>Učení se neurologicky:</a:t>
            </a:r>
          </a:p>
          <a:p>
            <a:r>
              <a:rPr lang="cs-CZ" dirty="0" smtClean="0"/>
              <a:t>v mozečku (3 vrstvy: jemná m., hrubá m. a souhyby)</a:t>
            </a:r>
          </a:p>
          <a:p>
            <a:r>
              <a:rPr lang="cs-CZ" dirty="0" smtClean="0"/>
              <a:t>v bazálních gangliích (pomocí dopaminu)</a:t>
            </a:r>
          </a:p>
          <a:p>
            <a:r>
              <a:rPr lang="cs-CZ" dirty="0" smtClean="0"/>
              <a:t>v mozkové kůře.</a:t>
            </a:r>
            <a:endParaRPr lang="cs-CZ" dirty="0"/>
          </a:p>
        </p:txBody>
      </p:sp>
    </p:spTree>
    <p:extLst>
      <p:ext uri="{BB962C8B-B14F-4D97-AF65-F5344CB8AC3E}">
        <p14:creationId xmlns:p14="http://schemas.microsoft.com/office/powerpoint/2010/main" val="3557633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 druhů paměti</a:t>
            </a:r>
            <a:endParaRPr lang="cs-CZ" dirty="0"/>
          </a:p>
        </p:txBody>
      </p:sp>
      <p:sp>
        <p:nvSpPr>
          <p:cNvPr id="3" name="Zástupný symbol pro obsah 2"/>
          <p:cNvSpPr>
            <a:spLocks noGrp="1"/>
          </p:cNvSpPr>
          <p:nvPr>
            <p:ph idx="1"/>
          </p:nvPr>
        </p:nvSpPr>
        <p:spPr/>
        <p:txBody>
          <a:bodyPr>
            <a:normAutofit fontScale="85000" lnSpcReduction="10000"/>
          </a:bodyPr>
          <a:lstStyle/>
          <a:p>
            <a:pPr marL="118872" indent="0">
              <a:buNone/>
            </a:pPr>
            <a:r>
              <a:rPr lang="cs-CZ" dirty="0" err="1"/>
              <a:t>There</a:t>
            </a:r>
            <a:r>
              <a:rPr lang="cs-CZ" dirty="0"/>
              <a:t> are </a:t>
            </a:r>
            <a:r>
              <a:rPr lang="cs-CZ" dirty="0" err="1"/>
              <a:t>powerful</a:t>
            </a:r>
            <a:r>
              <a:rPr lang="cs-CZ" dirty="0"/>
              <a:t> </a:t>
            </a:r>
            <a:r>
              <a:rPr lang="cs-CZ" dirty="0" err="1" smtClean="0"/>
              <a:t>evolutionary</a:t>
            </a:r>
            <a:r>
              <a:rPr lang="cs-CZ" dirty="0" smtClean="0"/>
              <a:t> </a:t>
            </a:r>
            <a:r>
              <a:rPr lang="en-US" dirty="0" smtClean="0"/>
              <a:t>arguments </a:t>
            </a:r>
            <a:r>
              <a:rPr lang="en-US" dirty="0"/>
              <a:t>(as well as neurological evidence</a:t>
            </a:r>
            <a:r>
              <a:rPr lang="en-US" dirty="0" smtClean="0"/>
              <a:t>)</a:t>
            </a:r>
            <a:r>
              <a:rPr lang="cs-CZ" dirty="0" smtClean="0"/>
              <a:t> </a:t>
            </a:r>
            <a:r>
              <a:rPr lang="en-US" b="1" dirty="0" smtClean="0"/>
              <a:t>for </a:t>
            </a:r>
            <a:r>
              <a:rPr lang="en-US" b="1" dirty="0"/>
              <a:t>multiple systems of learning </a:t>
            </a:r>
            <a:r>
              <a:rPr lang="en-US" b="1" dirty="0" smtClean="0"/>
              <a:t>and</a:t>
            </a:r>
            <a:r>
              <a:rPr lang="cs-CZ" b="1" dirty="0" smtClean="0"/>
              <a:t> </a:t>
            </a:r>
            <a:r>
              <a:rPr lang="en-US" b="1" dirty="0" smtClean="0"/>
              <a:t>memory </a:t>
            </a:r>
            <a:r>
              <a:rPr lang="en-US" b="1" dirty="0"/>
              <a:t>in both humans and other </a:t>
            </a:r>
            <a:r>
              <a:rPr lang="en-US" b="1" dirty="0" smtClean="0"/>
              <a:t>animals</a:t>
            </a:r>
            <a:r>
              <a:rPr lang="cs-CZ" b="1" dirty="0" smtClean="0"/>
              <a:t> </a:t>
            </a:r>
            <a:r>
              <a:rPr lang="en-US" dirty="0" smtClean="0"/>
              <a:t>(</a:t>
            </a:r>
            <a:r>
              <a:rPr lang="en-US" dirty="0"/>
              <a:t>Carruthers 2006, Sherry &amp; </a:t>
            </a:r>
            <a:r>
              <a:rPr lang="en-US" dirty="0" err="1"/>
              <a:t>Schacter</a:t>
            </a:r>
            <a:r>
              <a:rPr lang="en-US" dirty="0"/>
              <a:t> 1987</a:t>
            </a:r>
            <a:r>
              <a:rPr lang="en-US" dirty="0" smtClean="0"/>
              <a:t>).</a:t>
            </a:r>
            <a:r>
              <a:rPr lang="cs-CZ" dirty="0" smtClean="0"/>
              <a:t> </a:t>
            </a:r>
            <a:r>
              <a:rPr lang="en-US" dirty="0" smtClean="0"/>
              <a:t>For </a:t>
            </a:r>
            <a:r>
              <a:rPr lang="en-US" dirty="0"/>
              <a:t>example, Sherry &amp; </a:t>
            </a:r>
            <a:r>
              <a:rPr lang="en-US" dirty="0" err="1"/>
              <a:t>Schacter</a:t>
            </a:r>
            <a:r>
              <a:rPr lang="en-US" dirty="0"/>
              <a:t> (1987), </a:t>
            </a:r>
            <a:r>
              <a:rPr lang="en-US" dirty="0" smtClean="0"/>
              <a:t>who</a:t>
            </a:r>
            <a:r>
              <a:rPr lang="cs-CZ" dirty="0" smtClean="0"/>
              <a:t> </a:t>
            </a:r>
            <a:r>
              <a:rPr lang="en-US" dirty="0" smtClean="0"/>
              <a:t>interestingly </a:t>
            </a:r>
            <a:r>
              <a:rPr lang="en-US" dirty="0"/>
              <a:t>referred to System 1 and 2 memory</a:t>
            </a:r>
            <a:r>
              <a:rPr lang="en-US" dirty="0" smtClean="0"/>
              <a:t>,</a:t>
            </a:r>
            <a:r>
              <a:rPr lang="cs-CZ" dirty="0" smtClean="0"/>
              <a:t> </a:t>
            </a:r>
            <a:r>
              <a:rPr lang="en-US" dirty="0" smtClean="0"/>
              <a:t>noted </a:t>
            </a:r>
            <a:r>
              <a:rPr lang="en-US" dirty="0"/>
              <a:t>that “ </a:t>
            </a:r>
            <a:r>
              <a:rPr lang="en-US" i="1" dirty="0"/>
              <a:t>. . . </a:t>
            </a:r>
            <a:r>
              <a:rPr lang="en-US" dirty="0"/>
              <a:t>a strong case can be </a:t>
            </a:r>
            <a:r>
              <a:rPr lang="en-US" dirty="0" smtClean="0"/>
              <a:t>made</a:t>
            </a:r>
            <a:r>
              <a:rPr lang="cs-CZ" dirty="0" smtClean="0"/>
              <a:t> </a:t>
            </a:r>
            <a:r>
              <a:rPr lang="en-US" dirty="0" smtClean="0"/>
              <a:t>for </a:t>
            </a:r>
            <a:r>
              <a:rPr lang="en-US" dirty="0"/>
              <a:t>a distinction between a memory </a:t>
            </a:r>
            <a:r>
              <a:rPr lang="en-US" dirty="0" smtClean="0"/>
              <a:t>system</a:t>
            </a:r>
            <a:r>
              <a:rPr lang="cs-CZ" dirty="0" smtClean="0"/>
              <a:t> </a:t>
            </a:r>
            <a:r>
              <a:rPr lang="en-US" dirty="0" smtClean="0"/>
              <a:t>that </a:t>
            </a:r>
            <a:r>
              <a:rPr lang="en-US" dirty="0"/>
              <a:t>supports gradual or incremental </a:t>
            </a:r>
            <a:r>
              <a:rPr lang="en-US" dirty="0" smtClean="0"/>
              <a:t>learning</a:t>
            </a:r>
            <a:r>
              <a:rPr lang="cs-CZ" dirty="0" smtClean="0"/>
              <a:t> </a:t>
            </a:r>
            <a:r>
              <a:rPr lang="en-US" dirty="0" smtClean="0"/>
              <a:t>and </a:t>
            </a:r>
            <a:r>
              <a:rPr lang="en-US" dirty="0"/>
              <a:t>is involved in the acquisition </a:t>
            </a:r>
            <a:r>
              <a:rPr lang="en-US" b="1" dirty="0"/>
              <a:t>of </a:t>
            </a:r>
            <a:r>
              <a:rPr lang="en-US" b="1" dirty="0" smtClean="0"/>
              <a:t>habits</a:t>
            </a:r>
            <a:r>
              <a:rPr lang="cs-CZ" b="1" dirty="0" smtClean="0"/>
              <a:t> </a:t>
            </a:r>
            <a:r>
              <a:rPr lang="en-US" b="1" dirty="0" smtClean="0"/>
              <a:t>and </a:t>
            </a:r>
            <a:r>
              <a:rPr lang="en-US" b="1" dirty="0"/>
              <a:t>skills </a:t>
            </a:r>
            <a:r>
              <a:rPr lang="en-US" dirty="0"/>
              <a:t>and a system that supports </a:t>
            </a:r>
            <a:r>
              <a:rPr lang="en-US" dirty="0" smtClean="0"/>
              <a:t>rapid</a:t>
            </a:r>
            <a:r>
              <a:rPr lang="cs-CZ" dirty="0" smtClean="0"/>
              <a:t> </a:t>
            </a:r>
            <a:r>
              <a:rPr lang="en-US" dirty="0" smtClean="0"/>
              <a:t>one-trial </a:t>
            </a:r>
            <a:r>
              <a:rPr lang="en-US" dirty="0"/>
              <a:t>learning and is necessary for </a:t>
            </a:r>
            <a:r>
              <a:rPr lang="en-US" dirty="0" smtClean="0"/>
              <a:t>forming</a:t>
            </a:r>
            <a:r>
              <a:rPr lang="cs-CZ" dirty="0" smtClean="0"/>
              <a:t> </a:t>
            </a:r>
            <a:r>
              <a:rPr lang="en-US" dirty="0" smtClean="0"/>
              <a:t>memories </a:t>
            </a:r>
            <a:r>
              <a:rPr lang="en-US" dirty="0"/>
              <a:t>that represent </a:t>
            </a:r>
            <a:r>
              <a:rPr lang="en-US" b="1" dirty="0"/>
              <a:t>specific </a:t>
            </a:r>
            <a:r>
              <a:rPr lang="en-US" b="1" dirty="0" smtClean="0"/>
              <a:t>situations</a:t>
            </a:r>
            <a:r>
              <a:rPr lang="cs-CZ" b="1" dirty="0" smtClean="0"/>
              <a:t> and </a:t>
            </a:r>
            <a:r>
              <a:rPr lang="cs-CZ" b="1" dirty="0" err="1"/>
              <a:t>episodes</a:t>
            </a:r>
            <a:r>
              <a:rPr lang="cs-CZ" dirty="0"/>
              <a:t>” </a:t>
            </a:r>
            <a:r>
              <a:rPr lang="cs-CZ" dirty="0" smtClean="0"/>
              <a:t>(</a:t>
            </a:r>
            <a:r>
              <a:rPr lang="cs-CZ" dirty="0" err="1" smtClean="0"/>
              <a:t>Evans</a:t>
            </a:r>
            <a:r>
              <a:rPr lang="cs-CZ" dirty="0" smtClean="0"/>
              <a:t>, 2008, p</a:t>
            </a:r>
            <a:r>
              <a:rPr lang="cs-CZ" dirty="0"/>
              <a:t>. </a:t>
            </a:r>
            <a:r>
              <a:rPr lang="cs-CZ" dirty="0" smtClean="0"/>
              <a:t>260).</a:t>
            </a:r>
            <a:endParaRPr lang="cs-CZ" dirty="0"/>
          </a:p>
        </p:txBody>
      </p:sp>
    </p:spTree>
    <p:extLst>
      <p:ext uri="{BB962C8B-B14F-4D97-AF65-F5344CB8AC3E}">
        <p14:creationId xmlns:p14="http://schemas.microsoft.com/office/powerpoint/2010/main" val="147528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Dual-process</a:t>
            </a:r>
            <a:r>
              <a:rPr lang="cs-CZ" dirty="0" smtClean="0"/>
              <a:t> </a:t>
            </a:r>
            <a:r>
              <a:rPr lang="cs-CZ" dirty="0" err="1" smtClean="0"/>
              <a:t>theory</a:t>
            </a:r>
            <a:r>
              <a:rPr lang="cs-CZ" dirty="0" smtClean="0"/>
              <a:t> a individualita</a:t>
            </a:r>
            <a:endParaRPr lang="cs-CZ" dirty="0"/>
          </a:p>
        </p:txBody>
      </p:sp>
      <p:sp>
        <p:nvSpPr>
          <p:cNvPr id="3" name="Zástupný symbol pro obsah 2"/>
          <p:cNvSpPr>
            <a:spLocks noGrp="1"/>
          </p:cNvSpPr>
          <p:nvPr>
            <p:ph idx="1"/>
          </p:nvPr>
        </p:nvSpPr>
        <p:spPr/>
        <p:txBody>
          <a:bodyPr>
            <a:normAutofit/>
          </a:bodyPr>
          <a:lstStyle/>
          <a:p>
            <a:pPr marL="118872" indent="0">
              <a:buNone/>
            </a:pPr>
            <a:r>
              <a:rPr lang="cs-CZ" dirty="0" smtClean="0"/>
              <a:t>„In </a:t>
            </a:r>
            <a:r>
              <a:rPr lang="cs-CZ" dirty="0" err="1"/>
              <a:t>general</a:t>
            </a:r>
            <a:r>
              <a:rPr lang="cs-CZ" dirty="0" smtClean="0"/>
              <a:t>, </a:t>
            </a:r>
            <a:r>
              <a:rPr lang="en-US" dirty="0" smtClean="0"/>
              <a:t>one </a:t>
            </a:r>
            <a:r>
              <a:rPr lang="en-US" dirty="0"/>
              <a:t>of the stronger bases for dual-systems </a:t>
            </a:r>
            <a:r>
              <a:rPr lang="en-US" dirty="0" smtClean="0"/>
              <a:t>theory</a:t>
            </a:r>
            <a:r>
              <a:rPr lang="cs-CZ" dirty="0" smtClean="0"/>
              <a:t> </a:t>
            </a:r>
            <a:r>
              <a:rPr lang="en-US" dirty="0" smtClean="0"/>
              <a:t>is </a:t>
            </a:r>
            <a:r>
              <a:rPr lang="en-US" dirty="0"/>
              <a:t>the evidence that </a:t>
            </a:r>
            <a:r>
              <a:rPr lang="cs-CZ" dirty="0" smtClean="0"/>
              <a:t>„</a:t>
            </a:r>
            <a:r>
              <a:rPr lang="en-US" dirty="0" smtClean="0"/>
              <a:t>controlled</a:t>
            </a:r>
            <a:r>
              <a:rPr lang="en-US" dirty="0"/>
              <a:t>” </a:t>
            </a:r>
            <a:r>
              <a:rPr lang="en-US" dirty="0" smtClean="0"/>
              <a:t>cognitive</a:t>
            </a:r>
            <a:r>
              <a:rPr lang="cs-CZ" dirty="0" smtClean="0"/>
              <a:t> </a:t>
            </a:r>
            <a:r>
              <a:rPr lang="en-US" dirty="0" smtClean="0"/>
              <a:t>processing </a:t>
            </a:r>
            <a:r>
              <a:rPr lang="en-US" b="1" dirty="0"/>
              <a:t>correlates</a:t>
            </a:r>
            <a:r>
              <a:rPr lang="en-US" dirty="0"/>
              <a:t> with </a:t>
            </a:r>
            <a:r>
              <a:rPr lang="en-US" b="1" dirty="0"/>
              <a:t>individual </a:t>
            </a:r>
            <a:r>
              <a:rPr lang="en-US" b="1" dirty="0" smtClean="0"/>
              <a:t>differences</a:t>
            </a:r>
            <a:r>
              <a:rPr lang="cs-CZ" b="1" dirty="0" smtClean="0"/>
              <a:t> </a:t>
            </a:r>
            <a:r>
              <a:rPr lang="en-US" dirty="0" smtClean="0"/>
              <a:t>in </a:t>
            </a:r>
            <a:r>
              <a:rPr lang="en-US" dirty="0"/>
              <a:t>general intelligence and </a:t>
            </a:r>
            <a:r>
              <a:rPr lang="en-US" dirty="0" smtClean="0"/>
              <a:t>working</a:t>
            </a:r>
            <a:r>
              <a:rPr lang="cs-CZ" dirty="0" smtClean="0"/>
              <a:t> </a:t>
            </a:r>
            <a:r>
              <a:rPr lang="en-US" dirty="0" smtClean="0"/>
              <a:t>memory </a:t>
            </a:r>
            <a:r>
              <a:rPr lang="en-US" dirty="0"/>
              <a:t>capacity, whereas “automatic” </a:t>
            </a:r>
            <a:r>
              <a:rPr lang="en-US" dirty="0" smtClean="0"/>
              <a:t>processing</a:t>
            </a:r>
            <a:r>
              <a:rPr lang="cs-CZ" dirty="0" smtClean="0"/>
              <a:t> </a:t>
            </a:r>
            <a:r>
              <a:rPr lang="cs-CZ" dirty="0" err="1" smtClean="0"/>
              <a:t>does</a:t>
            </a:r>
            <a:r>
              <a:rPr lang="cs-CZ" dirty="0" smtClean="0"/>
              <a:t> </a:t>
            </a:r>
            <a:r>
              <a:rPr lang="cs-CZ" dirty="0"/>
              <a:t>not</a:t>
            </a:r>
            <a:r>
              <a:rPr lang="cs-CZ" dirty="0" smtClean="0"/>
              <a:t>.“ (</a:t>
            </a:r>
            <a:r>
              <a:rPr lang="cs-CZ" dirty="0" err="1"/>
              <a:t>Evans</a:t>
            </a:r>
            <a:r>
              <a:rPr lang="cs-CZ" dirty="0"/>
              <a:t>, 2008, p. </a:t>
            </a:r>
            <a:r>
              <a:rPr lang="cs-CZ" dirty="0" smtClean="0"/>
              <a:t>262)</a:t>
            </a:r>
            <a:endParaRPr lang="cs-CZ" dirty="0"/>
          </a:p>
          <a:p>
            <a:pPr marL="118872" indent="0">
              <a:buNone/>
            </a:pPr>
            <a:endParaRPr lang="cs-CZ" dirty="0"/>
          </a:p>
        </p:txBody>
      </p:sp>
    </p:spTree>
    <p:extLst>
      <p:ext uri="{BB962C8B-B14F-4D97-AF65-F5344CB8AC3E}">
        <p14:creationId xmlns:p14="http://schemas.microsoft.com/office/powerpoint/2010/main" val="4232470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775191"/>
            <a:ext cx="8229600" cy="4966177"/>
          </a:xfrm>
        </p:spPr>
        <p:txBody>
          <a:bodyPr>
            <a:normAutofit fontScale="62500" lnSpcReduction="20000"/>
          </a:bodyPr>
          <a:lstStyle/>
          <a:p>
            <a:pPr marL="118872" indent="0">
              <a:buNone/>
            </a:pPr>
            <a:r>
              <a:rPr lang="cs-CZ" dirty="0"/>
              <a:t>Nutno rozlišit </a:t>
            </a:r>
            <a:r>
              <a:rPr lang="cs-CZ" i="1" dirty="0"/>
              <a:t>deklarativní paměť </a:t>
            </a:r>
            <a:r>
              <a:rPr lang="cs-CZ" dirty="0"/>
              <a:t>(obsahy) a </a:t>
            </a:r>
            <a:r>
              <a:rPr lang="cs-CZ" i="1" dirty="0"/>
              <a:t>procedurální paměť </a:t>
            </a:r>
            <a:r>
              <a:rPr lang="cs-CZ" dirty="0"/>
              <a:t>(paměť na úkony s obsahy). </a:t>
            </a:r>
            <a:endParaRPr lang="cs-CZ" dirty="0" smtClean="0"/>
          </a:p>
          <a:p>
            <a:pPr marL="118872" indent="0">
              <a:buNone/>
            </a:pPr>
            <a:r>
              <a:rPr lang="cs-CZ" dirty="0" smtClean="0"/>
              <a:t>Odlišení </a:t>
            </a:r>
            <a:r>
              <a:rPr lang="cs-CZ" b="1" dirty="0"/>
              <a:t>deklarativní</a:t>
            </a:r>
            <a:r>
              <a:rPr lang="cs-CZ" dirty="0"/>
              <a:t> a </a:t>
            </a:r>
            <a:r>
              <a:rPr lang="cs-CZ" b="1" dirty="0"/>
              <a:t>procedurální</a:t>
            </a:r>
            <a:r>
              <a:rPr lang="cs-CZ" dirty="0"/>
              <a:t> paměti (reprezentace) pochází od </a:t>
            </a:r>
            <a:r>
              <a:rPr lang="cs-CZ" dirty="0" err="1"/>
              <a:t>Winograda</a:t>
            </a:r>
            <a:r>
              <a:rPr lang="cs-CZ" dirty="0"/>
              <a:t> (1975) a </a:t>
            </a:r>
            <a:r>
              <a:rPr lang="cs-CZ" dirty="0" err="1"/>
              <a:t>Rumelharta</a:t>
            </a:r>
            <a:r>
              <a:rPr lang="cs-CZ" dirty="0"/>
              <a:t> (1979). K jejich odlišení došlo vlivem poznatků v oboru vývoje počítačů (ač právě tyto poznatky ukázaly kvalitativní rozdíly organizace paměti člověka a počítače – ne/vybavitelnost, </a:t>
            </a:r>
            <a:r>
              <a:rPr lang="cs-CZ" dirty="0" err="1"/>
              <a:t>kontextovost</a:t>
            </a:r>
            <a:r>
              <a:rPr lang="cs-CZ" dirty="0"/>
              <a:t> ad.).</a:t>
            </a:r>
          </a:p>
          <a:p>
            <a:pPr marL="118872" indent="0">
              <a:buNone/>
            </a:pPr>
            <a:endParaRPr lang="cs-CZ" dirty="0"/>
          </a:p>
          <a:p>
            <a:pPr marL="118872" indent="0">
              <a:buNone/>
            </a:pPr>
            <a:endParaRPr lang="cs-CZ" dirty="0"/>
          </a:p>
          <a:p>
            <a:pPr marL="292100" indent="-292100">
              <a:lnSpc>
                <a:spcPct val="80000"/>
              </a:lnSpc>
              <a:buNone/>
            </a:pPr>
            <a:r>
              <a:rPr lang="cs-CZ" dirty="0"/>
              <a:t>1. </a:t>
            </a:r>
            <a:r>
              <a:rPr lang="cs-CZ" b="1" dirty="0"/>
              <a:t>Deklarativní</a:t>
            </a:r>
            <a:r>
              <a:rPr lang="cs-CZ" dirty="0"/>
              <a:t>  </a:t>
            </a:r>
            <a:r>
              <a:rPr lang="cs-CZ" b="1" dirty="0"/>
              <a:t>paměť</a:t>
            </a:r>
            <a:r>
              <a:rPr lang="cs-CZ" dirty="0"/>
              <a:t> – uchovává vzpomínky a fakta. Odpovědi na otázky: co?, kdo?; znalosti: že…</a:t>
            </a:r>
          </a:p>
          <a:p>
            <a:pPr marL="292100" indent="-292100">
              <a:lnSpc>
                <a:spcPct val="80000"/>
              </a:lnSpc>
              <a:buNone/>
            </a:pPr>
            <a:r>
              <a:rPr lang="cs-CZ" dirty="0"/>
              <a:t>	Její obsahy lze většinou popsat a musely projít vědomým zpracováním. (=souvisí s konceptuálním systémem). Souvisí s korovými oblastmi koncového mozku.</a:t>
            </a:r>
          </a:p>
          <a:p>
            <a:pPr marL="292100" indent="-292100">
              <a:lnSpc>
                <a:spcPct val="80000"/>
              </a:lnSpc>
              <a:buNone/>
            </a:pPr>
            <a:r>
              <a:rPr lang="cs-CZ" dirty="0"/>
              <a:t>	</a:t>
            </a:r>
          </a:p>
          <a:p>
            <a:pPr marL="292100" indent="-292100">
              <a:lnSpc>
                <a:spcPct val="80000"/>
              </a:lnSpc>
              <a:buNone/>
            </a:pPr>
            <a:r>
              <a:rPr lang="cs-CZ" dirty="0"/>
              <a:t>2. </a:t>
            </a:r>
            <a:r>
              <a:rPr lang="cs-CZ" b="1" dirty="0"/>
              <a:t>Procedurální paměť</a:t>
            </a:r>
            <a:r>
              <a:rPr lang="cs-CZ" dirty="0"/>
              <a:t> – odpovědi na otázky typu: jak? – tj. pravidla a návody k aktivitám, postupy, rutiny: jak si zavázat tkaničky, jak si objednat v restauraci, jak jet na kole, jak utvořit větu, jak se naučit na zkoušku atd.</a:t>
            </a:r>
          </a:p>
          <a:p>
            <a:pPr marL="292100" indent="-292100">
              <a:lnSpc>
                <a:spcPct val="80000"/>
              </a:lnSpc>
              <a:buNone/>
            </a:pPr>
            <a:r>
              <a:rPr lang="cs-CZ" dirty="0"/>
              <a:t>	Týká se mj. motorického učení: pohyby, chůze, zvyky, pravidla atd. Je téměř </a:t>
            </a:r>
            <a:r>
              <a:rPr lang="cs-CZ" dirty="0" err="1"/>
              <a:t>verbalizovatelná</a:t>
            </a:r>
            <a:r>
              <a:rPr lang="cs-CZ" dirty="0"/>
              <a:t> (ač je pozorovatelná). Je mimo vědomou kontrolu. Souvisí s mozečkem, bazálními ganglii.</a:t>
            </a:r>
          </a:p>
          <a:p>
            <a:pPr marL="292100" indent="-292100">
              <a:lnSpc>
                <a:spcPct val="80000"/>
              </a:lnSpc>
              <a:buNone/>
            </a:pPr>
            <a:endParaRPr lang="cs-CZ" dirty="0"/>
          </a:p>
          <a:p>
            <a:endParaRPr lang="cs-CZ" dirty="0"/>
          </a:p>
        </p:txBody>
      </p:sp>
    </p:spTree>
    <p:extLst>
      <p:ext uri="{BB962C8B-B14F-4D97-AF65-F5344CB8AC3E}">
        <p14:creationId xmlns:p14="http://schemas.microsoft.com/office/powerpoint/2010/main" val="784936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118872" indent="0">
              <a:buNone/>
            </a:pPr>
            <a:r>
              <a:rPr lang="cs-CZ" dirty="0" smtClean="0"/>
              <a:t>Procedura je jednání (=sekvence motorických úkonů), které má vlastní motivační hodnotu (bazální ganglia).</a:t>
            </a:r>
          </a:p>
          <a:p>
            <a:pPr marL="118872" indent="0">
              <a:buNone/>
            </a:pPr>
            <a:r>
              <a:rPr lang="cs-CZ" dirty="0" smtClean="0"/>
              <a:t>K některým procedurám nepotřebujeme deklarativní data (zavázat si tkaničky, rozštípnout poleno atd.) – stačí nám senzorická data.</a:t>
            </a:r>
          </a:p>
          <a:p>
            <a:pPr marL="118872" indent="0">
              <a:buNone/>
            </a:pPr>
            <a:r>
              <a:rPr lang="cs-CZ" dirty="0" smtClean="0"/>
              <a:t>K některým procedurám deklarativní data potřebujeme (jak napsat písemku ze zeměpisu, jak napsat diplomku, jak vést dialog). </a:t>
            </a:r>
          </a:p>
          <a:p>
            <a:pPr marL="118872" indent="0">
              <a:buNone/>
            </a:pPr>
            <a:r>
              <a:rPr lang="cs-CZ" b="1" dirty="0" smtClean="0"/>
              <a:t>Všechna verbální činnost vyžaduje deklarativní znalosti </a:t>
            </a:r>
            <a:r>
              <a:rPr lang="cs-CZ" dirty="0" smtClean="0"/>
              <a:t>– jinak vzniká </a:t>
            </a:r>
            <a:r>
              <a:rPr lang="cs-CZ" i="1" dirty="0" smtClean="0"/>
              <a:t>slovní salát</a:t>
            </a:r>
            <a:r>
              <a:rPr lang="cs-CZ" dirty="0" smtClean="0"/>
              <a:t>. </a:t>
            </a:r>
          </a:p>
          <a:p>
            <a:pPr marL="118872" indent="0">
              <a:buNone/>
            </a:pPr>
            <a:r>
              <a:rPr lang="cs-CZ" dirty="0" smtClean="0"/>
              <a:t>Srov</a:t>
            </a:r>
            <a:r>
              <a:rPr lang="cs-CZ" dirty="0"/>
              <a:t>. </a:t>
            </a:r>
            <a:r>
              <a:rPr lang="cs-CZ" dirty="0" err="1" smtClean="0"/>
              <a:t>Wernickeovu</a:t>
            </a:r>
            <a:r>
              <a:rPr lang="cs-CZ" dirty="0" smtClean="0"/>
              <a:t> afázii: </a:t>
            </a:r>
            <a:r>
              <a:rPr lang="cs-CZ" dirty="0"/>
              <a:t>„Jaké je Vaše zaměstnání?“ – odpověď: „Já </a:t>
            </a:r>
            <a:r>
              <a:rPr lang="cs-CZ" dirty="0" err="1"/>
              <a:t>tó</a:t>
            </a:r>
            <a:r>
              <a:rPr lang="cs-CZ" dirty="0"/>
              <a:t> </a:t>
            </a:r>
            <a:r>
              <a:rPr lang="cs-CZ" dirty="0" err="1"/>
              <a:t>tekutilo</a:t>
            </a:r>
            <a:r>
              <a:rPr lang="cs-CZ" dirty="0"/>
              <a:t> pá </a:t>
            </a:r>
            <a:r>
              <a:rPr lang="cs-CZ" dirty="0" err="1"/>
              <a:t>teleť</a:t>
            </a:r>
            <a:r>
              <a:rPr lang="cs-CZ" dirty="0" smtClean="0"/>
              <a:t>.“</a:t>
            </a:r>
            <a:r>
              <a:rPr lang="cs-CZ" i="1" dirty="0"/>
              <a:t>„Jaké máte obtíže?“</a:t>
            </a:r>
            <a:r>
              <a:rPr lang="cs-CZ" dirty="0"/>
              <a:t> – odpověď: </a:t>
            </a:r>
            <a:r>
              <a:rPr lang="cs-CZ" i="1" dirty="0"/>
              <a:t>„</a:t>
            </a:r>
            <a:r>
              <a:rPr lang="cs-CZ" i="1" dirty="0" err="1"/>
              <a:t>Pítak</a:t>
            </a:r>
            <a:r>
              <a:rPr lang="cs-CZ" i="1" dirty="0"/>
              <a:t> </a:t>
            </a:r>
            <a:r>
              <a:rPr lang="cs-CZ" i="1" dirty="0" err="1"/>
              <a:t>semá</a:t>
            </a:r>
            <a:r>
              <a:rPr lang="cs-CZ" i="1" dirty="0"/>
              <a:t> </a:t>
            </a:r>
            <a:r>
              <a:rPr lang="cs-CZ" i="1" dirty="0" err="1"/>
              <a:t>zostouženo</a:t>
            </a:r>
            <a:r>
              <a:rPr lang="cs-CZ" i="1" dirty="0" smtClean="0"/>
              <a:t>.“ (</a:t>
            </a:r>
            <a:r>
              <a:rPr lang="cs-CZ" i="1" dirty="0" err="1" smtClean="0"/>
              <a:t>credit</a:t>
            </a:r>
            <a:r>
              <a:rPr lang="cs-CZ" i="1" dirty="0" smtClean="0"/>
              <a:t>: UK v Praze)</a:t>
            </a:r>
            <a:endParaRPr lang="cs-CZ" dirty="0"/>
          </a:p>
        </p:txBody>
      </p:sp>
    </p:spTree>
    <p:extLst>
      <p:ext uri="{BB962C8B-B14F-4D97-AF65-F5344CB8AC3E}">
        <p14:creationId xmlns:p14="http://schemas.microsoft.com/office/powerpoint/2010/main" val="2242144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VÃ½sledek obrÃ¡zku pro druhy pamÄ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992" y="1774825"/>
            <a:ext cx="4790016"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75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Zpracování informací</a:t>
            </a:r>
            <a:endParaRPr lang="cs-CZ" dirty="0"/>
          </a:p>
        </p:txBody>
      </p:sp>
      <p:sp>
        <p:nvSpPr>
          <p:cNvPr id="3" name="Zástupný symbol pro obsah 2"/>
          <p:cNvSpPr>
            <a:spLocks noGrp="1"/>
          </p:cNvSpPr>
          <p:nvPr>
            <p:ph idx="1"/>
          </p:nvPr>
        </p:nvSpPr>
        <p:spPr/>
        <p:txBody>
          <a:bodyPr>
            <a:normAutofit lnSpcReduction="10000"/>
          </a:bodyPr>
          <a:lstStyle/>
          <a:p>
            <a:pPr marL="118872" indent="0">
              <a:buNone/>
            </a:pPr>
            <a:r>
              <a:rPr lang="cs-CZ" dirty="0" smtClean="0"/>
              <a:t>1. </a:t>
            </a:r>
            <a:r>
              <a:rPr lang="cs-CZ" b="1" dirty="0" smtClean="0"/>
              <a:t>vnímání</a:t>
            </a:r>
          </a:p>
          <a:p>
            <a:pPr marL="118872" indent="0">
              <a:buNone/>
            </a:pPr>
            <a:r>
              <a:rPr lang="cs-CZ" dirty="0" smtClean="0"/>
              <a:t>2. Interpretace (</a:t>
            </a:r>
            <a:r>
              <a:rPr lang="cs-CZ" b="1" dirty="0" smtClean="0"/>
              <a:t>kategorizace</a:t>
            </a:r>
            <a:r>
              <a:rPr lang="cs-CZ" dirty="0" smtClean="0"/>
              <a:t>) &amp;</a:t>
            </a:r>
            <a:r>
              <a:rPr lang="cs-CZ" b="1" dirty="0" smtClean="0"/>
              <a:t> kódování </a:t>
            </a:r>
            <a:r>
              <a:rPr lang="cs-CZ" dirty="0"/>
              <a:t>= rozpoznání &amp; </a:t>
            </a:r>
            <a:r>
              <a:rPr lang="cs-CZ" dirty="0" smtClean="0"/>
              <a:t>uložení v paměti – role minulé zkušenosti. Kategorizují i ptáci (pro přehled </a:t>
            </a:r>
            <a:r>
              <a:rPr lang="cs-CZ" dirty="0" err="1" smtClean="0"/>
              <a:t>Zentall</a:t>
            </a:r>
            <a:r>
              <a:rPr lang="cs-CZ" dirty="0" smtClean="0"/>
              <a:t>, </a:t>
            </a:r>
            <a:r>
              <a:rPr lang="cs-CZ" dirty="0" err="1" smtClean="0"/>
              <a:t>Wasserman</a:t>
            </a:r>
            <a:r>
              <a:rPr lang="cs-CZ" dirty="0" smtClean="0"/>
              <a:t>, </a:t>
            </a:r>
            <a:r>
              <a:rPr lang="cs-CZ" dirty="0" err="1" smtClean="0"/>
              <a:t>Lazareva</a:t>
            </a:r>
            <a:r>
              <a:rPr lang="cs-CZ" dirty="0" smtClean="0"/>
              <a:t>, Thompson &amp; </a:t>
            </a:r>
            <a:r>
              <a:rPr lang="cs-CZ" dirty="0" err="1" smtClean="0"/>
              <a:t>Rattermann</a:t>
            </a:r>
            <a:r>
              <a:rPr lang="cs-CZ" dirty="0" smtClean="0"/>
              <a:t>, 2008).</a:t>
            </a:r>
          </a:p>
          <a:p>
            <a:pPr marL="118872" indent="0">
              <a:buNone/>
            </a:pPr>
            <a:r>
              <a:rPr lang="cs-CZ" dirty="0" smtClean="0"/>
              <a:t>3. další zpracování informace vede k </a:t>
            </a:r>
            <a:r>
              <a:rPr lang="cs-CZ" b="1" dirty="0" smtClean="0"/>
              <a:t>úsudkům</a:t>
            </a:r>
            <a:r>
              <a:rPr lang="cs-CZ" dirty="0" smtClean="0"/>
              <a:t> (</a:t>
            </a:r>
            <a:r>
              <a:rPr lang="cs-CZ" b="1" dirty="0" smtClean="0"/>
              <a:t>inferencím</a:t>
            </a:r>
            <a:r>
              <a:rPr lang="cs-CZ" dirty="0" smtClean="0"/>
              <a:t>) a příp. i k proměně kategorizace</a:t>
            </a:r>
          </a:p>
          <a:p>
            <a:pPr marL="118872" indent="0">
              <a:buNone/>
            </a:pPr>
            <a:r>
              <a:rPr lang="cs-CZ" dirty="0" smtClean="0"/>
              <a:t>4. </a:t>
            </a:r>
            <a:r>
              <a:rPr lang="cs-CZ" b="1" dirty="0" smtClean="0"/>
              <a:t>behaviorální reakce</a:t>
            </a:r>
            <a:r>
              <a:rPr lang="cs-CZ" dirty="0"/>
              <a:t> </a:t>
            </a:r>
            <a:r>
              <a:rPr lang="cs-CZ" dirty="0" smtClean="0"/>
              <a:t>= akce, chování (nemusí  následovat)</a:t>
            </a:r>
            <a:endParaRPr lang="cs-CZ" dirty="0"/>
          </a:p>
        </p:txBody>
      </p:sp>
    </p:spTree>
    <p:extLst>
      <p:ext uri="{BB962C8B-B14F-4D97-AF65-F5344CB8AC3E}">
        <p14:creationId xmlns:p14="http://schemas.microsoft.com/office/powerpoint/2010/main" val="202845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565150" y="316221"/>
            <a:ext cx="8229600" cy="880531"/>
          </a:xfrm>
        </p:spPr>
        <p:txBody>
          <a:bodyPr rIns="91440" anchor="b">
            <a:scene3d>
              <a:camera prst="orthographicFront"/>
              <a:lightRig rig="soft" dir="t">
                <a:rot lat="0" lon="0" rev="2400000"/>
              </a:lightRig>
            </a:scene3d>
            <a:sp3d>
              <a:bevelT w="19050" h="12700"/>
            </a:sp3d>
          </a:bodyPr>
          <a:lstStyle/>
          <a:p>
            <a:pPr marL="54864" algn="ctr" eaLnBrk="1" fontAlgn="auto" hangingPunct="1">
              <a:spcAft>
                <a:spcPts val="0"/>
              </a:spcAft>
              <a:defRPr/>
            </a:pPr>
            <a:r>
              <a:rPr lang="cs-CZ" sz="4600" b="0" dirty="0" smtClean="0">
                <a:ln>
                  <a:noFill/>
                </a:ln>
                <a:solidFill>
                  <a:schemeClr val="tx1"/>
                </a:solidFill>
                <a:effectLst>
                  <a:outerShdw blurRad="38100" dist="25500" dir="5400000" algn="tl" rotWithShape="0">
                    <a:srgbClr val="000000">
                      <a:satMod val="180000"/>
                      <a:alpha val="75000"/>
                    </a:srgbClr>
                  </a:outerShdw>
                </a:effectLst>
              </a:rPr>
              <a:t>Paměť smyslů - paobrazy</a:t>
            </a:r>
            <a:endParaRPr lang="cs-CZ" sz="4600" b="0" dirty="0">
              <a:ln>
                <a:noFill/>
              </a:ln>
              <a:solidFill>
                <a:schemeClr val="tx1"/>
              </a:solidFill>
              <a:effectLst>
                <a:outerShdw blurRad="38100" dist="25500" dir="5400000" algn="tl" rotWithShape="0">
                  <a:srgbClr val="000000">
                    <a:satMod val="180000"/>
                    <a:alpha val="75000"/>
                  </a:srgbClr>
                </a:outerShdw>
              </a:effectLst>
            </a:endParaRPr>
          </a:p>
        </p:txBody>
      </p:sp>
      <p:sp>
        <p:nvSpPr>
          <p:cNvPr id="51202" name="Zástupný symbol pro obsah 4"/>
          <p:cNvSpPr>
            <a:spLocks noGrp="1"/>
          </p:cNvSpPr>
          <p:nvPr>
            <p:ph idx="4294967295"/>
          </p:nvPr>
        </p:nvSpPr>
        <p:spPr>
          <a:xfrm>
            <a:off x="914400" y="6178550"/>
            <a:ext cx="8229600" cy="649288"/>
          </a:xfrm>
        </p:spPr>
        <p:txBody>
          <a:bodyPr/>
          <a:lstStyle/>
          <a:p>
            <a:pPr marL="0" indent="0" algn="ctr" eaLnBrk="1" hangingPunct="1">
              <a:buNone/>
            </a:pPr>
            <a:r>
              <a:rPr lang="cs-CZ" dirty="0" smtClean="0"/>
              <a:t>Jak dlouho vydrží paobraz?</a:t>
            </a:r>
          </a:p>
        </p:txBody>
      </p:sp>
      <p:pic>
        <p:nvPicPr>
          <p:cNvPr id="51203" name="Picture 2"/>
          <p:cNvPicPr>
            <a:picLocks noChangeAspect="1" noChangeArrowheads="1"/>
          </p:cNvPicPr>
          <p:nvPr/>
        </p:nvPicPr>
        <p:blipFill>
          <a:blip r:embed="rId2" cstate="print"/>
          <a:srcRect/>
          <a:stretch>
            <a:fillRect/>
          </a:stretch>
        </p:blipFill>
        <p:spPr bwMode="auto">
          <a:xfrm>
            <a:off x="0" y="1487751"/>
            <a:ext cx="4679950" cy="4681537"/>
          </a:xfrm>
          <a:prstGeom prst="rect">
            <a:avLst/>
          </a:prstGeom>
          <a:noFill/>
          <a:ln w="9525">
            <a:noFill/>
            <a:miter lim="800000"/>
            <a:headEnd/>
            <a:tailEnd/>
          </a:ln>
        </p:spPr>
      </p:pic>
      <p:pic>
        <p:nvPicPr>
          <p:cNvPr id="5" name="Picture 2" descr="C:\Users\uživatel\Pictures\Přednášky\Vnímání a paměť\paobraz.jpg"/>
          <p:cNvPicPr>
            <a:picLocks noChangeAspect="1" noChangeArrowheads="1"/>
          </p:cNvPicPr>
          <p:nvPr/>
        </p:nvPicPr>
        <p:blipFill>
          <a:blip r:embed="rId3" cstate="print"/>
          <a:srcRect/>
          <a:stretch>
            <a:fillRect/>
          </a:stretch>
        </p:blipFill>
        <p:spPr bwMode="auto">
          <a:xfrm>
            <a:off x="4932040" y="2060848"/>
            <a:ext cx="4062684"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Stádia zpracování informací </a:t>
            </a:r>
            <a:br>
              <a:rPr lang="cs-CZ" dirty="0" smtClean="0"/>
            </a:br>
            <a:r>
              <a:rPr lang="cs-CZ" sz="2800" dirty="0" smtClean="0"/>
              <a:t>(dle </a:t>
            </a:r>
            <a:r>
              <a:rPr lang="cs-CZ" sz="2800" dirty="0"/>
              <a:t>Fiedler &amp; </a:t>
            </a:r>
            <a:r>
              <a:rPr lang="cs-CZ" sz="2800" dirty="0" err="1"/>
              <a:t>Bless</a:t>
            </a:r>
            <a:r>
              <a:rPr lang="cs-CZ" sz="2800" dirty="0"/>
              <a:t>, </a:t>
            </a:r>
            <a:r>
              <a:rPr lang="cs-CZ" sz="2800" dirty="0" smtClean="0"/>
              <a:t>2006, s. 158) </a:t>
            </a:r>
            <a:endParaRPr lang="cs-CZ" sz="2800" dirty="0"/>
          </a:p>
        </p:txBody>
      </p:sp>
      <p:sp>
        <p:nvSpPr>
          <p:cNvPr id="5" name="Obdélník 4"/>
          <p:cNvSpPr/>
          <p:nvPr/>
        </p:nvSpPr>
        <p:spPr>
          <a:xfrm>
            <a:off x="4115677" y="5598532"/>
            <a:ext cx="2866554" cy="646331"/>
          </a:xfrm>
          <a:prstGeom prst="rect">
            <a:avLst/>
          </a:prstGeom>
        </p:spPr>
        <p:txBody>
          <a:bodyPr wrap="none">
            <a:spAutoFit/>
          </a:bodyPr>
          <a:lstStyle/>
          <a:p>
            <a:pPr marL="118872" indent="0">
              <a:buNone/>
            </a:pPr>
            <a:r>
              <a:rPr lang="cs-CZ" b="1" dirty="0" smtClean="0"/>
              <a:t>BEHAVIORÁLNÍ REAKCE,</a:t>
            </a:r>
          </a:p>
          <a:p>
            <a:pPr marL="118872" indent="0">
              <a:buNone/>
            </a:pPr>
            <a:r>
              <a:rPr lang="cs-CZ" b="1" dirty="0" smtClean="0"/>
              <a:t>CHOVÁNÍ</a:t>
            </a:r>
            <a:endParaRPr lang="cs-CZ" b="1" dirty="0"/>
          </a:p>
        </p:txBody>
      </p:sp>
      <p:sp>
        <p:nvSpPr>
          <p:cNvPr id="8" name="Obdélník 7"/>
          <p:cNvSpPr/>
          <p:nvPr/>
        </p:nvSpPr>
        <p:spPr>
          <a:xfrm>
            <a:off x="395536" y="3864738"/>
            <a:ext cx="1388201" cy="369332"/>
          </a:xfrm>
          <a:prstGeom prst="rect">
            <a:avLst/>
          </a:prstGeom>
        </p:spPr>
        <p:txBody>
          <a:bodyPr wrap="none">
            <a:spAutoFit/>
          </a:bodyPr>
          <a:lstStyle/>
          <a:p>
            <a:pPr marL="118872" indent="0">
              <a:buNone/>
            </a:pPr>
            <a:r>
              <a:rPr lang="cs-CZ" b="1" dirty="0" smtClean="0"/>
              <a:t>PERCEPCE</a:t>
            </a:r>
            <a:endParaRPr lang="cs-CZ" b="1" dirty="0"/>
          </a:p>
        </p:txBody>
      </p:sp>
      <p:sp>
        <p:nvSpPr>
          <p:cNvPr id="9" name="Obdélník 8"/>
          <p:cNvSpPr/>
          <p:nvPr/>
        </p:nvSpPr>
        <p:spPr>
          <a:xfrm>
            <a:off x="2699792" y="2492896"/>
            <a:ext cx="3049461" cy="369332"/>
          </a:xfrm>
          <a:prstGeom prst="rect">
            <a:avLst/>
          </a:prstGeom>
          <a:ln w="19050">
            <a:solidFill>
              <a:schemeClr val="tx1"/>
            </a:solidFill>
          </a:ln>
        </p:spPr>
        <p:txBody>
          <a:bodyPr wrap="square">
            <a:spAutoFit/>
          </a:bodyPr>
          <a:lstStyle/>
          <a:p>
            <a:pPr marL="118872" indent="0" algn="ctr">
              <a:buNone/>
            </a:pPr>
            <a:r>
              <a:rPr lang="cs-CZ" b="1" dirty="0" smtClean="0"/>
              <a:t>PAMĚŤ</a:t>
            </a:r>
            <a:endParaRPr lang="cs-CZ" b="1" dirty="0"/>
          </a:p>
        </p:txBody>
      </p:sp>
      <p:sp>
        <p:nvSpPr>
          <p:cNvPr id="10" name="Obdélník 9"/>
          <p:cNvSpPr/>
          <p:nvPr/>
        </p:nvSpPr>
        <p:spPr>
          <a:xfrm>
            <a:off x="4860032" y="3789040"/>
            <a:ext cx="1260153" cy="646331"/>
          </a:xfrm>
          <a:prstGeom prst="rect">
            <a:avLst/>
          </a:prstGeom>
        </p:spPr>
        <p:txBody>
          <a:bodyPr wrap="none">
            <a:spAutoFit/>
          </a:bodyPr>
          <a:lstStyle/>
          <a:p>
            <a:pPr marL="118872" indent="0">
              <a:buNone/>
            </a:pPr>
            <a:r>
              <a:rPr lang="cs-CZ" b="1" dirty="0" smtClean="0"/>
              <a:t>ZÁVĚRY, </a:t>
            </a:r>
          </a:p>
          <a:p>
            <a:pPr marL="118872" indent="0">
              <a:buNone/>
            </a:pPr>
            <a:r>
              <a:rPr lang="cs-CZ" b="1" dirty="0" smtClean="0"/>
              <a:t>ÚSUDKY</a:t>
            </a:r>
            <a:endParaRPr lang="cs-CZ" b="1" dirty="0"/>
          </a:p>
        </p:txBody>
      </p:sp>
      <p:sp>
        <p:nvSpPr>
          <p:cNvPr id="11" name="Obdélník 10"/>
          <p:cNvSpPr/>
          <p:nvPr/>
        </p:nvSpPr>
        <p:spPr>
          <a:xfrm>
            <a:off x="2114629" y="3729422"/>
            <a:ext cx="2493375" cy="646331"/>
          </a:xfrm>
          <a:prstGeom prst="rect">
            <a:avLst/>
          </a:prstGeom>
        </p:spPr>
        <p:txBody>
          <a:bodyPr wrap="none">
            <a:spAutoFit/>
          </a:bodyPr>
          <a:lstStyle/>
          <a:p>
            <a:pPr marL="118872"/>
            <a:r>
              <a:rPr lang="cs-CZ" b="1" dirty="0" smtClean="0">
                <a:solidFill>
                  <a:schemeClr val="accent6">
                    <a:lumMod val="75000"/>
                  </a:schemeClr>
                </a:solidFill>
              </a:rPr>
              <a:t>KATEGORIZACE</a:t>
            </a:r>
          </a:p>
          <a:p>
            <a:pPr marL="118872" indent="0">
              <a:buNone/>
            </a:pPr>
            <a:r>
              <a:rPr lang="cs-CZ" b="1" dirty="0" smtClean="0"/>
              <a:t>ÚVODNÍ KÓDOVÁNÍ </a:t>
            </a:r>
          </a:p>
        </p:txBody>
      </p:sp>
      <p:sp>
        <p:nvSpPr>
          <p:cNvPr id="12" name="Obdélník 11"/>
          <p:cNvSpPr/>
          <p:nvPr/>
        </p:nvSpPr>
        <p:spPr>
          <a:xfrm>
            <a:off x="467544" y="5598532"/>
            <a:ext cx="1202252" cy="369332"/>
          </a:xfrm>
          <a:prstGeom prst="rect">
            <a:avLst/>
          </a:prstGeom>
        </p:spPr>
        <p:txBody>
          <a:bodyPr wrap="none">
            <a:spAutoFit/>
          </a:bodyPr>
          <a:lstStyle/>
          <a:p>
            <a:pPr marL="118872" indent="0">
              <a:buNone/>
            </a:pPr>
            <a:r>
              <a:rPr lang="cs-CZ" b="1" dirty="0" smtClean="0"/>
              <a:t>PODNĚT</a:t>
            </a:r>
            <a:endParaRPr lang="cs-CZ" b="1" dirty="0"/>
          </a:p>
        </p:txBody>
      </p:sp>
      <p:sp>
        <p:nvSpPr>
          <p:cNvPr id="13" name="Obdélník 12"/>
          <p:cNvSpPr/>
          <p:nvPr/>
        </p:nvSpPr>
        <p:spPr>
          <a:xfrm>
            <a:off x="6562588" y="4941168"/>
            <a:ext cx="2581412" cy="369332"/>
          </a:xfrm>
          <a:prstGeom prst="rect">
            <a:avLst/>
          </a:prstGeom>
        </p:spPr>
        <p:txBody>
          <a:bodyPr wrap="none">
            <a:spAutoFit/>
          </a:bodyPr>
          <a:lstStyle/>
          <a:p>
            <a:pPr marL="118872" indent="0">
              <a:buNone/>
            </a:pPr>
            <a:r>
              <a:rPr lang="cs-CZ" b="1" dirty="0" smtClean="0"/>
              <a:t>SENZORICKÁ OBLAST</a:t>
            </a:r>
            <a:endParaRPr lang="cs-CZ" b="1" dirty="0"/>
          </a:p>
        </p:txBody>
      </p:sp>
      <p:cxnSp>
        <p:nvCxnSpPr>
          <p:cNvPr id="16" name="Přímá spojnice 15"/>
          <p:cNvCxnSpPr/>
          <p:nvPr/>
        </p:nvCxnSpPr>
        <p:spPr>
          <a:xfrm>
            <a:off x="395536" y="4869160"/>
            <a:ext cx="84249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1068670" y="4372570"/>
            <a:ext cx="0" cy="10726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774180" y="4049404"/>
            <a:ext cx="3305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4644008" y="4077072"/>
            <a:ext cx="3305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flipV="1">
            <a:off x="2915816" y="3172762"/>
            <a:ext cx="9490" cy="4946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3230310" y="3173730"/>
            <a:ext cx="0" cy="493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H="1" flipV="1">
            <a:off x="5148064" y="3165306"/>
            <a:ext cx="9490" cy="4946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548954" y="3212068"/>
            <a:ext cx="0" cy="493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5508104" y="4437112"/>
            <a:ext cx="0" cy="10300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ál 2"/>
          <p:cNvSpPr/>
          <p:nvPr/>
        </p:nvSpPr>
        <p:spPr>
          <a:xfrm>
            <a:off x="1835696" y="3415108"/>
            <a:ext cx="4608512" cy="1238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6110873" y="3127030"/>
            <a:ext cx="2061730" cy="369332"/>
          </a:xfrm>
          <a:prstGeom prst="rect">
            <a:avLst/>
          </a:prstGeom>
          <a:noFill/>
        </p:spPr>
        <p:txBody>
          <a:bodyPr wrap="square" rtlCol="0">
            <a:spAutoFit/>
          </a:bodyPr>
          <a:lstStyle/>
          <a:p>
            <a:r>
              <a:rPr lang="cs-CZ" dirty="0"/>
              <a:t>v</a:t>
            </a:r>
            <a:r>
              <a:rPr lang="cs-CZ" dirty="0" smtClean="0"/>
              <a:t> pracovní paměti</a:t>
            </a:r>
            <a:endParaRPr lang="cs-CZ" dirty="0"/>
          </a:p>
        </p:txBody>
      </p:sp>
      <p:cxnSp>
        <p:nvCxnSpPr>
          <p:cNvPr id="21" name="Přímá spojnice se šipkou 20"/>
          <p:cNvCxnSpPr/>
          <p:nvPr/>
        </p:nvCxnSpPr>
        <p:spPr>
          <a:xfrm flipH="1">
            <a:off x="6110873" y="3496362"/>
            <a:ext cx="871358" cy="55304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910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Kategorizace </a:t>
            </a:r>
            <a:endParaRPr lang="cs-CZ" dirty="0"/>
          </a:p>
        </p:txBody>
      </p:sp>
      <p:sp>
        <p:nvSpPr>
          <p:cNvPr id="3" name="Zástupný symbol pro obsah 2"/>
          <p:cNvSpPr>
            <a:spLocks noGrp="1"/>
          </p:cNvSpPr>
          <p:nvPr>
            <p:ph idx="1"/>
          </p:nvPr>
        </p:nvSpPr>
        <p:spPr>
          <a:xfrm>
            <a:off x="467544" y="1628800"/>
            <a:ext cx="8229600" cy="4625609"/>
          </a:xfrm>
        </p:spPr>
        <p:txBody>
          <a:bodyPr>
            <a:normAutofit/>
          </a:bodyPr>
          <a:lstStyle/>
          <a:p>
            <a:pPr marL="118872" indent="0">
              <a:buNone/>
            </a:pPr>
            <a:r>
              <a:rPr lang="cs-CZ" b="1" dirty="0" smtClean="0"/>
              <a:t>Senzorické kategorie </a:t>
            </a:r>
            <a:r>
              <a:rPr lang="cs-CZ" dirty="0"/>
              <a:t>(sladký, pes, vůně atd</a:t>
            </a:r>
            <a:r>
              <a:rPr lang="cs-CZ" dirty="0" smtClean="0"/>
              <a:t>.) jsou v paměti uloženy v podobě </a:t>
            </a:r>
            <a:r>
              <a:rPr lang="cs-CZ" b="1" dirty="0" smtClean="0"/>
              <a:t>prototypů</a:t>
            </a:r>
            <a:r>
              <a:rPr lang="cs-CZ" dirty="0" smtClean="0"/>
              <a:t>. </a:t>
            </a:r>
          </a:p>
          <a:p>
            <a:pPr marL="118872" indent="0">
              <a:buNone/>
            </a:pPr>
            <a:r>
              <a:rPr lang="cs-CZ" dirty="0" err="1" smtClean="0"/>
              <a:t>Eleanor</a:t>
            </a:r>
            <a:r>
              <a:rPr lang="cs-CZ" dirty="0" smtClean="0"/>
              <a:t> </a:t>
            </a:r>
            <a:r>
              <a:rPr lang="cs-CZ" dirty="0" err="1" smtClean="0"/>
              <a:t>Roschová</a:t>
            </a:r>
            <a:r>
              <a:rPr lang="cs-CZ" dirty="0" smtClean="0"/>
              <a:t> (1975) potvrdila existenci prototypů: reakční čas je kratší, když lidé posuzují, jestli je ptákem </a:t>
            </a:r>
            <a:r>
              <a:rPr lang="cs-CZ" i="1" dirty="0" smtClean="0"/>
              <a:t>vrabec</a:t>
            </a:r>
            <a:r>
              <a:rPr lang="cs-CZ" dirty="0" smtClean="0"/>
              <a:t>, než když je jím </a:t>
            </a:r>
            <a:r>
              <a:rPr lang="cs-CZ" i="1" dirty="0" smtClean="0"/>
              <a:t>tučňák</a:t>
            </a:r>
            <a:r>
              <a:rPr lang="cs-CZ" dirty="0" smtClean="0"/>
              <a:t> či </a:t>
            </a:r>
            <a:r>
              <a:rPr lang="cs-CZ" i="1" dirty="0" smtClean="0"/>
              <a:t>kiwi</a:t>
            </a:r>
            <a:r>
              <a:rPr lang="cs-CZ" dirty="0" smtClean="0"/>
              <a:t>. Vrabec je bližší prototypu ptáka.</a:t>
            </a:r>
          </a:p>
        </p:txBody>
      </p:sp>
    </p:spTree>
    <p:extLst>
      <p:ext uri="{BB962C8B-B14F-4D97-AF65-F5344CB8AC3E}">
        <p14:creationId xmlns:p14="http://schemas.microsoft.com/office/powerpoint/2010/main" val="2317629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paměti</a:t>
            </a:r>
            <a:endParaRPr lang="cs-CZ" dirty="0"/>
          </a:p>
        </p:txBody>
      </p:sp>
      <p:sp>
        <p:nvSpPr>
          <p:cNvPr id="3" name="Zástupný symbol pro obsah 2"/>
          <p:cNvSpPr>
            <a:spLocks noGrp="1"/>
          </p:cNvSpPr>
          <p:nvPr>
            <p:ph idx="1"/>
          </p:nvPr>
        </p:nvSpPr>
        <p:spPr/>
        <p:txBody>
          <a:bodyPr>
            <a:normAutofit/>
          </a:bodyPr>
          <a:lstStyle/>
          <a:p>
            <a:pPr marL="118872" indent="0">
              <a:buNone/>
            </a:pPr>
            <a:r>
              <a:rPr lang="cs-CZ" dirty="0" smtClean="0"/>
              <a:t>Nutno rozlišit paměť jako </a:t>
            </a:r>
            <a:r>
              <a:rPr lang="cs-CZ" i="1" dirty="0" smtClean="0"/>
              <a:t>dispoziční sklad </a:t>
            </a:r>
            <a:r>
              <a:rPr lang="cs-CZ" dirty="0" smtClean="0"/>
              <a:t>a jako </a:t>
            </a:r>
            <a:r>
              <a:rPr lang="cs-CZ" i="1" dirty="0" smtClean="0"/>
              <a:t>pracovní paměť</a:t>
            </a:r>
            <a:r>
              <a:rPr lang="cs-CZ" dirty="0" smtClean="0"/>
              <a:t>.</a:t>
            </a:r>
          </a:p>
          <a:p>
            <a:pPr marL="118872" indent="0">
              <a:buNone/>
            </a:pPr>
            <a:endParaRPr lang="cs-CZ" dirty="0" smtClean="0"/>
          </a:p>
          <a:p>
            <a:pPr marL="118872" indent="0">
              <a:buNone/>
            </a:pPr>
            <a:endParaRPr lang="cs-CZ" dirty="0" smtClean="0"/>
          </a:p>
        </p:txBody>
      </p:sp>
      <p:pic>
        <p:nvPicPr>
          <p:cNvPr id="1028" name="Picture 4" descr="VÃ½sledek obrÃ¡zku pro memory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66675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45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71689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2569" y="261862"/>
            <a:ext cx="8229600" cy="850106"/>
          </a:xfrm>
        </p:spPr>
        <p:txBody>
          <a:bodyPr/>
          <a:lstStyle/>
          <a:p>
            <a:r>
              <a:rPr lang="cs-CZ" dirty="0" smtClean="0"/>
              <a:t>Senzorická paměť</a:t>
            </a:r>
            <a:endParaRPr lang="cs-CZ" dirty="0"/>
          </a:p>
        </p:txBody>
      </p:sp>
      <p:sp>
        <p:nvSpPr>
          <p:cNvPr id="3" name="Zástupný symbol pro obsah 2"/>
          <p:cNvSpPr>
            <a:spLocks noGrp="1"/>
          </p:cNvSpPr>
          <p:nvPr>
            <p:ph idx="1"/>
          </p:nvPr>
        </p:nvSpPr>
        <p:spPr>
          <a:xfrm>
            <a:off x="395536" y="1412776"/>
            <a:ext cx="8291264" cy="3167608"/>
          </a:xfrm>
        </p:spPr>
        <p:txBody>
          <a:bodyPr>
            <a:noAutofit/>
          </a:bodyPr>
          <a:lstStyle/>
          <a:p>
            <a:pPr>
              <a:buNone/>
            </a:pPr>
            <a:r>
              <a:rPr lang="cs-CZ" sz="2000" dirty="0"/>
              <a:t>Vizuální senzorická (</a:t>
            </a:r>
            <a:r>
              <a:rPr lang="cs-CZ" sz="2000" b="1" dirty="0"/>
              <a:t>ikonická</a:t>
            </a:r>
            <a:r>
              <a:rPr lang="cs-CZ" sz="2000" dirty="0"/>
              <a:t>) </a:t>
            </a:r>
            <a:r>
              <a:rPr lang="cs-CZ" sz="2000" b="1" dirty="0"/>
              <a:t>paměť</a:t>
            </a:r>
            <a:r>
              <a:rPr lang="cs-CZ" sz="2000" dirty="0"/>
              <a:t> se testovala takto:</a:t>
            </a:r>
          </a:p>
          <a:p>
            <a:pPr>
              <a:buNone/>
            </a:pPr>
            <a:r>
              <a:rPr lang="cs-CZ" sz="2000" dirty="0" smtClean="0"/>
              <a:t>Na krátký okamžik (např. 50ms) promítnete respondentům soubor podnětů, např. písmen. Respondenti jsou schopni vybavit si 4-5 (max. 6) prvků, resp. průměrně 1/3. </a:t>
            </a:r>
          </a:p>
          <a:p>
            <a:pPr>
              <a:buNone/>
            </a:pPr>
            <a:r>
              <a:rPr lang="cs-CZ" sz="2000" dirty="0" smtClean="0"/>
              <a:t>George </a:t>
            </a:r>
            <a:r>
              <a:rPr lang="cs-CZ" sz="2000" dirty="0" err="1" smtClean="0"/>
              <a:t>Sperling</a:t>
            </a:r>
            <a:r>
              <a:rPr lang="cs-CZ" sz="2000" dirty="0" smtClean="0"/>
              <a:t> (1960) provedl zajímavou variaci tohoto pokusu. Ihned po expozici podnětu byli respondenti navedeni (výškou tónu), aby zkoumali pouze jeden ze tří řádků. Takto si byli schopni vybavit většinou všechny 4 prvky v řadě. Zajímavé je, že respondenti nevěděli, jakému řádku budou věnovat pozornost. Z toho </a:t>
            </a:r>
            <a:r>
              <a:rPr lang="cs-CZ" sz="2000" dirty="0" err="1" smtClean="0"/>
              <a:t>Sperling</a:t>
            </a:r>
            <a:r>
              <a:rPr lang="cs-CZ" sz="2000" dirty="0" smtClean="0"/>
              <a:t> odvodil nutnost existence jakési velmi krátkodobé vizuální paměti, která může být skenována, ale která se velmi rychle vytrácí.</a:t>
            </a:r>
          </a:p>
        </p:txBody>
      </p:sp>
      <p:pic>
        <p:nvPicPr>
          <p:cNvPr id="1026" name="Picture 2"/>
          <p:cNvPicPr>
            <a:picLocks noChangeAspect="1" noChangeArrowheads="1"/>
          </p:cNvPicPr>
          <p:nvPr/>
        </p:nvPicPr>
        <p:blipFill>
          <a:blip r:embed="rId2" cstate="print"/>
          <a:srcRect/>
          <a:stretch>
            <a:fillRect/>
          </a:stretch>
        </p:blipFill>
        <p:spPr bwMode="auto">
          <a:xfrm>
            <a:off x="6000750" y="4724400"/>
            <a:ext cx="3143250" cy="2133600"/>
          </a:xfrm>
          <a:prstGeom prst="rect">
            <a:avLst/>
          </a:prstGeom>
          <a:noFill/>
          <a:ln w="9525">
            <a:noFill/>
            <a:miter lim="800000"/>
            <a:headEnd/>
            <a:tailEnd/>
          </a:ln>
        </p:spPr>
      </p:pic>
      <p:sp>
        <p:nvSpPr>
          <p:cNvPr id="5" name="Zástupný symbol pro obsah 2"/>
          <p:cNvSpPr txBox="1">
            <a:spLocks/>
          </p:cNvSpPr>
          <p:nvPr/>
        </p:nvSpPr>
        <p:spPr>
          <a:xfrm>
            <a:off x="395536" y="4869160"/>
            <a:ext cx="4824536" cy="1988840"/>
          </a:xfrm>
          <a:prstGeom prst="rect">
            <a:avLst/>
          </a:prstGeom>
        </p:spPr>
        <p:txBody>
          <a:bodyPr vert="horz">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cs-CZ" sz="2800" b="0" i="0" u="none" strike="noStrike" kern="1200" cap="none" spc="0" normalizeH="0" baseline="0" noProof="0" dirty="0" err="1" smtClean="0">
                <a:ln>
                  <a:noFill/>
                </a:ln>
                <a:solidFill>
                  <a:schemeClr val="tx1"/>
                </a:solidFill>
                <a:effectLst/>
                <a:uLnTx/>
                <a:uFillTx/>
                <a:latin typeface="+mn-lt"/>
                <a:ea typeface="+mn-ea"/>
                <a:cs typeface="+mn-cs"/>
              </a:rPr>
              <a:t>Sperling</a:t>
            </a:r>
            <a:r>
              <a:rPr kumimoji="0" lang="cs-CZ" sz="2800" b="0" i="0" u="none" strike="noStrike" kern="1200" cap="none" spc="0" normalizeH="0" baseline="0" noProof="0" dirty="0" smtClean="0">
                <a:ln>
                  <a:noFill/>
                </a:ln>
                <a:solidFill>
                  <a:schemeClr val="tx1"/>
                </a:solidFill>
                <a:effectLst/>
                <a:uLnTx/>
                <a:uFillTx/>
                <a:latin typeface="+mn-lt"/>
                <a:ea typeface="+mn-ea"/>
                <a:cs typeface="+mn-cs"/>
              </a:rPr>
              <a:t> dále prozkoumal vliv zpoždění tónu. Od 1,6s si respondenti pamatovali zhruba 1/3 prvků z řady (tedy jako bez nápovědy).</a:t>
            </a:r>
            <a:endParaRPr kumimoji="0" lang="cs-CZ"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09596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Senzorická paměť </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cs-CZ" dirty="0" smtClean="0"/>
              <a:t>Podobně krátce je omezená sluchová senzorická (</a:t>
            </a:r>
            <a:r>
              <a:rPr lang="cs-CZ" i="1" dirty="0" err="1" smtClean="0"/>
              <a:t>echoická</a:t>
            </a:r>
            <a:r>
              <a:rPr lang="cs-CZ" dirty="0" smtClean="0"/>
              <a:t>) paměť (srov. </a:t>
            </a:r>
            <a:r>
              <a:rPr lang="cs-CZ" dirty="0" err="1" smtClean="0"/>
              <a:t>Ulric</a:t>
            </a:r>
            <a:r>
              <a:rPr lang="cs-CZ" dirty="0" smtClean="0"/>
              <a:t> </a:t>
            </a:r>
            <a:r>
              <a:rPr lang="cs-CZ" dirty="0" err="1" smtClean="0"/>
              <a:t>Neisser</a:t>
            </a:r>
            <a:r>
              <a:rPr lang="cs-CZ" dirty="0" smtClean="0"/>
              <a:t>, 1976; </a:t>
            </a:r>
            <a:r>
              <a:rPr lang="cs-CZ" dirty="0" err="1" smtClean="0"/>
              <a:t>Sams</a:t>
            </a:r>
            <a:r>
              <a:rPr lang="cs-CZ" dirty="0" smtClean="0"/>
              <a:t>, </a:t>
            </a:r>
            <a:r>
              <a:rPr lang="cs-CZ" dirty="0" err="1" smtClean="0"/>
              <a:t>Hari</a:t>
            </a:r>
            <a:r>
              <a:rPr lang="cs-CZ" dirty="0" smtClean="0"/>
              <a:t>, Rif, </a:t>
            </a:r>
            <a:r>
              <a:rPr lang="cs-CZ" dirty="0" err="1" smtClean="0"/>
              <a:t>Knuutila</a:t>
            </a:r>
            <a:r>
              <a:rPr lang="cs-CZ" dirty="0" smtClean="0"/>
              <a:t>, 1993). Její trvání nepřesahuje 3-4 s (popř. 10 s). </a:t>
            </a:r>
          </a:p>
          <a:p>
            <a:pPr>
              <a:buNone/>
            </a:pPr>
            <a:r>
              <a:rPr lang="cs-CZ" dirty="0" smtClean="0"/>
              <a:t>Srov.: Učitel: „Můžeš mi zopakovat, co jsem právě řekl!“</a:t>
            </a:r>
            <a:endParaRPr lang="cs-CZ" dirty="0"/>
          </a:p>
          <a:p>
            <a:pPr>
              <a:buNone/>
            </a:pPr>
            <a:r>
              <a:rPr lang="cs-CZ" dirty="0" smtClean="0"/>
              <a:t>Něco podobného existuje patrně u všech ostatních smyslových receptorů (srov. chuť, hmat, čich, rovnováha).</a:t>
            </a:r>
          </a:p>
          <a:p>
            <a:pPr>
              <a:buNone/>
            </a:pPr>
            <a:endParaRPr lang="cs-CZ" dirty="0" smtClean="0"/>
          </a:p>
          <a:p>
            <a:pPr>
              <a:buNone/>
            </a:pPr>
            <a:r>
              <a:rPr lang="cs-CZ" dirty="0" smtClean="0"/>
              <a:t>Aktivita primárních korových oblastí podrží po krátkou dobu aktivaci podnětu pro další zpracování. Pokud však podnětu nevěnujeme pozornost, ztrácí se.</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5847</TotalTime>
  <Words>3897</Words>
  <Application>Microsoft Office PowerPoint</Application>
  <PresentationFormat>Předvádění na obrazovce (4:3)</PresentationFormat>
  <Paragraphs>322</Paragraphs>
  <Slides>73</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73</vt:i4>
      </vt:variant>
    </vt:vector>
  </HeadingPairs>
  <TitlesOfParts>
    <vt:vector size="80" baseType="lpstr">
      <vt:lpstr>Arial</vt:lpstr>
      <vt:lpstr>Calibri</vt:lpstr>
      <vt:lpstr>Corbel</vt:lpstr>
      <vt:lpstr>Wingdings</vt:lpstr>
      <vt:lpstr>Wingdings 2</vt:lpstr>
      <vt:lpstr>Wingdings 3</vt:lpstr>
      <vt:lpstr>Modul</vt:lpstr>
      <vt:lpstr>Naše paměť  co o ní víme a proč si někdy nemůžeme vzpomenout</vt:lpstr>
      <vt:lpstr>Co se dozvíte?</vt:lpstr>
      <vt:lpstr>Učení</vt:lpstr>
      <vt:lpstr>Ebbinghausův zákon= průběh zapomínání</vt:lpstr>
      <vt:lpstr>Prezentace aplikace PowerPoint</vt:lpstr>
      <vt:lpstr>DRUHY PAMĚTI</vt:lpstr>
      <vt:lpstr>Paměť smyslů - paobrazy</vt:lpstr>
      <vt:lpstr>Senzorická paměť</vt:lpstr>
      <vt:lpstr>Senzorická paměť </vt:lpstr>
      <vt:lpstr>Teorie krátkodobé paměti</vt:lpstr>
      <vt:lpstr>Krátkodobá paměť (KP)</vt:lpstr>
      <vt:lpstr>Kritika Atkinson-Shiffrinova modelu:</vt:lpstr>
      <vt:lpstr>Pracovní paměť</vt:lpstr>
      <vt:lpstr>Prezentace aplikace PowerPoint</vt:lpstr>
      <vt:lpstr>Phonological Similarity Effect</vt:lpstr>
      <vt:lpstr>Phonological Similarity Effect</vt:lpstr>
      <vt:lpstr>Word Length Effect</vt:lpstr>
      <vt:lpstr>Articulatory Suppression</vt:lpstr>
      <vt:lpstr>Dlouhodobá paměť</vt:lpstr>
      <vt:lpstr>Dlouhodobá paměť</vt:lpstr>
      <vt:lpstr>Dlouhodobá paměť</vt:lpstr>
      <vt:lpstr>Druhy dlouhodobé paměti</vt:lpstr>
      <vt:lpstr>Dlouhodobá paměť 2</vt:lpstr>
      <vt:lpstr>Co si lépe pamatujeme?</vt:lpstr>
      <vt:lpstr>Paměť a smysluplnost</vt:lpstr>
      <vt:lpstr>Paměť a smysluplnost</vt:lpstr>
      <vt:lpstr>Paměť a smysluplnost</vt:lpstr>
      <vt:lpstr>Paměť a smysluplnost</vt:lpstr>
      <vt:lpstr>Prezentace aplikace PowerPoint</vt:lpstr>
      <vt:lpstr>Evoluce a paměť</vt:lpstr>
      <vt:lpstr>Druhy paměti - biologické</vt:lpstr>
      <vt:lpstr>Druhy paměti - kulturní</vt:lpstr>
      <vt:lpstr>Rozdíly mezi člověkem a šimpanzi </vt:lpstr>
      <vt:lpstr>Prezentace aplikace PowerPoint</vt:lpstr>
      <vt:lpstr>Rozdíly mezi člověkem a šimpanzi </vt:lpstr>
      <vt:lpstr>Člověk je super!</vt:lpstr>
      <vt:lpstr>Ale mohlo by to být lepší!</vt:lpstr>
      <vt:lpstr>Mohlo by to být lepší! - sítnice …</vt:lpstr>
      <vt:lpstr>Mohlo by to být lepší! - páteř</vt:lpstr>
      <vt:lpstr>Mohlo by to být lepší!</vt:lpstr>
      <vt:lpstr>Mohlo by to být lepší! – paměť</vt:lpstr>
      <vt:lpstr>Mohlo by to být lepší! – paměť</vt:lpstr>
      <vt:lpstr>Mohlo by to být lepší! – paměť</vt:lpstr>
      <vt:lpstr>Mohlo by to být lepší! – paměť</vt:lpstr>
      <vt:lpstr>Mohlo by to být lepší! – paměť</vt:lpstr>
      <vt:lpstr>Mohlo by to být lepší! – paměť</vt:lpstr>
      <vt:lpstr>Mohlo by to být lepší! – paměť</vt:lpstr>
      <vt:lpstr>Mohlo by to být lepší! – paměť</vt:lpstr>
      <vt:lpstr>ZAPAMATUJTE SI TATO SLOVA:</vt:lpstr>
      <vt:lpstr>Mohlo by to být lepší! – paměť</vt:lpstr>
      <vt:lpstr>Prezentace aplikace PowerPoint</vt:lpstr>
      <vt:lpstr>Mohlo by to být lepší! – paměť</vt:lpstr>
      <vt:lpstr>Diskuze</vt:lpstr>
      <vt:lpstr>Prezentace aplikace PowerPoint</vt:lpstr>
      <vt:lpstr>Sémantická paměť</vt:lpstr>
      <vt:lpstr>Prezentace aplikace PowerPoint</vt:lpstr>
      <vt:lpstr>Paradox smysluplnosti</vt:lpstr>
      <vt:lpstr>Prezentace aplikace PowerPoint</vt:lpstr>
      <vt:lpstr>Výběrovost paměti</vt:lpstr>
      <vt:lpstr>Prezentace aplikace PowerPoint</vt:lpstr>
      <vt:lpstr>Prezentace aplikace PowerPoint</vt:lpstr>
      <vt:lpstr>Modularita mysli a modularita učení</vt:lpstr>
      <vt:lpstr>Více druhů paměti</vt:lpstr>
      <vt:lpstr>Více druhů paměti</vt:lpstr>
      <vt:lpstr>Dual-process theory a individualita</vt:lpstr>
      <vt:lpstr>Prezentace aplikace PowerPoint</vt:lpstr>
      <vt:lpstr>Prezentace aplikace PowerPoint</vt:lpstr>
      <vt:lpstr>Prezentace aplikace PowerPoint</vt:lpstr>
      <vt:lpstr>Zpracování informací</vt:lpstr>
      <vt:lpstr>Stádia zpracování informací  (dle Fiedler &amp; Bless, 2006, s. 158) </vt:lpstr>
      <vt:lpstr>Kategorizace </vt:lpstr>
      <vt:lpstr>Druhy paměti</vt:lpstr>
      <vt:lpstr>Prezentace aplikace PowerPoint</vt:lpstr>
    </vt:vector>
  </TitlesOfParts>
  <Company>VUT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ucitel</dc:creator>
  <cp:lastModifiedBy>Jan Krása</cp:lastModifiedBy>
  <cp:revision>404</cp:revision>
  <dcterms:created xsi:type="dcterms:W3CDTF">2015-02-16T07:32:26Z</dcterms:created>
  <dcterms:modified xsi:type="dcterms:W3CDTF">2019-11-20T10:52:30Z</dcterms:modified>
</cp:coreProperties>
</file>