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62" r:id="rId3"/>
    <p:sldId id="263" r:id="rId4"/>
    <p:sldId id="258" r:id="rId5"/>
    <p:sldId id="259" r:id="rId6"/>
    <p:sldId id="261" r:id="rId7"/>
    <p:sldId id="265" r:id="rId8"/>
    <p:sldId id="269" r:id="rId9"/>
    <p:sldId id="267" r:id="rId10"/>
    <p:sldId id="268" r:id="rId11"/>
    <p:sldId id="270" r:id="rId12"/>
    <p:sldId id="271" r:id="rId13"/>
    <p:sldId id="272" r:id="rId14"/>
    <p:sldId id="273" r:id="rId15"/>
    <p:sldId id="274" r:id="rId16"/>
    <p:sldId id="275" r:id="rId17"/>
    <p:sldId id="276" r:id="rId18"/>
    <p:sldId id="277" r:id="rId19"/>
    <p:sldId id="278" r:id="rId20"/>
    <p:sldId id="279" r:id="rId21"/>
    <p:sldId id="283" r:id="rId22"/>
    <p:sldId id="284" r:id="rId2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68" autoAdjust="0"/>
    <p:restoredTop sz="95768" autoAdjust="0"/>
  </p:normalViewPr>
  <p:slideViewPr>
    <p:cSldViewPr snapToGrid="0">
      <p:cViewPr varScale="1">
        <p:scale>
          <a:sx n="115" d="100"/>
          <a:sy n="115" d="100"/>
        </p:scale>
        <p:origin x="420" y="11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4" name="Obrázek 1">
            <a:extLst>
              <a:ext uri="{FF2B5EF4-FFF2-40B4-BE49-F238E27FC236}">
                <a16:creationId xmlns:a16="http://schemas.microsoft.com/office/drawing/2014/main" id="{865B6C3A-F356-ED41-A6F7-76CB04D72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F0447EF0-61FF-C24E-B320-E8C8E316A2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5">
            <a:extLst>
              <a:ext uri="{FF2B5EF4-FFF2-40B4-BE49-F238E27FC236}">
                <a16:creationId xmlns:a16="http://schemas.microsoft.com/office/drawing/2014/main" id="{ACECA586-0946-8846-9FC6-8EF4CBC5D52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13" name="Obrázek 5">
            <a:extLst>
              <a:ext uri="{FF2B5EF4-FFF2-40B4-BE49-F238E27FC236}">
                <a16:creationId xmlns:a16="http://schemas.microsoft.com/office/drawing/2014/main" id="{4A6A374D-7AB1-024C-A508-289ACFDE1B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16657445-243A-3343-BF26-31966C6EF8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1">
            <a:extLst>
              <a:ext uri="{FF2B5EF4-FFF2-40B4-BE49-F238E27FC236}">
                <a16:creationId xmlns:a16="http://schemas.microsoft.com/office/drawing/2014/main" id="{BFE283F4-5FBB-F646-A435-5F5825E5DC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8D626FAE-4001-2F44-9A74-6B57EEBC497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7064AFAD-6892-0E4B-9953-2A609093BD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1">
            <a:extLst>
              <a:ext uri="{FF2B5EF4-FFF2-40B4-BE49-F238E27FC236}">
                <a16:creationId xmlns:a16="http://schemas.microsoft.com/office/drawing/2014/main" id="{0D5791E3-4FF5-5245-B2F3-949236138F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1">
            <a:extLst>
              <a:ext uri="{FF2B5EF4-FFF2-40B4-BE49-F238E27FC236}">
                <a16:creationId xmlns:a16="http://schemas.microsoft.com/office/drawing/2014/main" id="{744F0C72-06A6-A34B-8787-A18FDC08A0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6" name="Obrázek 1">
            <a:extLst>
              <a:ext uri="{FF2B5EF4-FFF2-40B4-BE49-F238E27FC236}">
                <a16:creationId xmlns:a16="http://schemas.microsoft.com/office/drawing/2014/main" id="{E0FF83FE-B1F8-CE4C-8059-6550C38FAE0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8" name="Obrázek 1">
            <a:extLst>
              <a:ext uri="{FF2B5EF4-FFF2-40B4-BE49-F238E27FC236}">
                <a16:creationId xmlns:a16="http://schemas.microsoft.com/office/drawing/2014/main" id="{08A879D1-F855-BB46-BC21-439B34F78B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msmt.cz/file/27043/downloa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Czech </a:t>
            </a:r>
            <a:r>
              <a:rPr lang="cs-CZ" dirty="0" err="1"/>
              <a:t>Education</a:t>
            </a:r>
            <a:r>
              <a:rPr lang="cs-CZ" dirty="0"/>
              <a:t> </a:t>
            </a:r>
            <a:r>
              <a:rPr lang="cs-CZ" dirty="0" err="1"/>
              <a:t>System</a:t>
            </a:r>
            <a:r>
              <a:rPr lang="cs-CZ" dirty="0"/>
              <a:t> </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dirty="0"/>
              <a:t>Jarmila Bradová</a:t>
            </a:r>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FE8BFD-D304-440C-9E39-991B49FD269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F5EFF2A-D209-4766-9FB3-BAC9F505F72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440C245C-C676-4EEB-B0A6-651BE1D60DE2}"/>
              </a:ext>
            </a:extLst>
          </p:cNvPr>
          <p:cNvSpPr>
            <a:spLocks noGrp="1"/>
          </p:cNvSpPr>
          <p:nvPr>
            <p:ph type="title"/>
          </p:nvPr>
        </p:nvSpPr>
        <p:spPr/>
        <p:txBody>
          <a:bodyPr/>
          <a:lstStyle/>
          <a:p>
            <a:r>
              <a:rPr lang="cs-CZ" dirty="0"/>
              <a:t>FEP - </a:t>
            </a:r>
            <a:r>
              <a:rPr lang="en-US" dirty="0"/>
              <a:t>The cross-curricular topics </a:t>
            </a:r>
            <a:endParaRPr lang="cs-CZ" dirty="0"/>
          </a:p>
        </p:txBody>
      </p:sp>
      <p:sp>
        <p:nvSpPr>
          <p:cNvPr id="5" name="Zástupný obsah 4">
            <a:extLst>
              <a:ext uri="{FF2B5EF4-FFF2-40B4-BE49-F238E27FC236}">
                <a16:creationId xmlns:a16="http://schemas.microsoft.com/office/drawing/2014/main" id="{BAE7FECD-6E1A-47EC-B5D6-38300180AA57}"/>
              </a:ext>
            </a:extLst>
          </p:cNvPr>
          <p:cNvSpPr>
            <a:spLocks noGrp="1"/>
          </p:cNvSpPr>
          <p:nvPr>
            <p:ph idx="1"/>
          </p:nvPr>
        </p:nvSpPr>
        <p:spPr/>
        <p:txBody>
          <a:bodyPr/>
          <a:lstStyle/>
          <a:p>
            <a:pPr marL="586350" indent="-514350">
              <a:buFont typeface="+mj-lt"/>
              <a:buAutoNum type="arabicParenR"/>
            </a:pPr>
            <a:r>
              <a:rPr lang="en-US" dirty="0"/>
              <a:t>Personal and social education, </a:t>
            </a:r>
            <a:endParaRPr lang="cs-CZ" dirty="0"/>
          </a:p>
          <a:p>
            <a:pPr marL="586350" indent="-514350">
              <a:buFont typeface="+mj-lt"/>
              <a:buAutoNum type="arabicParenR"/>
            </a:pPr>
            <a:r>
              <a:rPr lang="en-US" dirty="0"/>
              <a:t>Education for democratic citizenship, </a:t>
            </a:r>
            <a:endParaRPr lang="cs-CZ" dirty="0"/>
          </a:p>
          <a:p>
            <a:pPr marL="586350" indent="-514350">
              <a:buFont typeface="+mj-lt"/>
              <a:buAutoNum type="arabicParenR"/>
            </a:pPr>
            <a:r>
              <a:rPr lang="en-US" dirty="0"/>
              <a:t>Education towards thinking in the European and global context, Multicultural education, </a:t>
            </a:r>
            <a:endParaRPr lang="cs-CZ" dirty="0"/>
          </a:p>
          <a:p>
            <a:pPr marL="586350" indent="-514350">
              <a:buFont typeface="+mj-lt"/>
              <a:buAutoNum type="arabicParenR"/>
            </a:pPr>
            <a:r>
              <a:rPr lang="en-US" dirty="0"/>
              <a:t>Environmental education</a:t>
            </a:r>
            <a:endParaRPr lang="cs-CZ" dirty="0"/>
          </a:p>
          <a:p>
            <a:pPr marL="586350" indent="-514350">
              <a:buFont typeface="+mj-lt"/>
              <a:buAutoNum type="arabicParenR"/>
            </a:pPr>
            <a:r>
              <a:rPr lang="en-US" dirty="0"/>
              <a:t>Media studies.</a:t>
            </a:r>
            <a:endParaRPr lang="cs-CZ" dirty="0"/>
          </a:p>
        </p:txBody>
      </p:sp>
    </p:spTree>
    <p:extLst>
      <p:ext uri="{BB962C8B-B14F-4D97-AF65-F5344CB8AC3E}">
        <p14:creationId xmlns:p14="http://schemas.microsoft.com/office/powerpoint/2010/main" val="138691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F20E73E-789A-418A-9CAF-731CFF30149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800F9CC-FD78-4CC0-960C-9FD105988167}"/>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Nadpis 3">
            <a:extLst>
              <a:ext uri="{FF2B5EF4-FFF2-40B4-BE49-F238E27FC236}">
                <a16:creationId xmlns:a16="http://schemas.microsoft.com/office/drawing/2014/main" id="{D5E3A395-F922-4011-8FA8-E31747DCE454}"/>
              </a:ext>
            </a:extLst>
          </p:cNvPr>
          <p:cNvSpPr>
            <a:spLocks noGrp="1"/>
          </p:cNvSpPr>
          <p:nvPr>
            <p:ph type="title"/>
          </p:nvPr>
        </p:nvSpPr>
        <p:spPr>
          <a:xfrm>
            <a:off x="719999" y="720000"/>
            <a:ext cx="11084073" cy="451576"/>
          </a:xfrm>
        </p:spPr>
        <p:txBody>
          <a:bodyPr/>
          <a:lstStyle/>
          <a:p>
            <a:r>
              <a:rPr lang="cs-CZ" dirty="0"/>
              <a:t>FEP - K</a:t>
            </a:r>
            <a:r>
              <a:rPr lang="en-US" dirty="0" err="1"/>
              <a:t>ey</a:t>
            </a:r>
            <a:r>
              <a:rPr lang="en-US" dirty="0"/>
              <a:t> competences of a school </a:t>
            </a:r>
            <a:r>
              <a:rPr lang="cs-CZ" dirty="0" err="1" smtClean="0"/>
              <a:t>graduate</a:t>
            </a:r>
            <a:endParaRPr lang="cs-CZ" dirty="0"/>
          </a:p>
        </p:txBody>
      </p:sp>
      <p:sp>
        <p:nvSpPr>
          <p:cNvPr id="5" name="Zástupný obsah 4">
            <a:extLst>
              <a:ext uri="{FF2B5EF4-FFF2-40B4-BE49-F238E27FC236}">
                <a16:creationId xmlns:a16="http://schemas.microsoft.com/office/drawing/2014/main" id="{2FC49B20-C46F-46ED-BAAB-86F59E641748}"/>
              </a:ext>
            </a:extLst>
          </p:cNvPr>
          <p:cNvSpPr>
            <a:spLocks noGrp="1"/>
          </p:cNvSpPr>
          <p:nvPr>
            <p:ph idx="1"/>
          </p:nvPr>
        </p:nvSpPr>
        <p:spPr>
          <a:xfrm>
            <a:off x="720000" y="1171576"/>
            <a:ext cx="10753200" cy="4660424"/>
          </a:xfrm>
        </p:spPr>
        <p:txBody>
          <a:bodyPr/>
          <a:lstStyle/>
          <a:p>
            <a:pPr marL="72000" indent="0">
              <a:buNone/>
            </a:pPr>
            <a:r>
              <a:rPr lang="en-US" sz="1600" b="1" i="0" dirty="0">
                <a:solidFill>
                  <a:srgbClr val="5D5D5D"/>
                </a:solidFill>
                <a:effectLst/>
                <a:latin typeface="Verdana" panose="020B0604030504040204" pitchFamily="34" charset="0"/>
              </a:rPr>
              <a:t>Key competences </a:t>
            </a:r>
            <a:r>
              <a:rPr lang="en-US" sz="1600" b="0" i="0" dirty="0">
                <a:solidFill>
                  <a:srgbClr val="5D5D5D"/>
                </a:solidFill>
                <a:effectLst/>
                <a:latin typeface="Verdana" panose="020B0604030504040204" pitchFamily="34" charset="0"/>
              </a:rPr>
              <a:t>represent a summary of the knowledge, skills, abilities, attitudes and values important for the personal development and usefulness of every member of the society.  The aim of education is to equip all pupils with a set of key competences on a level which is accessible for them, and to prepare them for further education and a useful life in the society.</a:t>
            </a:r>
            <a:endParaRPr lang="cs-CZ" sz="1600" b="0" i="0" dirty="0">
              <a:solidFill>
                <a:srgbClr val="5D5D5D"/>
              </a:solidFill>
              <a:effectLst/>
              <a:latin typeface="Verdana" panose="020B0604030504040204" pitchFamily="34" charset="0"/>
            </a:endParaRPr>
          </a:p>
          <a:p>
            <a:pPr algn="l">
              <a:buFont typeface="Arial" panose="020B0604020202020204" pitchFamily="34" charset="0"/>
              <a:buChar char="•"/>
            </a:pPr>
            <a:r>
              <a:rPr lang="en-US" sz="1800" b="0" i="0" dirty="0">
                <a:solidFill>
                  <a:srgbClr val="333333"/>
                </a:solidFill>
                <a:effectLst/>
                <a:latin typeface="Verdana" panose="020B0604030504040204" pitchFamily="34" charset="0"/>
              </a:rPr>
              <a:t>learning</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problem solving</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communication</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social and personal competence</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citizenship</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work</a:t>
            </a:r>
          </a:p>
          <a:p>
            <a:pPr marL="72000" indent="0">
              <a:buNone/>
            </a:pPr>
            <a:endParaRPr lang="cs-CZ" sz="1600" dirty="0"/>
          </a:p>
        </p:txBody>
      </p:sp>
    </p:spTree>
    <p:extLst>
      <p:ext uri="{BB962C8B-B14F-4D97-AF65-F5344CB8AC3E}">
        <p14:creationId xmlns:p14="http://schemas.microsoft.com/office/powerpoint/2010/main" val="419997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798385-7311-4BD1-8DD9-0626216129E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D47DEB7-8C7D-43C1-9D6A-9EC4586492FA}"/>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2249DFEE-6D9F-43C7-9264-7103C10269F3}"/>
              </a:ext>
            </a:extLst>
          </p:cNvPr>
          <p:cNvSpPr>
            <a:spLocks noGrp="1"/>
          </p:cNvSpPr>
          <p:nvPr>
            <p:ph type="title"/>
          </p:nvPr>
        </p:nvSpPr>
        <p:spPr/>
        <p:txBody>
          <a:bodyPr/>
          <a:lstStyle/>
          <a:p>
            <a:r>
              <a:rPr lang="cs-CZ" dirty="0"/>
              <a:t>FEP </a:t>
            </a:r>
            <a:r>
              <a:rPr lang="cs-CZ" dirty="0" smtClean="0"/>
              <a:t>– </a:t>
            </a:r>
            <a:r>
              <a:rPr lang="cs-CZ" dirty="0" err="1" smtClean="0"/>
              <a:t>some</a:t>
            </a:r>
            <a:r>
              <a:rPr lang="cs-CZ" dirty="0" smtClean="0"/>
              <a:t> </a:t>
            </a:r>
            <a:r>
              <a:rPr lang="cs-CZ" dirty="0" err="1" smtClean="0"/>
              <a:t>revisions</a:t>
            </a:r>
            <a:endParaRPr lang="cs-CZ" dirty="0"/>
          </a:p>
        </p:txBody>
      </p:sp>
      <p:sp>
        <p:nvSpPr>
          <p:cNvPr id="5" name="Zástupný obsah 4">
            <a:extLst>
              <a:ext uri="{FF2B5EF4-FFF2-40B4-BE49-F238E27FC236}">
                <a16:creationId xmlns:a16="http://schemas.microsoft.com/office/drawing/2014/main" id="{2DE536C1-745B-4345-9262-318D49276121}"/>
              </a:ext>
            </a:extLst>
          </p:cNvPr>
          <p:cNvSpPr>
            <a:spLocks noGrp="1"/>
          </p:cNvSpPr>
          <p:nvPr>
            <p:ph idx="1"/>
          </p:nvPr>
        </p:nvSpPr>
        <p:spPr/>
        <p:txBody>
          <a:bodyPr/>
          <a:lstStyle/>
          <a:p>
            <a:pPr>
              <a:lnSpc>
                <a:spcPct val="150000"/>
              </a:lnSpc>
            </a:pPr>
            <a:r>
              <a:rPr lang="cs-CZ" dirty="0"/>
              <a:t>2013: </a:t>
            </a:r>
            <a:r>
              <a:rPr lang="cs-CZ" dirty="0" err="1"/>
              <a:t>Foreign</a:t>
            </a:r>
            <a:r>
              <a:rPr lang="cs-CZ" dirty="0"/>
              <a:t> </a:t>
            </a:r>
            <a:r>
              <a:rPr lang="cs-CZ" dirty="0" err="1"/>
              <a:t>language</a:t>
            </a:r>
            <a:endParaRPr lang="cs-CZ" dirty="0"/>
          </a:p>
          <a:p>
            <a:pPr>
              <a:lnSpc>
                <a:spcPct val="150000"/>
              </a:lnSpc>
            </a:pPr>
            <a:r>
              <a:rPr lang="cs-CZ" dirty="0"/>
              <a:t>2016: </a:t>
            </a:r>
            <a:r>
              <a:rPr lang="cs-CZ" dirty="0" err="1"/>
              <a:t>Inclusive</a:t>
            </a:r>
            <a:r>
              <a:rPr lang="cs-CZ" dirty="0"/>
              <a:t> </a:t>
            </a:r>
            <a:r>
              <a:rPr lang="cs-CZ" dirty="0" err="1"/>
              <a:t>education</a:t>
            </a:r>
            <a:endParaRPr lang="cs-CZ" dirty="0"/>
          </a:p>
          <a:p>
            <a:pPr>
              <a:lnSpc>
                <a:spcPct val="150000"/>
              </a:lnSpc>
            </a:pPr>
            <a:r>
              <a:rPr lang="cs-CZ" dirty="0"/>
              <a:t>2021: </a:t>
            </a:r>
            <a:r>
              <a:rPr lang="cs-CZ" dirty="0" err="1"/>
              <a:t>Informatics</a:t>
            </a:r>
            <a:endParaRPr lang="cs-CZ" dirty="0"/>
          </a:p>
        </p:txBody>
      </p:sp>
    </p:spTree>
    <p:extLst>
      <p:ext uri="{BB962C8B-B14F-4D97-AF65-F5344CB8AC3E}">
        <p14:creationId xmlns:p14="http://schemas.microsoft.com/office/powerpoint/2010/main" val="2360351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7C4CB4-2C1F-4D0B-A37A-026E81236B4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10CA7C9-542D-43CE-89CC-FF88FA6F7BA8}"/>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55A9FC1D-BF57-45AC-A8FC-9400CFE7CBF3}"/>
              </a:ext>
            </a:extLst>
          </p:cNvPr>
          <p:cNvSpPr>
            <a:spLocks noGrp="1"/>
          </p:cNvSpPr>
          <p:nvPr>
            <p:ph type="title"/>
          </p:nvPr>
        </p:nvSpPr>
        <p:spPr/>
        <p:txBody>
          <a:bodyPr/>
          <a:lstStyle/>
          <a:p>
            <a:r>
              <a:rPr lang="cs-CZ" dirty="0" err="1"/>
              <a:t>School</a:t>
            </a:r>
            <a:r>
              <a:rPr lang="cs-CZ" dirty="0"/>
              <a:t> </a:t>
            </a:r>
            <a:r>
              <a:rPr lang="cs-CZ" dirty="0" err="1"/>
              <a:t>educational</a:t>
            </a:r>
            <a:r>
              <a:rPr lang="cs-CZ" dirty="0"/>
              <a:t> </a:t>
            </a:r>
            <a:r>
              <a:rPr lang="cs-CZ" dirty="0" err="1"/>
              <a:t>programme</a:t>
            </a:r>
            <a:endParaRPr lang="cs-CZ" dirty="0"/>
          </a:p>
        </p:txBody>
      </p:sp>
      <p:sp>
        <p:nvSpPr>
          <p:cNvPr id="5" name="Zástupný obsah 4">
            <a:extLst>
              <a:ext uri="{FF2B5EF4-FFF2-40B4-BE49-F238E27FC236}">
                <a16:creationId xmlns:a16="http://schemas.microsoft.com/office/drawing/2014/main" id="{4AD3842D-F2AC-43A5-B697-2AA779C82C92}"/>
              </a:ext>
            </a:extLst>
          </p:cNvPr>
          <p:cNvSpPr>
            <a:spLocks noGrp="1"/>
          </p:cNvSpPr>
          <p:nvPr>
            <p:ph idx="1"/>
          </p:nvPr>
        </p:nvSpPr>
        <p:spPr/>
        <p:txBody>
          <a:bodyPr/>
          <a:lstStyle/>
          <a:p>
            <a:r>
              <a:rPr lang="cs-CZ" dirty="0"/>
              <a:t>t</a:t>
            </a:r>
            <a:r>
              <a:rPr lang="en-US" dirty="0"/>
              <a:t>he SEP BE </a:t>
            </a:r>
            <a:r>
              <a:rPr lang="cs-CZ" dirty="0" smtClean="0"/>
              <a:t>(</a:t>
            </a:r>
            <a:r>
              <a:rPr lang="cs-CZ" dirty="0" err="1" smtClean="0"/>
              <a:t>school</a:t>
            </a:r>
            <a:r>
              <a:rPr lang="cs-CZ" dirty="0" smtClean="0"/>
              <a:t> </a:t>
            </a:r>
            <a:r>
              <a:rPr lang="cs-CZ" dirty="0" err="1" smtClean="0"/>
              <a:t>educational</a:t>
            </a:r>
            <a:r>
              <a:rPr lang="cs-CZ" dirty="0" smtClean="0"/>
              <a:t> </a:t>
            </a:r>
            <a:r>
              <a:rPr lang="cs-CZ" dirty="0" err="1" smtClean="0"/>
              <a:t>programme</a:t>
            </a:r>
            <a:r>
              <a:rPr lang="cs-CZ" dirty="0" smtClean="0"/>
              <a:t> </a:t>
            </a:r>
            <a:r>
              <a:rPr lang="cs-CZ" dirty="0" err="1" smtClean="0"/>
              <a:t>for</a:t>
            </a:r>
            <a:r>
              <a:rPr lang="cs-CZ" dirty="0" smtClean="0"/>
              <a:t> basic </a:t>
            </a:r>
            <a:r>
              <a:rPr lang="cs-CZ" dirty="0" err="1" smtClean="0"/>
              <a:t>education</a:t>
            </a:r>
            <a:r>
              <a:rPr lang="cs-CZ" dirty="0" smtClean="0"/>
              <a:t>) </a:t>
            </a:r>
            <a:r>
              <a:rPr lang="en-US" dirty="0" smtClean="0"/>
              <a:t>divides </a:t>
            </a:r>
            <a:r>
              <a:rPr lang="en-US" dirty="0"/>
              <a:t>the curriculum into particular years (or other compact parts, e.g. modules) and into subjects and specifies the syllabus. One educational field can form part of one or more subjects or the educational content of different fields can be combined into an ‘integrated subject’. </a:t>
            </a:r>
            <a:r>
              <a:rPr lang="en-US" b="1" dirty="0"/>
              <a:t>Schools profile themselves through their SEPs.</a:t>
            </a:r>
            <a:r>
              <a:rPr lang="en-US" dirty="0"/>
              <a:t> Teaching of a foreign language starts in the 3rd year, but the school head can include it in the 1st year. The pupils must be offered the instruction in English before other languages.</a:t>
            </a:r>
            <a:endParaRPr lang="cs-CZ" dirty="0"/>
          </a:p>
        </p:txBody>
      </p:sp>
    </p:spTree>
    <p:extLst>
      <p:ext uri="{BB962C8B-B14F-4D97-AF65-F5344CB8AC3E}">
        <p14:creationId xmlns:p14="http://schemas.microsoft.com/office/powerpoint/2010/main" val="2115634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A51D90-D802-4C70-A6A9-08138430799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3644097-66B7-45BF-9FDF-067C10339F4F}"/>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C283B7CD-B266-406D-A9FD-FA3BEB8FAA66}"/>
              </a:ext>
            </a:extLst>
          </p:cNvPr>
          <p:cNvSpPr>
            <a:spLocks noGrp="1"/>
          </p:cNvSpPr>
          <p:nvPr>
            <p:ph type="title"/>
          </p:nvPr>
        </p:nvSpPr>
        <p:spPr/>
        <p:txBody>
          <a:bodyPr/>
          <a:lstStyle/>
          <a:p>
            <a:r>
              <a:rPr lang="cs-CZ" dirty="0" err="1"/>
              <a:t>Assessment</a:t>
            </a:r>
            <a:endParaRPr lang="cs-CZ" dirty="0"/>
          </a:p>
        </p:txBody>
      </p:sp>
      <p:sp>
        <p:nvSpPr>
          <p:cNvPr id="5" name="Zástupný obsah 4">
            <a:extLst>
              <a:ext uri="{FF2B5EF4-FFF2-40B4-BE49-F238E27FC236}">
                <a16:creationId xmlns:a16="http://schemas.microsoft.com/office/drawing/2014/main" id="{7E5AC896-3E10-444E-BDC1-72F14AFE144F}"/>
              </a:ext>
            </a:extLst>
          </p:cNvPr>
          <p:cNvSpPr>
            <a:spLocks noGrp="1"/>
          </p:cNvSpPr>
          <p:nvPr>
            <p:ph idx="1"/>
          </p:nvPr>
        </p:nvSpPr>
        <p:spPr/>
        <p:txBody>
          <a:bodyPr/>
          <a:lstStyle/>
          <a:p>
            <a:r>
              <a:rPr lang="en-US" dirty="0"/>
              <a:t>The general principles of assessment of pupils’ educational results are set out in the </a:t>
            </a:r>
            <a:r>
              <a:rPr lang="en-US" b="1" dirty="0"/>
              <a:t>Education Act. </a:t>
            </a:r>
            <a:r>
              <a:rPr lang="en-US" dirty="0"/>
              <a:t>The rules of pupils’ assessment are defined by each school in the School Code and respect the MEYS’s degree and curriculum. Continuous assessment is provided by teachers and 5-point scale is most commonly used. Continuous assessment results are summarized in a school report at the end of each semester. According to the MEYS degree, the </a:t>
            </a:r>
            <a:r>
              <a:rPr lang="en-US" b="1" dirty="0"/>
              <a:t>5-point scale, verbal assessment </a:t>
            </a:r>
            <a:r>
              <a:rPr lang="en-US" dirty="0"/>
              <a:t>(authorized at all educational levels since 2005) or </a:t>
            </a:r>
            <a:r>
              <a:rPr lang="en-US" b="1" dirty="0"/>
              <a:t>a combination of both </a:t>
            </a:r>
            <a:r>
              <a:rPr lang="en-US" dirty="0"/>
              <a:t>may be used in the school report. </a:t>
            </a:r>
            <a:endParaRPr lang="cs-CZ" dirty="0"/>
          </a:p>
        </p:txBody>
      </p:sp>
    </p:spTree>
    <p:extLst>
      <p:ext uri="{BB962C8B-B14F-4D97-AF65-F5344CB8AC3E}">
        <p14:creationId xmlns:p14="http://schemas.microsoft.com/office/powerpoint/2010/main" val="392582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A6A345-E264-4ECF-8688-85C9C311A1F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4DCC653-7441-487B-B5EC-FD3D0ABC3D91}"/>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DC48F895-F387-49CC-90D7-4646AD0616C9}"/>
              </a:ext>
            </a:extLst>
          </p:cNvPr>
          <p:cNvSpPr>
            <a:spLocks noGrp="1"/>
          </p:cNvSpPr>
          <p:nvPr>
            <p:ph type="title"/>
          </p:nvPr>
        </p:nvSpPr>
        <p:spPr/>
        <p:txBody>
          <a:bodyPr/>
          <a:lstStyle/>
          <a:p>
            <a:r>
              <a:rPr lang="cs-CZ" dirty="0" err="1"/>
              <a:t>Teachers</a:t>
            </a:r>
            <a:endParaRPr lang="cs-CZ" dirty="0"/>
          </a:p>
        </p:txBody>
      </p:sp>
      <p:sp>
        <p:nvSpPr>
          <p:cNvPr id="5" name="Zástupný obsah 4">
            <a:extLst>
              <a:ext uri="{FF2B5EF4-FFF2-40B4-BE49-F238E27FC236}">
                <a16:creationId xmlns:a16="http://schemas.microsoft.com/office/drawing/2014/main" id="{48F0D9DE-F271-4E36-A042-616BFB4F8AB7}"/>
              </a:ext>
            </a:extLst>
          </p:cNvPr>
          <p:cNvSpPr>
            <a:spLocks noGrp="1"/>
          </p:cNvSpPr>
          <p:nvPr>
            <p:ph idx="1"/>
          </p:nvPr>
        </p:nvSpPr>
        <p:spPr/>
        <p:txBody>
          <a:bodyPr/>
          <a:lstStyle/>
          <a:p>
            <a:r>
              <a:rPr lang="en-US" dirty="0"/>
              <a:t>Would-be teachers at a primary and lower-secondary level of education must obtain a university qualification at Master’s level (4 or 5 years course, usually at a faculty of education), which includes relatively short practical experience. </a:t>
            </a:r>
            <a:endParaRPr lang="cs-CZ" dirty="0"/>
          </a:p>
          <a:p>
            <a:endParaRPr lang="cs-CZ" dirty="0"/>
          </a:p>
          <a:p>
            <a:r>
              <a:rPr lang="en-US" dirty="0"/>
              <a:t>Teachers at the primary level are </a:t>
            </a:r>
            <a:r>
              <a:rPr lang="en-US" b="1" dirty="0"/>
              <a:t>generalists</a:t>
            </a:r>
            <a:r>
              <a:rPr lang="en-US" dirty="0"/>
              <a:t>, at lower-secondary </a:t>
            </a:r>
            <a:r>
              <a:rPr lang="en-US" b="1" dirty="0"/>
              <a:t>specialists</a:t>
            </a:r>
            <a:r>
              <a:rPr lang="en-US" dirty="0"/>
              <a:t>. </a:t>
            </a:r>
            <a:endParaRPr lang="cs-CZ" dirty="0"/>
          </a:p>
          <a:p>
            <a:endParaRPr lang="cs-CZ" dirty="0"/>
          </a:p>
          <a:p>
            <a:r>
              <a:rPr lang="en-US" dirty="0"/>
              <a:t>Their prescribed teaching load is 22 lessons per week.</a:t>
            </a:r>
            <a:endParaRPr lang="cs-CZ" dirty="0"/>
          </a:p>
        </p:txBody>
      </p:sp>
    </p:spTree>
    <p:extLst>
      <p:ext uri="{BB962C8B-B14F-4D97-AF65-F5344CB8AC3E}">
        <p14:creationId xmlns:p14="http://schemas.microsoft.com/office/powerpoint/2010/main" val="2514861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09CF29-F9AB-4275-9A0E-44EFACC8B32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6BA17711-D84E-4C3D-AAF4-B608B7613EB6}"/>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976DF278-8CE6-42E5-8B7E-1E0A96631EAC}"/>
              </a:ext>
            </a:extLst>
          </p:cNvPr>
          <p:cNvSpPr>
            <a:spLocks noGrp="1"/>
          </p:cNvSpPr>
          <p:nvPr>
            <p:ph type="title"/>
          </p:nvPr>
        </p:nvSpPr>
        <p:spPr/>
        <p:txBody>
          <a:bodyPr/>
          <a:lstStyle/>
          <a:p>
            <a:r>
              <a:rPr lang="cs-CZ" dirty="0" err="1"/>
              <a:t>Quality</a:t>
            </a:r>
            <a:r>
              <a:rPr lang="cs-CZ" dirty="0"/>
              <a:t> </a:t>
            </a:r>
            <a:r>
              <a:rPr lang="cs-CZ" dirty="0" err="1"/>
              <a:t>assurance</a:t>
            </a:r>
            <a:endParaRPr lang="cs-CZ" dirty="0"/>
          </a:p>
        </p:txBody>
      </p:sp>
      <p:sp>
        <p:nvSpPr>
          <p:cNvPr id="5" name="Zástupný obsah 4">
            <a:extLst>
              <a:ext uri="{FF2B5EF4-FFF2-40B4-BE49-F238E27FC236}">
                <a16:creationId xmlns:a16="http://schemas.microsoft.com/office/drawing/2014/main" id="{6CF0A80F-CB76-462C-AFF9-35ED21E9FF76}"/>
              </a:ext>
            </a:extLst>
          </p:cNvPr>
          <p:cNvSpPr>
            <a:spLocks noGrp="1"/>
          </p:cNvSpPr>
          <p:nvPr>
            <p:ph idx="1"/>
          </p:nvPr>
        </p:nvSpPr>
        <p:spPr/>
        <p:txBody>
          <a:bodyPr/>
          <a:lstStyle/>
          <a:p>
            <a:pPr marL="72000" indent="0">
              <a:buNone/>
            </a:pPr>
            <a:r>
              <a:rPr lang="en-US" sz="2000" dirty="0"/>
              <a:t>Quality assurance is reflected in the long-term policy objectives for education and the development of the education system and annual reports on the status and development of the education system. The evaluation of schools and school facilities is carried out by the </a:t>
            </a:r>
            <a:r>
              <a:rPr lang="en-US" sz="2000" b="1" dirty="0"/>
              <a:t>Czech School Inspectorate</a:t>
            </a:r>
            <a:r>
              <a:rPr lang="en-US" sz="2000" dirty="0"/>
              <a:t>, which is responsible for studying and evaluating education outcomes, the quality of professional and pedagogical management, working conditions, teaching materials and equipment for public legal auditing, the use of the funds from the state budget and for compliance with generally binding regulations. The results of inspections are inspection or topic reports, control protocols and also </a:t>
            </a:r>
            <a:r>
              <a:rPr lang="en-US" sz="2000" b="1" dirty="0"/>
              <a:t>the </a:t>
            </a:r>
            <a:r>
              <a:rPr lang="cs-CZ" sz="2000" b="1" dirty="0" smtClean="0"/>
              <a:t>A</a:t>
            </a:r>
            <a:r>
              <a:rPr lang="en-US" sz="2000" b="1" dirty="0" err="1" smtClean="0"/>
              <a:t>nnual</a:t>
            </a:r>
            <a:r>
              <a:rPr lang="en-US" sz="2000" b="1" dirty="0" smtClean="0"/>
              <a:t> </a:t>
            </a:r>
            <a:r>
              <a:rPr lang="en-US" sz="2000" b="1" dirty="0"/>
              <a:t>report </a:t>
            </a:r>
            <a:r>
              <a:rPr lang="en-US" sz="2000" dirty="0"/>
              <a:t>comprising a summary evaluation of the education system.</a:t>
            </a:r>
            <a:endParaRPr lang="cs-CZ" sz="2000" dirty="0"/>
          </a:p>
        </p:txBody>
      </p:sp>
    </p:spTree>
    <p:extLst>
      <p:ext uri="{BB962C8B-B14F-4D97-AF65-F5344CB8AC3E}">
        <p14:creationId xmlns:p14="http://schemas.microsoft.com/office/powerpoint/2010/main" val="137593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14CAAB-D2A4-4268-A384-F8A0B41BA20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3322197B-58FD-4028-8B28-8B2F3A68C621}"/>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Nadpis 3">
            <a:extLst>
              <a:ext uri="{FF2B5EF4-FFF2-40B4-BE49-F238E27FC236}">
                <a16:creationId xmlns:a16="http://schemas.microsoft.com/office/drawing/2014/main" id="{4BCE5177-6002-4944-899E-5342BA70FA10}"/>
              </a:ext>
            </a:extLst>
          </p:cNvPr>
          <p:cNvSpPr>
            <a:spLocks noGrp="1"/>
          </p:cNvSpPr>
          <p:nvPr>
            <p:ph type="title"/>
          </p:nvPr>
        </p:nvSpPr>
        <p:spPr/>
        <p:txBody>
          <a:bodyPr/>
          <a:lstStyle/>
          <a:p>
            <a:r>
              <a:rPr lang="cs-CZ" dirty="0" err="1"/>
              <a:t>Education</a:t>
            </a:r>
            <a:r>
              <a:rPr lang="cs-CZ" dirty="0"/>
              <a:t> </a:t>
            </a:r>
            <a:r>
              <a:rPr lang="cs-CZ" dirty="0" err="1"/>
              <a:t>policy</a:t>
            </a:r>
            <a:endParaRPr lang="cs-CZ" dirty="0"/>
          </a:p>
        </p:txBody>
      </p:sp>
      <p:sp>
        <p:nvSpPr>
          <p:cNvPr id="5" name="Zástupný obsah 4">
            <a:extLst>
              <a:ext uri="{FF2B5EF4-FFF2-40B4-BE49-F238E27FC236}">
                <a16:creationId xmlns:a16="http://schemas.microsoft.com/office/drawing/2014/main" id="{42F95862-B019-41F2-8A78-0BB827E4DA35}"/>
              </a:ext>
            </a:extLst>
          </p:cNvPr>
          <p:cNvSpPr>
            <a:spLocks noGrp="1"/>
          </p:cNvSpPr>
          <p:nvPr>
            <p:ph idx="1"/>
          </p:nvPr>
        </p:nvSpPr>
        <p:spPr/>
        <p:txBody>
          <a:bodyPr/>
          <a:lstStyle/>
          <a:p>
            <a:pPr marL="72000" indent="0">
              <a:buNone/>
            </a:pPr>
            <a:r>
              <a:rPr lang="en-US" dirty="0"/>
              <a:t>The Czech system of education has undergone several important reforms during the past </a:t>
            </a:r>
            <a:r>
              <a:rPr lang="cs-CZ" dirty="0"/>
              <a:t>3</a:t>
            </a:r>
            <a:r>
              <a:rPr lang="en-US" dirty="0"/>
              <a:t>0 years. Several reform processes and changes are especially of high importance:</a:t>
            </a:r>
            <a:endParaRPr lang="cs-CZ" dirty="0"/>
          </a:p>
          <a:p>
            <a:pPr>
              <a:buFontTx/>
              <a:buChar char="-"/>
            </a:pPr>
            <a:r>
              <a:rPr lang="cs-CZ" dirty="0" err="1"/>
              <a:t>The</a:t>
            </a:r>
            <a:r>
              <a:rPr lang="cs-CZ" dirty="0"/>
              <a:t> </a:t>
            </a:r>
            <a:r>
              <a:rPr lang="cs-CZ" dirty="0" err="1"/>
              <a:t>Education</a:t>
            </a:r>
            <a:r>
              <a:rPr lang="cs-CZ" dirty="0"/>
              <a:t> </a:t>
            </a:r>
            <a:r>
              <a:rPr lang="cs-CZ" dirty="0" err="1"/>
              <a:t>act</a:t>
            </a:r>
            <a:endParaRPr lang="cs-CZ" dirty="0"/>
          </a:p>
          <a:p>
            <a:pPr>
              <a:buFontTx/>
              <a:buChar char="-"/>
            </a:pPr>
            <a:r>
              <a:rPr lang="cs-CZ" dirty="0" err="1"/>
              <a:t>The</a:t>
            </a:r>
            <a:r>
              <a:rPr lang="cs-CZ" dirty="0"/>
              <a:t> Bologna </a:t>
            </a:r>
            <a:r>
              <a:rPr lang="cs-CZ" dirty="0" err="1"/>
              <a:t>process</a:t>
            </a:r>
            <a:endParaRPr lang="cs-CZ" dirty="0"/>
          </a:p>
          <a:p>
            <a:pPr>
              <a:buFontTx/>
              <a:buChar char="-"/>
            </a:pPr>
            <a:r>
              <a:rPr lang="cs-CZ" dirty="0" err="1"/>
              <a:t>The</a:t>
            </a:r>
            <a:r>
              <a:rPr lang="cs-CZ" dirty="0"/>
              <a:t> </a:t>
            </a:r>
            <a:r>
              <a:rPr lang="en-US" dirty="0"/>
              <a:t>Strategy of Lifelong Learning </a:t>
            </a:r>
            <a:endParaRPr lang="cs-CZ" dirty="0"/>
          </a:p>
        </p:txBody>
      </p:sp>
    </p:spTree>
    <p:extLst>
      <p:ext uri="{BB962C8B-B14F-4D97-AF65-F5344CB8AC3E}">
        <p14:creationId xmlns:p14="http://schemas.microsoft.com/office/powerpoint/2010/main" val="276994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C7EC4F-66B1-4390-AD07-D77BC755787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1ED6E00-30D2-4B91-B9D1-CD45E2BF2A60}"/>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Nadpis 3">
            <a:extLst>
              <a:ext uri="{FF2B5EF4-FFF2-40B4-BE49-F238E27FC236}">
                <a16:creationId xmlns:a16="http://schemas.microsoft.com/office/drawing/2014/main" id="{E163F199-F562-4068-8BDC-AB3134BE3318}"/>
              </a:ext>
            </a:extLst>
          </p:cNvPr>
          <p:cNvSpPr>
            <a:spLocks noGrp="1"/>
          </p:cNvSpPr>
          <p:nvPr>
            <p:ph type="title"/>
          </p:nvPr>
        </p:nvSpPr>
        <p:spPr/>
        <p:txBody>
          <a:bodyPr/>
          <a:lstStyle/>
          <a:p>
            <a:r>
              <a:rPr lang="cs-CZ" dirty="0" err="1"/>
              <a:t>The</a:t>
            </a:r>
            <a:r>
              <a:rPr lang="cs-CZ" dirty="0"/>
              <a:t> </a:t>
            </a:r>
            <a:r>
              <a:rPr lang="cs-CZ" dirty="0" err="1"/>
              <a:t>Education</a:t>
            </a:r>
            <a:r>
              <a:rPr lang="cs-CZ" dirty="0"/>
              <a:t> </a:t>
            </a:r>
            <a:r>
              <a:rPr lang="cs-CZ" dirty="0" err="1"/>
              <a:t>act</a:t>
            </a:r>
            <a:r>
              <a:rPr lang="cs-CZ" dirty="0"/>
              <a:t/>
            </a:r>
            <a:br>
              <a:rPr lang="cs-CZ" dirty="0"/>
            </a:br>
            <a:endParaRPr lang="cs-CZ" dirty="0"/>
          </a:p>
        </p:txBody>
      </p:sp>
      <p:sp>
        <p:nvSpPr>
          <p:cNvPr id="5" name="Zástupný obsah 4">
            <a:extLst>
              <a:ext uri="{FF2B5EF4-FFF2-40B4-BE49-F238E27FC236}">
                <a16:creationId xmlns:a16="http://schemas.microsoft.com/office/drawing/2014/main" id="{1FABE25A-1562-49B4-8821-202AFC9EE03C}"/>
              </a:ext>
            </a:extLst>
          </p:cNvPr>
          <p:cNvSpPr>
            <a:spLocks noGrp="1"/>
          </p:cNvSpPr>
          <p:nvPr>
            <p:ph idx="1"/>
          </p:nvPr>
        </p:nvSpPr>
        <p:spPr/>
        <p:txBody>
          <a:bodyPr/>
          <a:lstStyle/>
          <a:p>
            <a:r>
              <a:rPr lang="en-US" sz="2000" dirty="0"/>
              <a:t>The Education Act set a two-level structure for educational </a:t>
            </a:r>
            <a:r>
              <a:rPr lang="en-US" sz="2000" dirty="0" err="1"/>
              <a:t>programmes</a:t>
            </a:r>
            <a:r>
              <a:rPr lang="en-US" sz="2000" dirty="0"/>
              <a:t> for pre-primary, compulsory and upper secondary education (incl. initial vocational education and training). Framework Educational </a:t>
            </a:r>
            <a:r>
              <a:rPr lang="en-US" sz="2000" dirty="0" err="1"/>
              <a:t>Programmes</a:t>
            </a:r>
            <a:r>
              <a:rPr lang="en-US" sz="2000" dirty="0"/>
              <a:t> specify the concrete objectives, form, length and compulsory content of education and some general conditions for their implementation, as well as conditions for the education of pupils with special educational needs. Each school has to draw up its own School educational </a:t>
            </a:r>
            <a:r>
              <a:rPr lang="en-US" sz="2000" dirty="0" err="1"/>
              <a:t>programme</a:t>
            </a:r>
            <a:r>
              <a:rPr lang="en-US" sz="2000" dirty="0"/>
              <a:t> in accordance with the Framework Educational </a:t>
            </a:r>
            <a:r>
              <a:rPr lang="en-US" sz="2000" dirty="0" err="1"/>
              <a:t>Programme</a:t>
            </a:r>
            <a:r>
              <a:rPr lang="en-US" sz="2000" dirty="0"/>
              <a:t> and the school’s conditions</a:t>
            </a:r>
            <a:r>
              <a:rPr lang="cs-CZ" sz="2000" dirty="0"/>
              <a:t>.</a:t>
            </a:r>
          </a:p>
        </p:txBody>
      </p:sp>
    </p:spTree>
    <p:extLst>
      <p:ext uri="{BB962C8B-B14F-4D97-AF65-F5344CB8AC3E}">
        <p14:creationId xmlns:p14="http://schemas.microsoft.com/office/powerpoint/2010/main" val="2394207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4FE33C-9937-4C67-A7F9-2B9147348CC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4731DFA-8603-405E-B0CC-1DBEA9C1AA38}"/>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Nadpis 3">
            <a:extLst>
              <a:ext uri="{FF2B5EF4-FFF2-40B4-BE49-F238E27FC236}">
                <a16:creationId xmlns:a16="http://schemas.microsoft.com/office/drawing/2014/main" id="{E64F1F0F-75B1-48DD-983F-91E1CEBA5963}"/>
              </a:ext>
            </a:extLst>
          </p:cNvPr>
          <p:cNvSpPr>
            <a:spLocks noGrp="1"/>
          </p:cNvSpPr>
          <p:nvPr>
            <p:ph type="title"/>
          </p:nvPr>
        </p:nvSpPr>
        <p:spPr/>
        <p:txBody>
          <a:bodyPr/>
          <a:lstStyle/>
          <a:p>
            <a:r>
              <a:rPr lang="cs-CZ" dirty="0" err="1"/>
              <a:t>The</a:t>
            </a:r>
            <a:r>
              <a:rPr lang="cs-CZ" dirty="0"/>
              <a:t> Bologna </a:t>
            </a:r>
            <a:r>
              <a:rPr lang="cs-CZ" dirty="0" err="1"/>
              <a:t>process</a:t>
            </a:r>
            <a:r>
              <a:rPr lang="cs-CZ" dirty="0"/>
              <a:t/>
            </a:r>
            <a:br>
              <a:rPr lang="cs-CZ" dirty="0"/>
            </a:br>
            <a:endParaRPr lang="cs-CZ" dirty="0"/>
          </a:p>
        </p:txBody>
      </p:sp>
      <p:sp>
        <p:nvSpPr>
          <p:cNvPr id="5" name="Zástupný obsah 4">
            <a:extLst>
              <a:ext uri="{FF2B5EF4-FFF2-40B4-BE49-F238E27FC236}">
                <a16:creationId xmlns:a16="http://schemas.microsoft.com/office/drawing/2014/main" id="{18053A0D-07EB-4F1C-90D2-882B4977B414}"/>
              </a:ext>
            </a:extLst>
          </p:cNvPr>
          <p:cNvSpPr>
            <a:spLocks noGrp="1"/>
          </p:cNvSpPr>
          <p:nvPr>
            <p:ph idx="1"/>
          </p:nvPr>
        </p:nvSpPr>
        <p:spPr/>
        <p:txBody>
          <a:bodyPr/>
          <a:lstStyle/>
          <a:p>
            <a:r>
              <a:rPr lang="en-US" dirty="0"/>
              <a:t>In the area of higher education the Bologna process has fundamentally influenced the system of tertiary education in the Czech Republic. Besides significant massification of higher education, all initiatives approved by the Ministers in the framework of Bologna process have been adopted (i.e. 3-structure system, ECTS, diploma supplement, quality assurance, etc., the national qualification framework is being developed). </a:t>
            </a:r>
            <a:endParaRPr lang="cs-CZ" dirty="0"/>
          </a:p>
        </p:txBody>
      </p:sp>
    </p:spTree>
    <p:extLst>
      <p:ext uri="{BB962C8B-B14F-4D97-AF65-F5344CB8AC3E}">
        <p14:creationId xmlns:p14="http://schemas.microsoft.com/office/powerpoint/2010/main" val="219316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27B2763-D132-4956-8AD6-6DCA1F2B17B3}"/>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6419167-91AB-4985-8A4E-F79E6C2343F5}"/>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75B05BFD-3C38-481B-873D-276CBC8BA064}"/>
              </a:ext>
            </a:extLst>
          </p:cNvPr>
          <p:cNvSpPr>
            <a:spLocks noGrp="1"/>
          </p:cNvSpPr>
          <p:nvPr>
            <p:ph type="title"/>
          </p:nvPr>
        </p:nvSpPr>
        <p:spPr/>
        <p:txBody>
          <a:bodyPr/>
          <a:lstStyle/>
          <a:p>
            <a:r>
              <a:rPr lang="cs-CZ" dirty="0" err="1"/>
              <a:t>Think</a:t>
            </a:r>
            <a:r>
              <a:rPr lang="cs-CZ" dirty="0"/>
              <a:t> </a:t>
            </a:r>
            <a:r>
              <a:rPr lang="cs-CZ" dirty="0" err="1"/>
              <a:t>about</a:t>
            </a:r>
            <a:r>
              <a:rPr lang="cs-CZ" dirty="0"/>
              <a:t> </a:t>
            </a:r>
            <a:r>
              <a:rPr lang="cs-CZ" dirty="0" err="1"/>
              <a:t>the</a:t>
            </a:r>
            <a:r>
              <a:rPr lang="cs-CZ" dirty="0"/>
              <a:t> </a:t>
            </a:r>
            <a:r>
              <a:rPr lang="cs-CZ" dirty="0" err="1"/>
              <a:t>education</a:t>
            </a:r>
            <a:r>
              <a:rPr lang="cs-CZ" dirty="0"/>
              <a:t> </a:t>
            </a:r>
            <a:r>
              <a:rPr lang="cs-CZ" dirty="0" err="1"/>
              <a:t>system</a:t>
            </a:r>
            <a:r>
              <a:rPr lang="cs-CZ" dirty="0"/>
              <a:t> </a:t>
            </a:r>
            <a:r>
              <a:rPr lang="cs-CZ" dirty="0" err="1"/>
              <a:t>of</a:t>
            </a:r>
            <a:r>
              <a:rPr lang="cs-CZ" dirty="0"/>
              <a:t> </a:t>
            </a:r>
            <a:r>
              <a:rPr lang="cs-CZ" u="sng" dirty="0" err="1"/>
              <a:t>your</a:t>
            </a:r>
            <a:r>
              <a:rPr lang="cs-CZ" dirty="0"/>
              <a:t> country</a:t>
            </a:r>
          </a:p>
        </p:txBody>
      </p:sp>
      <p:sp>
        <p:nvSpPr>
          <p:cNvPr id="5" name="Zástupný obsah 4">
            <a:extLst>
              <a:ext uri="{FF2B5EF4-FFF2-40B4-BE49-F238E27FC236}">
                <a16:creationId xmlns:a16="http://schemas.microsoft.com/office/drawing/2014/main" id="{C213ABD6-3DA6-47C6-BB85-2F9B0B0C9BAF}"/>
              </a:ext>
            </a:extLst>
          </p:cNvPr>
          <p:cNvSpPr>
            <a:spLocks noGrp="1"/>
          </p:cNvSpPr>
          <p:nvPr>
            <p:ph idx="1"/>
          </p:nvPr>
        </p:nvSpPr>
        <p:spPr/>
        <p:txBody>
          <a:bodyPr/>
          <a:lstStyle/>
          <a:p>
            <a:r>
              <a:rPr lang="cs-CZ" dirty="0" err="1"/>
              <a:t>Describe</a:t>
            </a:r>
            <a:r>
              <a:rPr lang="cs-CZ" dirty="0"/>
              <a:t> </a:t>
            </a:r>
            <a:r>
              <a:rPr lang="cs-CZ" dirty="0" err="1"/>
              <a:t>the</a:t>
            </a:r>
            <a:r>
              <a:rPr lang="cs-CZ" dirty="0"/>
              <a:t> </a:t>
            </a:r>
            <a:r>
              <a:rPr lang="cs-CZ" dirty="0" err="1"/>
              <a:t>levels</a:t>
            </a:r>
            <a:r>
              <a:rPr lang="cs-CZ" dirty="0"/>
              <a:t>.</a:t>
            </a:r>
          </a:p>
          <a:p>
            <a:r>
              <a:rPr lang="cs-CZ" dirty="0" err="1"/>
              <a:t>When</a:t>
            </a:r>
            <a:r>
              <a:rPr lang="cs-CZ" dirty="0"/>
              <a:t> </a:t>
            </a:r>
            <a:r>
              <a:rPr lang="cs-CZ" dirty="0" err="1"/>
              <a:t>pupils</a:t>
            </a:r>
            <a:r>
              <a:rPr lang="cs-CZ" dirty="0"/>
              <a:t> start </a:t>
            </a:r>
            <a:r>
              <a:rPr lang="cs-CZ" dirty="0" err="1"/>
              <a:t>the</a:t>
            </a:r>
            <a:r>
              <a:rPr lang="cs-CZ" dirty="0"/>
              <a:t> </a:t>
            </a:r>
            <a:r>
              <a:rPr lang="cs-CZ" dirty="0" err="1"/>
              <a:t>education</a:t>
            </a:r>
            <a:r>
              <a:rPr lang="cs-CZ" dirty="0"/>
              <a:t> and </a:t>
            </a:r>
            <a:r>
              <a:rPr lang="cs-CZ" dirty="0" err="1"/>
              <a:t>when</a:t>
            </a:r>
            <a:r>
              <a:rPr lang="cs-CZ" dirty="0"/>
              <a:t> do </a:t>
            </a:r>
            <a:r>
              <a:rPr lang="cs-CZ" dirty="0" err="1"/>
              <a:t>they</a:t>
            </a:r>
            <a:r>
              <a:rPr lang="cs-CZ" dirty="0"/>
              <a:t> </a:t>
            </a:r>
            <a:r>
              <a:rPr lang="cs-CZ" dirty="0" err="1"/>
              <a:t>complete</a:t>
            </a:r>
            <a:r>
              <a:rPr lang="cs-CZ" dirty="0"/>
              <a:t> </a:t>
            </a:r>
            <a:r>
              <a:rPr lang="cs-CZ" dirty="0" err="1"/>
              <a:t>it</a:t>
            </a:r>
            <a:r>
              <a:rPr lang="cs-CZ" dirty="0"/>
              <a:t>?</a:t>
            </a:r>
          </a:p>
          <a:p>
            <a:r>
              <a:rPr lang="cs-CZ" dirty="0" err="1"/>
              <a:t>Is</a:t>
            </a:r>
            <a:r>
              <a:rPr lang="cs-CZ" dirty="0"/>
              <a:t> </a:t>
            </a:r>
            <a:r>
              <a:rPr lang="cs-CZ" dirty="0" err="1"/>
              <a:t>it</a:t>
            </a:r>
            <a:r>
              <a:rPr lang="cs-CZ" dirty="0"/>
              <a:t> </a:t>
            </a:r>
            <a:r>
              <a:rPr lang="cs-CZ" dirty="0" err="1"/>
              <a:t>complusory</a:t>
            </a:r>
            <a:r>
              <a:rPr lang="cs-CZ" dirty="0"/>
              <a:t>? </a:t>
            </a:r>
            <a:r>
              <a:rPr lang="cs-CZ" dirty="0" err="1"/>
              <a:t>For</a:t>
            </a:r>
            <a:r>
              <a:rPr lang="cs-CZ" dirty="0"/>
              <a:t> </a:t>
            </a:r>
            <a:r>
              <a:rPr lang="cs-CZ" dirty="0" err="1"/>
              <a:t>how</a:t>
            </a:r>
            <a:r>
              <a:rPr lang="cs-CZ" dirty="0"/>
              <a:t> long?</a:t>
            </a:r>
          </a:p>
          <a:p>
            <a:r>
              <a:rPr lang="cs-CZ" dirty="0" err="1"/>
              <a:t>Is</a:t>
            </a:r>
            <a:r>
              <a:rPr lang="cs-CZ" dirty="0"/>
              <a:t> </a:t>
            </a:r>
            <a:r>
              <a:rPr lang="cs-CZ" dirty="0" err="1"/>
              <a:t>it</a:t>
            </a:r>
            <a:r>
              <a:rPr lang="cs-CZ" dirty="0"/>
              <a:t> </a:t>
            </a:r>
            <a:r>
              <a:rPr lang="cs-CZ" dirty="0" err="1"/>
              <a:t>paid</a:t>
            </a:r>
            <a:r>
              <a:rPr lang="cs-CZ" dirty="0"/>
              <a:t> </a:t>
            </a:r>
            <a:r>
              <a:rPr lang="cs-CZ" dirty="0" err="1"/>
              <a:t>or</a:t>
            </a:r>
            <a:r>
              <a:rPr lang="cs-CZ" dirty="0"/>
              <a:t> free </a:t>
            </a:r>
            <a:r>
              <a:rPr lang="cs-CZ" dirty="0" err="1"/>
              <a:t>of</a:t>
            </a:r>
            <a:r>
              <a:rPr lang="cs-CZ" dirty="0"/>
              <a:t> </a:t>
            </a:r>
            <a:r>
              <a:rPr lang="cs-CZ" dirty="0" err="1"/>
              <a:t>charge</a:t>
            </a:r>
            <a:r>
              <a:rPr lang="cs-CZ" dirty="0"/>
              <a:t>?</a:t>
            </a:r>
          </a:p>
          <a:p>
            <a:r>
              <a:rPr lang="cs-CZ" dirty="0" err="1"/>
              <a:t>Who</a:t>
            </a:r>
            <a:r>
              <a:rPr lang="cs-CZ" dirty="0"/>
              <a:t> </a:t>
            </a:r>
            <a:r>
              <a:rPr lang="cs-CZ" dirty="0" err="1"/>
              <a:t>decides</a:t>
            </a:r>
            <a:r>
              <a:rPr lang="cs-CZ" dirty="0"/>
              <a:t> </a:t>
            </a:r>
            <a:r>
              <a:rPr lang="cs-CZ" dirty="0" err="1"/>
              <a:t>about</a:t>
            </a:r>
            <a:r>
              <a:rPr lang="cs-CZ" dirty="0"/>
              <a:t> </a:t>
            </a:r>
            <a:r>
              <a:rPr lang="cs-CZ" dirty="0" err="1"/>
              <a:t>the</a:t>
            </a:r>
            <a:r>
              <a:rPr lang="cs-CZ" dirty="0"/>
              <a:t> curriculum?</a:t>
            </a:r>
          </a:p>
          <a:p>
            <a:r>
              <a:rPr lang="cs-CZ" dirty="0" err="1"/>
              <a:t>What</a:t>
            </a:r>
            <a:r>
              <a:rPr lang="cs-CZ" dirty="0"/>
              <a:t> </a:t>
            </a:r>
            <a:r>
              <a:rPr lang="cs-CZ" dirty="0" err="1"/>
              <a:t>documents</a:t>
            </a:r>
            <a:r>
              <a:rPr lang="cs-CZ" dirty="0"/>
              <a:t> are </a:t>
            </a:r>
            <a:r>
              <a:rPr lang="cs-CZ" dirty="0" err="1"/>
              <a:t>binding</a:t>
            </a:r>
            <a:r>
              <a:rPr lang="cs-CZ" dirty="0"/>
              <a:t> </a:t>
            </a:r>
            <a:r>
              <a:rPr lang="cs-CZ" dirty="0" err="1"/>
              <a:t>when</a:t>
            </a:r>
            <a:r>
              <a:rPr lang="cs-CZ" dirty="0"/>
              <a:t> </a:t>
            </a:r>
            <a:r>
              <a:rPr lang="cs-CZ" dirty="0" err="1"/>
              <a:t>creating</a:t>
            </a:r>
            <a:r>
              <a:rPr lang="cs-CZ" dirty="0"/>
              <a:t> </a:t>
            </a:r>
            <a:r>
              <a:rPr lang="cs-CZ" dirty="0" err="1"/>
              <a:t>the</a:t>
            </a:r>
            <a:r>
              <a:rPr lang="cs-CZ" dirty="0"/>
              <a:t> curriculum?</a:t>
            </a:r>
          </a:p>
          <a:p>
            <a:r>
              <a:rPr lang="cs-CZ" dirty="0" err="1"/>
              <a:t>Is</a:t>
            </a:r>
            <a:r>
              <a:rPr lang="cs-CZ" dirty="0"/>
              <a:t> </a:t>
            </a:r>
            <a:r>
              <a:rPr lang="cs-CZ" dirty="0" err="1"/>
              <a:t>there</a:t>
            </a:r>
            <a:r>
              <a:rPr lang="cs-CZ" dirty="0"/>
              <a:t> any </a:t>
            </a:r>
            <a:r>
              <a:rPr lang="cs-CZ" dirty="0" err="1"/>
              <a:t>global</a:t>
            </a:r>
            <a:r>
              <a:rPr lang="cs-CZ" dirty="0"/>
              <a:t>/supra-</a:t>
            </a:r>
            <a:r>
              <a:rPr lang="cs-CZ" dirty="0" err="1"/>
              <a:t>national</a:t>
            </a:r>
            <a:r>
              <a:rPr lang="cs-CZ" dirty="0"/>
              <a:t>/</a:t>
            </a:r>
            <a:r>
              <a:rPr lang="cs-CZ" dirty="0" err="1"/>
              <a:t>European</a:t>
            </a:r>
            <a:r>
              <a:rPr lang="cs-CZ" dirty="0"/>
              <a:t> </a:t>
            </a:r>
            <a:r>
              <a:rPr lang="cs-CZ" dirty="0" err="1"/>
              <a:t>dimension</a:t>
            </a:r>
            <a:r>
              <a:rPr lang="cs-CZ" dirty="0"/>
              <a:t> </a:t>
            </a:r>
            <a:r>
              <a:rPr lang="cs-CZ" dirty="0" err="1"/>
              <a:t>of</a:t>
            </a:r>
            <a:r>
              <a:rPr lang="cs-CZ" dirty="0"/>
              <a:t> </a:t>
            </a:r>
            <a:r>
              <a:rPr lang="cs-CZ" dirty="0" err="1"/>
              <a:t>education</a:t>
            </a:r>
            <a:r>
              <a:rPr lang="cs-CZ" dirty="0"/>
              <a:t>?</a:t>
            </a:r>
          </a:p>
          <a:p>
            <a:r>
              <a:rPr lang="cs-CZ" dirty="0" err="1"/>
              <a:t>How</a:t>
            </a:r>
            <a:r>
              <a:rPr lang="cs-CZ" dirty="0"/>
              <a:t> are </a:t>
            </a:r>
            <a:r>
              <a:rPr lang="cs-CZ" dirty="0" err="1"/>
              <a:t>pupils</a:t>
            </a:r>
            <a:r>
              <a:rPr lang="cs-CZ" dirty="0"/>
              <a:t> </a:t>
            </a:r>
            <a:r>
              <a:rPr lang="cs-CZ" dirty="0" err="1"/>
              <a:t>assesed</a:t>
            </a:r>
            <a:r>
              <a:rPr lang="cs-CZ" dirty="0"/>
              <a:t>? On </a:t>
            </a:r>
            <a:r>
              <a:rPr lang="cs-CZ" dirty="0" err="1"/>
              <a:t>what</a:t>
            </a:r>
            <a:r>
              <a:rPr lang="cs-CZ" dirty="0"/>
              <a:t> </a:t>
            </a:r>
            <a:r>
              <a:rPr lang="cs-CZ" dirty="0" err="1"/>
              <a:t>scale</a:t>
            </a:r>
            <a:r>
              <a:rPr lang="cs-CZ" dirty="0"/>
              <a:t>?</a:t>
            </a:r>
          </a:p>
          <a:p>
            <a:r>
              <a:rPr lang="cs-CZ" dirty="0" err="1"/>
              <a:t>Who</a:t>
            </a:r>
            <a:r>
              <a:rPr lang="cs-CZ" dirty="0"/>
              <a:t> </a:t>
            </a:r>
            <a:r>
              <a:rPr lang="cs-CZ" dirty="0" err="1"/>
              <a:t>can</a:t>
            </a:r>
            <a:r>
              <a:rPr lang="cs-CZ" dirty="0"/>
              <a:t> </a:t>
            </a:r>
            <a:r>
              <a:rPr lang="cs-CZ" dirty="0" err="1"/>
              <a:t>work</a:t>
            </a:r>
            <a:r>
              <a:rPr lang="cs-CZ" dirty="0"/>
              <a:t> as a </a:t>
            </a:r>
            <a:r>
              <a:rPr lang="cs-CZ" dirty="0" err="1"/>
              <a:t>teacher</a:t>
            </a:r>
            <a:r>
              <a:rPr lang="cs-CZ" dirty="0"/>
              <a:t> in </a:t>
            </a:r>
            <a:r>
              <a:rPr lang="cs-CZ" dirty="0" err="1"/>
              <a:t>your</a:t>
            </a:r>
            <a:r>
              <a:rPr lang="cs-CZ" dirty="0"/>
              <a:t> country?</a:t>
            </a:r>
          </a:p>
          <a:p>
            <a:endParaRPr lang="cs-CZ" dirty="0"/>
          </a:p>
          <a:p>
            <a:endParaRPr lang="cs-CZ" dirty="0"/>
          </a:p>
        </p:txBody>
      </p:sp>
    </p:spTree>
    <p:extLst>
      <p:ext uri="{BB962C8B-B14F-4D97-AF65-F5344CB8AC3E}">
        <p14:creationId xmlns:p14="http://schemas.microsoft.com/office/powerpoint/2010/main" val="3145411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B8F6FE-D219-4E95-B513-56FAD857850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4C8B2109-841F-4F6C-9782-8B85102438C4}"/>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Nadpis 3">
            <a:extLst>
              <a:ext uri="{FF2B5EF4-FFF2-40B4-BE49-F238E27FC236}">
                <a16:creationId xmlns:a16="http://schemas.microsoft.com/office/drawing/2014/main" id="{78C5B522-8441-4876-95BF-8AAA52F8571C}"/>
              </a:ext>
            </a:extLst>
          </p:cNvPr>
          <p:cNvSpPr>
            <a:spLocks noGrp="1"/>
          </p:cNvSpPr>
          <p:nvPr>
            <p:ph type="title"/>
          </p:nvPr>
        </p:nvSpPr>
        <p:spPr/>
        <p:txBody>
          <a:bodyPr/>
          <a:lstStyle/>
          <a:p>
            <a:r>
              <a:rPr lang="cs-CZ" dirty="0" err="1"/>
              <a:t>The</a:t>
            </a:r>
            <a:r>
              <a:rPr lang="cs-CZ" dirty="0"/>
              <a:t> </a:t>
            </a:r>
            <a:r>
              <a:rPr lang="en-US" dirty="0"/>
              <a:t>Strategy of Lifelong Learning </a:t>
            </a:r>
            <a:r>
              <a:rPr lang="cs-CZ" dirty="0"/>
              <a:t/>
            </a:r>
            <a:br>
              <a:rPr lang="cs-CZ" dirty="0"/>
            </a:br>
            <a:endParaRPr lang="cs-CZ" dirty="0"/>
          </a:p>
        </p:txBody>
      </p:sp>
      <p:sp>
        <p:nvSpPr>
          <p:cNvPr id="5" name="Zástupný obsah 4">
            <a:extLst>
              <a:ext uri="{FF2B5EF4-FFF2-40B4-BE49-F238E27FC236}">
                <a16:creationId xmlns:a16="http://schemas.microsoft.com/office/drawing/2014/main" id="{F5A11ED1-AA8B-47B1-B332-2EF35CAF55EF}"/>
              </a:ext>
            </a:extLst>
          </p:cNvPr>
          <p:cNvSpPr>
            <a:spLocks noGrp="1"/>
          </p:cNvSpPr>
          <p:nvPr>
            <p:ph idx="1"/>
          </p:nvPr>
        </p:nvSpPr>
        <p:spPr/>
        <p:txBody>
          <a:bodyPr/>
          <a:lstStyle/>
          <a:p>
            <a:r>
              <a:rPr lang="en-US" dirty="0"/>
              <a:t>The Czech Republic has adopted the key principles of lifelong learning and in line with the European Union policy the Strategy of Lifelong Learning was approved by the Government in 2007. Seven strategic priorities for the development of lifelong learning in the Czech Republic have been defined: (1) recognition and permeability, (2) equal access, (3) functional literacy, (4) social partnership, (5) demand stimulation, (6) quality, (7) counselling services. </a:t>
            </a:r>
            <a:r>
              <a:rPr lang="en-US"/>
              <a:t>This strategy is followed by the Implementation Plan, where responsibilities, timetable, financial provision and procedures are specified.</a:t>
            </a:r>
            <a:endParaRPr lang="cs-CZ"/>
          </a:p>
        </p:txBody>
      </p:sp>
    </p:spTree>
    <p:extLst>
      <p:ext uri="{BB962C8B-B14F-4D97-AF65-F5344CB8AC3E}">
        <p14:creationId xmlns:p14="http://schemas.microsoft.com/office/powerpoint/2010/main" val="66358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GB" noProof="0" smtClean="0"/>
              <a:t>Define footer – presentation title / department</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Nadpis 3"/>
          <p:cNvSpPr>
            <a:spLocks noGrp="1"/>
          </p:cNvSpPr>
          <p:nvPr>
            <p:ph type="title"/>
          </p:nvPr>
        </p:nvSpPr>
        <p:spPr/>
        <p:txBody>
          <a:bodyPr/>
          <a:lstStyle/>
          <a:p>
            <a:r>
              <a:rPr lang="cs-CZ" dirty="0" err="1" smtClean="0"/>
              <a:t>Used</a:t>
            </a:r>
            <a:r>
              <a:rPr lang="cs-CZ" dirty="0" smtClean="0"/>
              <a:t> </a:t>
            </a:r>
            <a:r>
              <a:rPr lang="cs-CZ" dirty="0" err="1" smtClean="0"/>
              <a:t>abbreviations</a:t>
            </a:r>
            <a:endParaRPr lang="cs-CZ" dirty="0"/>
          </a:p>
        </p:txBody>
      </p:sp>
      <p:sp>
        <p:nvSpPr>
          <p:cNvPr id="5" name="Zástupný symbol pro obsah 4"/>
          <p:cNvSpPr>
            <a:spLocks noGrp="1"/>
          </p:cNvSpPr>
          <p:nvPr>
            <p:ph idx="1"/>
          </p:nvPr>
        </p:nvSpPr>
        <p:spPr/>
        <p:txBody>
          <a:bodyPr/>
          <a:lstStyle/>
          <a:p>
            <a:r>
              <a:rPr lang="cs-CZ" dirty="0" smtClean="0"/>
              <a:t>MEYS: Ministry </a:t>
            </a:r>
            <a:r>
              <a:rPr lang="cs-CZ" dirty="0" err="1" smtClean="0"/>
              <a:t>of</a:t>
            </a:r>
            <a:r>
              <a:rPr lang="cs-CZ" dirty="0" smtClean="0"/>
              <a:t> </a:t>
            </a:r>
            <a:r>
              <a:rPr lang="cs-CZ" dirty="0" err="1" smtClean="0"/>
              <a:t>Education</a:t>
            </a:r>
            <a:r>
              <a:rPr lang="cs-CZ" dirty="0" smtClean="0"/>
              <a:t> – Czech </a:t>
            </a:r>
            <a:r>
              <a:rPr lang="cs-CZ" dirty="0" err="1" smtClean="0"/>
              <a:t>abbrevation</a:t>
            </a:r>
            <a:r>
              <a:rPr lang="cs-CZ" dirty="0" smtClean="0"/>
              <a:t> </a:t>
            </a:r>
            <a:r>
              <a:rPr lang="cs-CZ" dirty="0" err="1" smtClean="0"/>
              <a:t>is</a:t>
            </a:r>
            <a:r>
              <a:rPr lang="cs-CZ" dirty="0" smtClean="0"/>
              <a:t> MŠMT</a:t>
            </a:r>
          </a:p>
          <a:p>
            <a:r>
              <a:rPr lang="cs-CZ" dirty="0" smtClean="0"/>
              <a:t>FEP BE: Framework </a:t>
            </a:r>
            <a:r>
              <a:rPr lang="cs-CZ" dirty="0" err="1" smtClean="0"/>
              <a:t>education</a:t>
            </a:r>
            <a:r>
              <a:rPr lang="cs-CZ" dirty="0" smtClean="0"/>
              <a:t> </a:t>
            </a:r>
            <a:r>
              <a:rPr lang="cs-CZ" dirty="0" err="1" smtClean="0"/>
              <a:t>programme</a:t>
            </a:r>
            <a:r>
              <a:rPr lang="cs-CZ" dirty="0" smtClean="0"/>
              <a:t> </a:t>
            </a:r>
            <a:r>
              <a:rPr lang="cs-CZ" dirty="0" err="1" smtClean="0"/>
              <a:t>for</a:t>
            </a:r>
            <a:r>
              <a:rPr lang="cs-CZ" dirty="0" smtClean="0"/>
              <a:t> basic </a:t>
            </a:r>
            <a:r>
              <a:rPr lang="cs-CZ" dirty="0" err="1" smtClean="0"/>
              <a:t>education</a:t>
            </a:r>
            <a:endParaRPr lang="cs-CZ" dirty="0" smtClean="0"/>
          </a:p>
          <a:p>
            <a:r>
              <a:rPr lang="cs-CZ" dirty="0" smtClean="0"/>
              <a:t>SEP BE: </a:t>
            </a:r>
            <a:r>
              <a:rPr lang="cs-CZ" dirty="0" err="1" smtClean="0"/>
              <a:t>School</a:t>
            </a:r>
            <a:r>
              <a:rPr lang="cs-CZ" dirty="0"/>
              <a:t> </a:t>
            </a:r>
            <a:r>
              <a:rPr lang="cs-CZ" dirty="0" err="1"/>
              <a:t>education</a:t>
            </a:r>
            <a:r>
              <a:rPr lang="cs-CZ" dirty="0"/>
              <a:t> </a:t>
            </a:r>
            <a:r>
              <a:rPr lang="cs-CZ" dirty="0" err="1"/>
              <a:t>programme</a:t>
            </a:r>
            <a:r>
              <a:rPr lang="cs-CZ" dirty="0"/>
              <a:t> </a:t>
            </a:r>
            <a:r>
              <a:rPr lang="cs-CZ" dirty="0" err="1"/>
              <a:t>for</a:t>
            </a:r>
            <a:r>
              <a:rPr lang="cs-CZ" dirty="0"/>
              <a:t> basic </a:t>
            </a:r>
            <a:r>
              <a:rPr lang="cs-CZ" dirty="0" err="1"/>
              <a:t>education</a:t>
            </a:r>
            <a:endParaRPr lang="cs-CZ" dirty="0"/>
          </a:p>
          <a:p>
            <a:endParaRPr lang="cs-CZ" dirty="0"/>
          </a:p>
        </p:txBody>
      </p:sp>
    </p:spTree>
    <p:extLst>
      <p:ext uri="{BB962C8B-B14F-4D97-AF65-F5344CB8AC3E}">
        <p14:creationId xmlns:p14="http://schemas.microsoft.com/office/powerpoint/2010/main" val="2846669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GB" noProof="0" smtClean="0"/>
              <a:t>Define footer – presentation title / department</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pPr marL="72000" indent="0">
              <a:buNone/>
            </a:pPr>
            <a:r>
              <a:rPr lang="cs-CZ" dirty="0" err="1" smtClean="0"/>
              <a:t>For</a:t>
            </a:r>
            <a:r>
              <a:rPr lang="cs-CZ" dirty="0" smtClean="0"/>
              <a:t> more </a:t>
            </a:r>
            <a:r>
              <a:rPr lang="cs-CZ" dirty="0" err="1" smtClean="0"/>
              <a:t>detailed</a:t>
            </a:r>
            <a:r>
              <a:rPr lang="cs-CZ" dirty="0" smtClean="0"/>
              <a:t> </a:t>
            </a:r>
            <a:r>
              <a:rPr lang="cs-CZ" dirty="0" err="1" smtClean="0"/>
              <a:t>info</a:t>
            </a:r>
            <a:r>
              <a:rPr lang="cs-CZ" dirty="0" smtClean="0"/>
              <a:t> </a:t>
            </a:r>
            <a:r>
              <a:rPr lang="cs-CZ" dirty="0" err="1" smtClean="0"/>
              <a:t>please</a:t>
            </a:r>
            <a:r>
              <a:rPr lang="cs-CZ" dirty="0" smtClean="0"/>
              <a:t> go to:</a:t>
            </a:r>
          </a:p>
          <a:p>
            <a:pPr marL="72000" indent="0">
              <a:buNone/>
            </a:pPr>
            <a:r>
              <a:rPr lang="en-US" u="sng" dirty="0">
                <a:hlinkClick r:id="rId2"/>
              </a:rPr>
              <a:t>http://www.msmt.cz/file/27043/download/</a:t>
            </a:r>
            <a:endParaRPr lang="cs-CZ" dirty="0"/>
          </a:p>
          <a:p>
            <a:pPr marL="72000" indent="0">
              <a:buNone/>
            </a:pPr>
            <a:endParaRPr lang="cs-CZ" dirty="0"/>
          </a:p>
        </p:txBody>
      </p:sp>
    </p:spTree>
    <p:extLst>
      <p:ext uri="{BB962C8B-B14F-4D97-AF65-F5344CB8AC3E}">
        <p14:creationId xmlns:p14="http://schemas.microsoft.com/office/powerpoint/2010/main" val="370790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F86FCDE-9B2F-450D-8607-9663B67DE26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6A93F02-8F9C-425E-BB66-CE8FAB17F1A1}"/>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8454C89D-DD97-4141-8BF0-9D40106004F3}"/>
              </a:ext>
            </a:extLst>
          </p:cNvPr>
          <p:cNvSpPr>
            <a:spLocks noGrp="1"/>
          </p:cNvSpPr>
          <p:nvPr>
            <p:ph type="title"/>
          </p:nvPr>
        </p:nvSpPr>
        <p:spPr/>
        <p:txBody>
          <a:bodyPr/>
          <a:lstStyle/>
          <a:p>
            <a:r>
              <a:rPr lang="cs-CZ" dirty="0" err="1"/>
              <a:t>Groupwork</a:t>
            </a:r>
            <a:r>
              <a:rPr lang="cs-CZ" dirty="0"/>
              <a:t> (</a:t>
            </a:r>
            <a:r>
              <a:rPr lang="cs-CZ" dirty="0" err="1"/>
              <a:t>group</a:t>
            </a:r>
            <a:r>
              <a:rPr lang="cs-CZ" dirty="0"/>
              <a:t> </a:t>
            </a:r>
            <a:r>
              <a:rPr lang="cs-CZ" dirty="0" err="1"/>
              <a:t>of</a:t>
            </a:r>
            <a:r>
              <a:rPr lang="cs-CZ" dirty="0"/>
              <a:t> 3)</a:t>
            </a:r>
          </a:p>
        </p:txBody>
      </p:sp>
      <p:sp>
        <p:nvSpPr>
          <p:cNvPr id="5" name="Zástupný obsah 4">
            <a:extLst>
              <a:ext uri="{FF2B5EF4-FFF2-40B4-BE49-F238E27FC236}">
                <a16:creationId xmlns:a16="http://schemas.microsoft.com/office/drawing/2014/main" id="{311413CC-758B-457E-8A39-A5011D3B68B2}"/>
              </a:ext>
            </a:extLst>
          </p:cNvPr>
          <p:cNvSpPr>
            <a:spLocks noGrp="1"/>
          </p:cNvSpPr>
          <p:nvPr>
            <p:ph idx="1"/>
          </p:nvPr>
        </p:nvSpPr>
        <p:spPr/>
        <p:txBody>
          <a:bodyPr/>
          <a:lstStyle/>
          <a:p>
            <a:r>
              <a:rPr lang="cs-CZ" dirty="0"/>
              <a:t>Talk to </a:t>
            </a:r>
            <a:r>
              <a:rPr lang="cs-CZ" dirty="0" err="1"/>
              <a:t>your</a:t>
            </a:r>
            <a:r>
              <a:rPr lang="cs-CZ" dirty="0"/>
              <a:t> </a:t>
            </a:r>
            <a:r>
              <a:rPr lang="cs-CZ" dirty="0" err="1"/>
              <a:t>classmates</a:t>
            </a:r>
            <a:r>
              <a:rPr lang="cs-CZ" dirty="0"/>
              <a:t> </a:t>
            </a:r>
            <a:r>
              <a:rPr lang="cs-CZ" dirty="0" err="1"/>
              <a:t>about</a:t>
            </a:r>
            <a:r>
              <a:rPr lang="cs-CZ" dirty="0"/>
              <a:t> </a:t>
            </a:r>
            <a:r>
              <a:rPr lang="cs-CZ" dirty="0" err="1"/>
              <a:t>the</a:t>
            </a:r>
            <a:r>
              <a:rPr lang="cs-CZ" dirty="0"/>
              <a:t> </a:t>
            </a:r>
            <a:r>
              <a:rPr lang="cs-CZ" dirty="0" err="1"/>
              <a:t>education</a:t>
            </a:r>
            <a:r>
              <a:rPr lang="cs-CZ" dirty="0"/>
              <a:t> </a:t>
            </a:r>
            <a:r>
              <a:rPr lang="cs-CZ" dirty="0" err="1"/>
              <a:t>system</a:t>
            </a:r>
            <a:r>
              <a:rPr lang="cs-CZ" dirty="0"/>
              <a:t> </a:t>
            </a:r>
            <a:r>
              <a:rPr lang="cs-CZ" dirty="0" err="1"/>
              <a:t>of</a:t>
            </a:r>
            <a:r>
              <a:rPr lang="cs-CZ" dirty="0"/>
              <a:t> </a:t>
            </a:r>
            <a:r>
              <a:rPr lang="cs-CZ" dirty="0" err="1"/>
              <a:t>your</a:t>
            </a:r>
            <a:r>
              <a:rPr lang="cs-CZ" dirty="0"/>
              <a:t> country</a:t>
            </a:r>
          </a:p>
          <a:p>
            <a:r>
              <a:rPr lang="cs-CZ" dirty="0" err="1"/>
              <a:t>Find</a:t>
            </a:r>
            <a:r>
              <a:rPr lang="cs-CZ" dirty="0"/>
              <a:t> </a:t>
            </a:r>
            <a:r>
              <a:rPr lang="cs-CZ" dirty="0" err="1"/>
              <a:t>similarities</a:t>
            </a:r>
            <a:r>
              <a:rPr lang="cs-CZ" dirty="0"/>
              <a:t> and </a:t>
            </a:r>
            <a:r>
              <a:rPr lang="cs-CZ" dirty="0" err="1"/>
              <a:t>differencies</a:t>
            </a:r>
            <a:r>
              <a:rPr lang="cs-CZ" dirty="0"/>
              <a:t> </a:t>
            </a:r>
            <a:r>
              <a:rPr lang="cs-CZ" dirty="0" err="1"/>
              <a:t>of</a:t>
            </a:r>
            <a:r>
              <a:rPr lang="cs-CZ" dirty="0"/>
              <a:t> </a:t>
            </a:r>
            <a:r>
              <a:rPr lang="cs-CZ" dirty="0" err="1"/>
              <a:t>the</a:t>
            </a:r>
            <a:r>
              <a:rPr lang="cs-CZ" dirty="0"/>
              <a:t> </a:t>
            </a:r>
            <a:r>
              <a:rPr lang="cs-CZ" dirty="0" err="1"/>
              <a:t>systems</a:t>
            </a:r>
            <a:endParaRPr lang="cs-CZ" dirty="0"/>
          </a:p>
        </p:txBody>
      </p:sp>
    </p:spTree>
    <p:extLst>
      <p:ext uri="{BB962C8B-B14F-4D97-AF65-F5344CB8AC3E}">
        <p14:creationId xmlns:p14="http://schemas.microsoft.com/office/powerpoint/2010/main" val="340284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D05F83C-C214-4302-9933-FD0C6AB2691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BBBE0C2-D769-4C30-B7AA-C47D86B22D42}"/>
              </a:ext>
            </a:extLst>
          </p:cNvPr>
          <p:cNvSpPr>
            <a:spLocks noGrp="1"/>
          </p:cNvSpPr>
          <p:nvPr>
            <p:ph type="sldNum" sz="quarter" idx="11"/>
          </p:nvPr>
        </p:nvSpPr>
        <p:spPr/>
        <p:txBody>
          <a:bodyPr/>
          <a:lstStyle/>
          <a:p>
            <a:fld id="{D6D6C118-631F-4A80-9886-907009361577}"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BA4C5750-8A14-48CE-8A4F-4BCFFB319D58}"/>
              </a:ext>
            </a:extLst>
          </p:cNvPr>
          <p:cNvSpPr>
            <a:spLocks noGrp="1"/>
          </p:cNvSpPr>
          <p:nvPr>
            <p:ph type="title"/>
          </p:nvPr>
        </p:nvSpPr>
        <p:spPr/>
        <p:txBody>
          <a:bodyPr/>
          <a:lstStyle/>
          <a:p>
            <a:r>
              <a:rPr lang="cs-CZ" dirty="0"/>
              <a:t>Czech Republic</a:t>
            </a:r>
          </a:p>
        </p:txBody>
      </p:sp>
      <p:sp>
        <p:nvSpPr>
          <p:cNvPr id="5" name="Zástupný obsah 4">
            <a:extLst>
              <a:ext uri="{FF2B5EF4-FFF2-40B4-BE49-F238E27FC236}">
                <a16:creationId xmlns:a16="http://schemas.microsoft.com/office/drawing/2014/main" id="{F61EE7D4-79F8-4611-A343-EB6EE29BFDEA}"/>
              </a:ext>
            </a:extLst>
          </p:cNvPr>
          <p:cNvSpPr>
            <a:spLocks noGrp="1"/>
          </p:cNvSpPr>
          <p:nvPr>
            <p:ph idx="29"/>
          </p:nvPr>
        </p:nvSpPr>
        <p:spPr/>
        <p:txBody>
          <a:bodyPr/>
          <a:lstStyle/>
          <a:p>
            <a:r>
              <a:rPr lang="cs-CZ" dirty="0"/>
              <a:t> </a:t>
            </a:r>
            <a:r>
              <a:rPr lang="cs-CZ" dirty="0" err="1"/>
              <a:t>Historical</a:t>
            </a:r>
            <a:r>
              <a:rPr lang="cs-CZ" dirty="0"/>
              <a:t> </a:t>
            </a:r>
            <a:r>
              <a:rPr lang="cs-CZ" dirty="0" err="1"/>
              <a:t>milestones</a:t>
            </a:r>
            <a:endParaRPr lang="cs-CZ" dirty="0"/>
          </a:p>
          <a:p>
            <a:r>
              <a:rPr lang="en-US" sz="1600" dirty="0"/>
              <a:t>1348 – Charles IV established a university in Prague</a:t>
            </a:r>
            <a:endParaRPr lang="cs-CZ" sz="1600" dirty="0"/>
          </a:p>
          <a:p>
            <a:pPr marL="72000" indent="0">
              <a:buNone/>
            </a:pPr>
            <a:endParaRPr lang="cs-CZ" sz="1600" dirty="0"/>
          </a:p>
          <a:p>
            <a:r>
              <a:rPr lang="en-US" sz="1600" dirty="0"/>
              <a:t>1592 – </a:t>
            </a:r>
            <a:r>
              <a:rPr lang="en-US" sz="1600" b="1" dirty="0"/>
              <a:t>John Amos Comenius </a:t>
            </a:r>
            <a:r>
              <a:rPr lang="en-US" sz="1600" dirty="0"/>
              <a:t>– often considered the founder of modern education - was born in Moravia</a:t>
            </a:r>
            <a:endParaRPr lang="cs-CZ" sz="1600" dirty="0"/>
          </a:p>
          <a:p>
            <a:pPr marL="72000" indent="0">
              <a:buNone/>
            </a:pPr>
            <a:endParaRPr lang="cs-CZ" sz="1600" dirty="0"/>
          </a:p>
          <a:p>
            <a:r>
              <a:rPr lang="en-US" sz="1600" dirty="0"/>
              <a:t>1774 – Empress Maria Theresa introduced </a:t>
            </a:r>
            <a:r>
              <a:rPr lang="en-US" sz="1600" b="1" dirty="0"/>
              <a:t>mandatory primary education </a:t>
            </a:r>
            <a:r>
              <a:rPr lang="en-US" sz="1600" dirty="0"/>
              <a:t>in the Habsburg Monarchy</a:t>
            </a:r>
            <a:endParaRPr lang="cs-CZ" sz="1600" dirty="0"/>
          </a:p>
        </p:txBody>
      </p:sp>
      <p:sp>
        <p:nvSpPr>
          <p:cNvPr id="6" name="Zástupný obsah 5">
            <a:extLst>
              <a:ext uri="{FF2B5EF4-FFF2-40B4-BE49-F238E27FC236}">
                <a16:creationId xmlns:a16="http://schemas.microsoft.com/office/drawing/2014/main" id="{CA43FFAF-1B1E-459E-97D1-44F0F870F6B1}"/>
              </a:ext>
            </a:extLst>
          </p:cNvPr>
          <p:cNvSpPr>
            <a:spLocks noGrp="1"/>
          </p:cNvSpPr>
          <p:nvPr>
            <p:ph idx="30"/>
          </p:nvPr>
        </p:nvSpPr>
        <p:spPr/>
        <p:txBody>
          <a:bodyPr/>
          <a:lstStyle/>
          <a:p>
            <a:r>
              <a:rPr lang="cs-CZ" dirty="0"/>
              <a:t> </a:t>
            </a:r>
            <a:r>
              <a:rPr lang="cs-CZ" dirty="0" err="1"/>
              <a:t>Nowadays</a:t>
            </a:r>
            <a:endParaRPr lang="cs-CZ" dirty="0"/>
          </a:p>
          <a:p>
            <a:r>
              <a:rPr lang="en-US" sz="1600" dirty="0"/>
              <a:t>1989 – after the “Velvet revolution” Czechoslovakia returned to a liberal democracy </a:t>
            </a:r>
            <a:endParaRPr lang="cs-CZ" sz="1600" dirty="0"/>
          </a:p>
          <a:p>
            <a:r>
              <a:rPr lang="en-US" sz="1600" dirty="0"/>
              <a:t>1993 – The Czech Republic came into existence after splitting with Slovakia </a:t>
            </a:r>
            <a:endParaRPr lang="cs-CZ" sz="1600" dirty="0"/>
          </a:p>
          <a:p>
            <a:r>
              <a:rPr lang="en-US" sz="1600" dirty="0"/>
              <a:t>1995 – The Czech Republic is member of the </a:t>
            </a:r>
            <a:r>
              <a:rPr lang="en-US" sz="1600" b="1" dirty="0"/>
              <a:t>OEC</a:t>
            </a:r>
            <a:r>
              <a:rPr lang="cs-CZ" sz="1600" b="1" dirty="0"/>
              <a:t>D</a:t>
            </a:r>
          </a:p>
          <a:p>
            <a:r>
              <a:rPr lang="en-US" sz="1600" dirty="0"/>
              <a:t>1999 – The Czech Republic is member of </a:t>
            </a:r>
            <a:r>
              <a:rPr lang="en-US" sz="1600" b="1" dirty="0"/>
              <a:t>NATO</a:t>
            </a:r>
            <a:r>
              <a:rPr lang="en-US" sz="1600" dirty="0"/>
              <a:t> </a:t>
            </a:r>
            <a:endParaRPr lang="cs-CZ" sz="1600" dirty="0"/>
          </a:p>
          <a:p>
            <a:r>
              <a:rPr lang="en-US" sz="1600" dirty="0"/>
              <a:t>2004 – The Czech Republic is member of the </a:t>
            </a:r>
            <a:r>
              <a:rPr lang="en-US" sz="1600" b="1" dirty="0"/>
              <a:t>European Union </a:t>
            </a:r>
            <a:endParaRPr lang="cs-CZ" sz="1600" b="1" dirty="0"/>
          </a:p>
        </p:txBody>
      </p:sp>
    </p:spTree>
    <p:extLst>
      <p:ext uri="{BB962C8B-B14F-4D97-AF65-F5344CB8AC3E}">
        <p14:creationId xmlns:p14="http://schemas.microsoft.com/office/powerpoint/2010/main" val="3416799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41118A1-2571-4109-9878-68DAC21FA203}"/>
              </a:ext>
            </a:extLst>
          </p:cNvPr>
          <p:cNvSpPr>
            <a:spLocks noGrp="1"/>
          </p:cNvSpPr>
          <p:nvPr>
            <p:ph type="ftr" sz="quarter" idx="10"/>
          </p:nvPr>
        </p:nvSpPr>
        <p:spPr/>
        <p:txBody>
          <a:bodyPr/>
          <a:lstStyle/>
          <a:p>
            <a:r>
              <a:rPr lang="cs-CZ" dirty="0"/>
              <a:t>Source: the-edubridge.com</a:t>
            </a:r>
            <a:endParaRPr lang="en-GB" noProof="0" dirty="0"/>
          </a:p>
        </p:txBody>
      </p:sp>
      <p:sp>
        <p:nvSpPr>
          <p:cNvPr id="3" name="Zástupný symbol pro číslo snímku 2">
            <a:extLst>
              <a:ext uri="{FF2B5EF4-FFF2-40B4-BE49-F238E27FC236}">
                <a16:creationId xmlns:a16="http://schemas.microsoft.com/office/drawing/2014/main" id="{5A8AF9C2-9B17-4F04-B090-A0F40250D711}"/>
              </a:ext>
            </a:extLst>
          </p:cNvPr>
          <p:cNvSpPr>
            <a:spLocks noGrp="1"/>
          </p:cNvSpPr>
          <p:nvPr>
            <p:ph type="sldNum" sz="quarter" idx="11"/>
          </p:nvPr>
        </p:nvSpPr>
        <p:spPr/>
        <p:txBody>
          <a:bodyPr/>
          <a:lstStyle/>
          <a:p>
            <a:fld id="{D6D6C118-631F-4A80-9886-907009361577}" type="slidenum">
              <a:rPr lang="en-GB" altLang="cs-CZ" noProof="0" smtClean="0"/>
              <a:pPr/>
              <a:t>5</a:t>
            </a:fld>
            <a:endParaRPr lang="en-GB" altLang="cs-CZ" noProof="0" dirty="0"/>
          </a:p>
        </p:txBody>
      </p:sp>
      <p:pic>
        <p:nvPicPr>
          <p:cNvPr id="6" name="Zástupný obsah 5">
            <a:extLst>
              <a:ext uri="{FF2B5EF4-FFF2-40B4-BE49-F238E27FC236}">
                <a16:creationId xmlns:a16="http://schemas.microsoft.com/office/drawing/2014/main" id="{98F3D791-907B-409C-838C-A2D752A12098}"/>
              </a:ext>
            </a:extLst>
          </p:cNvPr>
          <p:cNvPicPr>
            <a:picLocks noGrp="1" noChangeAspect="1"/>
          </p:cNvPicPr>
          <p:nvPr>
            <p:ph idx="12"/>
          </p:nvPr>
        </p:nvPicPr>
        <p:blipFill>
          <a:blip r:embed="rId2">
            <a:extLst>
              <a:ext uri="{28A0092B-C50C-407E-A947-70E740481C1C}">
                <a14:useLocalDpi xmlns:a14="http://schemas.microsoft.com/office/drawing/2010/main" val="0"/>
              </a:ext>
            </a:extLst>
          </a:blip>
          <a:stretch>
            <a:fillRect/>
          </a:stretch>
        </p:blipFill>
        <p:spPr>
          <a:xfrm>
            <a:off x="1702965" y="692150"/>
            <a:ext cx="7261520" cy="5140325"/>
          </a:xfrm>
        </p:spPr>
      </p:pic>
    </p:spTree>
    <p:extLst>
      <p:ext uri="{BB962C8B-B14F-4D97-AF65-F5344CB8AC3E}">
        <p14:creationId xmlns:p14="http://schemas.microsoft.com/office/powerpoint/2010/main" val="85530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20724E-E915-482A-80C2-680BF2B2BDE2}"/>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B3378546-A799-47FF-9697-29C2F7009FE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3AD8215C-C0BD-4D52-99EC-35B363BAC4A1}"/>
              </a:ext>
            </a:extLst>
          </p:cNvPr>
          <p:cNvSpPr>
            <a:spLocks noGrp="1"/>
          </p:cNvSpPr>
          <p:nvPr>
            <p:ph type="title"/>
          </p:nvPr>
        </p:nvSpPr>
        <p:spPr/>
        <p:txBody>
          <a:bodyPr/>
          <a:lstStyle/>
          <a:p>
            <a:r>
              <a:rPr lang="cs-CZ" dirty="0" err="1"/>
              <a:t>Distribution</a:t>
            </a:r>
            <a:r>
              <a:rPr lang="cs-CZ" dirty="0"/>
              <a:t> </a:t>
            </a:r>
            <a:r>
              <a:rPr lang="cs-CZ" dirty="0" err="1"/>
              <a:t>of</a:t>
            </a:r>
            <a:r>
              <a:rPr lang="cs-CZ" dirty="0"/>
              <a:t> </a:t>
            </a:r>
            <a:r>
              <a:rPr lang="cs-CZ" dirty="0" err="1"/>
              <a:t>responsibilities</a:t>
            </a:r>
            <a:endParaRPr lang="cs-CZ" dirty="0"/>
          </a:p>
        </p:txBody>
      </p:sp>
      <p:sp>
        <p:nvSpPr>
          <p:cNvPr id="5" name="Zástupný obsah 4">
            <a:extLst>
              <a:ext uri="{FF2B5EF4-FFF2-40B4-BE49-F238E27FC236}">
                <a16:creationId xmlns:a16="http://schemas.microsoft.com/office/drawing/2014/main" id="{2C085B10-1FE6-453C-A0ED-257B5ADE7D10}"/>
              </a:ext>
            </a:extLst>
          </p:cNvPr>
          <p:cNvSpPr>
            <a:spLocks noGrp="1"/>
          </p:cNvSpPr>
          <p:nvPr>
            <p:ph idx="1"/>
          </p:nvPr>
        </p:nvSpPr>
        <p:spPr>
          <a:xfrm>
            <a:off x="720000" y="1350628"/>
            <a:ext cx="10753200" cy="4481372"/>
          </a:xfrm>
        </p:spPr>
        <p:txBody>
          <a:bodyPr/>
          <a:lstStyle/>
          <a:p>
            <a:r>
              <a:rPr lang="en-US" sz="1600" b="1" dirty="0"/>
              <a:t>The </a:t>
            </a:r>
            <a:r>
              <a:rPr lang="en-US" sz="1600" b="1" dirty="0" smtClean="0"/>
              <a:t>M</a:t>
            </a:r>
            <a:r>
              <a:rPr lang="cs-CZ" sz="1600" b="1" dirty="0" smtClean="0"/>
              <a:t>INISTRY OF EDUCATION</a:t>
            </a:r>
            <a:r>
              <a:rPr lang="en-US" sz="1600" dirty="0" smtClean="0"/>
              <a:t>, </a:t>
            </a:r>
            <a:r>
              <a:rPr lang="en-US" sz="1600" dirty="0"/>
              <a:t>Youth and Sports (further referred to as MEYS) preserves the integrated state educational policy by formulating long-term policy objectives of </a:t>
            </a:r>
            <a:r>
              <a:rPr lang="en-US" sz="1600" dirty="0" err="1"/>
              <a:t>educa</a:t>
            </a:r>
            <a:r>
              <a:rPr lang="cs-CZ" sz="1600" dirty="0" err="1"/>
              <a:t>tion</a:t>
            </a:r>
            <a:endParaRPr lang="cs-CZ" sz="1600" dirty="0"/>
          </a:p>
          <a:p>
            <a:r>
              <a:rPr lang="en-US" sz="1600" b="1" dirty="0" smtClean="0"/>
              <a:t>R</a:t>
            </a:r>
            <a:r>
              <a:rPr lang="cs-CZ" sz="1600" b="1" dirty="0" smtClean="0"/>
              <a:t>EGIONS</a:t>
            </a:r>
            <a:r>
              <a:rPr lang="en-US" sz="1600" b="1" dirty="0" smtClean="0"/>
              <a:t> </a:t>
            </a:r>
            <a:r>
              <a:rPr lang="en-US" sz="1600" dirty="0"/>
              <a:t>are given a high degree of autonomy. They are responsible for education on their territory. Regional authorities </a:t>
            </a:r>
            <a:r>
              <a:rPr lang="en-US" sz="1600" b="1" dirty="0"/>
              <a:t>formulate long-term policy objectives </a:t>
            </a:r>
            <a:r>
              <a:rPr lang="en-US" sz="1600" dirty="0"/>
              <a:t>for their territory every four years in compliance with national objectives. Regions are also </a:t>
            </a:r>
            <a:r>
              <a:rPr lang="en-US" sz="1600" dirty="0" err="1"/>
              <a:t>organising</a:t>
            </a:r>
            <a:r>
              <a:rPr lang="en-US" sz="1600" dirty="0"/>
              <a:t> bodies in particular for upper secondary and tertiary professional schools.</a:t>
            </a:r>
            <a:endParaRPr lang="cs-CZ" sz="1600" dirty="0"/>
          </a:p>
          <a:p>
            <a:r>
              <a:rPr lang="en-US" sz="1600" b="1" dirty="0" smtClean="0"/>
              <a:t>The</a:t>
            </a:r>
            <a:r>
              <a:rPr lang="cs-CZ" sz="1600" b="1" dirty="0" smtClean="0"/>
              <a:t> MUNICIPALITIES</a:t>
            </a:r>
            <a:r>
              <a:rPr lang="en-US" sz="1600" b="1" dirty="0" smtClean="0"/>
              <a:t> </a:t>
            </a:r>
            <a:r>
              <a:rPr lang="en-US" sz="1600" dirty="0"/>
              <a:t>are responsible for ensuring conditions for the compulsory school attendance, thus they </a:t>
            </a:r>
            <a:r>
              <a:rPr lang="en-US" sz="1600" b="1" dirty="0"/>
              <a:t>establish and administer </a:t>
            </a:r>
            <a:r>
              <a:rPr lang="en-US" sz="1600" dirty="0"/>
              <a:t>basic schools. Usually, they are also </a:t>
            </a:r>
            <a:r>
              <a:rPr lang="en-US" sz="1600" dirty="0" err="1"/>
              <a:t>organising</a:t>
            </a:r>
            <a:r>
              <a:rPr lang="en-US" sz="1600" dirty="0"/>
              <a:t> bodies of nursery schools </a:t>
            </a:r>
            <a:endParaRPr lang="cs-CZ" sz="1600" dirty="0"/>
          </a:p>
          <a:p>
            <a:r>
              <a:rPr lang="cs-CZ" sz="1600" b="1" dirty="0" smtClean="0"/>
              <a:t>SCHOOLS </a:t>
            </a:r>
            <a:r>
              <a:rPr lang="cs-CZ" sz="1600" b="1" dirty="0"/>
              <a:t>- </a:t>
            </a:r>
            <a:r>
              <a:rPr lang="cs-CZ" sz="1600" dirty="0"/>
              <a:t>s</a:t>
            </a:r>
            <a:r>
              <a:rPr lang="en-US" sz="1600" dirty="0" err="1"/>
              <a:t>ince</a:t>
            </a:r>
            <a:r>
              <a:rPr lang="en-US" sz="1600" dirty="0"/>
              <a:t> January 1st 2003, all schools have been granted the status of legal entities. School heads were given full responsibility for the </a:t>
            </a:r>
            <a:r>
              <a:rPr lang="en-US" sz="1600" b="1" dirty="0"/>
              <a:t>quality</a:t>
            </a:r>
            <a:r>
              <a:rPr lang="en-US" sz="1600" dirty="0"/>
              <a:t> of the educational process, for </a:t>
            </a:r>
            <a:r>
              <a:rPr lang="en-US" sz="1600" b="1" dirty="0"/>
              <a:t>financial management </a:t>
            </a:r>
            <a:r>
              <a:rPr lang="en-US" sz="1600" dirty="0"/>
              <a:t>of the school, for </a:t>
            </a:r>
            <a:r>
              <a:rPr lang="en-US" sz="1600" b="1" dirty="0"/>
              <a:t>appointing and dismissing </a:t>
            </a:r>
            <a:r>
              <a:rPr lang="en-US" sz="1600" dirty="0"/>
              <a:t>teachers and for </a:t>
            </a:r>
            <a:r>
              <a:rPr lang="en-US" sz="1600" b="1" dirty="0"/>
              <a:t>relations</a:t>
            </a:r>
            <a:r>
              <a:rPr lang="en-US" sz="1600" dirty="0"/>
              <a:t> with t</a:t>
            </a:r>
            <a:r>
              <a:rPr lang="cs-CZ" sz="1600" dirty="0"/>
              <a:t>h</a:t>
            </a:r>
            <a:r>
              <a:rPr lang="en-US" sz="1600" dirty="0" err="1"/>
              <a:t>eir</a:t>
            </a:r>
            <a:r>
              <a:rPr lang="en-US" sz="1600" dirty="0"/>
              <a:t> local community and the general public</a:t>
            </a:r>
            <a:endParaRPr lang="cs-CZ" sz="1600" dirty="0"/>
          </a:p>
        </p:txBody>
      </p:sp>
    </p:spTree>
    <p:extLst>
      <p:ext uri="{BB962C8B-B14F-4D97-AF65-F5344CB8AC3E}">
        <p14:creationId xmlns:p14="http://schemas.microsoft.com/office/powerpoint/2010/main" val="1042174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F9FBB99-238F-4EF5-8711-275D050978A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39125CC-92C8-46DF-BE2A-C75898E571CC}"/>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6F40EABE-63A8-40E4-96B5-D2BA77100029}"/>
              </a:ext>
            </a:extLst>
          </p:cNvPr>
          <p:cNvSpPr>
            <a:spLocks noGrp="1"/>
          </p:cNvSpPr>
          <p:nvPr>
            <p:ph type="title"/>
          </p:nvPr>
        </p:nvSpPr>
        <p:spPr/>
        <p:txBody>
          <a:bodyPr/>
          <a:lstStyle/>
          <a:p>
            <a:r>
              <a:rPr lang="cs-CZ" dirty="0"/>
              <a:t>Curriculum</a:t>
            </a:r>
          </a:p>
        </p:txBody>
      </p:sp>
      <p:sp>
        <p:nvSpPr>
          <p:cNvPr id="5" name="Zástupný obsah 4">
            <a:extLst>
              <a:ext uri="{FF2B5EF4-FFF2-40B4-BE49-F238E27FC236}">
                <a16:creationId xmlns:a16="http://schemas.microsoft.com/office/drawing/2014/main" id="{4D52AFBB-EE18-43E9-A629-DF7CA7F98792}"/>
              </a:ext>
            </a:extLst>
          </p:cNvPr>
          <p:cNvSpPr>
            <a:spLocks noGrp="1"/>
          </p:cNvSpPr>
          <p:nvPr>
            <p:ph idx="1"/>
          </p:nvPr>
        </p:nvSpPr>
        <p:spPr/>
        <p:txBody>
          <a:bodyPr/>
          <a:lstStyle/>
          <a:p>
            <a:r>
              <a:rPr lang="en-US" dirty="0"/>
              <a:t>The binding document for education in basic school as well as in lower stage of multi-year secondary general school is the </a:t>
            </a:r>
            <a:r>
              <a:rPr lang="en-US" b="1" dirty="0"/>
              <a:t>Framework Educational </a:t>
            </a:r>
            <a:r>
              <a:rPr lang="en-US" b="1" dirty="0" err="1"/>
              <a:t>Programme</a:t>
            </a:r>
            <a:r>
              <a:rPr lang="en-US" b="1" dirty="0"/>
              <a:t> </a:t>
            </a:r>
            <a:r>
              <a:rPr lang="en-US" dirty="0"/>
              <a:t>for Basic Education (FEP BE) approved by the MEYS</a:t>
            </a:r>
            <a:r>
              <a:rPr lang="cs-CZ" dirty="0"/>
              <a:t>.</a:t>
            </a:r>
          </a:p>
          <a:p>
            <a:endParaRPr lang="cs-CZ" dirty="0"/>
          </a:p>
          <a:p>
            <a:r>
              <a:rPr lang="en-US" dirty="0"/>
              <a:t>On the basis of the FEP BE, schools have to prepare their own </a:t>
            </a:r>
            <a:r>
              <a:rPr lang="en-US" b="1" dirty="0"/>
              <a:t>school educational </a:t>
            </a:r>
            <a:r>
              <a:rPr lang="en-US" b="1" dirty="0" err="1"/>
              <a:t>programmes</a:t>
            </a:r>
            <a:r>
              <a:rPr lang="en-US" b="1" dirty="0"/>
              <a:t> </a:t>
            </a:r>
            <a:r>
              <a:rPr lang="en-US" dirty="0"/>
              <a:t>(SEPs)</a:t>
            </a:r>
            <a:r>
              <a:rPr lang="cs-CZ" dirty="0"/>
              <a:t>.</a:t>
            </a:r>
          </a:p>
        </p:txBody>
      </p:sp>
    </p:spTree>
    <p:extLst>
      <p:ext uri="{BB962C8B-B14F-4D97-AF65-F5344CB8AC3E}">
        <p14:creationId xmlns:p14="http://schemas.microsoft.com/office/powerpoint/2010/main" val="158859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F7B5373-D9C0-40E5-94AD-B3E6B6C99E61}"/>
              </a:ext>
            </a:extLst>
          </p:cNvPr>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cs-CZ" sz="1200" b="0" i="0" u="none" strike="noStrike" kern="1200" cap="none" spc="0" normalizeH="0" baseline="0" noProof="0">
                <a:ln>
                  <a:noFill/>
                </a:ln>
                <a:solidFill>
                  <a:srgbClr val="0000DC"/>
                </a:solidFill>
                <a:effectLst/>
                <a:uLnTx/>
                <a:uFillTx/>
                <a:latin typeface="Arial"/>
                <a:ea typeface="+mn-ea"/>
                <a:cs typeface="+mn-cs"/>
              </a:rPr>
              <a:t>Define footer – presentation title / department</a:t>
            </a:r>
            <a:endParaRPr kumimoji="0" lang="en-GB"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3" name="Zástupný symbol pro číslo snímku 2">
            <a:extLst>
              <a:ext uri="{FF2B5EF4-FFF2-40B4-BE49-F238E27FC236}">
                <a16:creationId xmlns:a16="http://schemas.microsoft.com/office/drawing/2014/main" id="{CB50534F-66FF-4FA2-912F-8C00711CEC64}"/>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en-GB"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GB"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F852C65F-46AB-4855-B176-E557DB8D208E}"/>
              </a:ext>
            </a:extLst>
          </p:cNvPr>
          <p:cNvSpPr>
            <a:spLocks noGrp="1"/>
          </p:cNvSpPr>
          <p:nvPr>
            <p:ph type="title"/>
          </p:nvPr>
        </p:nvSpPr>
        <p:spPr/>
        <p:txBody>
          <a:bodyPr/>
          <a:lstStyle/>
          <a:p>
            <a:r>
              <a:rPr lang="cs-CZ" dirty="0"/>
              <a:t>FEP</a:t>
            </a:r>
          </a:p>
        </p:txBody>
      </p:sp>
      <p:sp>
        <p:nvSpPr>
          <p:cNvPr id="5" name="Zástupný obsah 4">
            <a:extLst>
              <a:ext uri="{FF2B5EF4-FFF2-40B4-BE49-F238E27FC236}">
                <a16:creationId xmlns:a16="http://schemas.microsoft.com/office/drawing/2014/main" id="{F86CC224-8CB8-40A1-AA5A-5EE931C2C686}"/>
              </a:ext>
            </a:extLst>
          </p:cNvPr>
          <p:cNvSpPr>
            <a:spLocks noGrp="1"/>
          </p:cNvSpPr>
          <p:nvPr>
            <p:ph idx="1"/>
          </p:nvPr>
        </p:nvSpPr>
        <p:spPr/>
        <p:txBody>
          <a:bodyPr/>
          <a:lstStyle/>
          <a:p>
            <a:r>
              <a:rPr lang="en-US" dirty="0"/>
              <a:t>The FEP BE defines nine main educational areas consisting of one or more educational fields, cross-curricular topics, complementary educational fields and key competences of a school leaver. It specifies the curriculum of the fields, i.e. the recommended content and expected outcomes at the end of every period (the first stage is divided into first and second periods: years 1-3 and 4-5). </a:t>
            </a:r>
            <a:endParaRPr lang="cs-CZ" dirty="0"/>
          </a:p>
        </p:txBody>
      </p:sp>
    </p:spTree>
    <p:extLst>
      <p:ext uri="{BB962C8B-B14F-4D97-AF65-F5344CB8AC3E}">
        <p14:creationId xmlns:p14="http://schemas.microsoft.com/office/powerpoint/2010/main" val="325884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57B7C9A-10DF-46E0-A356-A1B2CB23C20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FE036A3-AC5F-4FB7-8AD7-B2F0BC11CD29}"/>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Nadpis 3">
            <a:extLst>
              <a:ext uri="{FF2B5EF4-FFF2-40B4-BE49-F238E27FC236}">
                <a16:creationId xmlns:a16="http://schemas.microsoft.com/office/drawing/2014/main" id="{360381AC-2B52-4EF8-A31F-FA82C2DF887E}"/>
              </a:ext>
            </a:extLst>
          </p:cNvPr>
          <p:cNvSpPr>
            <a:spLocks noGrp="1"/>
          </p:cNvSpPr>
          <p:nvPr>
            <p:ph type="title"/>
          </p:nvPr>
        </p:nvSpPr>
        <p:spPr/>
        <p:txBody>
          <a:bodyPr/>
          <a:lstStyle/>
          <a:p>
            <a:r>
              <a:rPr lang="cs-CZ" dirty="0"/>
              <a:t>FEP – </a:t>
            </a:r>
            <a:r>
              <a:rPr lang="cs-CZ" dirty="0" err="1"/>
              <a:t>The</a:t>
            </a:r>
            <a:r>
              <a:rPr lang="cs-CZ" dirty="0"/>
              <a:t> </a:t>
            </a:r>
            <a:r>
              <a:rPr lang="cs-CZ" dirty="0" err="1"/>
              <a:t>educational</a:t>
            </a:r>
            <a:r>
              <a:rPr lang="cs-CZ" dirty="0"/>
              <a:t> </a:t>
            </a:r>
            <a:r>
              <a:rPr lang="cs-CZ" dirty="0" err="1"/>
              <a:t>areas</a:t>
            </a:r>
            <a:endParaRPr lang="cs-CZ" dirty="0"/>
          </a:p>
        </p:txBody>
      </p:sp>
      <p:sp>
        <p:nvSpPr>
          <p:cNvPr id="5" name="Zástupný obsah 4">
            <a:extLst>
              <a:ext uri="{FF2B5EF4-FFF2-40B4-BE49-F238E27FC236}">
                <a16:creationId xmlns:a16="http://schemas.microsoft.com/office/drawing/2014/main" id="{98DF780D-1E72-4BAA-BF69-A988FBCCF323}"/>
              </a:ext>
            </a:extLst>
          </p:cNvPr>
          <p:cNvSpPr>
            <a:spLocks noGrp="1"/>
          </p:cNvSpPr>
          <p:nvPr>
            <p:ph idx="1"/>
          </p:nvPr>
        </p:nvSpPr>
        <p:spPr/>
        <p:txBody>
          <a:bodyPr/>
          <a:lstStyle/>
          <a:p>
            <a:pPr marL="586350" indent="-514350">
              <a:buAutoNum type="arabicParenBoth"/>
            </a:pPr>
            <a:r>
              <a:rPr lang="en-US" dirty="0"/>
              <a:t>Language and language communication, </a:t>
            </a:r>
            <a:endParaRPr lang="cs-CZ" dirty="0"/>
          </a:p>
          <a:p>
            <a:pPr marL="586350" indent="-514350">
              <a:buAutoNum type="arabicParenBoth"/>
            </a:pPr>
            <a:r>
              <a:rPr lang="en-US" dirty="0"/>
              <a:t>Mathematics and its application, </a:t>
            </a:r>
            <a:endParaRPr lang="cs-CZ" dirty="0"/>
          </a:p>
          <a:p>
            <a:pPr marL="586350" indent="-514350">
              <a:buAutoNum type="arabicParenBoth"/>
            </a:pPr>
            <a:r>
              <a:rPr lang="en-US" dirty="0"/>
              <a:t>ICT, </a:t>
            </a:r>
            <a:endParaRPr lang="cs-CZ" dirty="0"/>
          </a:p>
          <a:p>
            <a:pPr marL="586350" indent="-514350">
              <a:buAutoNum type="arabicParenBoth"/>
            </a:pPr>
            <a:r>
              <a:rPr lang="en-US" dirty="0"/>
              <a:t>People and their world,  </a:t>
            </a:r>
            <a:endParaRPr lang="cs-CZ" dirty="0"/>
          </a:p>
          <a:p>
            <a:pPr marL="586350" indent="-514350">
              <a:buAutoNum type="arabicParenBoth"/>
            </a:pPr>
            <a:r>
              <a:rPr lang="en-US" dirty="0"/>
              <a:t>People and society,  </a:t>
            </a:r>
            <a:endParaRPr lang="cs-CZ" dirty="0"/>
          </a:p>
          <a:p>
            <a:pPr marL="586350" indent="-514350">
              <a:buAutoNum type="arabicParenBoth"/>
            </a:pPr>
            <a:r>
              <a:rPr lang="en-US" dirty="0"/>
              <a:t>People and nature, </a:t>
            </a:r>
            <a:endParaRPr lang="cs-CZ" dirty="0"/>
          </a:p>
          <a:p>
            <a:pPr marL="586350" indent="-514350">
              <a:buAutoNum type="arabicParenBoth"/>
            </a:pPr>
            <a:r>
              <a:rPr lang="en-US" dirty="0"/>
              <a:t>Art and culture, </a:t>
            </a:r>
            <a:endParaRPr lang="cs-CZ" dirty="0"/>
          </a:p>
          <a:p>
            <a:pPr marL="586350" indent="-514350">
              <a:buAutoNum type="arabicParenBoth"/>
            </a:pPr>
            <a:r>
              <a:rPr lang="en-US" dirty="0"/>
              <a:t>People and their health,  </a:t>
            </a:r>
            <a:endParaRPr lang="cs-CZ" dirty="0"/>
          </a:p>
          <a:p>
            <a:pPr marL="586350" indent="-514350">
              <a:buAutoNum type="arabicParenBoth"/>
            </a:pPr>
            <a:r>
              <a:rPr lang="en-US" dirty="0"/>
              <a:t>People and the world of work. </a:t>
            </a:r>
            <a:endParaRPr lang="cs-CZ" dirty="0"/>
          </a:p>
        </p:txBody>
      </p:sp>
    </p:spTree>
    <p:extLst>
      <p:ext uri="{BB962C8B-B14F-4D97-AF65-F5344CB8AC3E}">
        <p14:creationId xmlns:p14="http://schemas.microsoft.com/office/powerpoint/2010/main" val="872262248"/>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en-v10.potx" id="{40DCC6F5-61DB-4C49-8548-F73E0A3B0C7B}" vid="{61A62D9B-8391-4091-9F40-A61F04DB721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muni-ped-prezentace-16-9-en-v10</Template>
  <TotalTime>895</TotalTime>
  <Words>1577</Words>
  <Application>Microsoft Office PowerPoint</Application>
  <PresentationFormat>Širokoúhlá obrazovka</PresentationFormat>
  <Paragraphs>139</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Tahoma</vt:lpstr>
      <vt:lpstr>Verdana</vt:lpstr>
      <vt:lpstr>Wingdings</vt:lpstr>
      <vt:lpstr>Presentation_MU_EN</vt:lpstr>
      <vt:lpstr>Czech Education System </vt:lpstr>
      <vt:lpstr>Think about the education system of your country</vt:lpstr>
      <vt:lpstr>Groupwork (group of 3)</vt:lpstr>
      <vt:lpstr>Czech Republic</vt:lpstr>
      <vt:lpstr>Prezentace aplikace PowerPoint</vt:lpstr>
      <vt:lpstr>Distribution of responsibilities</vt:lpstr>
      <vt:lpstr>Curriculum</vt:lpstr>
      <vt:lpstr>FEP</vt:lpstr>
      <vt:lpstr>FEP – The educational areas</vt:lpstr>
      <vt:lpstr>FEP - The cross-curricular topics </vt:lpstr>
      <vt:lpstr>FEP - Key competences of a school graduate</vt:lpstr>
      <vt:lpstr>FEP – some revisions</vt:lpstr>
      <vt:lpstr>School educational programme</vt:lpstr>
      <vt:lpstr>Assessment</vt:lpstr>
      <vt:lpstr>Teachers</vt:lpstr>
      <vt:lpstr>Quality assurance</vt:lpstr>
      <vt:lpstr>Education policy</vt:lpstr>
      <vt:lpstr>The Education act </vt:lpstr>
      <vt:lpstr>The Bologna process </vt:lpstr>
      <vt:lpstr>The Strategy of Lifelong Learning  </vt:lpstr>
      <vt:lpstr>Used abbreviations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Bradová</dc:creator>
  <cp:lastModifiedBy>Uživatel systému Windows</cp:lastModifiedBy>
  <cp:revision>8</cp:revision>
  <cp:lastPrinted>1601-01-01T00:00:00Z</cp:lastPrinted>
  <dcterms:created xsi:type="dcterms:W3CDTF">2021-09-30T10:38:15Z</dcterms:created>
  <dcterms:modified xsi:type="dcterms:W3CDTF">2022-10-12T07:09:37Z</dcterms:modified>
</cp:coreProperties>
</file>