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96" y="52"/>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153"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154"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15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15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15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58B5B33-0014-4F0E-A89C-0CEF597C1D98}"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30189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01AFE5F-21AE-4E4F-8B17-C5B187977134}" type="slidenum">
              <a:rPr lang="cs-CZ" sz="1200" b="0" strike="noStrike" spc="-1">
                <a:solidFill>
                  <a:srgbClr val="000000"/>
                </a:solidFill>
                <a:latin typeface="Times New Roman"/>
                <a:ea typeface="Segoe UI"/>
              </a:rPr>
              <a:t>1</a:t>
            </a:fld>
            <a:endParaRPr lang="cs-CZ" sz="1200" b="0" strike="noStrike" spc="-1">
              <a:latin typeface="Arial"/>
            </a:endParaRPr>
          </a:p>
        </p:txBody>
      </p:sp>
      <p:sp>
        <p:nvSpPr>
          <p:cNvPr id="226"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9EF29B0-9ED1-47B4-A5D9-38DBAF71007A}" type="slidenum">
              <a:rPr lang="cs-CZ" sz="1200" b="0" strike="noStrike" spc="-1">
                <a:solidFill>
                  <a:srgbClr val="000000"/>
                </a:solidFill>
                <a:latin typeface="Times New Roman"/>
                <a:ea typeface="Segoe UI"/>
              </a:rPr>
              <a:t>1</a:t>
            </a:fld>
            <a:endParaRPr lang="cs-CZ" sz="1200" b="0" strike="noStrike" spc="-1">
              <a:latin typeface="Arial"/>
            </a:endParaRPr>
          </a:p>
        </p:txBody>
      </p:sp>
      <p:sp>
        <p:nvSpPr>
          <p:cNvPr id="227" name="PlaceHolder 3"/>
          <p:cNvSpPr>
            <a:spLocks noGrp="1" noRot="1" noChangeAspect="1"/>
          </p:cNvSpPr>
          <p:nvPr>
            <p:ph type="sldImg"/>
          </p:nvPr>
        </p:nvSpPr>
        <p:spPr>
          <a:xfrm>
            <a:off x="219075" y="812800"/>
            <a:ext cx="7119938" cy="4005263"/>
          </a:xfrm>
          <a:prstGeom prst="rect">
            <a:avLst/>
          </a:prstGeom>
        </p:spPr>
      </p:sp>
      <p:sp>
        <p:nvSpPr>
          <p:cNvPr id="228"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BA121F5-8B2B-49C7-9207-1D6CBAC5B563}" type="slidenum">
              <a:rPr lang="cs-CZ" sz="1400" b="0" strike="noStrike" spc="-1">
                <a:solidFill>
                  <a:srgbClr val="000000"/>
                </a:solidFill>
                <a:latin typeface="Times New Roman"/>
                <a:ea typeface="Segoe UI"/>
              </a:rPr>
              <a:t>2</a:t>
            </a:fld>
            <a:endParaRPr lang="cs-CZ" sz="1400" b="0" strike="noStrike" spc="-1">
              <a:latin typeface="Arial"/>
            </a:endParaRPr>
          </a:p>
        </p:txBody>
      </p:sp>
      <p:sp>
        <p:nvSpPr>
          <p:cNvPr id="238"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DF41BB-030C-4137-B023-A8CFF07962CF}" type="slidenum">
              <a:rPr lang="cs-CZ" sz="1400" b="0" strike="noStrike" spc="-1">
                <a:solidFill>
                  <a:srgbClr val="000000"/>
                </a:solidFill>
                <a:latin typeface="Times New Roman"/>
                <a:ea typeface="Segoe UI"/>
              </a:rPr>
              <a:t>2</a:t>
            </a:fld>
            <a:endParaRPr lang="cs-CZ" sz="1400" b="0" strike="noStrike" spc="-1">
              <a:latin typeface="Arial"/>
            </a:endParaRPr>
          </a:p>
        </p:txBody>
      </p:sp>
      <p:sp>
        <p:nvSpPr>
          <p:cNvPr id="239" name="PlaceHolder 3"/>
          <p:cNvSpPr>
            <a:spLocks noGrp="1" noRot="1" noChangeAspect="1"/>
          </p:cNvSpPr>
          <p:nvPr>
            <p:ph type="sldImg"/>
          </p:nvPr>
        </p:nvSpPr>
        <p:spPr>
          <a:xfrm>
            <a:off x="217488" y="812800"/>
            <a:ext cx="7123112" cy="4006850"/>
          </a:xfrm>
          <a:prstGeom prst="rect">
            <a:avLst/>
          </a:prstGeom>
        </p:spPr>
      </p:sp>
      <p:sp>
        <p:nvSpPr>
          <p:cNvPr id="240"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7BC32F0-8968-4B18-8EAB-5F448DC7537B}" type="slidenum">
              <a:rPr lang="cs-CZ" sz="1200" b="0" strike="noStrike" spc="-1">
                <a:solidFill>
                  <a:srgbClr val="000000"/>
                </a:solidFill>
                <a:latin typeface="Times New Roman"/>
                <a:ea typeface="Segoe UI"/>
              </a:rPr>
              <a:t>3</a:t>
            </a:fld>
            <a:endParaRPr lang="cs-CZ" sz="1200" b="0" strike="noStrike" spc="-1">
              <a:latin typeface="Arial"/>
            </a:endParaRPr>
          </a:p>
        </p:txBody>
      </p:sp>
      <p:sp>
        <p:nvSpPr>
          <p:cNvPr id="230"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7D2A1C0-3BC1-43B0-A573-9E913D347471}" type="slidenum">
              <a:rPr lang="cs-CZ" sz="1200" b="0" strike="noStrike" spc="-1">
                <a:solidFill>
                  <a:srgbClr val="000000"/>
                </a:solidFill>
                <a:latin typeface="Times New Roman"/>
                <a:ea typeface="Segoe UI"/>
              </a:rPr>
              <a:t>3</a:t>
            </a:fld>
            <a:endParaRPr lang="cs-CZ" sz="1200" b="0" strike="noStrike" spc="-1">
              <a:latin typeface="Arial"/>
            </a:endParaRPr>
          </a:p>
        </p:txBody>
      </p:sp>
      <p:sp>
        <p:nvSpPr>
          <p:cNvPr id="231" name="PlaceHolder 3"/>
          <p:cNvSpPr>
            <a:spLocks noGrp="1" noRot="1" noChangeAspect="1"/>
          </p:cNvSpPr>
          <p:nvPr>
            <p:ph type="sldImg"/>
          </p:nvPr>
        </p:nvSpPr>
        <p:spPr>
          <a:xfrm>
            <a:off x="219075" y="812800"/>
            <a:ext cx="7119938" cy="4005263"/>
          </a:xfrm>
          <a:prstGeom prst="rect">
            <a:avLst/>
          </a:prstGeom>
        </p:spPr>
      </p:sp>
      <p:sp>
        <p:nvSpPr>
          <p:cNvPr id="232"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6644D0C-CACC-4576-9533-EEA17E9EAE3F}" type="slidenum">
              <a:rPr lang="cs-CZ" sz="1400" b="0" strike="noStrike" spc="-1">
                <a:solidFill>
                  <a:srgbClr val="000000"/>
                </a:solidFill>
                <a:latin typeface="Times New Roman"/>
                <a:ea typeface="Segoe UI"/>
              </a:rPr>
              <a:t>5</a:t>
            </a:fld>
            <a:endParaRPr lang="cs-CZ" sz="1400" b="0" strike="noStrike" spc="-1">
              <a:latin typeface="Arial"/>
            </a:endParaRPr>
          </a:p>
        </p:txBody>
      </p:sp>
      <p:sp>
        <p:nvSpPr>
          <p:cNvPr id="242"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1888FB3-BB3E-4D65-AA6D-35CD680FF2B5}" type="slidenum">
              <a:rPr lang="cs-CZ" sz="1400" b="0" strike="noStrike" spc="-1">
                <a:solidFill>
                  <a:srgbClr val="000000"/>
                </a:solidFill>
                <a:latin typeface="Times New Roman"/>
                <a:ea typeface="Segoe UI"/>
              </a:rPr>
              <a:t>5</a:t>
            </a:fld>
            <a:endParaRPr lang="cs-CZ" sz="1400" b="0" strike="noStrike" spc="-1">
              <a:latin typeface="Arial"/>
            </a:endParaRPr>
          </a:p>
        </p:txBody>
      </p:sp>
      <p:sp>
        <p:nvSpPr>
          <p:cNvPr id="243" name="PlaceHolder 3"/>
          <p:cNvSpPr>
            <a:spLocks noGrp="1" noRot="1" noChangeAspect="1"/>
          </p:cNvSpPr>
          <p:nvPr>
            <p:ph type="sldImg"/>
          </p:nvPr>
        </p:nvSpPr>
        <p:spPr>
          <a:xfrm>
            <a:off x="217488" y="812800"/>
            <a:ext cx="7123112" cy="4006850"/>
          </a:xfrm>
          <a:prstGeom prst="rect">
            <a:avLst/>
          </a:prstGeom>
        </p:spPr>
      </p:sp>
      <p:sp>
        <p:nvSpPr>
          <p:cNvPr id="244"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DE44AF9-A7D4-44F5-833D-B6E74E051BBE}" type="slidenum">
              <a:rPr lang="cs-CZ" sz="1200" b="0" strike="noStrike" spc="-1">
                <a:solidFill>
                  <a:srgbClr val="000000"/>
                </a:solidFill>
                <a:latin typeface="Times New Roman"/>
                <a:ea typeface="Segoe UI"/>
              </a:rPr>
              <a:t>7</a:t>
            </a:fld>
            <a:endParaRPr lang="cs-CZ" sz="1200" b="0" strike="noStrike" spc="-1">
              <a:latin typeface="Arial"/>
            </a:endParaRPr>
          </a:p>
        </p:txBody>
      </p:sp>
      <p:sp>
        <p:nvSpPr>
          <p:cNvPr id="234" name="CustomShape 2"/>
          <p:cNvSpPr/>
          <p:nvPr/>
        </p:nvSpPr>
        <p:spPr>
          <a:xfrm>
            <a:off x="4278960" y="1015704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0EC648A-ECDF-475C-A11C-8F3E63672C7F}" type="slidenum">
              <a:rPr lang="cs-CZ" sz="1200" b="0" strike="noStrike" spc="-1">
                <a:solidFill>
                  <a:srgbClr val="000000"/>
                </a:solidFill>
                <a:latin typeface="Times New Roman"/>
                <a:ea typeface="Segoe UI"/>
              </a:rPr>
              <a:t>7</a:t>
            </a:fld>
            <a:endParaRPr lang="cs-CZ" sz="1200" b="0" strike="noStrike" spc="-1">
              <a:latin typeface="Arial"/>
            </a:endParaRPr>
          </a:p>
        </p:txBody>
      </p:sp>
      <p:sp>
        <p:nvSpPr>
          <p:cNvPr id="235" name="PlaceHolder 3"/>
          <p:cNvSpPr>
            <a:spLocks noGrp="1" noRot="1" noChangeAspect="1"/>
          </p:cNvSpPr>
          <p:nvPr>
            <p:ph type="sldImg"/>
          </p:nvPr>
        </p:nvSpPr>
        <p:spPr>
          <a:xfrm>
            <a:off x="219075" y="812800"/>
            <a:ext cx="7119938" cy="4005263"/>
          </a:xfrm>
          <a:prstGeom prst="rect">
            <a:avLst/>
          </a:prstGeom>
        </p:spPr>
      </p:sp>
      <p:sp>
        <p:nvSpPr>
          <p:cNvPr id="236" name="PlaceHolder 4"/>
          <p:cNvSpPr>
            <a:spLocks noGrp="1"/>
          </p:cNvSpPr>
          <p:nvPr>
            <p:ph type="body"/>
          </p:nvPr>
        </p:nvSpPr>
        <p:spPr>
          <a:xfrm>
            <a:off x="756000" y="5078520"/>
            <a:ext cx="6046560" cy="480996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B472A5-C818-4B43-A3B9-D2EFD63BA56A}"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250"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8572D18-B167-4E0B-8238-C8FDF22F6159}"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251" name="PlaceHolder 3"/>
          <p:cNvSpPr>
            <a:spLocks noGrp="1" noRot="1" noChangeAspect="1"/>
          </p:cNvSpPr>
          <p:nvPr>
            <p:ph type="sldImg"/>
          </p:nvPr>
        </p:nvSpPr>
        <p:spPr>
          <a:xfrm>
            <a:off x="217488" y="812800"/>
            <a:ext cx="7123112" cy="4006850"/>
          </a:xfrm>
          <a:prstGeom prst="rect">
            <a:avLst/>
          </a:prstGeom>
        </p:spPr>
      </p:sp>
      <p:sp>
        <p:nvSpPr>
          <p:cNvPr id="252"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A73A65AC-0367-4A0F-B320-4B4264BC42CF}" type="slidenum">
              <a:rPr lang="cs-CZ" sz="1400" b="0" strike="noStrike" spc="-1">
                <a:solidFill>
                  <a:srgbClr val="000000"/>
                </a:solidFill>
                <a:latin typeface="Times New Roman"/>
                <a:ea typeface="Segoe UI"/>
              </a:rPr>
              <a:t>12</a:t>
            </a:fld>
            <a:endParaRPr lang="cs-CZ" sz="1400" b="0" strike="noStrike" spc="-1">
              <a:latin typeface="Arial"/>
            </a:endParaRPr>
          </a:p>
        </p:txBody>
      </p:sp>
      <p:sp>
        <p:nvSpPr>
          <p:cNvPr id="246" name="CustomShape 2"/>
          <p:cNvSpPr/>
          <p:nvPr/>
        </p:nvSpPr>
        <p:spPr>
          <a:xfrm>
            <a:off x="4278600" y="1015704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3C385F-DF5D-4835-82BA-B82F12260BC8}" type="slidenum">
              <a:rPr lang="cs-CZ" sz="1400" b="0" strike="noStrike" spc="-1">
                <a:solidFill>
                  <a:srgbClr val="000000"/>
                </a:solidFill>
                <a:latin typeface="Times New Roman"/>
                <a:ea typeface="Segoe UI"/>
              </a:rPr>
              <a:t>12</a:t>
            </a:fld>
            <a:endParaRPr lang="cs-CZ" sz="1400" b="0" strike="noStrike" spc="-1">
              <a:latin typeface="Arial"/>
            </a:endParaRPr>
          </a:p>
        </p:txBody>
      </p:sp>
      <p:sp>
        <p:nvSpPr>
          <p:cNvPr id="247" name="PlaceHolder 3"/>
          <p:cNvSpPr>
            <a:spLocks noGrp="1" noRot="1" noChangeAspect="1"/>
          </p:cNvSpPr>
          <p:nvPr>
            <p:ph type="sldImg"/>
          </p:nvPr>
        </p:nvSpPr>
        <p:spPr>
          <a:xfrm>
            <a:off x="217488" y="812800"/>
            <a:ext cx="7123112" cy="4006850"/>
          </a:xfrm>
          <a:prstGeom prst="rect">
            <a:avLst/>
          </a:prstGeom>
        </p:spPr>
      </p:sp>
      <p:sp>
        <p:nvSpPr>
          <p:cNvPr id="248" name="PlaceHolder 4"/>
          <p:cNvSpPr>
            <a:spLocks noGrp="1"/>
          </p:cNvSpPr>
          <p:nvPr>
            <p:ph type="body"/>
          </p:nvPr>
        </p:nvSpPr>
        <p:spPr>
          <a:xfrm>
            <a:off x="756000" y="5078160"/>
            <a:ext cx="6046920" cy="481032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5"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9.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9.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503280" y="225720"/>
            <a:ext cx="9142200" cy="842760"/>
          </a:xfrm>
          <a:prstGeom prst="rect">
            <a:avLst/>
          </a:prstGeom>
          <a:no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gn="ctr">
              <a:lnSpc>
                <a:spcPct val="100000"/>
              </a:lnSpc>
              <a:spcBef>
                <a:spcPts val="641"/>
              </a:spcBef>
              <a:buClr>
                <a:srgbClr val="21409A"/>
              </a:buClr>
            </a:pPr>
            <a:r>
              <a:rPr lang="cs-CZ" sz="3200" b="1" strike="noStrike" spc="-1" dirty="0">
                <a:solidFill>
                  <a:srgbClr val="21409A"/>
                </a:solidFill>
                <a:latin typeface="Calibri"/>
                <a:ea typeface="DejaVu Sans"/>
              </a:rPr>
              <a:t>Nadání a jeho rozvoj (</a:t>
            </a:r>
            <a:r>
              <a:rPr lang="cs-CZ" sz="3200" b="1" strike="noStrike" spc="-1" dirty="0" err="1">
                <a:solidFill>
                  <a:srgbClr val="21409A"/>
                </a:solidFill>
                <a:latin typeface="Calibri"/>
                <a:ea typeface="DejaVu Sans"/>
              </a:rPr>
              <a:t>NaRo</a:t>
            </a:r>
            <a:r>
              <a:rPr lang="cs-CZ" sz="3200" b="1" strike="noStrike" spc="-1" dirty="0">
                <a:solidFill>
                  <a:srgbClr val="21409A"/>
                </a:solidFill>
                <a:latin typeface="Calibri"/>
                <a:ea typeface="DejaVu Sans"/>
              </a:rPr>
              <a:t>)</a:t>
            </a:r>
            <a:endParaRPr lang="cs-CZ" sz="3200" b="1" strike="noStrike" spc="-1" dirty="0">
              <a:latin typeface="Arial"/>
            </a:endParaRPr>
          </a:p>
        </p:txBody>
      </p:sp>
      <p:sp>
        <p:nvSpPr>
          <p:cNvPr id="159" name="CustomShape 2"/>
          <p:cNvSpPr/>
          <p:nvPr/>
        </p:nvSpPr>
        <p:spPr>
          <a:xfrm>
            <a:off x="503280" y="1286639"/>
            <a:ext cx="9081720" cy="1548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0000"/>
              </a:lnSpc>
              <a:spcBef>
                <a:spcPts val="561"/>
              </a:spcBef>
            </a:pPr>
            <a:endParaRPr lang="cs-CZ" sz="1800" b="0" strike="noStrike" spc="-1" dirty="0">
              <a:latin typeface="Arial"/>
            </a:endParaRPr>
          </a:p>
          <a:p>
            <a:pPr marL="1440">
              <a:lnSpc>
                <a:spcPct val="80000"/>
              </a:lnSpc>
              <a:spcBef>
                <a:spcPts val="561"/>
              </a:spcBef>
              <a:buClr>
                <a:srgbClr val="FF0000"/>
              </a:buClr>
            </a:pPr>
            <a:r>
              <a:rPr lang="cs-CZ" sz="2800" b="0" strike="noStrike" spc="-1" dirty="0">
                <a:solidFill>
                  <a:srgbClr val="FF0000"/>
                </a:solidFill>
                <a:latin typeface="Calibri"/>
                <a:ea typeface="DejaVu Sans"/>
              </a:rPr>
              <a:t>Lekce</a:t>
            </a:r>
          </a:p>
          <a:p>
            <a:pPr marL="457200" indent="-455760">
              <a:lnSpc>
                <a:spcPct val="80000"/>
              </a:lnSpc>
              <a:spcBef>
                <a:spcPts val="561"/>
              </a:spcBef>
              <a:buClr>
                <a:srgbClr val="FF0000"/>
              </a:buClr>
              <a:buFont typeface="Wingdings" charset="2"/>
              <a:buChar char=""/>
            </a:pPr>
            <a:r>
              <a:rPr lang="cs-CZ" sz="2800" b="0" strike="noStrike" spc="-1" dirty="0">
                <a:solidFill>
                  <a:srgbClr val="FF0000"/>
                </a:solidFill>
                <a:latin typeface="Calibri"/>
                <a:ea typeface="DejaVu Sans"/>
              </a:rPr>
              <a:t>Nadání, talent</a:t>
            </a:r>
            <a:endParaRPr lang="cs-CZ" sz="2800" b="0" strike="noStrike" spc="-1" dirty="0">
              <a:latin typeface="Arial"/>
            </a:endParaRPr>
          </a:p>
          <a:p>
            <a:pPr marL="457200" indent="-455760">
              <a:lnSpc>
                <a:spcPct val="80000"/>
              </a:lnSpc>
              <a:spcBef>
                <a:spcPts val="561"/>
              </a:spcBef>
              <a:buClr>
                <a:srgbClr val="FF0000"/>
              </a:buClr>
              <a:buFont typeface="Wingdings" charset="2"/>
              <a:buChar char=""/>
            </a:pPr>
            <a:r>
              <a:rPr lang="cs-CZ" sz="2800" b="0" strike="noStrike" spc="-1" dirty="0">
                <a:solidFill>
                  <a:srgbClr val="FF0000"/>
                </a:solidFill>
                <a:latin typeface="Calibri"/>
                <a:ea typeface="DejaVu Sans"/>
              </a:rPr>
              <a:t>Podstata nadání</a:t>
            </a:r>
            <a:endParaRPr lang="cs-CZ" sz="2800" b="0" strike="noStrike" spc="-1" dirty="0">
              <a:latin typeface="Arial"/>
            </a:endParaRPr>
          </a:p>
          <a:p>
            <a:pPr>
              <a:lnSpc>
                <a:spcPct val="80000"/>
              </a:lnSpc>
              <a:spcBef>
                <a:spcPts val="561"/>
              </a:spcBef>
            </a:pPr>
            <a:endParaRPr lang="cs-CZ" sz="28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22302"/>
            <a:ext cx="9072000" cy="553998"/>
          </a:xfrm>
        </p:spPr>
        <p:txBody>
          <a:bodyPr/>
          <a:lstStyle/>
          <a:p>
            <a:r>
              <a:rPr lang="cs-CZ" dirty="0"/>
              <a:t>Podobenství o hřivnách</a:t>
            </a:r>
            <a:br>
              <a:rPr lang="cs-CZ" dirty="0"/>
            </a:br>
            <a:endParaRPr lang="cs-CZ" dirty="0"/>
          </a:p>
        </p:txBody>
      </p:sp>
      <p:sp>
        <p:nvSpPr>
          <p:cNvPr id="3" name="Podnadpis 2"/>
          <p:cNvSpPr>
            <a:spLocks noGrp="1"/>
          </p:cNvSpPr>
          <p:nvPr>
            <p:ph type="subTitle"/>
          </p:nvPr>
        </p:nvSpPr>
        <p:spPr>
          <a:xfrm>
            <a:off x="287784" y="1254265"/>
            <a:ext cx="9288216" cy="3554819"/>
          </a:xfrm>
        </p:spPr>
        <p:txBody>
          <a:bodyPr/>
          <a:lstStyle/>
          <a:p>
            <a:r>
              <a:rPr lang="cs-CZ" sz="1100" dirty="0"/>
              <a:t>Ježíš řekl svým učedníkům toto podobenství: "Jeden </a:t>
            </a:r>
            <a:r>
              <a:rPr lang="cs-CZ" sz="1100" dirty="0" err="1"/>
              <a:t>človĕk</a:t>
            </a:r>
            <a:r>
              <a:rPr lang="cs-CZ" sz="1100" dirty="0"/>
              <a:t> se chystal na cesty: zavolal si služebníky a </a:t>
            </a:r>
            <a:r>
              <a:rPr lang="cs-CZ" sz="1100" dirty="0" err="1"/>
              <a:t>svĕřil</a:t>
            </a:r>
            <a:r>
              <a:rPr lang="cs-CZ" sz="1100" dirty="0"/>
              <a:t> jim svůj majetek. Jednomu dal </a:t>
            </a:r>
            <a:r>
              <a:rPr lang="cs-CZ" sz="1100" dirty="0" err="1"/>
              <a:t>pĕt</a:t>
            </a:r>
            <a:r>
              <a:rPr lang="cs-CZ" sz="1100" dirty="0"/>
              <a:t> hřiven, druhému </a:t>
            </a:r>
            <a:r>
              <a:rPr lang="cs-CZ" sz="1100" dirty="0" err="1"/>
              <a:t>dvĕ</a:t>
            </a:r>
            <a:r>
              <a:rPr lang="cs-CZ" sz="1100" dirty="0"/>
              <a:t> a třetímu jednu, každému podle jeho schopností, a odcestoval. Ten, který dostal </a:t>
            </a:r>
            <a:r>
              <a:rPr lang="cs-CZ" sz="1100" dirty="0" err="1"/>
              <a:t>pĕt</a:t>
            </a:r>
            <a:r>
              <a:rPr lang="cs-CZ" sz="1100" dirty="0"/>
              <a:t> hřiven, hned šel, (</a:t>
            </a:r>
            <a:r>
              <a:rPr lang="cs-CZ" sz="1100" dirty="0" err="1"/>
              <a:t>podnikavĕ</a:t>
            </a:r>
            <a:r>
              <a:rPr lang="cs-CZ" sz="1100" dirty="0"/>
              <a:t>) jich využil a vyzískal </a:t>
            </a:r>
            <a:r>
              <a:rPr lang="cs-CZ" sz="1100" dirty="0" err="1"/>
              <a:t>pĕt</a:t>
            </a:r>
            <a:r>
              <a:rPr lang="cs-CZ" sz="1100" dirty="0"/>
              <a:t> dalších. </a:t>
            </a:r>
            <a:r>
              <a:rPr lang="cs-CZ" sz="1100" dirty="0" err="1"/>
              <a:t>Stejnĕ</a:t>
            </a:r>
            <a:r>
              <a:rPr lang="cs-CZ" sz="1100" dirty="0"/>
              <a:t> i ten, který dostal </a:t>
            </a:r>
            <a:r>
              <a:rPr lang="cs-CZ" sz="1100" dirty="0" err="1"/>
              <a:t>dvĕ</a:t>
            </a:r>
            <a:r>
              <a:rPr lang="cs-CZ" sz="1100" dirty="0"/>
              <a:t>, vyzískal </a:t>
            </a:r>
            <a:r>
              <a:rPr lang="cs-CZ" sz="1100" dirty="0" err="1"/>
              <a:t>dvĕ</a:t>
            </a:r>
            <a:r>
              <a:rPr lang="cs-CZ" sz="1100" dirty="0"/>
              <a:t> další. Ale ten, který dostal jednu, šel, vykopal v zemi (jámu) a peníze svého pána ukryl. Po delší </a:t>
            </a:r>
            <a:r>
              <a:rPr lang="cs-CZ" sz="1100" dirty="0" err="1"/>
              <a:t>dobĕ</a:t>
            </a:r>
            <a:r>
              <a:rPr lang="cs-CZ" sz="1100" dirty="0"/>
              <a:t> se pán </a:t>
            </a:r>
            <a:r>
              <a:rPr lang="cs-CZ" sz="1100" dirty="0" err="1"/>
              <a:t>tĕch</a:t>
            </a:r>
            <a:r>
              <a:rPr lang="cs-CZ" sz="1100" dirty="0"/>
              <a:t> služebníků vrátil a dal se s nimi do účtování. Přistoupil ten, který dostal </a:t>
            </a:r>
            <a:r>
              <a:rPr lang="cs-CZ" sz="1100" dirty="0" err="1"/>
              <a:t>pĕt</a:t>
            </a:r>
            <a:r>
              <a:rPr lang="cs-CZ" sz="1100" dirty="0"/>
              <a:t> hřiven, přinesl s sebou </a:t>
            </a:r>
            <a:r>
              <a:rPr lang="cs-CZ" sz="1100" dirty="0" err="1"/>
              <a:t>pĕt</a:t>
            </a:r>
            <a:r>
              <a:rPr lang="cs-CZ" sz="1100" dirty="0"/>
              <a:t> dalších a řekl: "Pane, </a:t>
            </a:r>
            <a:r>
              <a:rPr lang="cs-CZ" sz="1100" dirty="0" err="1"/>
              <a:t>pĕt</a:t>
            </a:r>
            <a:r>
              <a:rPr lang="cs-CZ" sz="1100" dirty="0"/>
              <a:t> hřiven jsi mi </a:t>
            </a:r>
            <a:r>
              <a:rPr lang="cs-CZ" sz="1100" dirty="0" err="1"/>
              <a:t>svĕřil</a:t>
            </a:r>
            <a:r>
              <a:rPr lang="cs-CZ" sz="1100" dirty="0"/>
              <a:t>, hle – dalších </a:t>
            </a:r>
            <a:r>
              <a:rPr lang="cs-CZ" sz="1100" dirty="0" err="1"/>
              <a:t>pĕt</a:t>
            </a:r>
            <a:r>
              <a:rPr lang="cs-CZ" sz="1100" dirty="0"/>
              <a:t> jsem </a:t>
            </a:r>
            <a:r>
              <a:rPr lang="cs-CZ" sz="1100" dirty="0" err="1"/>
              <a:t>vydĕlal</a:t>
            </a:r>
            <a:r>
              <a:rPr lang="cs-CZ" sz="1100" dirty="0"/>
              <a:t>." Pán mu řekl: "</a:t>
            </a:r>
            <a:r>
              <a:rPr lang="cs-CZ" sz="1100" dirty="0" err="1"/>
              <a:t>Správnĕ</a:t>
            </a:r>
            <a:r>
              <a:rPr lang="cs-CZ" sz="1100" dirty="0"/>
              <a:t>, služebníku dobrý a </a:t>
            </a:r>
            <a:r>
              <a:rPr lang="cs-CZ" sz="1100" dirty="0" err="1"/>
              <a:t>vĕrný</a:t>
            </a:r>
            <a:r>
              <a:rPr lang="cs-CZ" sz="1100" dirty="0"/>
              <a:t>. Málo jsi spravoval </a:t>
            </a:r>
            <a:r>
              <a:rPr lang="cs-CZ" sz="1100" dirty="0" err="1"/>
              <a:t>vĕrnĕ</a:t>
            </a:r>
            <a:r>
              <a:rPr lang="cs-CZ" sz="1100" dirty="0"/>
              <a:t>, mnoho ti </a:t>
            </a:r>
            <a:r>
              <a:rPr lang="cs-CZ" sz="1100" dirty="0" err="1"/>
              <a:t>svĕřím</a:t>
            </a:r>
            <a:r>
              <a:rPr lang="cs-CZ" sz="1100" dirty="0"/>
              <a:t>. Pojď se radovat se svým pánem." Přistoupil i ten, který dostal </a:t>
            </a:r>
            <a:r>
              <a:rPr lang="cs-CZ" sz="1100" dirty="0" err="1"/>
              <a:t>dvĕ</a:t>
            </a:r>
            <a:r>
              <a:rPr lang="cs-CZ" sz="1100" dirty="0"/>
              <a:t> hřivny, a řekl: "Pane, </a:t>
            </a:r>
            <a:r>
              <a:rPr lang="cs-CZ" sz="1100" dirty="0" err="1"/>
              <a:t>dvĕ</a:t>
            </a:r>
            <a:r>
              <a:rPr lang="cs-CZ" sz="1100" dirty="0"/>
              <a:t> hřivny jsi mi </a:t>
            </a:r>
            <a:r>
              <a:rPr lang="cs-CZ" sz="1100" dirty="0" err="1"/>
              <a:t>svĕřil</a:t>
            </a:r>
            <a:r>
              <a:rPr lang="cs-CZ" sz="1100" dirty="0"/>
              <a:t>, hle – další </a:t>
            </a:r>
            <a:r>
              <a:rPr lang="cs-CZ" sz="1100" dirty="0" err="1"/>
              <a:t>dvĕ</a:t>
            </a:r>
            <a:r>
              <a:rPr lang="cs-CZ" sz="1100" dirty="0"/>
              <a:t> jsem </a:t>
            </a:r>
            <a:r>
              <a:rPr lang="cs-CZ" sz="1100" dirty="0" err="1"/>
              <a:t>vydĕlal</a:t>
            </a:r>
            <a:r>
              <a:rPr lang="cs-CZ" sz="1100" dirty="0"/>
              <a:t>." Pán mu řekl: "</a:t>
            </a:r>
            <a:r>
              <a:rPr lang="cs-CZ" sz="1100" dirty="0" err="1"/>
              <a:t>Správnĕ</a:t>
            </a:r>
            <a:r>
              <a:rPr lang="cs-CZ" sz="1100" dirty="0"/>
              <a:t>, služebníku dobrý a </a:t>
            </a:r>
            <a:r>
              <a:rPr lang="cs-CZ" sz="1100" dirty="0" err="1"/>
              <a:t>vĕrný</a:t>
            </a:r>
            <a:r>
              <a:rPr lang="cs-CZ" sz="1100" dirty="0"/>
              <a:t>. Málo jsi spravoval </a:t>
            </a:r>
            <a:r>
              <a:rPr lang="cs-CZ" sz="1100" dirty="0" err="1"/>
              <a:t>vĕrnĕ</a:t>
            </a:r>
            <a:r>
              <a:rPr lang="cs-CZ" sz="1100" dirty="0"/>
              <a:t>, mnoho ti </a:t>
            </a:r>
            <a:r>
              <a:rPr lang="cs-CZ" sz="1100" dirty="0" err="1"/>
              <a:t>svĕřím</a:t>
            </a:r>
            <a:r>
              <a:rPr lang="cs-CZ" sz="1100" dirty="0"/>
              <a:t>. Pojď se radovat se svým pánem." Přistoupil pak i ten, který dostal jednu hřivnu, a řekl: "Pane, vím, že jsi tvrdý </a:t>
            </a:r>
            <a:r>
              <a:rPr lang="cs-CZ" sz="1100" dirty="0" err="1"/>
              <a:t>človĕk</a:t>
            </a:r>
            <a:r>
              <a:rPr lang="cs-CZ" sz="1100" dirty="0"/>
              <a:t>; sklízíš, kde jsi nesel, a sbíráš, kde jsi nerozsypal: </a:t>
            </a:r>
            <a:r>
              <a:rPr lang="cs-CZ" sz="1100" dirty="0" err="1"/>
              <a:t>Mĕl</a:t>
            </a:r>
            <a:r>
              <a:rPr lang="cs-CZ" sz="1100" dirty="0"/>
              <a:t> jsem strach, a proto jsem šel a tvou hřivnu ukryl v zemi. Tady máš, co ti patří." Pán mu </a:t>
            </a:r>
            <a:r>
              <a:rPr lang="cs-CZ" sz="1100" dirty="0" err="1"/>
              <a:t>odpovĕdĕl</a:t>
            </a:r>
            <a:r>
              <a:rPr lang="cs-CZ" sz="1100" dirty="0"/>
              <a:t>: "Služebníku špatný a líný! </a:t>
            </a:r>
            <a:r>
              <a:rPr lang="cs-CZ" sz="1100" dirty="0" err="1"/>
              <a:t>Vĕdĕl</a:t>
            </a:r>
            <a:r>
              <a:rPr lang="cs-CZ" sz="1100" dirty="0"/>
              <a:t> jsi, že sklízím, kde jsem nesel, a sbírám, kde jsem nerozsypal? </a:t>
            </a:r>
            <a:r>
              <a:rPr lang="cs-CZ" sz="1100" dirty="0" err="1"/>
              <a:t>Mĕl</a:t>
            </a:r>
            <a:r>
              <a:rPr lang="cs-CZ" sz="1100" dirty="0"/>
              <a:t> jsi tedy moje peníze uložit u </a:t>
            </a:r>
            <a:r>
              <a:rPr lang="cs-CZ" sz="1100" dirty="0" err="1"/>
              <a:t>smĕnárníků</a:t>
            </a:r>
            <a:r>
              <a:rPr lang="cs-CZ" sz="1100" dirty="0"/>
              <a:t> a já bych si při návratu vyzvedl i s úrokem, co je moje. </a:t>
            </a:r>
            <a:r>
              <a:rPr lang="cs-CZ" sz="1100" dirty="0" err="1"/>
              <a:t>Vezmĕte</a:t>
            </a:r>
            <a:r>
              <a:rPr lang="cs-CZ" sz="1100" dirty="0"/>
              <a:t> mu tu hřivnu a dejte tomu, který má deset hřiven. </a:t>
            </a:r>
            <a:r>
              <a:rPr lang="cs-CZ" sz="1100" b="1" dirty="0">
                <a:solidFill>
                  <a:srgbClr val="FF0000"/>
                </a:solidFill>
              </a:rPr>
              <a:t>Neboť každému, kdo má, bude dáno a bude mít nadbytek. Kdo nemá, tomu bude vzato i to, co m</a:t>
            </a:r>
            <a:r>
              <a:rPr lang="cs-CZ" sz="1100" dirty="0"/>
              <a:t>á. A tohoto služebníka, který není k ničemu, hoďte ven do temnot. Tam bude pláč a </a:t>
            </a:r>
            <a:r>
              <a:rPr lang="cs-CZ" sz="1100" dirty="0" err="1"/>
              <a:t>skřípĕní</a:t>
            </a:r>
            <a:r>
              <a:rPr lang="cs-CZ" sz="1100" dirty="0"/>
              <a:t> zubů."</a:t>
            </a:r>
          </a:p>
          <a:p>
            <a:endParaRPr lang="cs-CZ" sz="1100" dirty="0"/>
          </a:p>
          <a:p>
            <a:endParaRPr lang="cs-CZ" sz="1100" dirty="0"/>
          </a:p>
          <a:p>
            <a:r>
              <a:rPr lang="cs-CZ" sz="1100" dirty="0"/>
              <a:t>Podobenství ale ukazuje další důležité skutečnosti. Všimněte si, že množství svěřených hřiven je v jednotlivých případech různé. </a:t>
            </a:r>
            <a:r>
              <a:rPr lang="cs-CZ" sz="1100" b="1" dirty="0">
                <a:solidFill>
                  <a:srgbClr val="0070C0"/>
                </a:solidFill>
              </a:rPr>
              <a:t>Pán rozdělil hřivny mezi své služebníky, každému podle jeho schopností. </a:t>
            </a:r>
            <a:r>
              <a:rPr lang="cs-CZ" sz="1100" b="1" u="sng" dirty="0">
                <a:solidFill>
                  <a:srgbClr val="0070C0"/>
                </a:solidFill>
              </a:rPr>
              <a:t>Tzn. že po nikom nepožadoval výkon nad jeho možnosti</a:t>
            </a:r>
            <a:r>
              <a:rPr lang="cs-CZ" sz="1100" dirty="0"/>
              <a:t>. Když jednomu svěřil dvě hřivny, nepožadoval po něm, aby s nimi vydělal dalších deset hřiven jako jiný. </a:t>
            </a:r>
            <a:r>
              <a:rPr lang="cs-CZ" sz="1100" b="1" dirty="0">
                <a:solidFill>
                  <a:srgbClr val="FF0000"/>
                </a:solidFill>
              </a:rPr>
              <a:t>Důležité tedy není množství svěřených prostředků</a:t>
            </a:r>
            <a:r>
              <a:rPr lang="cs-CZ" sz="1100" dirty="0"/>
              <a:t>, </a:t>
            </a:r>
            <a:r>
              <a:rPr lang="cs-CZ" sz="1100" b="1" dirty="0">
                <a:solidFill>
                  <a:srgbClr val="FF0000"/>
                </a:solidFill>
              </a:rPr>
              <a:t>ale </a:t>
            </a:r>
            <a:r>
              <a:rPr lang="cs-CZ" sz="1100" b="1" u="sng" dirty="0">
                <a:solidFill>
                  <a:srgbClr val="FF0000"/>
                </a:solidFill>
              </a:rPr>
              <a:t>postoj </a:t>
            </a:r>
            <a:r>
              <a:rPr lang="cs-CZ" sz="1100" b="1" dirty="0">
                <a:solidFill>
                  <a:srgbClr val="FF0000"/>
                </a:solidFill>
              </a:rPr>
              <a:t>služebníků </a:t>
            </a:r>
            <a:r>
              <a:rPr lang="cs-CZ" sz="1100" b="1" u="sng" dirty="0">
                <a:solidFill>
                  <a:srgbClr val="FF0000"/>
                </a:solidFill>
              </a:rPr>
              <a:t>k jejich správě</a:t>
            </a:r>
            <a:r>
              <a:rPr lang="cs-CZ" sz="1100" dirty="0"/>
              <a:t>. První dva služebníci uvažovali tak, že je potřeba, aby se jejich pánu dařilo, aby jeho majetek rostl, aby jeho podnik ve světě prosperoval. Přáli mu úspěch. A dělali pro to vše, co bylo v jejich silách. Ten třetí uvažoval jinak. Myslel především sám na sebe. Problém nebyl v tom, že by musel vydělat deset hřiven jako ten první nebo dvě hřivny jako ten druhý. Možná nemusel vydělat ani jednu hřivnu. Pánu by asi stačilo, kdyby prostě do toho šel. Kdyby projevil stejnou ochotu a stejně přejný postoj ke svému pánu, jako ti první dva</a:t>
            </a:r>
          </a:p>
        </p:txBody>
      </p:sp>
    </p:spTree>
    <p:extLst>
      <p:ext uri="{BB962C8B-B14F-4D97-AF65-F5344CB8AC3E}">
        <p14:creationId xmlns:p14="http://schemas.microsoft.com/office/powerpoint/2010/main" val="52530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503640" y="225720"/>
            <a:ext cx="9070200" cy="94500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NADÁNÍ,  TALENT</a:t>
            </a:r>
            <a:endParaRPr lang="cs-CZ" sz="3200" b="1" strike="noStrike" spc="-1" dirty="0">
              <a:latin typeface="Arial"/>
            </a:endParaRPr>
          </a:p>
        </p:txBody>
      </p:sp>
      <p:sp>
        <p:nvSpPr>
          <p:cNvPr id="184" name="CustomShape 2"/>
          <p:cNvSpPr/>
          <p:nvPr/>
        </p:nvSpPr>
        <p:spPr>
          <a:xfrm>
            <a:off x="503640" y="1326599"/>
            <a:ext cx="9217192" cy="4172971"/>
          </a:xfrm>
          <a:prstGeom prst="rect">
            <a:avLst/>
          </a:prstGeom>
          <a:noFill/>
          <a:ln>
            <a:solidFill>
              <a:srgbClr val="0070C0"/>
            </a:solid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a:lnSpc>
                <a:spcPct val="100000"/>
              </a:lnSpc>
              <a:spcBef>
                <a:spcPts val="641"/>
              </a:spcBef>
            </a:pPr>
            <a:r>
              <a:rPr lang="cs-CZ" sz="3200" spc="-1" dirty="0">
                <a:solidFill>
                  <a:srgbClr val="000000"/>
                </a:solidFill>
                <a:latin typeface="Calibri"/>
              </a:rPr>
              <a:t>Rozlišení</a:t>
            </a:r>
          </a:p>
          <a:p>
            <a:pPr>
              <a:lnSpc>
                <a:spcPct val="100000"/>
              </a:lnSpc>
              <a:spcBef>
                <a:spcPts val="641"/>
              </a:spcBef>
            </a:pPr>
            <a:r>
              <a:rPr lang="cs-CZ" sz="3200" b="1" spc="-1" dirty="0">
                <a:solidFill>
                  <a:srgbClr val="000000"/>
                </a:solidFill>
                <a:latin typeface="Calibri"/>
              </a:rPr>
              <a:t>a) kvantitativní (Dočekal)</a:t>
            </a:r>
          </a:p>
          <a:p>
            <a:pPr marL="342900" indent="-342900">
              <a:lnSpc>
                <a:spcPct val="100000"/>
              </a:lnSpc>
              <a:spcBef>
                <a:spcPts val="641"/>
              </a:spcBef>
              <a:buFont typeface="Arial" panose="020B0604020202020204" pitchFamily="34" charset="0"/>
              <a:buChar char="•"/>
            </a:pPr>
            <a:r>
              <a:rPr lang="cs-CZ" sz="3200" b="0" strike="noStrike" spc="-1" dirty="0">
                <a:solidFill>
                  <a:srgbClr val="000000"/>
                </a:solidFill>
                <a:latin typeface="Calibri"/>
              </a:rPr>
              <a:t>Nadání – rozvinutá schopnost </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Talent – vyšší stupeň nadání. Dříve nejvyšší – genialita (dnes se nepoužívá)</a:t>
            </a:r>
          </a:p>
          <a:p>
            <a:pPr>
              <a:lnSpc>
                <a:spcPct val="100000"/>
              </a:lnSpc>
              <a:spcBef>
                <a:spcPts val="641"/>
              </a:spcBef>
            </a:pPr>
            <a:r>
              <a:rPr lang="cs-CZ" sz="3200" b="1" spc="-1" dirty="0">
                <a:solidFill>
                  <a:srgbClr val="000000"/>
                </a:solidFill>
                <a:latin typeface="Calibri"/>
              </a:rPr>
              <a:t>b) podle druhu činnost (Porter) </a:t>
            </a:r>
            <a:endParaRPr lang="cs-CZ" sz="3200" b="1" strike="noStrike" spc="-1" dirty="0">
              <a:solidFill>
                <a:srgbClr val="000000"/>
              </a:solidFill>
              <a:latin typeface="Calibri"/>
            </a:endParaRPr>
          </a:p>
          <a:p>
            <a:pPr marL="342900" indent="-342900">
              <a:lnSpc>
                <a:spcPct val="100000"/>
              </a:lnSpc>
              <a:spcBef>
                <a:spcPts val="641"/>
              </a:spcBef>
              <a:buFont typeface="Arial" panose="020B0604020202020204" pitchFamily="34" charset="0"/>
              <a:buChar char="•"/>
            </a:pPr>
            <a:r>
              <a:rPr lang="cs-CZ" sz="3200" b="0" strike="noStrike" spc="-1" dirty="0">
                <a:solidFill>
                  <a:srgbClr val="000000"/>
                </a:solidFill>
                <a:latin typeface="Calibri"/>
              </a:rPr>
              <a:t>Nadání – mimořádná schopnost </a:t>
            </a:r>
            <a:r>
              <a:rPr lang="cs-CZ" sz="3200" spc="-1" dirty="0">
                <a:solidFill>
                  <a:srgbClr val="000000"/>
                </a:solidFill>
                <a:latin typeface="Calibri"/>
              </a:rPr>
              <a:t>v intelektuální rovině, akademické vzdělání </a:t>
            </a:r>
          </a:p>
          <a:p>
            <a:pPr marL="342900" indent="-342900">
              <a:lnSpc>
                <a:spcPct val="100000"/>
              </a:lnSpc>
              <a:spcBef>
                <a:spcPts val="641"/>
              </a:spcBef>
              <a:buFont typeface="Arial" panose="020B0604020202020204" pitchFamily="34" charset="0"/>
              <a:buChar char="•"/>
            </a:pPr>
            <a:r>
              <a:rPr lang="cs-CZ" sz="3200" b="0" strike="noStrike" spc="-1" dirty="0">
                <a:solidFill>
                  <a:srgbClr val="000000"/>
                </a:solidFill>
                <a:latin typeface="Calibri"/>
              </a:rPr>
              <a:t>Talent – souvisí se schopnosti člověka (výtvarné, hudební, umělecké schopnosti)</a:t>
            </a:r>
          </a:p>
          <a:p>
            <a:pPr>
              <a:lnSpc>
                <a:spcPct val="100000"/>
              </a:lnSpc>
              <a:spcBef>
                <a:spcPts val="641"/>
              </a:spcBef>
            </a:pPr>
            <a:r>
              <a:rPr lang="cs-CZ" sz="3200" b="1" spc="-1" dirty="0">
                <a:solidFill>
                  <a:srgbClr val="000000"/>
                </a:solidFill>
                <a:latin typeface="Calibri"/>
              </a:rPr>
              <a:t>c) podle stupně všeobecnosti</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Nadání – všeobecné schopnosti</a:t>
            </a:r>
          </a:p>
          <a:p>
            <a:pPr marL="342900" indent="-342900">
              <a:lnSpc>
                <a:spcPct val="100000"/>
              </a:lnSpc>
              <a:spcBef>
                <a:spcPts val="641"/>
              </a:spcBef>
              <a:buFont typeface="Arial" panose="020B0604020202020204" pitchFamily="34" charset="0"/>
              <a:buChar char="•"/>
            </a:pPr>
            <a:r>
              <a:rPr lang="cs-CZ" sz="3200" b="0" strike="noStrike" spc="-1" dirty="0">
                <a:solidFill>
                  <a:srgbClr val="000000"/>
                </a:solidFill>
                <a:latin typeface="Calibri"/>
              </a:rPr>
              <a:t>Talent – spojován s určitými předpoklady pro konkrétní specifickou činnost</a:t>
            </a:r>
          </a:p>
          <a:p>
            <a:pPr>
              <a:lnSpc>
                <a:spcPct val="100000"/>
              </a:lnSpc>
              <a:spcBef>
                <a:spcPts val="641"/>
              </a:spcBef>
            </a:pPr>
            <a:r>
              <a:rPr lang="cs-CZ" sz="3200" b="1" spc="-1" dirty="0">
                <a:solidFill>
                  <a:srgbClr val="000000"/>
                </a:solidFill>
                <a:latin typeface="Calibri"/>
              </a:rPr>
              <a:t>d) podle úrovně aktualizace (Musil)</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Nadání – potenciál</a:t>
            </a:r>
          </a:p>
          <a:p>
            <a:pPr marL="342900" indent="-342900">
              <a:lnSpc>
                <a:spcPct val="100000"/>
              </a:lnSpc>
              <a:spcBef>
                <a:spcPts val="641"/>
              </a:spcBef>
              <a:buFont typeface="Arial" panose="020B0604020202020204" pitchFamily="34" charset="0"/>
              <a:buChar char="•"/>
            </a:pPr>
            <a:r>
              <a:rPr lang="cs-CZ" sz="3200" b="0" strike="noStrike" spc="-1" dirty="0">
                <a:solidFill>
                  <a:srgbClr val="000000"/>
                </a:solidFill>
                <a:latin typeface="Calibri"/>
              </a:rPr>
              <a:t>Talent – aktualizovaný předpoklad</a:t>
            </a:r>
          </a:p>
          <a:p>
            <a:pPr>
              <a:lnSpc>
                <a:spcPct val="100000"/>
              </a:lnSpc>
              <a:spcBef>
                <a:spcPts val="641"/>
              </a:spcBef>
            </a:pPr>
            <a:r>
              <a:rPr lang="cs-CZ" sz="3200" b="1" spc="-1" dirty="0">
                <a:solidFill>
                  <a:srgbClr val="000000"/>
                </a:solidFill>
                <a:latin typeface="Calibri"/>
              </a:rPr>
              <a:t>e) genetické (</a:t>
            </a:r>
            <a:r>
              <a:rPr lang="cs-CZ" sz="3200" b="1" spc="-1" dirty="0" err="1">
                <a:solidFill>
                  <a:srgbClr val="000000"/>
                </a:solidFill>
                <a:latin typeface="Calibri"/>
              </a:rPr>
              <a:t>Gagné</a:t>
            </a:r>
            <a:r>
              <a:rPr lang="cs-CZ" sz="3200" b="1" spc="-1" dirty="0">
                <a:solidFill>
                  <a:srgbClr val="000000"/>
                </a:solidFill>
                <a:latin typeface="Calibri"/>
              </a:rPr>
              <a:t>)</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Nadání – souhrn vrozených vloh (genotypové)</a:t>
            </a:r>
          </a:p>
          <a:p>
            <a:pPr marL="342900" indent="-342900">
              <a:lnSpc>
                <a:spcPct val="100000"/>
              </a:lnSpc>
              <a:spcBef>
                <a:spcPts val="641"/>
              </a:spcBef>
              <a:buFont typeface="Arial" panose="020B0604020202020204" pitchFamily="34" charset="0"/>
              <a:buChar char="•"/>
            </a:pPr>
            <a:r>
              <a:rPr lang="cs-CZ" sz="3200" spc="-1" dirty="0">
                <a:solidFill>
                  <a:srgbClr val="000000"/>
                </a:solidFill>
                <a:latin typeface="Calibri"/>
              </a:rPr>
              <a:t>Talent – aktualizovaný jejich projev, základem vliv prostředí (fenotyp)</a:t>
            </a:r>
          </a:p>
          <a:p>
            <a:pPr marL="342900" indent="-342900">
              <a:lnSpc>
                <a:spcPct val="100000"/>
              </a:lnSpc>
              <a:spcBef>
                <a:spcPts val="641"/>
              </a:spcBef>
              <a:buFont typeface="Arial" panose="020B0604020202020204" pitchFamily="34" charset="0"/>
              <a:buChar char="•"/>
            </a:pPr>
            <a:endParaRPr lang="cs-CZ" sz="3200" b="0" strike="noStrike" spc="-1" dirty="0">
              <a:solidFill>
                <a:srgbClr val="000000"/>
              </a:solidFill>
              <a:latin typeface="Calibri"/>
            </a:endParaRPr>
          </a:p>
          <a:p>
            <a:pPr marL="342900" indent="-342900">
              <a:lnSpc>
                <a:spcPct val="100000"/>
              </a:lnSpc>
              <a:spcBef>
                <a:spcPts val="641"/>
              </a:spcBef>
              <a:buFont typeface="Arial" panose="020B0604020202020204" pitchFamily="34" charset="0"/>
              <a:buChar char="•"/>
            </a:pPr>
            <a:endParaRPr lang="cs-CZ" sz="2000" b="0" strike="noStrike" spc="-1" dirty="0">
              <a:latin typeface="Arial"/>
            </a:endParaRPr>
          </a:p>
          <a:p>
            <a:pPr>
              <a:lnSpc>
                <a:spcPct val="100000"/>
              </a:lnSpc>
              <a:spcBef>
                <a:spcPts val="641"/>
              </a:spcBef>
            </a:pPr>
            <a:endParaRPr lang="cs-CZ" sz="2000" b="0" strike="noStrike" spc="-1" dirty="0">
              <a:latin typeface="Arial"/>
            </a:endParaRPr>
          </a:p>
        </p:txBody>
      </p:sp>
    </p:spTree>
    <p:extLst>
      <p:ext uri="{BB962C8B-B14F-4D97-AF65-F5344CB8AC3E}">
        <p14:creationId xmlns:p14="http://schemas.microsoft.com/office/powerpoint/2010/main" val="65523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CustomShape 1"/>
          <p:cNvSpPr/>
          <p:nvPr/>
        </p:nvSpPr>
        <p:spPr>
          <a:xfrm>
            <a:off x="503280" y="225720"/>
            <a:ext cx="9069840" cy="945000"/>
          </a:xfrm>
          <a:prstGeom prst="rect">
            <a:avLst/>
          </a:prstGeom>
          <a:noFill/>
          <a:ln>
            <a:noFill/>
          </a:ln>
        </p:spPr>
        <p:style>
          <a:lnRef idx="0">
            <a:scrgbClr r="0" g="0" b="0"/>
          </a:lnRef>
          <a:fillRef idx="0">
            <a:scrgbClr r="0" g="0" b="0"/>
          </a:fillRef>
          <a:effectRef idx="0">
            <a:scrgbClr r="0" g="0" b="0"/>
          </a:effectRef>
          <a:fontRef idx="minor"/>
        </p:style>
      </p:sp>
      <p:sp>
        <p:nvSpPr>
          <p:cNvPr id="188" name="CustomShape 2"/>
          <p:cNvSpPr/>
          <p:nvPr/>
        </p:nvSpPr>
        <p:spPr>
          <a:xfrm>
            <a:off x="503280" y="1325880"/>
            <a:ext cx="9070200" cy="4129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1414"/>
              </a:spcBef>
            </a:pPr>
            <a:r>
              <a:rPr lang="cs-CZ" sz="2400" b="0" strike="noStrike" spc="-1" dirty="0">
                <a:solidFill>
                  <a:srgbClr val="000000"/>
                </a:solidFill>
                <a:latin typeface="Calibri"/>
                <a:ea typeface="Microsoft YaHei"/>
              </a:rPr>
              <a:t>Dána genotypem </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Determinován „talent – nadání“</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Vrozený předpoklad (někdy ovlivnění nitroděložním vývojem)</a:t>
            </a:r>
            <a:endParaRPr lang="cs-CZ" sz="2400" b="0" strike="noStrike" spc="-1" dirty="0">
              <a:latin typeface="Arial"/>
            </a:endParaRPr>
          </a:p>
          <a:p>
            <a:pPr>
              <a:lnSpc>
                <a:spcPct val="80000"/>
              </a:lnSpc>
              <a:spcBef>
                <a:spcPts val="1414"/>
              </a:spcBef>
            </a:pPr>
            <a:r>
              <a:rPr lang="cs-CZ" sz="2400" b="0" strike="noStrike" spc="-1" dirty="0">
                <a:solidFill>
                  <a:srgbClr val="000000"/>
                </a:solidFill>
                <a:latin typeface="Calibri"/>
                <a:ea typeface="Microsoft YaHei"/>
              </a:rPr>
              <a:t>Vysoký stupeň determinovanosti např. u pohybových schopností – sportovců, hudebníků </a:t>
            </a:r>
            <a:br>
              <a:rPr dirty="0"/>
            </a:br>
            <a:r>
              <a:rPr lang="cs-CZ" sz="3000" b="0" strike="noStrike" spc="-1" dirty="0">
                <a:solidFill>
                  <a:srgbClr val="000000"/>
                </a:solidFill>
                <a:latin typeface="Arial"/>
                <a:ea typeface="Microsoft YaHei"/>
              </a:rPr>
              <a:t> </a:t>
            </a:r>
            <a:endParaRPr lang="cs-CZ" sz="3000" b="0" strike="noStrike" spc="-1" dirty="0">
              <a:latin typeface="Arial"/>
            </a:endParaRPr>
          </a:p>
        </p:txBody>
      </p:sp>
      <p:sp>
        <p:nvSpPr>
          <p:cNvPr id="189" name="CustomShape 3"/>
          <p:cNvSpPr/>
          <p:nvPr/>
        </p:nvSpPr>
        <p:spPr>
          <a:xfrm>
            <a:off x="503640" y="226080"/>
            <a:ext cx="9070200" cy="945000"/>
          </a:xfrm>
          <a:prstGeom prst="rect">
            <a:avLst/>
          </a:prstGeom>
          <a:solidFill>
            <a:srgbClr val="FCD5B5"/>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VLOHA</a:t>
            </a:r>
            <a:endParaRPr lang="cs-CZ" sz="3200" b="1" strike="noStrike" spc="-1" dirty="0">
              <a:latin typeface="Arial"/>
            </a:endParaRPr>
          </a:p>
        </p:txBody>
      </p:sp>
      <p:pic>
        <p:nvPicPr>
          <p:cNvPr id="191" name="Obrázek 190"/>
          <p:cNvPicPr/>
          <p:nvPr/>
        </p:nvPicPr>
        <p:blipFill>
          <a:blip r:embed="rId3"/>
          <a:stretch/>
        </p:blipFill>
        <p:spPr>
          <a:xfrm>
            <a:off x="7054200" y="247140"/>
            <a:ext cx="2162576" cy="1580023"/>
          </a:xfrm>
          <a:prstGeom prst="rect">
            <a:avLst/>
          </a:prstGeom>
          <a:ln>
            <a:noFill/>
          </a:ln>
        </p:spPr>
      </p:pic>
      <p:pic>
        <p:nvPicPr>
          <p:cNvPr id="192" name="Obrázek 191"/>
          <p:cNvPicPr/>
          <p:nvPr/>
        </p:nvPicPr>
        <p:blipFill>
          <a:blip r:embed="rId4"/>
          <a:stretch/>
        </p:blipFill>
        <p:spPr>
          <a:xfrm>
            <a:off x="3240112" y="3555355"/>
            <a:ext cx="2094840" cy="1393920"/>
          </a:xfrm>
          <a:prstGeom prst="rect">
            <a:avLst/>
          </a:prstGeom>
          <a:ln>
            <a:noFill/>
          </a:ln>
        </p:spPr>
      </p:pic>
      <p:pic>
        <p:nvPicPr>
          <p:cNvPr id="2" name="Picture 2" descr="VY_32_INOVACE_16_Za všechno mohou ge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44" y="3135942"/>
            <a:ext cx="3308776" cy="2415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jlepší sprintéři se nepotkají? - Českobudějovický dení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92" y="3473786"/>
            <a:ext cx="2625870" cy="1475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503640" y="225720"/>
            <a:ext cx="9070200" cy="945000"/>
          </a:xfrm>
          <a:prstGeom prst="rect">
            <a:avLst/>
          </a:prstGeom>
          <a:solidFill>
            <a:srgbClr val="FCD5B5"/>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000000"/>
              </a:buClr>
            </a:pPr>
            <a:r>
              <a:rPr lang="cs-CZ" sz="3200" b="1" strike="noStrike" spc="-1" dirty="0">
                <a:solidFill>
                  <a:srgbClr val="000000"/>
                </a:solidFill>
                <a:latin typeface="Calibri"/>
                <a:ea typeface="DejaVu Sans"/>
              </a:rPr>
              <a:t>VLOHA</a:t>
            </a:r>
            <a:endParaRPr lang="cs-CZ" sz="3200" b="1" strike="noStrike" spc="-1" dirty="0">
              <a:latin typeface="Arial"/>
            </a:endParaRPr>
          </a:p>
        </p:txBody>
      </p:sp>
      <p:sp>
        <p:nvSpPr>
          <p:cNvPr id="195" name="CustomShape 2"/>
          <p:cNvSpPr/>
          <p:nvPr/>
        </p:nvSpPr>
        <p:spPr>
          <a:xfrm>
            <a:off x="503640" y="1326239"/>
            <a:ext cx="9217192" cy="36692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a:lnSpc>
                <a:spcPct val="100000"/>
              </a:lnSpc>
              <a:spcBef>
                <a:spcPts val="641"/>
              </a:spcBef>
            </a:pPr>
            <a:r>
              <a:rPr lang="cs-CZ" sz="3200" b="0" strike="noStrike" spc="-1" dirty="0">
                <a:solidFill>
                  <a:srgbClr val="000000"/>
                </a:solidFill>
                <a:latin typeface="Calibri"/>
                <a:ea typeface="DejaVu Sans"/>
              </a:rPr>
              <a:t>- vrozené fyziologicko-anatomické zvláštnosti především nervové soustavy</a:t>
            </a:r>
          </a:p>
          <a:p>
            <a:pPr>
              <a:lnSpc>
                <a:spcPct val="100000"/>
              </a:lnSpc>
              <a:spcBef>
                <a:spcPts val="641"/>
              </a:spcBef>
            </a:pPr>
            <a:r>
              <a:rPr lang="cs-CZ" sz="3200" b="0" strike="noStrike" spc="-1" dirty="0">
                <a:solidFill>
                  <a:srgbClr val="000000"/>
                </a:solidFill>
                <a:latin typeface="Calibri"/>
                <a:ea typeface="DejaVu Sans"/>
              </a:rPr>
              <a:t>- častěji však vrozené skupiny dispozic či schopností umožňující dosáhnout mimořádných a </a:t>
            </a:r>
            <a:r>
              <a:rPr lang="cs-CZ" sz="3200" b="0" strike="noStrike" spc="-1" dirty="0" err="1">
                <a:solidFill>
                  <a:srgbClr val="000000"/>
                </a:solidFill>
                <a:latin typeface="Calibri"/>
                <a:ea typeface="DejaVu Sans"/>
              </a:rPr>
              <a:t>spec</a:t>
            </a:r>
            <a:r>
              <a:rPr lang="cs-CZ" sz="3200" b="0" strike="noStrike" spc="-1" dirty="0">
                <a:solidFill>
                  <a:srgbClr val="000000"/>
                </a:solidFill>
                <a:latin typeface="Calibri"/>
                <a:ea typeface="DejaVu Sans"/>
              </a:rPr>
              <a:t>. znalostí či dovedností</a:t>
            </a:r>
          </a:p>
          <a:p>
            <a:pPr algn="r">
              <a:lnSpc>
                <a:spcPct val="100000"/>
              </a:lnSpc>
              <a:spcBef>
                <a:spcPts val="641"/>
              </a:spcBef>
            </a:pPr>
            <a:r>
              <a:rPr lang="cs-CZ" sz="3200" b="0" strike="noStrike" spc="-1" dirty="0">
                <a:solidFill>
                  <a:srgbClr val="000000"/>
                </a:solidFill>
                <a:latin typeface="Calibri"/>
                <a:ea typeface="DejaVu Sans"/>
              </a:rPr>
              <a:t>(Hartl, Hartlová, 2004, str. 673)</a:t>
            </a:r>
            <a:endParaRPr lang="cs-CZ" sz="3200" b="0" strike="noStrike" spc="-1" dirty="0">
              <a:latin typeface="Arial"/>
            </a:endParaRPr>
          </a:p>
          <a:p>
            <a:pPr>
              <a:lnSpc>
                <a:spcPct val="100000"/>
              </a:lnSpc>
              <a:spcBef>
                <a:spcPts val="641"/>
              </a:spcBef>
            </a:pPr>
            <a:endParaRPr lang="cs-CZ" sz="3200" b="1" strike="noStrike" spc="-1" dirty="0">
              <a:solidFill>
                <a:srgbClr val="FF0000"/>
              </a:solidFill>
              <a:latin typeface="Calibri"/>
              <a:ea typeface="DejaVu Sans"/>
            </a:endParaRPr>
          </a:p>
          <a:p>
            <a:pPr>
              <a:lnSpc>
                <a:spcPct val="100000"/>
              </a:lnSpc>
              <a:spcBef>
                <a:spcPts val="641"/>
              </a:spcBef>
            </a:pPr>
            <a:r>
              <a:rPr lang="cs-CZ" sz="3200" b="1" strike="noStrike" spc="-1" dirty="0">
                <a:solidFill>
                  <a:srgbClr val="FF0000"/>
                </a:solidFill>
                <a:latin typeface="Calibri"/>
                <a:ea typeface="DejaVu Sans"/>
              </a:rPr>
              <a:t>Vloha je předpoklad</a:t>
            </a:r>
          </a:p>
          <a:p>
            <a:pPr marL="457200" indent="-457200">
              <a:lnSpc>
                <a:spcPct val="100000"/>
              </a:lnSpc>
              <a:spcBef>
                <a:spcPts val="641"/>
              </a:spcBef>
              <a:buFontTx/>
              <a:buChar char="-"/>
            </a:pPr>
            <a:r>
              <a:rPr lang="cs-CZ" sz="3200" b="1" strike="noStrike" spc="-1" dirty="0">
                <a:solidFill>
                  <a:srgbClr val="FF0000"/>
                </a:solidFill>
                <a:latin typeface="Calibri"/>
                <a:ea typeface="DejaVu Sans"/>
              </a:rPr>
              <a:t>pro utváření schopností</a:t>
            </a:r>
          </a:p>
          <a:p>
            <a:pPr marL="457200" indent="-457200">
              <a:lnSpc>
                <a:spcPct val="100000"/>
              </a:lnSpc>
              <a:spcBef>
                <a:spcPts val="641"/>
              </a:spcBef>
              <a:buFontTx/>
              <a:buChar char="-"/>
            </a:pPr>
            <a:r>
              <a:rPr lang="cs-CZ" sz="3200" b="1" strike="noStrike" spc="-1" dirty="0">
                <a:solidFill>
                  <a:srgbClr val="FF0000"/>
                </a:solidFill>
                <a:latin typeface="Calibri"/>
                <a:ea typeface="DejaVu Sans"/>
              </a:rPr>
              <a:t>biologický podklad (dispozice) pro rozvíjení schopností</a:t>
            </a:r>
            <a:r>
              <a:rPr lang="cs-CZ" sz="3200" b="0" strike="noStrike" spc="-1" dirty="0">
                <a:solidFill>
                  <a:srgbClr val="FF0000"/>
                </a:solidFill>
                <a:latin typeface="Calibri"/>
                <a:ea typeface="DejaVu Sans"/>
              </a:rPr>
              <a:t> </a:t>
            </a:r>
            <a:endParaRPr lang="cs-CZ" sz="3200" b="0" strike="noStrike" spc="-1" dirty="0">
              <a:solidFill>
                <a:srgbClr val="FF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100" b="1" dirty="0"/>
              <a:t>Druhy nadání </a:t>
            </a:r>
            <a:br>
              <a:rPr lang="cs-CZ" sz="3100" dirty="0"/>
            </a:br>
            <a:r>
              <a:rPr lang="cs-CZ" sz="3100" dirty="0"/>
              <a:t>podle doc. PhDr. Vladimíra Dočkala,  CSc.</a:t>
            </a:r>
            <a:r>
              <a:rPr lang="cs-CZ" sz="4000" dirty="0"/>
              <a:t> </a:t>
            </a:r>
          </a:p>
        </p:txBody>
      </p:sp>
      <p:sp>
        <p:nvSpPr>
          <p:cNvPr id="3" name="Zástupný symbol pro obsah 2"/>
          <p:cNvSpPr>
            <a:spLocks noGrp="1"/>
          </p:cNvSpPr>
          <p:nvPr>
            <p:ph idx="4294967295"/>
          </p:nvPr>
        </p:nvSpPr>
        <p:spPr>
          <a:xfrm>
            <a:off x="504031" y="1323129"/>
            <a:ext cx="9072563" cy="3742301"/>
          </a:xfrm>
          <a:prstGeom prst="rect">
            <a:avLst/>
          </a:prstGeom>
        </p:spPr>
        <p:txBody>
          <a:bodyPr/>
          <a:lstStyle/>
          <a:p>
            <a:pPr marL="0" indent="0">
              <a:buNone/>
            </a:pPr>
            <a:r>
              <a:rPr lang="cs-CZ" dirty="0"/>
              <a:t>.</a:t>
            </a:r>
          </a:p>
        </p:txBody>
      </p:sp>
      <p:pic>
        <p:nvPicPr>
          <p:cNvPr id="1026" name="Picture 2"/>
          <p:cNvPicPr>
            <a:picLocks noChangeAspect="1" noChangeArrowheads="1"/>
          </p:cNvPicPr>
          <p:nvPr/>
        </p:nvPicPr>
        <p:blipFill>
          <a:blip r:embed="rId2">
            <a:lum contrast="54000"/>
            <a:extLst>
              <a:ext uri="{28A0092B-C50C-407E-A947-70E740481C1C}">
                <a14:useLocalDpi xmlns:a14="http://schemas.microsoft.com/office/drawing/2010/main" val="0"/>
              </a:ext>
            </a:extLst>
          </a:blip>
          <a:srcRect l="7288" b="-102"/>
          <a:stretch>
            <a:fillRect/>
          </a:stretch>
        </p:blipFill>
        <p:spPr bwMode="auto">
          <a:xfrm rot="5400000">
            <a:off x="3024088" y="98972"/>
            <a:ext cx="3960440" cy="6408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9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503640" y="225720"/>
            <a:ext cx="9070200" cy="945000"/>
          </a:xfrm>
          <a:prstGeom prst="rect">
            <a:avLst/>
          </a:prstGeom>
          <a:solidFill>
            <a:srgbClr val="FAC09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NADÁNÍ A TALENT</a:t>
            </a:r>
            <a:endParaRPr lang="cs-CZ" sz="3200" b="0" strike="noStrike" spc="-1">
              <a:latin typeface="Arial"/>
            </a:endParaRPr>
          </a:p>
        </p:txBody>
      </p:sp>
      <p:sp>
        <p:nvSpPr>
          <p:cNvPr id="186" name="CustomShape 2"/>
          <p:cNvSpPr/>
          <p:nvPr/>
        </p:nvSpPr>
        <p:spPr>
          <a:xfrm>
            <a:off x="503640" y="1326600"/>
            <a:ext cx="9070200" cy="4007520"/>
          </a:xfrm>
          <a:prstGeom prst="rect">
            <a:avLst/>
          </a:prstGeom>
          <a:noFill/>
          <a:ln>
            <a:solidFill>
              <a:srgbClr val="0070C0"/>
            </a:solidFill>
          </a:ln>
        </p:spPr>
        <p:style>
          <a:lnRef idx="0">
            <a:scrgbClr r="0" g="0" b="0"/>
          </a:lnRef>
          <a:fillRef idx="0">
            <a:scrgbClr r="0" g="0" b="0"/>
          </a:fillRef>
          <a:effectRef idx="0">
            <a:scrgbClr r="0" g="0" b="0"/>
          </a:effectRef>
          <a:fontRef idx="minor"/>
        </p:style>
        <p:txBody>
          <a:bodyPr lIns="90000" tIns="45000" rIns="90000" bIns="45000">
            <a:normAutofit fontScale="82000" lnSpcReduction="10000"/>
          </a:bodyPr>
          <a:lstStyle/>
          <a:p>
            <a:pPr>
              <a:lnSpc>
                <a:spcPct val="100000"/>
              </a:lnSpc>
              <a:spcBef>
                <a:spcPts val="641"/>
              </a:spcBef>
            </a:pPr>
            <a:r>
              <a:rPr lang="cs-CZ" sz="3200" b="1" strike="noStrike" spc="-1" dirty="0">
                <a:solidFill>
                  <a:srgbClr val="000000"/>
                </a:solidFill>
                <a:latin typeface="Calibri"/>
                <a:ea typeface="DejaVu Sans"/>
              </a:rPr>
              <a:t>Nadání:</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soubor </a:t>
            </a:r>
            <a:r>
              <a:rPr lang="cs-CZ" sz="3200" b="1" strike="noStrike" spc="-1" dirty="0">
                <a:solidFill>
                  <a:srgbClr val="E46C0A"/>
                </a:solidFill>
                <a:latin typeface="Calibri"/>
                <a:ea typeface="DejaVu Sans"/>
              </a:rPr>
              <a:t>vloh</a:t>
            </a:r>
            <a:r>
              <a:rPr lang="cs-CZ" sz="3200" b="0" strike="noStrike" spc="-1" dirty="0">
                <a:solidFill>
                  <a:srgbClr val="000000"/>
                </a:solidFill>
                <a:latin typeface="Calibri"/>
                <a:ea typeface="DejaVu Sans"/>
              </a:rPr>
              <a:t> jako předpoklad k úspěšnému rozvíjení schopností, nejčastěji používáno ve spojení s jedinci podávajícími nadprůměrné výkony při činnosti tělesné či duševní</a:t>
            </a:r>
            <a:endParaRPr lang="cs-CZ" sz="3200" b="0" strike="noStrike" spc="-1" dirty="0">
              <a:latin typeface="Arial"/>
            </a:endParaRPr>
          </a:p>
          <a:p>
            <a:pPr>
              <a:lnSpc>
                <a:spcPct val="100000"/>
              </a:lnSpc>
              <a:spcBef>
                <a:spcPts val="641"/>
              </a:spcBef>
            </a:pPr>
            <a:r>
              <a:rPr lang="cs-CZ" sz="3200" b="1" strike="noStrike" spc="-1" dirty="0">
                <a:solidFill>
                  <a:srgbClr val="000000"/>
                </a:solidFill>
                <a:latin typeface="Calibri"/>
                <a:ea typeface="DejaVu Sans"/>
              </a:rPr>
              <a:t>Talent:</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soubor schopností, zpravidla pokládaný za vrozený, umožňující dosáhnout v určité oblasti nadprůměrných výkonů, též považován za projevené nadání, tj. odhalený úspěšnými výkony, někdy nazýván tvořivé nadání</a:t>
            </a:r>
            <a:endParaRPr lang="cs-CZ" sz="3200" b="0" strike="noStrike" spc="-1" dirty="0">
              <a:latin typeface="Arial"/>
            </a:endParaRPr>
          </a:p>
          <a:p>
            <a:pPr>
              <a:lnSpc>
                <a:spcPct val="100000"/>
              </a:lnSpc>
              <a:spcBef>
                <a:spcPts val="641"/>
              </a:spcBef>
            </a:pPr>
            <a:r>
              <a:rPr lang="cs-CZ" sz="2000" b="0" strike="noStrike" spc="-1" dirty="0">
                <a:solidFill>
                  <a:srgbClr val="000000"/>
                </a:solidFill>
                <a:latin typeface="Calibri"/>
                <a:ea typeface="DejaVu Sans"/>
              </a:rPr>
              <a:t>Psychologický slovník (Hartl, Hartlová, s. 338)</a:t>
            </a:r>
            <a:endParaRPr lang="cs-CZ" sz="20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04000" y="227160"/>
            <a:ext cx="9070560" cy="94356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Patologická linie </a:t>
            </a:r>
            <a:r>
              <a:rPr lang="cs-CZ" sz="4400" b="1" strike="noStrike" spc="-1" dirty="0">
                <a:solidFill>
                  <a:srgbClr val="000000"/>
                </a:solidFill>
                <a:latin typeface="Calibri"/>
                <a:ea typeface="DejaVu Sans"/>
              </a:rPr>
              <a:t>– genialita a choroba</a:t>
            </a:r>
            <a:endParaRPr lang="cs-CZ" sz="4400" b="1" strike="noStrike" spc="-1" dirty="0">
              <a:latin typeface="Arial"/>
            </a:endParaRPr>
          </a:p>
        </p:txBody>
      </p:sp>
      <p:sp>
        <p:nvSpPr>
          <p:cNvPr id="205" name="CustomShape 2"/>
          <p:cNvSpPr/>
          <p:nvPr/>
        </p:nvSpPr>
        <p:spPr>
          <a:xfrm>
            <a:off x="359792" y="1171079"/>
            <a:ext cx="9142768" cy="40404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Platón – spojována genialita s duševní chorobou</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Středověk</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Novověk</a:t>
            </a: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19. stol., psychiatr C. </a:t>
            </a:r>
            <a:r>
              <a:rPr lang="cs-CZ" sz="2600" b="0" strike="noStrike" spc="-1" dirty="0" err="1">
                <a:solidFill>
                  <a:srgbClr val="000000"/>
                </a:solidFill>
                <a:latin typeface="Calibri"/>
                <a:ea typeface="DejaVu Sans"/>
              </a:rPr>
              <a:t>Lombroso</a:t>
            </a:r>
            <a:r>
              <a:rPr lang="cs-CZ" sz="2600" b="0" strike="noStrike" spc="-1" dirty="0">
                <a:solidFill>
                  <a:srgbClr val="000000"/>
                </a:solidFill>
                <a:latin typeface="Calibri"/>
                <a:ea typeface="DejaVu Sans"/>
              </a:rPr>
              <a:t>, P</a:t>
            </a:r>
            <a:r>
              <a:rPr lang="cs-CZ" sz="2600" b="0" i="1" strike="noStrike" spc="-1" dirty="0">
                <a:solidFill>
                  <a:srgbClr val="000000"/>
                </a:solidFill>
                <a:latin typeface="Calibri"/>
                <a:ea typeface="DejaVu Sans"/>
              </a:rPr>
              <a:t>atologická teorii geniality</a:t>
            </a:r>
            <a:r>
              <a:rPr lang="cs-CZ" sz="2600" b="0" strike="noStrike" spc="-1" dirty="0">
                <a:solidFill>
                  <a:srgbClr val="000000"/>
                </a:solidFill>
                <a:latin typeface="Calibri"/>
                <a:ea typeface="DejaVu Sans"/>
              </a:rPr>
              <a:t> – není zdravého génia; psychická, somatická choroba</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Současnost – </a:t>
            </a:r>
            <a:r>
              <a:rPr lang="cs-CZ" sz="2600" b="0" strike="noStrike" spc="-1" dirty="0" err="1">
                <a:solidFill>
                  <a:srgbClr val="000000"/>
                </a:solidFill>
                <a:latin typeface="Calibri"/>
                <a:ea typeface="DejaVu Sans"/>
              </a:rPr>
              <a:t>Russel</a:t>
            </a:r>
            <a:r>
              <a:rPr lang="cs-CZ" sz="2600" b="0" strike="noStrike" spc="-1" dirty="0">
                <a:solidFill>
                  <a:srgbClr val="000000"/>
                </a:solidFill>
                <a:latin typeface="Calibri"/>
                <a:ea typeface="DejaVu Sans"/>
              </a:rPr>
              <a:t> </a:t>
            </a:r>
            <a:r>
              <a:rPr lang="cs-CZ" sz="2600" b="0" strike="noStrike" spc="-1" dirty="0" err="1">
                <a:solidFill>
                  <a:srgbClr val="000000"/>
                </a:solidFill>
                <a:latin typeface="Calibri"/>
                <a:ea typeface="DejaVu Sans"/>
              </a:rPr>
              <a:t>Eisenman</a:t>
            </a:r>
            <a:r>
              <a:rPr lang="cs-CZ" sz="2600" b="0" strike="noStrike" spc="-1" dirty="0">
                <a:solidFill>
                  <a:srgbClr val="000000"/>
                </a:solidFill>
                <a:latin typeface="Calibri"/>
                <a:ea typeface="DejaVu Sans"/>
              </a:rPr>
              <a:t>,  </a:t>
            </a:r>
            <a:r>
              <a:rPr lang="cs-CZ" sz="2600" b="0" i="1" strike="noStrike" spc="-1" dirty="0">
                <a:solidFill>
                  <a:srgbClr val="000000"/>
                </a:solidFill>
                <a:latin typeface="Calibri"/>
                <a:ea typeface="DejaVu Sans"/>
              </a:rPr>
              <a:t>Od zločinu ke kreativitě: psychologické a sociální faktory v deviaci; Kreativita, duševní nemoci a zločin</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Genialita – výsledek degenerace</a:t>
            </a:r>
            <a:endParaRPr lang="cs-CZ" sz="2600" b="0" strike="noStrike" spc="-1" dirty="0">
              <a:latin typeface="Arial"/>
            </a:endParaRPr>
          </a:p>
        </p:txBody>
      </p:sp>
    </p:spTree>
    <p:extLst>
      <p:ext uri="{BB962C8B-B14F-4D97-AF65-F5344CB8AC3E}">
        <p14:creationId xmlns:p14="http://schemas.microsoft.com/office/powerpoint/2010/main" val="261832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Biologická linie </a:t>
            </a:r>
            <a:r>
              <a:rPr lang="cs-CZ" sz="4400" b="1" strike="noStrike" spc="-1" dirty="0">
                <a:solidFill>
                  <a:srgbClr val="000000"/>
                </a:solidFill>
                <a:latin typeface="Calibri"/>
                <a:ea typeface="DejaVu Sans"/>
              </a:rPr>
              <a:t>– nadání a vazba na dědičnost a biologické faktory</a:t>
            </a:r>
            <a:endParaRPr lang="cs-CZ" sz="4400" b="1" strike="noStrike" spc="-1" dirty="0">
              <a:latin typeface="Arial"/>
            </a:endParaRPr>
          </a:p>
        </p:txBody>
      </p:sp>
      <p:sp>
        <p:nvSpPr>
          <p:cNvPr id="207" name="CustomShape 2"/>
          <p:cNvSpPr/>
          <p:nvPr/>
        </p:nvSpPr>
        <p:spPr>
          <a:xfrm>
            <a:off x="504000" y="1727999"/>
            <a:ext cx="9215640" cy="38435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1" strike="noStrike" spc="-1" dirty="0">
                <a:solidFill>
                  <a:srgbClr val="000000"/>
                </a:solidFill>
                <a:latin typeface="Calibri"/>
                <a:ea typeface="DejaVu Sans"/>
              </a:rPr>
              <a:t>Juan </a:t>
            </a:r>
            <a:r>
              <a:rPr lang="cs-CZ" sz="2600" b="1" strike="noStrike" spc="-1" dirty="0" err="1">
                <a:solidFill>
                  <a:srgbClr val="000000"/>
                </a:solidFill>
                <a:latin typeface="Calibri"/>
                <a:ea typeface="DejaVu Sans"/>
              </a:rPr>
              <a:t>Huarte</a:t>
            </a:r>
            <a:r>
              <a:rPr lang="cs-CZ" sz="2600" b="1" strike="noStrike" spc="-1" dirty="0">
                <a:solidFill>
                  <a:srgbClr val="000000"/>
                </a:solidFill>
                <a:latin typeface="Calibri"/>
                <a:ea typeface="DejaVu Sans"/>
              </a:rPr>
              <a:t> </a:t>
            </a:r>
            <a:r>
              <a:rPr lang="cs-CZ" sz="2600" b="0" strike="noStrike" spc="-1" dirty="0">
                <a:solidFill>
                  <a:srgbClr val="000000"/>
                </a:solidFill>
                <a:latin typeface="Calibri"/>
                <a:ea typeface="DejaVu Sans"/>
              </a:rPr>
              <a:t>– španělský lékař (16. století). Někteří jedinci mají vrozenou schopnost – ingenium (duševní síla, zvláštní stavba mozku) – tvorba výjimečného díla. Gender – inteligence je uložena ve varlatech. Mladí - vlhký mozek – dobrá paměť, starší  - suchý mozek – dobré pochopení)</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1" strike="noStrike" spc="-1" dirty="0">
                <a:solidFill>
                  <a:srgbClr val="000000"/>
                </a:solidFill>
                <a:latin typeface="Calibri"/>
                <a:ea typeface="DejaVu Sans"/>
              </a:rPr>
              <a:t>Arthur Robert Jensen </a:t>
            </a:r>
            <a:r>
              <a:rPr lang="cs-CZ" sz="2600" b="0" strike="noStrike" spc="-1" dirty="0">
                <a:solidFill>
                  <a:srgbClr val="000000"/>
                </a:solidFill>
                <a:latin typeface="Calibri"/>
                <a:ea typeface="DejaVu Sans"/>
              </a:rPr>
              <a:t>- americký představitel biologické psychologie 20. století</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1" strike="noStrike" spc="-1" dirty="0" err="1">
                <a:solidFill>
                  <a:srgbClr val="000000"/>
                </a:solidFill>
                <a:latin typeface="Calibri"/>
                <a:ea typeface="DejaVu Sans"/>
              </a:rPr>
              <a:t>Hereditarismus</a:t>
            </a:r>
            <a:r>
              <a:rPr lang="cs-CZ" sz="2600" b="1" strike="noStrike" spc="-1" dirty="0">
                <a:solidFill>
                  <a:srgbClr val="000000"/>
                </a:solidFill>
                <a:latin typeface="Calibri"/>
                <a:ea typeface="DejaVu Sans"/>
              </a:rPr>
              <a:t> </a:t>
            </a:r>
            <a:r>
              <a:rPr lang="cs-CZ" sz="2600" b="0" strike="noStrike" spc="-1" dirty="0">
                <a:solidFill>
                  <a:srgbClr val="000000"/>
                </a:solidFill>
                <a:latin typeface="Calibri"/>
                <a:ea typeface="DejaVu Sans"/>
              </a:rPr>
              <a:t>- inteligence pouze geneticky determinována. </a:t>
            </a:r>
            <a:endParaRPr lang="cs-CZ" sz="2600" b="0" strike="noStrike" spc="-1" dirty="0">
              <a:latin typeface="Arial"/>
            </a:endParaRPr>
          </a:p>
          <a:p>
            <a:pPr marL="343080" indent="-341640">
              <a:lnSpc>
                <a:spcPct val="100000"/>
              </a:lnSpc>
              <a:spcBef>
                <a:spcPts val="641"/>
              </a:spcBef>
              <a:buClr>
                <a:srgbClr val="000000"/>
              </a:buClr>
              <a:buFont typeface="Arial"/>
              <a:buChar char="•"/>
            </a:pPr>
            <a:r>
              <a:rPr lang="cs-CZ" sz="2600" b="0" strike="noStrike" spc="-1" dirty="0">
                <a:solidFill>
                  <a:srgbClr val="000000"/>
                </a:solidFill>
                <a:latin typeface="Calibri"/>
                <a:ea typeface="DejaVu Sans"/>
              </a:rPr>
              <a:t>Rozdíly v inteligenci – rozdíl v rychlosti přenosu signálu v nervech</a:t>
            </a:r>
            <a:endParaRPr lang="cs-CZ" sz="2600" b="0" strike="noStrike" spc="-1" dirty="0">
              <a:latin typeface="Arial"/>
            </a:endParaRPr>
          </a:p>
        </p:txBody>
      </p:sp>
    </p:spTree>
    <p:extLst>
      <p:ext uri="{BB962C8B-B14F-4D97-AF65-F5344CB8AC3E}">
        <p14:creationId xmlns:p14="http://schemas.microsoft.com/office/powerpoint/2010/main" val="116813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503280" y="225720"/>
            <a:ext cx="9069840" cy="945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dirty="0">
                <a:solidFill>
                  <a:srgbClr val="000000"/>
                </a:solidFill>
                <a:latin typeface="Arial"/>
                <a:ea typeface="Microsoft YaHei"/>
              </a:rPr>
              <a:t>Vliv dědičnosti </a:t>
            </a:r>
            <a:endParaRPr lang="cs-CZ" sz="4400" b="0" strike="noStrike" spc="-1" dirty="0">
              <a:latin typeface="Arial"/>
            </a:endParaRPr>
          </a:p>
        </p:txBody>
      </p:sp>
      <p:sp>
        <p:nvSpPr>
          <p:cNvPr id="175" name="CustomShape 2"/>
          <p:cNvSpPr/>
          <p:nvPr/>
        </p:nvSpPr>
        <p:spPr>
          <a:xfrm>
            <a:off x="503280" y="1326240"/>
            <a:ext cx="9069840" cy="3286800"/>
          </a:xfrm>
          <a:prstGeom prst="rect">
            <a:avLst/>
          </a:prstGeom>
          <a:noFill/>
          <a:ln>
            <a:noFill/>
          </a:ln>
        </p:spPr>
        <p:style>
          <a:lnRef idx="0">
            <a:scrgbClr r="0" g="0" b="0"/>
          </a:lnRef>
          <a:fillRef idx="0">
            <a:scrgbClr r="0" g="0" b="0"/>
          </a:fillRef>
          <a:effectRef idx="0">
            <a:scrgbClr r="0" g="0" b="0"/>
          </a:effectRef>
          <a:fontRef idx="minor"/>
        </p:style>
      </p:sp>
      <p:pic>
        <p:nvPicPr>
          <p:cNvPr id="176" name="Obrázek 3"/>
          <p:cNvPicPr/>
          <p:nvPr/>
        </p:nvPicPr>
        <p:blipFill>
          <a:blip r:embed="rId2"/>
          <a:stretch/>
        </p:blipFill>
        <p:spPr>
          <a:xfrm>
            <a:off x="1871960" y="1727999"/>
            <a:ext cx="6551280" cy="2475427"/>
          </a:xfrm>
          <a:prstGeom prst="rect">
            <a:avLst/>
          </a:prstGeom>
          <a:ln>
            <a:noFill/>
          </a:ln>
        </p:spPr>
      </p:pic>
    </p:spTree>
    <p:extLst>
      <p:ext uri="{BB962C8B-B14F-4D97-AF65-F5344CB8AC3E}">
        <p14:creationId xmlns:p14="http://schemas.microsoft.com/office/powerpoint/2010/main" val="1286662680"/>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504000" y="227160"/>
            <a:ext cx="9215640" cy="1284480"/>
          </a:xfrm>
          <a:prstGeom prst="rect">
            <a:avLst/>
          </a:prstGeom>
          <a:solidFill>
            <a:srgbClr val="E46C0A"/>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4400" b="1" strike="noStrike" spc="-1" dirty="0">
                <a:solidFill>
                  <a:srgbClr val="FFFF00"/>
                </a:solidFill>
                <a:latin typeface="Calibri"/>
                <a:ea typeface="DejaVu Sans"/>
              </a:rPr>
              <a:t>Environmentální linie </a:t>
            </a:r>
            <a:r>
              <a:rPr lang="cs-CZ" sz="4400" b="1" strike="noStrike" spc="-1" dirty="0">
                <a:solidFill>
                  <a:srgbClr val="000000"/>
                </a:solidFill>
                <a:latin typeface="Calibri"/>
                <a:ea typeface="DejaVu Sans"/>
              </a:rPr>
              <a:t>– nadání závislé na vnějších podmínkách</a:t>
            </a:r>
            <a:endParaRPr lang="cs-CZ" sz="4400" b="1" strike="noStrike" spc="-1" dirty="0">
              <a:latin typeface="Arial"/>
            </a:endParaRPr>
          </a:p>
        </p:txBody>
      </p:sp>
      <p:sp>
        <p:nvSpPr>
          <p:cNvPr id="209" name="CustomShape 2"/>
          <p:cNvSpPr/>
          <p:nvPr/>
        </p:nvSpPr>
        <p:spPr>
          <a:xfrm>
            <a:off x="504000" y="1728000"/>
            <a:ext cx="90705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Aristoteles</a:t>
            </a:r>
            <a:endParaRPr lang="cs-CZ" sz="2600" b="0" strike="noStrike" spc="-1">
              <a:latin typeface="Arial"/>
            </a:endParaRPr>
          </a:p>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Jan Amos Komenský</a:t>
            </a:r>
            <a:endParaRPr lang="cs-CZ" sz="2600" b="0" strike="noStrike" spc="-1">
              <a:latin typeface="Arial"/>
            </a:endParaRPr>
          </a:p>
          <a:p>
            <a:pPr marL="343080" indent="-341640">
              <a:lnSpc>
                <a:spcPct val="100000"/>
              </a:lnSpc>
              <a:spcBef>
                <a:spcPts val="641"/>
              </a:spcBef>
              <a:buClr>
                <a:srgbClr val="000000"/>
              </a:buClr>
              <a:buFont typeface="Arial"/>
              <a:buChar char="•"/>
            </a:pPr>
            <a:r>
              <a:rPr lang="cs-CZ" sz="2600" b="1" strike="noStrike" spc="-1">
                <a:solidFill>
                  <a:srgbClr val="000000"/>
                </a:solidFill>
                <a:latin typeface="Calibri"/>
                <a:ea typeface="DejaVu Sans"/>
              </a:rPr>
              <a:t>C. A. Helvétius</a:t>
            </a:r>
            <a:r>
              <a:rPr lang="cs-CZ" sz="2600" b="0" strike="noStrike" spc="-1">
                <a:solidFill>
                  <a:srgbClr val="000000"/>
                </a:solidFill>
                <a:latin typeface="Calibri"/>
                <a:ea typeface="DejaVu Sans"/>
              </a:rPr>
              <a:t> (18. stol.) - francouzský filozof - výchova dělá z člověka více či méně schopného. Důraz na vliv rodinné výchovy.</a:t>
            </a:r>
            <a:endParaRPr lang="cs-CZ" sz="2600" b="0" strike="noStrike" spc="-1">
              <a:latin typeface="Arial"/>
            </a:endParaRPr>
          </a:p>
        </p:txBody>
      </p:sp>
    </p:spTree>
    <p:extLst>
      <p:ext uri="{BB962C8B-B14F-4D97-AF65-F5344CB8AC3E}">
        <p14:creationId xmlns:p14="http://schemas.microsoft.com/office/powerpoint/2010/main" val="408638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CustomShape 1"/>
          <p:cNvSpPr/>
          <p:nvPr/>
        </p:nvSpPr>
        <p:spPr>
          <a:xfrm>
            <a:off x="503280" y="225720"/>
            <a:ext cx="906984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0" strike="noStrike" spc="-1" dirty="0">
                <a:solidFill>
                  <a:srgbClr val="FF0000"/>
                </a:solidFill>
                <a:latin typeface="Arial"/>
                <a:ea typeface="Microsoft YaHei"/>
              </a:rPr>
              <a:t>Nadání</a:t>
            </a:r>
            <a:endParaRPr lang="cs-CZ" sz="4400" b="0" strike="noStrike" spc="-1" dirty="0">
              <a:solidFill>
                <a:srgbClr val="FF0000"/>
              </a:solidFill>
              <a:latin typeface="Arial"/>
            </a:endParaRPr>
          </a:p>
        </p:txBody>
      </p:sp>
      <p:sp>
        <p:nvSpPr>
          <p:cNvPr id="165" name="CustomShape 2"/>
          <p:cNvSpPr/>
          <p:nvPr/>
        </p:nvSpPr>
        <p:spPr>
          <a:xfrm>
            <a:off x="1031760" y="1326240"/>
            <a:ext cx="8541360" cy="3286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5280">
              <a:lnSpc>
                <a:spcPct val="100000"/>
              </a:lnSpc>
              <a:spcBef>
                <a:spcPts val="1414"/>
              </a:spcBef>
              <a:buClr>
                <a:srgbClr val="000000"/>
              </a:buClr>
              <a:buSzPct val="45000"/>
              <a:buFont typeface="Wingdings" charset="2"/>
              <a:buChar char=""/>
            </a:pPr>
            <a:r>
              <a:rPr lang="cs-CZ" sz="3200" b="0" strike="noStrike" spc="-1">
                <a:solidFill>
                  <a:srgbClr val="000000"/>
                </a:solidFill>
                <a:latin typeface="Arial"/>
                <a:ea typeface="Microsoft YaHei"/>
              </a:rPr>
              <a:t> </a:t>
            </a:r>
            <a:endParaRPr lang="cs-CZ" sz="3200" b="0" strike="noStrike" spc="-1">
              <a:latin typeface="Arial"/>
            </a:endParaRPr>
          </a:p>
        </p:txBody>
      </p:sp>
      <p:pic>
        <p:nvPicPr>
          <p:cNvPr id="166" name="Obrázek 3"/>
          <p:cNvPicPr/>
          <p:nvPr/>
        </p:nvPicPr>
        <p:blipFill>
          <a:blip r:embed="rId3"/>
          <a:stretch/>
        </p:blipFill>
        <p:spPr>
          <a:xfrm>
            <a:off x="1087298" y="1274070"/>
            <a:ext cx="1771560" cy="1329480"/>
          </a:xfrm>
          <a:prstGeom prst="rect">
            <a:avLst/>
          </a:prstGeom>
          <a:ln>
            <a:noFill/>
          </a:ln>
        </p:spPr>
      </p:pic>
      <p:pic>
        <p:nvPicPr>
          <p:cNvPr id="167" name="Obrázek 4"/>
          <p:cNvPicPr/>
          <p:nvPr/>
        </p:nvPicPr>
        <p:blipFill>
          <a:blip r:embed="rId4"/>
          <a:stretch/>
        </p:blipFill>
        <p:spPr>
          <a:xfrm>
            <a:off x="3412800" y="1726200"/>
            <a:ext cx="3153600" cy="2729520"/>
          </a:xfrm>
          <a:prstGeom prst="rect">
            <a:avLst/>
          </a:prstGeom>
          <a:ln>
            <a:noFill/>
          </a:ln>
        </p:spPr>
      </p:pic>
      <p:pic>
        <p:nvPicPr>
          <p:cNvPr id="168" name="Obrázek 5"/>
          <p:cNvPicPr/>
          <p:nvPr/>
        </p:nvPicPr>
        <p:blipFill>
          <a:blip r:embed="rId5"/>
          <a:stretch/>
        </p:blipFill>
        <p:spPr>
          <a:xfrm>
            <a:off x="7433621" y="3090960"/>
            <a:ext cx="2215192" cy="2101357"/>
          </a:xfrm>
          <a:prstGeom prst="rect">
            <a:avLst/>
          </a:prstGeom>
          <a:ln>
            <a:noFill/>
          </a:ln>
        </p:spPr>
      </p:pic>
      <p:pic>
        <p:nvPicPr>
          <p:cNvPr id="169" name="Obrázek 6"/>
          <p:cNvPicPr/>
          <p:nvPr/>
        </p:nvPicPr>
        <p:blipFill>
          <a:blip r:embed="rId6"/>
          <a:stretch/>
        </p:blipFill>
        <p:spPr>
          <a:xfrm>
            <a:off x="1439912" y="3297491"/>
            <a:ext cx="1296144" cy="1158229"/>
          </a:xfrm>
          <a:prstGeom prst="rect">
            <a:avLst/>
          </a:prstGeom>
          <a:ln>
            <a:noFill/>
          </a:ln>
        </p:spPr>
      </p:pic>
      <p:pic>
        <p:nvPicPr>
          <p:cNvPr id="170" name="Obrázek 7"/>
          <p:cNvPicPr/>
          <p:nvPr/>
        </p:nvPicPr>
        <p:blipFill>
          <a:blip r:embed="rId7"/>
          <a:stretch/>
        </p:blipFill>
        <p:spPr>
          <a:xfrm>
            <a:off x="7410129" y="1194565"/>
            <a:ext cx="2157224" cy="148849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59792" y="227160"/>
            <a:ext cx="9361040" cy="9435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cs-CZ" sz="3800" b="1" strike="noStrike" spc="-1" dirty="0">
                <a:solidFill>
                  <a:srgbClr val="000000"/>
                </a:solidFill>
                <a:latin typeface="Calibri"/>
                <a:ea typeface="DejaVu Sans"/>
              </a:rPr>
              <a:t>Definice </a:t>
            </a:r>
            <a:r>
              <a:rPr lang="cs-CZ" sz="3800" b="1" spc="-1" dirty="0">
                <a:solidFill>
                  <a:srgbClr val="000000"/>
                </a:solidFill>
                <a:latin typeface="Calibri"/>
              </a:rPr>
              <a:t>nadání (Porter, 1999) </a:t>
            </a:r>
            <a:r>
              <a:rPr lang="cs-CZ" sz="3800" b="1" strike="noStrike" spc="-1" dirty="0">
                <a:solidFill>
                  <a:srgbClr val="000000"/>
                </a:solidFill>
                <a:latin typeface="Calibri"/>
                <a:ea typeface="DejaVu Sans"/>
              </a:rPr>
              <a:t>založené na: </a:t>
            </a:r>
            <a:endParaRPr lang="cs-CZ" sz="3800" b="1" strike="noStrike" spc="-1" dirty="0">
              <a:latin typeface="Arial"/>
            </a:endParaRPr>
          </a:p>
        </p:txBody>
      </p:sp>
      <p:sp>
        <p:nvSpPr>
          <p:cNvPr id="217" name="CustomShape 2"/>
          <p:cNvSpPr/>
          <p:nvPr/>
        </p:nvSpPr>
        <p:spPr>
          <a:xfrm>
            <a:off x="432000" y="1171080"/>
            <a:ext cx="9288832" cy="44005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7190" indent="-285750">
              <a:lnSpc>
                <a:spcPct val="100000"/>
              </a:lnSpc>
              <a:spcBef>
                <a:spcPts val="641"/>
              </a:spcBef>
              <a:buClr>
                <a:srgbClr val="000000"/>
              </a:buClr>
              <a:buFont typeface="Wingdings" panose="05000000000000000000" pitchFamily="2" charset="2"/>
              <a:buChar char="ü"/>
            </a:pPr>
            <a:r>
              <a:rPr lang="cs-CZ" sz="1600" b="1" strike="noStrike" spc="-1" dirty="0">
                <a:latin typeface="Arial"/>
              </a:rPr>
              <a:t>jediné schopnosti</a:t>
            </a:r>
          </a:p>
          <a:p>
            <a:pPr marL="1440">
              <a:lnSpc>
                <a:spcPct val="100000"/>
              </a:lnSpc>
              <a:spcBef>
                <a:spcPts val="641"/>
              </a:spcBef>
              <a:buClr>
                <a:srgbClr val="000000"/>
              </a:buClr>
            </a:pPr>
            <a:r>
              <a:rPr lang="cs-CZ" sz="1600" b="0" strike="noStrike" spc="-1" dirty="0">
                <a:latin typeface="Arial"/>
              </a:rPr>
              <a:t>	- hodnota IQ hlavní kritérium</a:t>
            </a:r>
          </a:p>
          <a:p>
            <a:pPr marL="1440">
              <a:lnSpc>
                <a:spcPct val="100000"/>
              </a:lnSpc>
              <a:spcBef>
                <a:spcPts val="641"/>
              </a:spcBef>
              <a:buClr>
                <a:srgbClr val="000000"/>
              </a:buClr>
            </a:pPr>
            <a:r>
              <a:rPr lang="cs-CZ" sz="1600" spc="-1" dirty="0">
                <a:latin typeface="Arial"/>
              </a:rPr>
              <a:t>	- přehlednost, srozumitelnost – hojné využívání</a:t>
            </a:r>
          </a:p>
          <a:p>
            <a:pPr marL="287190" indent="-285750">
              <a:lnSpc>
                <a:spcPct val="100000"/>
              </a:lnSpc>
              <a:spcBef>
                <a:spcPts val="641"/>
              </a:spcBef>
              <a:buClr>
                <a:srgbClr val="000000"/>
              </a:buClr>
              <a:buFont typeface="Wingdings" panose="05000000000000000000" pitchFamily="2" charset="2"/>
              <a:buChar char="ü"/>
            </a:pPr>
            <a:r>
              <a:rPr lang="cs-CZ" sz="1600" b="1" strike="noStrike" spc="-1" dirty="0">
                <a:latin typeface="Arial"/>
              </a:rPr>
              <a:t>více schopnostech</a:t>
            </a:r>
          </a:p>
          <a:p>
            <a:pPr marL="1440">
              <a:lnSpc>
                <a:spcPct val="100000"/>
              </a:lnSpc>
              <a:spcBef>
                <a:spcPts val="641"/>
              </a:spcBef>
              <a:buClr>
                <a:srgbClr val="000000"/>
              </a:buClr>
            </a:pPr>
            <a:r>
              <a:rPr lang="cs-CZ" sz="1600" spc="-1" dirty="0">
                <a:latin typeface="Arial"/>
              </a:rPr>
              <a:t>	- při odhalování nadání aplikováno více identifikací (</a:t>
            </a:r>
            <a:r>
              <a:rPr lang="cs-CZ" sz="1600" spc="-1" dirty="0" err="1">
                <a:latin typeface="Arial"/>
              </a:rPr>
              <a:t>Sternberg</a:t>
            </a:r>
            <a:r>
              <a:rPr lang="cs-CZ" sz="1600" spc="-1" dirty="0">
                <a:latin typeface="Arial"/>
              </a:rPr>
              <a:t>)</a:t>
            </a:r>
          </a:p>
          <a:p>
            <a:pPr marL="287190" indent="-285750">
              <a:lnSpc>
                <a:spcPct val="100000"/>
              </a:lnSpc>
              <a:spcBef>
                <a:spcPts val="641"/>
              </a:spcBef>
              <a:buClr>
                <a:srgbClr val="000000"/>
              </a:buClr>
              <a:buFont typeface="Wingdings" panose="05000000000000000000" pitchFamily="2" charset="2"/>
              <a:buChar char="ü"/>
            </a:pPr>
            <a:r>
              <a:rPr lang="cs-CZ" sz="1600" b="1" spc="-1" dirty="0">
                <a:latin typeface="Arial"/>
              </a:rPr>
              <a:t>kvalitativních rozdílech</a:t>
            </a:r>
          </a:p>
          <a:p>
            <a:pPr marL="1440">
              <a:lnSpc>
                <a:spcPct val="100000"/>
              </a:lnSpc>
              <a:spcBef>
                <a:spcPts val="641"/>
              </a:spcBef>
              <a:buClr>
                <a:srgbClr val="000000"/>
              </a:buClr>
            </a:pPr>
            <a:r>
              <a:rPr lang="cs-CZ" sz="1600" spc="-1" dirty="0">
                <a:latin typeface="Arial"/>
              </a:rPr>
              <a:t>	- popisují odlišnosti nadaných dětí v oblasti neurologické a sociální, zabývají se 	asynchronním vývojem jedince</a:t>
            </a:r>
          </a:p>
          <a:p>
            <a:pPr marL="287190" indent="-285750">
              <a:lnSpc>
                <a:spcPct val="100000"/>
              </a:lnSpc>
              <a:spcBef>
                <a:spcPts val="641"/>
              </a:spcBef>
              <a:buClr>
                <a:srgbClr val="000000"/>
              </a:buClr>
              <a:buFont typeface="Wingdings" panose="05000000000000000000" pitchFamily="2" charset="2"/>
              <a:buChar char="ü"/>
            </a:pPr>
            <a:r>
              <a:rPr lang="cs-CZ" sz="1600" b="1" spc="-1" dirty="0">
                <a:latin typeface="Arial"/>
              </a:rPr>
              <a:t>kreativitě</a:t>
            </a:r>
          </a:p>
          <a:p>
            <a:pPr marL="1440">
              <a:lnSpc>
                <a:spcPct val="100000"/>
              </a:lnSpc>
              <a:spcBef>
                <a:spcPts val="641"/>
              </a:spcBef>
              <a:buClr>
                <a:srgbClr val="000000"/>
              </a:buClr>
            </a:pPr>
            <a:r>
              <a:rPr lang="cs-CZ" sz="1600" b="1" spc="-1" dirty="0">
                <a:latin typeface="Arial"/>
              </a:rPr>
              <a:t>	- </a:t>
            </a:r>
            <a:r>
              <a:rPr lang="cs-CZ" sz="1600" spc="-1" dirty="0">
                <a:latin typeface="Arial"/>
              </a:rPr>
              <a:t>moderní pojetí. Kreativita nejcennější charakteristika nadání. Protipól IQ definice).</a:t>
            </a:r>
          </a:p>
          <a:p>
            <a:pPr marL="287190" indent="-285750">
              <a:lnSpc>
                <a:spcPct val="100000"/>
              </a:lnSpc>
              <a:spcBef>
                <a:spcPts val="641"/>
              </a:spcBef>
              <a:buClr>
                <a:srgbClr val="000000"/>
              </a:buClr>
              <a:buFont typeface="Wingdings" panose="05000000000000000000" pitchFamily="2" charset="2"/>
              <a:buChar char="ü"/>
            </a:pPr>
            <a:r>
              <a:rPr lang="cs-CZ" sz="1600" b="1" spc="-1" dirty="0">
                <a:latin typeface="Arial"/>
              </a:rPr>
              <a:t>ex-post-facto</a:t>
            </a:r>
          </a:p>
          <a:p>
            <a:pPr marL="1440">
              <a:lnSpc>
                <a:spcPct val="100000"/>
              </a:lnSpc>
              <a:spcBef>
                <a:spcPts val="641"/>
              </a:spcBef>
              <a:buClr>
                <a:srgbClr val="000000"/>
              </a:buClr>
            </a:pPr>
            <a:r>
              <a:rPr lang="cs-CZ" sz="1600" spc="-1" dirty="0">
                <a:latin typeface="Arial"/>
              </a:rPr>
              <a:t>	- stanovení nadání na základě produktů práce jedince. Spolehlivé. </a:t>
            </a:r>
          </a:p>
          <a:p>
            <a:pPr marL="287190" indent="-285750">
              <a:lnSpc>
                <a:spcPct val="100000"/>
              </a:lnSpc>
              <a:spcBef>
                <a:spcPts val="641"/>
              </a:spcBef>
              <a:buClr>
                <a:srgbClr val="000000"/>
              </a:buClr>
              <a:buFont typeface="Wingdings" panose="05000000000000000000" pitchFamily="2" charset="2"/>
              <a:buChar char="ü"/>
            </a:pPr>
            <a:r>
              <a:rPr lang="cs-CZ" sz="1600" b="1" spc="-1" dirty="0">
                <a:latin typeface="Arial"/>
              </a:rPr>
              <a:t>odlišných kulturních pohledech</a:t>
            </a:r>
          </a:p>
          <a:p>
            <a:pPr marL="1440">
              <a:lnSpc>
                <a:spcPct val="100000"/>
              </a:lnSpc>
              <a:spcBef>
                <a:spcPts val="641"/>
              </a:spcBef>
              <a:buClr>
                <a:srgbClr val="000000"/>
              </a:buClr>
            </a:pPr>
            <a:r>
              <a:rPr lang="cs-CZ" sz="1600" spc="-1" dirty="0">
                <a:latin typeface="Arial"/>
              </a:rPr>
              <a:t>	- kulturní rozdíly, jiné priority </a:t>
            </a:r>
          </a:p>
          <a:p>
            <a:pPr marL="1440">
              <a:lnSpc>
                <a:spcPct val="100000"/>
              </a:lnSpc>
              <a:spcBef>
                <a:spcPts val="641"/>
              </a:spcBef>
              <a:buClr>
                <a:srgbClr val="000000"/>
              </a:buClr>
            </a:pPr>
            <a:endParaRPr lang="cs-CZ" spc="-1" dirty="0">
              <a:latin typeface="Arial"/>
            </a:endParaRPr>
          </a:p>
          <a:p>
            <a:pPr marL="458640" indent="-457200">
              <a:lnSpc>
                <a:spcPct val="100000"/>
              </a:lnSpc>
              <a:spcBef>
                <a:spcPts val="641"/>
              </a:spcBef>
              <a:buClr>
                <a:srgbClr val="000000"/>
              </a:buClr>
              <a:buFont typeface="Arial" panose="020B0604020202020204" pitchFamily="34" charset="0"/>
              <a:buChar char="•"/>
            </a:pPr>
            <a:endParaRPr lang="cs-CZ" sz="2600" spc="-1" dirty="0">
              <a:latin typeface="Arial"/>
            </a:endParaRPr>
          </a:p>
          <a:p>
            <a:pPr marL="458640" indent="-457200">
              <a:lnSpc>
                <a:spcPct val="100000"/>
              </a:lnSpc>
              <a:spcBef>
                <a:spcPts val="641"/>
              </a:spcBef>
              <a:buClr>
                <a:srgbClr val="000000"/>
              </a:buClr>
              <a:buFont typeface="Arial" panose="020B0604020202020204" pitchFamily="34" charset="0"/>
              <a:buChar char="•"/>
            </a:pPr>
            <a:endParaRPr lang="cs-CZ" sz="2600" spc="-1" dirty="0">
              <a:latin typeface="Arial"/>
            </a:endParaRPr>
          </a:p>
        </p:txBody>
      </p:sp>
    </p:spTree>
    <p:extLst>
      <p:ext uri="{BB962C8B-B14F-4D97-AF65-F5344CB8AC3E}">
        <p14:creationId xmlns:p14="http://schemas.microsoft.com/office/powerpoint/2010/main" val="296066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784" y="446402"/>
            <a:ext cx="9288216" cy="492443"/>
          </a:xfrm>
        </p:spPr>
        <p:txBody>
          <a:bodyPr/>
          <a:lstStyle/>
          <a:p>
            <a:pPr algn="ctr"/>
            <a:r>
              <a:rPr lang="cs-CZ" sz="3200" b="1" dirty="0">
                <a:solidFill>
                  <a:srgbClr val="FF0000"/>
                </a:solidFill>
              </a:rPr>
              <a:t>Druhy nadání</a:t>
            </a:r>
          </a:p>
        </p:txBody>
      </p:sp>
      <p:sp>
        <p:nvSpPr>
          <p:cNvPr id="3" name="Podnadpis 2"/>
          <p:cNvSpPr>
            <a:spLocks noGrp="1"/>
          </p:cNvSpPr>
          <p:nvPr>
            <p:ph type="subTitle"/>
          </p:nvPr>
        </p:nvSpPr>
        <p:spPr>
          <a:xfrm>
            <a:off x="719832" y="1313251"/>
            <a:ext cx="8856168" cy="2962184"/>
          </a:xfrm>
        </p:spPr>
        <p:txBody>
          <a:bodyPr/>
          <a:lstStyle/>
          <a:p>
            <a:pPr algn="l"/>
            <a:r>
              <a:rPr lang="cs-CZ" sz="3200" dirty="0"/>
              <a:t>Intelektové</a:t>
            </a:r>
          </a:p>
          <a:p>
            <a:pPr algn="l"/>
            <a:r>
              <a:rPr lang="cs-CZ" sz="3200" dirty="0"/>
              <a:t>Pohybové</a:t>
            </a:r>
          </a:p>
          <a:p>
            <a:pPr algn="l"/>
            <a:r>
              <a:rPr lang="cs-CZ" sz="3200" dirty="0"/>
              <a:t>Umělecké</a:t>
            </a:r>
          </a:p>
          <a:p>
            <a:pPr algn="l"/>
            <a:r>
              <a:rPr lang="cs-CZ" sz="3200" dirty="0"/>
              <a:t>Hudební</a:t>
            </a:r>
          </a:p>
          <a:p>
            <a:pPr algn="l"/>
            <a:r>
              <a:rPr lang="cs-CZ" sz="3200" dirty="0"/>
              <a:t>Manuální </a:t>
            </a:r>
          </a:p>
          <a:p>
            <a:pPr algn="l"/>
            <a:r>
              <a:rPr lang="cs-CZ" sz="3200" dirty="0"/>
              <a:t>Sociální</a:t>
            </a:r>
          </a:p>
        </p:txBody>
      </p:sp>
      <p:sp>
        <p:nvSpPr>
          <p:cNvPr id="4" name="AutoShape 2" descr="Pětiletá krasobruslařka klouže na ledě jako skutečná profesionálka - Svět  krea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602545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r>
              <a:rPr lang="cs-CZ" sz="2800" b="1" dirty="0">
                <a:solidFill>
                  <a:srgbClr val="FF0000"/>
                </a:solidFill>
              </a:rPr>
              <a:t>Intelektové nadání</a:t>
            </a:r>
          </a:p>
        </p:txBody>
      </p:sp>
      <p:sp>
        <p:nvSpPr>
          <p:cNvPr id="3" name="Podnadpis 2"/>
          <p:cNvSpPr>
            <a:spLocks noGrp="1"/>
          </p:cNvSpPr>
          <p:nvPr>
            <p:ph type="subTitle"/>
          </p:nvPr>
        </p:nvSpPr>
        <p:spPr>
          <a:xfrm>
            <a:off x="287784" y="1401936"/>
            <a:ext cx="9216208" cy="2769989"/>
          </a:xfrm>
        </p:spPr>
        <p:txBody>
          <a:bodyPr/>
          <a:lstStyle/>
          <a:p>
            <a:r>
              <a:rPr lang="cs-CZ" dirty="0"/>
              <a:t>Schopnost myslet, získávat informace, shromažďovat, pracovat s nimi</a:t>
            </a:r>
          </a:p>
          <a:p>
            <a:r>
              <a:rPr lang="cs-CZ" dirty="0"/>
              <a:t>Úroveň IQ </a:t>
            </a:r>
          </a:p>
          <a:p>
            <a:r>
              <a:rPr lang="cs-CZ" dirty="0"/>
              <a:t>Inteligence -  soubor mnoha intelektových schopností, které mohou být u člověka rozvinuté v různé míře (silné a slabé stránky) - druhy paměti, logické myšlení, pojmové myšlení, prostorové schopnosti, pozornost, verbální schopnosti, zrakové či sluchové vnímání apod. </a:t>
            </a:r>
          </a:p>
          <a:p>
            <a:r>
              <a:rPr lang="cs-CZ" dirty="0"/>
              <a:t>O intelektovém nadání rozhodnou většinou komplexní psychologické testy, které zohledňují osobnostní charakteristiky a další mimořádné schopnosti. </a:t>
            </a:r>
          </a:p>
          <a:p>
            <a:r>
              <a:rPr lang="cs-CZ" b="1" dirty="0"/>
              <a:t>Nejde tedy jen o samotné IQ, ale také o soubor schopností a vlastností, které se s intelektovým nadáním pojí</a:t>
            </a:r>
            <a:r>
              <a:rPr lang="cs-CZ" dirty="0"/>
              <a:t>.</a:t>
            </a:r>
          </a:p>
          <a:p>
            <a:endParaRPr lang="cs-CZ" dirty="0"/>
          </a:p>
        </p:txBody>
      </p:sp>
      <p:pic>
        <p:nvPicPr>
          <p:cNvPr id="4098" name="Picture 2" descr="IQ tykve | Bastard.cz – triko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504" y="3843387"/>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1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08" y="526083"/>
            <a:ext cx="9072000" cy="430887"/>
          </a:xfrm>
        </p:spPr>
        <p:txBody>
          <a:bodyPr/>
          <a:lstStyle/>
          <a:p>
            <a:pPr algn="l"/>
            <a:r>
              <a:rPr lang="cs-CZ" sz="2800" b="1" dirty="0">
                <a:solidFill>
                  <a:srgbClr val="FF0000"/>
                </a:solidFill>
              </a:rPr>
              <a:t>Pohybové nadání</a:t>
            </a:r>
          </a:p>
        </p:txBody>
      </p:sp>
      <p:sp>
        <p:nvSpPr>
          <p:cNvPr id="3" name="Zástupný symbol pro obsah 2"/>
          <p:cNvSpPr>
            <a:spLocks noGrp="1"/>
          </p:cNvSpPr>
          <p:nvPr>
            <p:ph idx="4294967295"/>
          </p:nvPr>
        </p:nvSpPr>
        <p:spPr>
          <a:xfrm>
            <a:off x="431800" y="1430894"/>
            <a:ext cx="9072563" cy="3742301"/>
          </a:xfrm>
          <a:prstGeom prst="rect">
            <a:avLst/>
          </a:prstGeom>
        </p:spPr>
        <p:txBody>
          <a:bodyPr>
            <a:normAutofit/>
          </a:bodyPr>
          <a:lstStyle/>
          <a:p>
            <a:pPr lvl="0">
              <a:buNone/>
            </a:pPr>
            <a:r>
              <a:rPr lang="cs-CZ" b="1" dirty="0">
                <a:latin typeface="Calibri" panose="020F0502020204030204" pitchFamily="34" charset="0"/>
                <a:cs typeface="Calibri" panose="020F0502020204030204" pitchFamily="34" charset="0"/>
              </a:rPr>
              <a:t>Předpoklady:</a:t>
            </a:r>
            <a:endParaRPr lang="cs-CZ" dirty="0">
              <a:latin typeface="Calibri" panose="020F0502020204030204" pitchFamily="34" charset="0"/>
              <a:cs typeface="Calibri" panose="020F0502020204030204" pitchFamily="34" charset="0"/>
            </a:endParaRPr>
          </a:p>
          <a:p>
            <a:pPr lvl="0">
              <a:buNone/>
            </a:pPr>
            <a:r>
              <a:rPr lang="cs-CZ" dirty="0">
                <a:latin typeface="Calibri" panose="020F0502020204030204" pitchFamily="34" charset="0"/>
                <a:cs typeface="Calibri" panose="020F0502020204030204" pitchFamily="34" charset="0"/>
              </a:rPr>
              <a:t>strukturální vlastnosti (výška, hmotnost..),</a:t>
            </a:r>
          </a:p>
          <a:p>
            <a:pPr lvl="0">
              <a:buNone/>
            </a:pPr>
            <a:r>
              <a:rPr lang="cs-CZ" dirty="0">
                <a:latin typeface="Calibri" panose="020F0502020204030204" pitchFamily="34" charset="0"/>
                <a:cs typeface="Calibri" panose="020F0502020204030204" pitchFamily="34" charset="0"/>
              </a:rPr>
              <a:t>pohybové schopnosti (síla, rychlost), </a:t>
            </a:r>
          </a:p>
          <a:p>
            <a:pPr lvl="0">
              <a:buNone/>
            </a:pPr>
            <a:r>
              <a:rPr lang="cs-CZ" dirty="0">
                <a:latin typeface="Calibri" panose="020F0502020204030204" pitchFamily="34" charset="0"/>
                <a:cs typeface="Calibri" panose="020F0502020204030204" pitchFamily="34" charset="0"/>
              </a:rPr>
              <a:t>motorická </a:t>
            </a:r>
            <a:r>
              <a:rPr lang="cs-CZ" dirty="0" err="1">
                <a:latin typeface="Calibri" panose="020F0502020204030204" pitchFamily="34" charset="0"/>
                <a:cs typeface="Calibri" panose="020F0502020204030204" pitchFamily="34" charset="0"/>
              </a:rPr>
              <a:t>docilita</a:t>
            </a:r>
            <a:r>
              <a:rPr lang="cs-CZ" dirty="0">
                <a:latin typeface="Calibri" panose="020F0502020204030204" pitchFamily="34" charset="0"/>
                <a:cs typeface="Calibri" panose="020F0502020204030204" pitchFamily="34" charset="0"/>
              </a:rPr>
              <a:t> (schopnost zvládnout nové pohybové úkony), </a:t>
            </a:r>
          </a:p>
          <a:p>
            <a:pPr lvl="0">
              <a:buNone/>
            </a:pPr>
            <a:r>
              <a:rPr lang="cs-CZ" dirty="0">
                <a:latin typeface="Calibri" panose="020F0502020204030204" pitchFamily="34" charset="0"/>
                <a:cs typeface="Calibri" panose="020F0502020204030204" pitchFamily="34" charset="0"/>
              </a:rPr>
              <a:t>kooperační schopnosti (významné pro kolektivní hry)</a:t>
            </a:r>
          </a:p>
          <a:p>
            <a:pPr lvl="0">
              <a:buNone/>
            </a:pPr>
            <a:r>
              <a:rPr lang="cs-CZ" dirty="0">
                <a:latin typeface="Calibri" panose="020F0502020204030204" pitchFamily="34" charset="0"/>
                <a:cs typeface="Calibri" panose="020F0502020204030204" pitchFamily="34" charset="0"/>
              </a:rPr>
              <a:t>psychické vlastnosti, senzorické schopnosti aj.</a:t>
            </a:r>
          </a:p>
          <a:p>
            <a:pPr lvl="0">
              <a:buNone/>
            </a:pPr>
            <a:endParaRPr lang="cs-CZ" b="1" dirty="0">
              <a:latin typeface="Calibri" panose="020F0502020204030204" pitchFamily="34" charset="0"/>
              <a:cs typeface="Calibri" panose="020F0502020204030204" pitchFamily="34" charset="0"/>
            </a:endParaRPr>
          </a:p>
          <a:p>
            <a:pPr lvl="0">
              <a:buNone/>
            </a:pPr>
            <a:r>
              <a:rPr lang="cs-CZ" b="1" dirty="0">
                <a:latin typeface="Calibri" panose="020F0502020204030204" pitchFamily="34" charset="0"/>
                <a:cs typeface="Calibri" panose="020F0502020204030204" pitchFamily="34" charset="0"/>
              </a:rPr>
              <a:t>Omezení - věk</a:t>
            </a:r>
          </a:p>
          <a:p>
            <a:r>
              <a:rPr lang="cs-CZ" dirty="0">
                <a:latin typeface="Calibri" panose="020F0502020204030204" pitchFamily="34" charset="0"/>
                <a:cs typeface="Calibri" panose="020F0502020204030204" pitchFamily="34" charset="0"/>
              </a:rPr>
              <a:t>Specifikum – nutné počítat v plánování jejich kariéry: závislost na svém fyzickém stavu (nejlepších výsledků v období adolescence a mladé dospělosti), musí být </a:t>
            </a:r>
            <a:r>
              <a:rPr lang="cs-CZ" b="1" dirty="0">
                <a:latin typeface="Calibri" panose="020F0502020204030204" pitchFamily="34" charset="0"/>
                <a:cs typeface="Calibri" panose="020F0502020204030204" pitchFamily="34" charset="0"/>
              </a:rPr>
              <a:t>vrchol sportovní kariéry správně načasován</a:t>
            </a:r>
            <a:r>
              <a:rPr lang="cs-CZ" dirty="0">
                <a:latin typeface="Calibri" panose="020F0502020204030204" pitchFamily="34" charset="0"/>
                <a:cs typeface="Calibri" panose="020F0502020204030204" pitchFamily="34" charset="0"/>
              </a:rPr>
              <a:t> </a:t>
            </a:r>
          </a:p>
          <a:p>
            <a:r>
              <a:rPr lang="cs-CZ" dirty="0">
                <a:latin typeface="Calibri" panose="020F0502020204030204" pitchFamily="34" charset="0"/>
                <a:cs typeface="Calibri" panose="020F0502020204030204" pitchFamily="34" charset="0"/>
              </a:rPr>
              <a:t>Vrcholový sport rizika - příliš brzy, může to negativně ovlivnit jejich psychický i tělesný vývoj</a:t>
            </a:r>
          </a:p>
          <a:p>
            <a:pPr marL="0" indent="0">
              <a:buNone/>
            </a:pPr>
            <a:endParaRPr lang="cs-CZ" dirty="0">
              <a:latin typeface="Calibri" panose="020F0502020204030204" pitchFamily="34" charset="0"/>
              <a:cs typeface="Calibri" panose="020F0502020204030204" pitchFamily="34" charset="0"/>
            </a:endParaRPr>
          </a:p>
        </p:txBody>
      </p:sp>
      <p:pic>
        <p:nvPicPr>
          <p:cNvPr id="4" name="Picture 2" descr="RK Stan, rafting » Blog Archive » Záhada neúspěchů odhalena – známe  největšího tlusťocha v posád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584" y="1827163"/>
            <a:ext cx="924297" cy="18485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ětiletá krasobruslařka klouže na ledě jako skutečná profesionálka - Svět  krea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29" y="242987"/>
            <a:ext cx="2796505" cy="146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83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pPr algn="l"/>
            <a:r>
              <a:rPr lang="cs-CZ" sz="2800" b="1" dirty="0">
                <a:solidFill>
                  <a:srgbClr val="FF0000"/>
                </a:solidFill>
              </a:rPr>
              <a:t>Umělecké nadání </a:t>
            </a:r>
          </a:p>
        </p:txBody>
      </p:sp>
      <p:sp>
        <p:nvSpPr>
          <p:cNvPr id="3" name="Zástupný symbol pro obsah 2"/>
          <p:cNvSpPr>
            <a:spLocks noGrp="1"/>
          </p:cNvSpPr>
          <p:nvPr>
            <p:ph idx="4294967295"/>
          </p:nvPr>
        </p:nvSpPr>
        <p:spPr>
          <a:xfrm>
            <a:off x="504031" y="1323129"/>
            <a:ext cx="9072563" cy="3742301"/>
          </a:xfrm>
          <a:prstGeom prst="rect">
            <a:avLst/>
          </a:prstGeom>
        </p:spPr>
        <p:txBody>
          <a:bodyPr>
            <a:normAutofit/>
          </a:bodyPr>
          <a:lstStyle/>
          <a:p>
            <a:r>
              <a:rPr lang="cs-CZ" b="1" dirty="0"/>
              <a:t>Předpoklady:</a:t>
            </a:r>
          </a:p>
          <a:p>
            <a:r>
              <a:rPr lang="cs-CZ" dirty="0"/>
              <a:t>Speciální sluchové a motorické (v hudbě)</a:t>
            </a:r>
          </a:p>
          <a:p>
            <a:r>
              <a:rPr lang="cs-CZ" dirty="0"/>
              <a:t>Zrakové (ve výtvarném umění) </a:t>
            </a:r>
          </a:p>
          <a:p>
            <a:r>
              <a:rPr lang="cs-CZ" dirty="0"/>
              <a:t>Jazykové (v literatuře), pozn. níže</a:t>
            </a:r>
          </a:p>
          <a:p>
            <a:r>
              <a:rPr lang="cs-CZ" dirty="0"/>
              <a:t>Umělci – silné prožívání, „múzy“</a:t>
            </a:r>
          </a:p>
          <a:p>
            <a:endParaRPr lang="cs-CZ" dirty="0"/>
          </a:p>
          <a:p>
            <a:endParaRPr lang="cs-CZ" dirty="0"/>
          </a:p>
          <a:p>
            <a:endParaRPr lang="cs-CZ" dirty="0"/>
          </a:p>
          <a:p>
            <a:r>
              <a:rPr lang="cs-CZ" dirty="0"/>
              <a:t>Projevy: </a:t>
            </a:r>
          </a:p>
          <a:p>
            <a:r>
              <a:rPr lang="cs-CZ" dirty="0"/>
              <a:t>Časní čtenáři – nadané děti - do 4 let</a:t>
            </a:r>
          </a:p>
          <a:p>
            <a:r>
              <a:rPr lang="cs-CZ" dirty="0"/>
              <a:t>Výjimečně - již ve věku 12 - 18 měsíců</a:t>
            </a:r>
          </a:p>
          <a:p>
            <a:r>
              <a:rPr lang="cs-CZ" dirty="0"/>
              <a:t>„lingvisté“ – názor: dobrý hudební sluch</a:t>
            </a:r>
            <a:endParaRPr lang="cs-CZ" b="1" dirty="0"/>
          </a:p>
          <a:p>
            <a:endParaRPr lang="cs-CZ" dirty="0"/>
          </a:p>
        </p:txBody>
      </p:sp>
      <p:sp>
        <p:nvSpPr>
          <p:cNvPr id="4" name="AutoShape 10" descr="Karek Hynek Mácha a jeho osudová milenka Lo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2" descr="Karel Hynek Mácha: První porno v Čechách?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 name="Picture 8" descr="Karel Hynek Mácha: První porno v Čechách? | Blesk.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927" y="3411339"/>
            <a:ext cx="3095098" cy="1637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okonalá modelka – inspirace – Fotokurzy Ang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437" y="747043"/>
            <a:ext cx="3029843"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640888" y="5175405"/>
            <a:ext cx="2464136" cy="276999"/>
          </a:xfrm>
          <a:prstGeom prst="rect">
            <a:avLst/>
          </a:prstGeom>
        </p:spPr>
        <p:txBody>
          <a:bodyPr wrap="none">
            <a:spAutoFit/>
          </a:bodyPr>
          <a:lstStyle/>
          <a:p>
            <a:r>
              <a:rPr lang="fi-FI" sz="1200" dirty="0"/>
              <a:t>LORI – múza Karla Hynka Máchy</a:t>
            </a:r>
            <a:endParaRPr lang="cs-CZ" sz="1200" dirty="0"/>
          </a:p>
        </p:txBody>
      </p:sp>
    </p:spTree>
    <p:extLst>
      <p:ext uri="{BB962C8B-B14F-4D97-AF65-F5344CB8AC3E}">
        <p14:creationId xmlns:p14="http://schemas.microsoft.com/office/powerpoint/2010/main" val="10163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rgbClr val="FF0000"/>
                </a:solidFill>
              </a:rPr>
              <a:t>Hudební nadání</a:t>
            </a:r>
          </a:p>
        </p:txBody>
      </p:sp>
      <p:sp>
        <p:nvSpPr>
          <p:cNvPr id="3" name="Zástupný symbol pro obsah 2"/>
          <p:cNvSpPr>
            <a:spLocks noGrp="1"/>
          </p:cNvSpPr>
          <p:nvPr>
            <p:ph idx="4294967295"/>
          </p:nvPr>
        </p:nvSpPr>
        <p:spPr>
          <a:xfrm>
            <a:off x="504031" y="1323129"/>
            <a:ext cx="9072563" cy="3742301"/>
          </a:xfrm>
          <a:prstGeom prst="rect">
            <a:avLst/>
          </a:prstGeom>
        </p:spPr>
        <p:txBody>
          <a:bodyPr>
            <a:normAutofit/>
          </a:bodyPr>
          <a:lstStyle/>
          <a:p>
            <a:pPr lvl="0"/>
            <a:r>
              <a:rPr lang="cs-CZ" b="1" dirty="0">
                <a:latin typeface="Calibri" panose="020F0502020204030204" pitchFamily="34" charset="0"/>
                <a:cs typeface="Calibri" panose="020F0502020204030204" pitchFamily="34" charset="0"/>
              </a:rPr>
              <a:t>Předpoklady</a:t>
            </a:r>
            <a:r>
              <a:rPr lang="cs-CZ" dirty="0">
                <a:latin typeface="Calibri" panose="020F0502020204030204" pitchFamily="34" charset="0"/>
                <a:cs typeface="Calibri" panose="020F0502020204030204" pitchFamily="34" charset="0"/>
              </a:rPr>
              <a:t>: </a:t>
            </a:r>
          </a:p>
          <a:p>
            <a:r>
              <a:rPr lang="cs-CZ" dirty="0"/>
              <a:t>melodický a harmonický sluch </a:t>
            </a:r>
          </a:p>
          <a:p>
            <a:r>
              <a:rPr lang="cs-CZ" dirty="0"/>
              <a:t>smysl pro rytmus </a:t>
            </a:r>
          </a:p>
          <a:p>
            <a:r>
              <a:rPr lang="cs-CZ" dirty="0"/>
              <a:t>hudební paměť</a:t>
            </a:r>
          </a:p>
          <a:p>
            <a:r>
              <a:rPr lang="cs-CZ" dirty="0"/>
              <a:t>tělesné vlastnosti - dítě má problémy s plícemi, nebude nikdy hrát na dechový nástroj jako jedinci, jež jsou v pořádku.</a:t>
            </a:r>
          </a:p>
          <a:p>
            <a:endParaRPr lang="cs-CZ" dirty="0"/>
          </a:p>
          <a:p>
            <a:r>
              <a:rPr lang="cs-CZ" dirty="0"/>
              <a:t>Hudební nadání se projevuje velice brzy. </a:t>
            </a:r>
          </a:p>
          <a:p>
            <a:r>
              <a:rPr lang="cs-CZ" dirty="0"/>
              <a:t>Děti projevují zájem o hudbu již v prvním roce života. </a:t>
            </a:r>
          </a:p>
          <a:p>
            <a:r>
              <a:rPr lang="cs-CZ" dirty="0"/>
              <a:t>Schopnosti, které umožní rozvoj hudebního nadání, jsou pak pozorovatelné již v předškolním věku. </a:t>
            </a:r>
          </a:p>
          <a:p>
            <a:r>
              <a:rPr lang="cs-CZ" dirty="0"/>
              <a:t>Další rozvoj nadání velmi závislý na podpoře zvenčí</a:t>
            </a:r>
          </a:p>
        </p:txBody>
      </p:sp>
      <p:pic>
        <p:nvPicPr>
          <p:cNvPr id="4" name="Picture 8" descr="Karel Beneš - Hudební múzy - Dio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592" y="0"/>
            <a:ext cx="1728193" cy="238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27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pPr algn="l"/>
            <a:r>
              <a:rPr lang="cs-CZ" sz="2800" b="1" dirty="0">
                <a:solidFill>
                  <a:srgbClr val="FF0000"/>
                </a:solidFill>
              </a:rPr>
              <a:t>Praktické nadání</a:t>
            </a:r>
          </a:p>
        </p:txBody>
      </p:sp>
      <p:sp>
        <p:nvSpPr>
          <p:cNvPr id="3" name="Zástupný symbol pro obsah 2"/>
          <p:cNvSpPr>
            <a:spLocks noGrp="1"/>
          </p:cNvSpPr>
          <p:nvPr>
            <p:ph idx="4294967295"/>
          </p:nvPr>
        </p:nvSpPr>
        <p:spPr>
          <a:xfrm>
            <a:off x="575816" y="1323107"/>
            <a:ext cx="9072563" cy="3742301"/>
          </a:xfrm>
          <a:prstGeom prst="rect">
            <a:avLst/>
          </a:prstGeom>
        </p:spPr>
        <p:txBody>
          <a:bodyPr>
            <a:normAutofit/>
          </a:bodyPr>
          <a:lstStyle/>
          <a:p>
            <a:r>
              <a:rPr lang="cs-CZ" dirty="0"/>
              <a:t>Manuálně nadaní </a:t>
            </a:r>
          </a:p>
          <a:p>
            <a:r>
              <a:rPr lang="cs-CZ" dirty="0"/>
              <a:t>- hlavním nástrojem jsou lidské ruce</a:t>
            </a:r>
          </a:p>
          <a:p>
            <a:pPr>
              <a:buFontTx/>
              <a:buChar char="-"/>
            </a:pPr>
            <a:r>
              <a:rPr lang="cs-CZ" dirty="0"/>
              <a:t> nadání pro těžkou fyzickou práci (u nichž jsou výrazné tělesné dispozice) </a:t>
            </a:r>
          </a:p>
          <a:p>
            <a:pPr>
              <a:buFontTx/>
              <a:buChar char="-"/>
            </a:pPr>
            <a:r>
              <a:rPr lang="cs-CZ" dirty="0"/>
              <a:t> nadání manuálně technické (typické zaměřením na předměty)</a:t>
            </a:r>
          </a:p>
          <a:p>
            <a:pPr marL="0" indent="0">
              <a:buNone/>
            </a:pPr>
            <a:r>
              <a:rPr lang="cs-CZ" dirty="0"/>
              <a:t> </a:t>
            </a:r>
          </a:p>
          <a:p>
            <a:pPr marL="0" indent="0">
              <a:buNone/>
            </a:pPr>
            <a:endParaRPr lang="cs-CZ" dirty="0"/>
          </a:p>
        </p:txBody>
      </p:sp>
      <p:pic>
        <p:nvPicPr>
          <p:cNvPr id="13314" name="Picture 2" descr="Malý konstruktér - Retro Baron dvojplošník 254 ks dílků | Nejbaby.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400" y="297929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ěsíčník Rozmarýna - online vydá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976" y="297929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83856"/>
            <a:ext cx="9072000" cy="430887"/>
          </a:xfrm>
        </p:spPr>
        <p:txBody>
          <a:bodyPr/>
          <a:lstStyle/>
          <a:p>
            <a:r>
              <a:rPr lang="cs-CZ" sz="2800" b="1" dirty="0">
                <a:solidFill>
                  <a:srgbClr val="FF0000"/>
                </a:solidFill>
              </a:rPr>
              <a:t>Sociální nadání </a:t>
            </a:r>
          </a:p>
        </p:txBody>
      </p:sp>
      <p:sp>
        <p:nvSpPr>
          <p:cNvPr id="3" name="Zástupný symbol pro text 2"/>
          <p:cNvSpPr>
            <a:spLocks noGrp="1"/>
          </p:cNvSpPr>
          <p:nvPr>
            <p:ph type="body"/>
          </p:nvPr>
        </p:nvSpPr>
        <p:spPr>
          <a:xfrm>
            <a:off x="287784" y="1453217"/>
            <a:ext cx="9216208" cy="2492990"/>
          </a:xfrm>
        </p:spPr>
        <p:txBody>
          <a:bodyPr/>
          <a:lstStyle/>
          <a:p>
            <a:pPr marL="285750" indent="-285750">
              <a:buFontTx/>
              <a:buChar char="-"/>
            </a:pPr>
            <a:r>
              <a:rPr lang="cs-CZ" dirty="0"/>
              <a:t>schopnost porozumět lidem</a:t>
            </a:r>
          </a:p>
          <a:p>
            <a:pPr marL="285750" indent="-285750">
              <a:buFontTx/>
              <a:buChar char="-"/>
            </a:pPr>
            <a:r>
              <a:rPr lang="cs-CZ" dirty="0"/>
              <a:t>oblast dělena do kategorií organizační, pedagogické a pečovatelské nadání. </a:t>
            </a:r>
          </a:p>
          <a:p>
            <a:pPr marL="0" indent="0">
              <a:buNone/>
            </a:pPr>
            <a:r>
              <a:rPr lang="cs-CZ" dirty="0"/>
              <a:t> </a:t>
            </a:r>
          </a:p>
          <a:p>
            <a:r>
              <a:rPr lang="cs-CZ" b="1" dirty="0"/>
              <a:t>organizační talent </a:t>
            </a:r>
          </a:p>
          <a:p>
            <a:pPr marL="285750" indent="-285750">
              <a:buFontTx/>
              <a:buChar char="-"/>
            </a:pPr>
            <a:r>
              <a:rPr lang="cs-CZ" dirty="0"/>
              <a:t>lze pozorovat i  u malých dětí. Bývají oblíbené a družné, dokáží se rozhodovat, jsou populární i nepopulární</a:t>
            </a:r>
          </a:p>
          <a:p>
            <a:pPr marL="285750" indent="-285750">
              <a:buFontTx/>
              <a:buChar char="-"/>
            </a:pPr>
            <a:r>
              <a:rPr lang="cs-CZ" dirty="0"/>
              <a:t>důležité vedení a podpora dospělých</a:t>
            </a:r>
          </a:p>
          <a:p>
            <a:pPr marL="285750" indent="-285750">
              <a:buFontTx/>
              <a:buChar char="-"/>
            </a:pPr>
            <a:r>
              <a:rPr lang="cs-CZ" dirty="0"/>
              <a:t>práce  řídících pracovníků</a:t>
            </a:r>
          </a:p>
          <a:p>
            <a:endParaRPr lang="cs-CZ" dirty="0"/>
          </a:p>
        </p:txBody>
      </p:sp>
      <p:pic>
        <p:nvPicPr>
          <p:cNvPr id="4" name="Picture 4" descr="Orientační test emoční inteligence - Mind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288" y="3483347"/>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7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31800" y="314994"/>
            <a:ext cx="9361040" cy="14401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marL="1440">
              <a:lnSpc>
                <a:spcPct val="100000"/>
              </a:lnSpc>
              <a:spcBef>
                <a:spcPts val="641"/>
              </a:spcBef>
              <a:buClr>
                <a:srgbClr val="FF0000"/>
              </a:buClr>
            </a:pPr>
            <a:endParaRPr lang="cs-CZ" sz="5800" b="1" spc="-1" dirty="0">
              <a:solidFill>
                <a:srgbClr val="FF0000"/>
              </a:solidFill>
              <a:latin typeface="Calibri"/>
            </a:endParaRPr>
          </a:p>
          <a:p>
            <a:pPr marL="1440">
              <a:lnSpc>
                <a:spcPct val="100000"/>
              </a:lnSpc>
              <a:spcBef>
                <a:spcPts val="641"/>
              </a:spcBef>
              <a:buClr>
                <a:srgbClr val="FF0000"/>
              </a:buClr>
            </a:pPr>
            <a:r>
              <a:rPr lang="cs-CZ" sz="11200" b="1" spc="-1" dirty="0">
                <a:solidFill>
                  <a:srgbClr val="FF0000"/>
                </a:solidFill>
                <a:latin typeface="Calibri"/>
              </a:rPr>
              <a:t>„Výjimečné vlastnosti“</a:t>
            </a:r>
          </a:p>
          <a:p>
            <a:pPr marL="1440">
              <a:lnSpc>
                <a:spcPct val="100000"/>
              </a:lnSpc>
              <a:spcBef>
                <a:spcPts val="641"/>
              </a:spcBef>
              <a:buClr>
                <a:srgbClr val="FF0000"/>
              </a:buClr>
            </a:pPr>
            <a:r>
              <a:rPr lang="cs-CZ" sz="11200" b="1" spc="-1" dirty="0">
                <a:solidFill>
                  <a:srgbClr val="FF0000"/>
                </a:solidFill>
                <a:latin typeface="Calibri"/>
              </a:rPr>
              <a:t>„Šikovné děti, šikovní žáci“</a:t>
            </a:r>
          </a:p>
          <a:p>
            <a:pPr marL="1440">
              <a:lnSpc>
                <a:spcPct val="100000"/>
              </a:lnSpc>
              <a:spcBef>
                <a:spcPts val="641"/>
              </a:spcBef>
              <a:buClr>
                <a:srgbClr val="FF0000"/>
              </a:buClr>
            </a:pPr>
            <a:r>
              <a:rPr lang="cs-CZ" sz="11200" b="1" spc="-1" dirty="0">
                <a:solidFill>
                  <a:srgbClr val="FF0000"/>
                </a:solidFill>
                <a:latin typeface="Calibri"/>
              </a:rPr>
              <a:t>„Nadaní a talentovaní“ </a:t>
            </a:r>
            <a:endParaRPr lang="cs-CZ" sz="11200" b="0" strike="noStrike" spc="-1" dirty="0">
              <a:latin typeface="Arial"/>
            </a:endParaRPr>
          </a:p>
        </p:txBody>
      </p:sp>
      <p:sp>
        <p:nvSpPr>
          <p:cNvPr id="161" name="CustomShape 2"/>
          <p:cNvSpPr/>
          <p:nvPr/>
        </p:nvSpPr>
        <p:spPr>
          <a:xfrm>
            <a:off x="515160" y="1755155"/>
            <a:ext cx="9138240" cy="36383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100000"/>
              </a:lnSpc>
              <a:spcBef>
                <a:spcPts val="641"/>
              </a:spcBef>
            </a:pPr>
            <a:endParaRPr lang="cs-CZ" sz="3200" spc="-1" dirty="0">
              <a:solidFill>
                <a:srgbClr val="000000"/>
              </a:solidFill>
              <a:latin typeface="Calibri"/>
              <a:ea typeface="DejaVu Sans"/>
            </a:endParaRPr>
          </a:p>
          <a:p>
            <a:pPr marL="458640" indent="-457200">
              <a:lnSpc>
                <a:spcPct val="100000"/>
              </a:lnSpc>
              <a:spcBef>
                <a:spcPts val="641"/>
              </a:spcBef>
              <a:buFontTx/>
              <a:buChar char="-"/>
            </a:pPr>
            <a:r>
              <a:rPr lang="cs-CZ" sz="3200" spc="-1" dirty="0">
                <a:solidFill>
                  <a:srgbClr val="000000"/>
                </a:solidFill>
                <a:latin typeface="Calibri"/>
                <a:ea typeface="DejaVu Sans"/>
              </a:rPr>
              <a:t>z</a:t>
            </a:r>
            <a:r>
              <a:rPr lang="cs-CZ" sz="3200" b="0" strike="noStrike" spc="-1" dirty="0">
                <a:solidFill>
                  <a:srgbClr val="000000"/>
                </a:solidFill>
                <a:latin typeface="Calibri"/>
                <a:ea typeface="DejaVu Sans"/>
              </a:rPr>
              <a:t>ájem o rozvoj nadaných </a:t>
            </a:r>
          </a:p>
          <a:p>
            <a:pPr marL="458640" indent="-457200">
              <a:lnSpc>
                <a:spcPct val="100000"/>
              </a:lnSpc>
              <a:spcBef>
                <a:spcPts val="641"/>
              </a:spcBef>
              <a:buFontTx/>
              <a:buChar char="-"/>
            </a:pPr>
            <a:r>
              <a:rPr lang="cs-CZ" sz="3200" b="0" strike="noStrike" spc="-1" dirty="0">
                <a:solidFill>
                  <a:srgbClr val="000000"/>
                </a:solidFill>
                <a:latin typeface="Calibri"/>
                <a:ea typeface="DejaVu Sans"/>
              </a:rPr>
              <a:t>velmi odlišný v různých státech</a:t>
            </a:r>
          </a:p>
          <a:p>
            <a:pPr marL="458640" indent="-457200">
              <a:lnSpc>
                <a:spcPct val="100000"/>
              </a:lnSpc>
              <a:spcBef>
                <a:spcPts val="641"/>
              </a:spcBef>
              <a:buFontTx/>
              <a:buChar char="-"/>
            </a:pPr>
            <a:r>
              <a:rPr lang="cs-CZ" sz="3200" b="0" strike="noStrike" spc="-1" dirty="0">
                <a:solidFill>
                  <a:srgbClr val="000000"/>
                </a:solidFill>
                <a:latin typeface="Calibri"/>
                <a:ea typeface="DejaVu Sans"/>
              </a:rPr>
              <a:t>součást vzdělávacích strategií </a:t>
            </a:r>
          </a:p>
          <a:p>
            <a:pPr marL="458640" indent="-457200">
              <a:lnSpc>
                <a:spcPct val="100000"/>
              </a:lnSpc>
              <a:spcBef>
                <a:spcPts val="641"/>
              </a:spcBef>
              <a:buFontTx/>
              <a:buChar char="-"/>
            </a:pPr>
            <a:r>
              <a:rPr lang="cs-CZ" sz="3200" spc="-1" dirty="0">
                <a:solidFill>
                  <a:srgbClr val="000000"/>
                </a:solidFill>
                <a:latin typeface="Calibri"/>
                <a:ea typeface="DejaVu Sans"/>
              </a:rPr>
              <a:t>„s a bez“ </a:t>
            </a:r>
            <a:r>
              <a:rPr lang="cs-CZ" sz="3200" b="0" strike="noStrike" spc="-1" dirty="0">
                <a:solidFill>
                  <a:srgbClr val="000000"/>
                </a:solidFill>
                <a:latin typeface="Calibri"/>
                <a:ea typeface="DejaVu Sans"/>
              </a:rPr>
              <a:t>speciálních programů</a:t>
            </a: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21" y="418906"/>
            <a:ext cx="9185227" cy="830997"/>
          </a:xfrm>
        </p:spPr>
        <p:txBody>
          <a:bodyPr/>
          <a:lstStyle/>
          <a:p>
            <a:pPr algn="ctr"/>
            <a:r>
              <a:rPr lang="cs-CZ" sz="3600" b="1" dirty="0">
                <a:solidFill>
                  <a:srgbClr val="FF0000"/>
                </a:solidFill>
              </a:rPr>
              <a:t>Ze života a praxe …..</a:t>
            </a:r>
            <a:br>
              <a:rPr lang="cs-CZ" dirty="0">
                <a:solidFill>
                  <a:srgbClr val="FF0000"/>
                </a:solidFill>
              </a:rPr>
            </a:br>
            <a:endParaRPr lang="cs-CZ" dirty="0"/>
          </a:p>
        </p:txBody>
      </p:sp>
      <p:sp>
        <p:nvSpPr>
          <p:cNvPr id="3" name="Zástupný symbol pro text 2"/>
          <p:cNvSpPr>
            <a:spLocks noGrp="1"/>
          </p:cNvSpPr>
          <p:nvPr>
            <p:ph type="body"/>
          </p:nvPr>
        </p:nvSpPr>
        <p:spPr/>
        <p:txBody>
          <a:bodyPr/>
          <a:lstStyle/>
          <a:p>
            <a:r>
              <a:rPr lang="cs-CZ" dirty="0"/>
              <a:t>.</a:t>
            </a:r>
          </a:p>
        </p:txBody>
      </p:sp>
      <p:sp>
        <p:nvSpPr>
          <p:cNvPr id="4" name="AutoShape 4" descr="Pětiletá krasobruslařka klouže na ledě jako skutečná profesionálka - Svět  krea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Pětiletá krasobruslařka klouže na ledě jako skutečná profesionálka - Svět  kreativ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Picture 16" descr="12 tipů, jak se vypořádat s dětskými záchvaty vzteku | Prima Že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384" y="1395115"/>
            <a:ext cx="3629057" cy="27217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Disinhibice - jak si budujeme svou stydlivost - Floskul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73" y="3699371"/>
            <a:ext cx="5278056" cy="1759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12 rad pro stydlivé a nespolečenské IT experty (1.) | CIO Business World.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48" y="1395115"/>
            <a:ext cx="4000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0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504000" y="226800"/>
            <a:ext cx="9070560" cy="105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1500" lnSpcReduction="20000"/>
          </a:bodyPr>
          <a:lstStyle/>
          <a:p>
            <a:pPr algn="ctr">
              <a:lnSpc>
                <a:spcPct val="100000"/>
              </a:lnSpc>
            </a:pPr>
            <a:br/>
            <a:br/>
            <a:br/>
            <a:br/>
            <a:br/>
            <a:endParaRPr lang="cs-CZ" sz="1800" b="0" strike="noStrike" spc="-1">
              <a:latin typeface="Arial"/>
            </a:endParaRPr>
          </a:p>
        </p:txBody>
      </p:sp>
      <p:sp>
        <p:nvSpPr>
          <p:cNvPr id="219" name="CustomShape 2"/>
          <p:cNvSpPr/>
          <p:nvPr/>
        </p:nvSpPr>
        <p:spPr>
          <a:xfrm>
            <a:off x="504000" y="963067"/>
            <a:ext cx="9002520" cy="2592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000" lnSpcReduction="20000"/>
          </a:bodyPr>
          <a:lstStyle/>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Chlapec 2,8 roků si prohlíží parohy: „</a:t>
            </a:r>
            <a:r>
              <a:rPr lang="cs-CZ" sz="3200" b="0" i="1" strike="noStrike" spc="-1" dirty="0">
                <a:solidFill>
                  <a:srgbClr val="000000"/>
                </a:solidFill>
                <a:latin typeface="Calibri"/>
                <a:ea typeface="DejaVu Sans"/>
              </a:rPr>
              <a:t>To mě fascinuje</a:t>
            </a:r>
            <a:r>
              <a:rPr lang="cs-CZ" sz="3200" b="0" strike="noStrike" spc="-1" dirty="0">
                <a:solidFill>
                  <a:srgbClr val="000000"/>
                </a:solidFill>
                <a:latin typeface="Calibri"/>
                <a:ea typeface="DejaVu Sans"/>
              </a:rPr>
              <a:t>!“</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Chlapec 3,5 roků: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 tahá za nohu: „</a:t>
            </a:r>
            <a:r>
              <a:rPr lang="cs-CZ" sz="3200" b="0" i="1" strike="noStrike" spc="-1" dirty="0">
                <a:solidFill>
                  <a:srgbClr val="000000"/>
                </a:solidFill>
                <a:latin typeface="Calibri"/>
                <a:ea typeface="DejaVu Sans"/>
              </a:rPr>
              <a:t>Necháš mě! Byla bys tak laskava!“ </a:t>
            </a:r>
            <a:endParaRPr lang="cs-CZ" sz="3200" b="0" i="1"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 lechtá: „</a:t>
            </a:r>
            <a:r>
              <a:rPr lang="cs-CZ" sz="3200" b="0" i="1" strike="noStrike" spc="-1" dirty="0">
                <a:solidFill>
                  <a:srgbClr val="000000"/>
                </a:solidFill>
                <a:latin typeface="Calibri"/>
                <a:ea typeface="DejaVu Sans"/>
              </a:rPr>
              <a:t>Už mě nech, budeme dělat jinou činnost</a:t>
            </a:r>
            <a:r>
              <a:rPr lang="cs-CZ" sz="3200" b="0" strike="noStrike" spc="-1" dirty="0">
                <a:solidFill>
                  <a:srgbClr val="000000"/>
                </a:solidFill>
                <a:latin typeface="Calibri"/>
                <a:ea typeface="DejaVu Sans"/>
              </a:rPr>
              <a:t>!“ </a:t>
            </a:r>
            <a:endParaRPr lang="cs-CZ" sz="3200" b="0" strike="noStrike" spc="-1" dirty="0">
              <a:latin typeface="Arial"/>
            </a:endParaRPr>
          </a:p>
          <a:p>
            <a:pPr>
              <a:lnSpc>
                <a:spcPct val="100000"/>
              </a:lnSpc>
              <a:spcBef>
                <a:spcPts val="641"/>
              </a:spcBef>
            </a:pPr>
            <a:r>
              <a:rPr lang="cs-CZ" sz="3200" b="0" strike="noStrike" spc="-1" dirty="0">
                <a:solidFill>
                  <a:srgbClr val="000000"/>
                </a:solidFill>
                <a:latin typeface="Calibri"/>
                <a:ea typeface="DejaVu Sans"/>
              </a:rPr>
              <a:t>Matka honí dítě s vařečkou, aby jej za cosi potrestala: „</a:t>
            </a:r>
            <a:r>
              <a:rPr lang="cs-CZ" sz="3200" b="0" i="1" strike="noStrike" spc="-1" dirty="0">
                <a:solidFill>
                  <a:srgbClr val="000000"/>
                </a:solidFill>
                <a:latin typeface="Calibri"/>
                <a:ea typeface="DejaVu Sans"/>
              </a:rPr>
              <a:t>Počkej! Domluvíme se! Budeme diskutovat!</a:t>
            </a:r>
            <a:r>
              <a:rPr lang="cs-CZ" sz="3200" b="0" strike="noStrike" spc="-1" dirty="0">
                <a:solidFill>
                  <a:srgbClr val="000000"/>
                </a:solidFill>
                <a:latin typeface="Calibri"/>
                <a:ea typeface="DejaVu Sans"/>
              </a:rPr>
              <a:t>“ </a:t>
            </a:r>
            <a:endParaRPr lang="cs-CZ" sz="3200" b="0" strike="noStrike" spc="-1" dirty="0">
              <a:latin typeface="Arial"/>
            </a:endParaRPr>
          </a:p>
          <a:p>
            <a:pPr marL="343080" indent="-34164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 Chlapec 5,0 roků: „</a:t>
            </a:r>
            <a:r>
              <a:rPr lang="cs-CZ" sz="3200" b="0" i="1" strike="noStrike" spc="-1" dirty="0">
                <a:solidFill>
                  <a:srgbClr val="000000"/>
                </a:solidFill>
                <a:latin typeface="Calibri"/>
                <a:ea typeface="DejaVu Sans"/>
              </a:rPr>
              <a:t>Co je to vzduch? Kam až sahá? Proč neodletí? Budu to pořád já, až vyrostu</a:t>
            </a:r>
            <a:r>
              <a:rPr lang="cs-CZ" sz="3200" b="0" strike="noStrike" spc="-1" dirty="0">
                <a:solidFill>
                  <a:srgbClr val="000000"/>
                </a:solidFill>
                <a:latin typeface="Calibri"/>
                <a:ea typeface="DejaVu Sans"/>
              </a:rPr>
              <a:t>?“ </a:t>
            </a:r>
            <a:endParaRPr lang="cs-CZ" sz="3200" b="0" strike="noStrike" spc="-1" dirty="0">
              <a:latin typeface="Arial"/>
            </a:endParaRPr>
          </a:p>
        </p:txBody>
      </p:sp>
      <p:sp>
        <p:nvSpPr>
          <p:cNvPr id="220" name="CustomShape 3"/>
          <p:cNvSpPr/>
          <p:nvPr/>
        </p:nvSpPr>
        <p:spPr>
          <a:xfrm>
            <a:off x="3255161" y="3555355"/>
            <a:ext cx="6263640" cy="18759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r>
              <a:rPr lang="cs-CZ" sz="2800" b="1" strike="noStrike" spc="-1" dirty="0">
                <a:solidFill>
                  <a:srgbClr val="00B050"/>
                </a:solidFill>
                <a:latin typeface="Calibri"/>
                <a:ea typeface="DejaVu Sans"/>
              </a:rPr>
              <a:t>Postarejme se o to, </a:t>
            </a:r>
          </a:p>
          <a:p>
            <a:r>
              <a:rPr lang="cs-CZ" sz="2800" b="1" strike="noStrike" spc="-1" dirty="0">
                <a:solidFill>
                  <a:srgbClr val="00B050"/>
                </a:solidFill>
                <a:latin typeface="Calibri"/>
                <a:ea typeface="DejaVu Sans"/>
              </a:rPr>
              <a:t>aby to byli pořád oni, až vyrostou…</a:t>
            </a:r>
          </a:p>
          <a:p>
            <a:endParaRPr lang="cs-CZ" sz="2800" b="1" spc="-1" dirty="0">
              <a:solidFill>
                <a:srgbClr val="FF0000"/>
              </a:solidFill>
              <a:latin typeface="Calibri"/>
            </a:endParaRPr>
          </a:p>
          <a:p>
            <a:pPr algn="r"/>
            <a:r>
              <a:rPr lang="cs-CZ" sz="1050" spc="-1" dirty="0">
                <a:solidFill>
                  <a:srgbClr val="000000"/>
                </a:solidFill>
                <a:latin typeface="Calibri"/>
              </a:rPr>
              <a:t>In Zdeňka </a:t>
            </a:r>
            <a:r>
              <a:rPr lang="cs-CZ" sz="1050" spc="-1" dirty="0" err="1">
                <a:solidFill>
                  <a:srgbClr val="000000"/>
                </a:solidFill>
                <a:latin typeface="Calibri"/>
              </a:rPr>
              <a:t>Feriančíková</a:t>
            </a:r>
            <a:r>
              <a:rPr lang="cs-CZ" sz="1050" spc="-1" dirty="0">
                <a:solidFill>
                  <a:srgbClr val="000000"/>
                </a:solidFill>
                <a:latin typeface="Calibri"/>
              </a:rPr>
              <a:t>, 2007</a:t>
            </a:r>
          </a:p>
          <a:p>
            <a:pPr algn="r"/>
            <a:r>
              <a:rPr lang="cs-CZ" sz="1050" dirty="0"/>
              <a:t>Práce s nadanými a talentovanými dětmi v mateřské škole</a:t>
            </a:r>
          </a:p>
          <a:p>
            <a:pPr algn="r"/>
            <a:endParaRPr lang="cs-CZ" sz="1100" spc="-1" dirty="0"/>
          </a:p>
        </p:txBody>
      </p:sp>
      <p:pic>
        <p:nvPicPr>
          <p:cNvPr id="222" name="Obrázek 221"/>
          <p:cNvPicPr/>
          <p:nvPr/>
        </p:nvPicPr>
        <p:blipFill>
          <a:blip r:embed="rId2"/>
          <a:stretch/>
        </p:blipFill>
        <p:spPr>
          <a:xfrm>
            <a:off x="471794" y="3674747"/>
            <a:ext cx="2519640" cy="1744920"/>
          </a:xfrm>
          <a:prstGeom prst="rect">
            <a:avLst/>
          </a:prstGeom>
          <a:ln>
            <a:noFill/>
          </a:ln>
        </p:spPr>
      </p:pic>
      <p:sp>
        <p:nvSpPr>
          <p:cNvPr id="2" name="Obdélník 1"/>
          <p:cNvSpPr/>
          <p:nvPr/>
        </p:nvSpPr>
        <p:spPr>
          <a:xfrm>
            <a:off x="291752" y="248554"/>
            <a:ext cx="9214768" cy="369332"/>
          </a:xfrm>
          <a:prstGeom prst="rect">
            <a:avLst/>
          </a:prstGeom>
        </p:spPr>
        <p:txBody>
          <a:bodyPr wrap="square">
            <a:spAutoFit/>
          </a:bodyPr>
          <a:lstStyle/>
          <a:p>
            <a:r>
              <a:rPr lang="cs-CZ" b="1" dirty="0">
                <a:solidFill>
                  <a:srgbClr val="FF0000"/>
                </a:solidFill>
              </a:rPr>
              <a:t>Práce s nadanými a talentovanými dětmi v mateřské škole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mýtů o mimořádně nadaných dětech, které byste měli zn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8" y="1300005"/>
            <a:ext cx="23717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radna: Jak na pětileté nadané dítě, které se často vzteká a mluví  vulgárně - Novinky.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96" y="143728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Úvod - Qi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448" y="1299605"/>
            <a:ext cx="2818454" cy="187555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a:spLocks noGrp="1"/>
          </p:cNvSpPr>
          <p:nvPr>
            <p:ph type="body"/>
          </p:nvPr>
        </p:nvSpPr>
        <p:spPr>
          <a:xfrm>
            <a:off x="359792" y="387350"/>
            <a:ext cx="9216008" cy="1079773"/>
          </a:xfrm>
        </p:spPr>
        <p:txBody>
          <a:bodyPr>
            <a:normAutofit/>
          </a:bodyPr>
          <a:lstStyle/>
          <a:p>
            <a:pPr algn="l"/>
            <a:br>
              <a:rPr lang="cs-CZ" b="1" dirty="0">
                <a:solidFill>
                  <a:srgbClr val="FF0000"/>
                </a:solidFill>
              </a:rPr>
            </a:br>
            <a:r>
              <a:rPr lang="cs-CZ" b="1" dirty="0">
                <a:solidFill>
                  <a:srgbClr val="FF0000"/>
                </a:solidFill>
              </a:rPr>
              <a:t>Práce s nadanými a talentovanými dětmi</a:t>
            </a:r>
            <a:br>
              <a:rPr lang="cs-CZ" b="1" dirty="0">
                <a:solidFill>
                  <a:srgbClr val="FF0000"/>
                </a:solidFill>
              </a:rPr>
            </a:br>
            <a:endParaRPr lang="cs-CZ" b="1" dirty="0">
              <a:solidFill>
                <a:srgbClr val="FF0000"/>
              </a:solidFill>
            </a:endParaRPr>
          </a:p>
        </p:txBody>
      </p:sp>
      <p:sp>
        <p:nvSpPr>
          <p:cNvPr id="9" name="Nadpis 1"/>
          <p:cNvSpPr txBox="1">
            <a:spLocks/>
          </p:cNvSpPr>
          <p:nvPr/>
        </p:nvSpPr>
        <p:spPr>
          <a:xfrm>
            <a:off x="359792" y="3627363"/>
            <a:ext cx="9216008" cy="1943869"/>
          </a:xfrm>
          <a:prstGeom prst="rect">
            <a:avLst/>
          </a:prstGeom>
        </p:spPr>
        <p:txBody>
          <a:bodyPr lIns="0" tIns="0" rIns="0" bIns="0" anchor="ctr">
            <a:normAutofit fontScale="70000" lnSpcReduction="20000"/>
          </a:bodyPr>
          <a:lstStyle/>
          <a:p>
            <a:endParaRPr lang="cs-CZ" b="1" dirty="0"/>
          </a:p>
          <a:p>
            <a:r>
              <a:rPr lang="cs-CZ" b="1" dirty="0">
                <a:solidFill>
                  <a:srgbClr val="FF0000"/>
                </a:solidFill>
              </a:rPr>
              <a:t>Máte doma malého génia? Odbornice radí, jak poznat nadprůměrně nadané dítě</a:t>
            </a:r>
          </a:p>
          <a:p>
            <a:r>
              <a:rPr lang="cs-CZ" dirty="0"/>
              <a:t> </a:t>
            </a:r>
          </a:p>
          <a:p>
            <a:r>
              <a:rPr lang="cs-CZ" dirty="0"/>
              <a:t>Učitelka a  lektorka práce s nadanými Petra Kobrová v rozhovoru o nadaných</a:t>
            </a:r>
          </a:p>
          <a:p>
            <a:r>
              <a:rPr lang="cs-CZ" dirty="0"/>
              <a:t> </a:t>
            </a:r>
          </a:p>
          <a:p>
            <a:r>
              <a:rPr lang="cs-CZ" dirty="0"/>
              <a:t>https://radiozurnal.rozhlas.cz/mate-doma-maleho-genia-odbornice-radi-jak-poznat-nadprumerne-nadane-dite-7674942</a:t>
            </a:r>
          </a:p>
          <a:p>
            <a:endParaRPr lang="cs-CZ" dirty="0"/>
          </a:p>
          <a:p>
            <a:r>
              <a:rPr lang="cs-CZ" dirty="0"/>
              <a:t>Stopáž:</a:t>
            </a:r>
          </a:p>
          <a:p>
            <a:r>
              <a:rPr lang="cs-CZ" dirty="0"/>
              <a:t>10:40 - 17:40</a:t>
            </a:r>
          </a:p>
          <a:p>
            <a:r>
              <a:rPr lang="cs-CZ" dirty="0"/>
              <a:t>23:55 motivace</a:t>
            </a:r>
          </a:p>
          <a:p>
            <a:r>
              <a:rPr lang="cs-CZ" dirty="0"/>
              <a:t>26:15  dotazy:  Vzdělávat nadané děti i o víkendu?</a:t>
            </a:r>
          </a:p>
          <a:p>
            <a:r>
              <a:rPr lang="cs-CZ" dirty="0"/>
              <a:t> </a:t>
            </a:r>
          </a:p>
          <a:p>
            <a:endParaRPr lang="cs-CZ" kern="0" dirty="0">
              <a:solidFill>
                <a:sysClr val="windowText" lastClr="000000"/>
              </a:solidFill>
            </a:endParaRPr>
          </a:p>
        </p:txBody>
      </p:sp>
      <p:sp>
        <p:nvSpPr>
          <p:cNvPr id="2" name="Nadpis 1"/>
          <p:cNvSpPr>
            <a:spLocks noGrp="1"/>
          </p:cNvSpPr>
          <p:nvPr>
            <p:ph type="title"/>
          </p:nvPr>
        </p:nvSpPr>
        <p:spPr>
          <a:xfrm>
            <a:off x="504000" y="560800"/>
            <a:ext cx="9072000" cy="276999"/>
          </a:xfrm>
        </p:spPr>
        <p:txBody>
          <a:bodyPr/>
          <a:lstStyle/>
          <a:p>
            <a:pPr algn="r"/>
            <a:r>
              <a:rPr lang="cs-CZ" dirty="0"/>
              <a:t>.</a:t>
            </a:r>
          </a:p>
        </p:txBody>
      </p:sp>
    </p:spTree>
    <p:extLst>
      <p:ext uri="{BB962C8B-B14F-4D97-AF65-F5344CB8AC3E}">
        <p14:creationId xmlns:p14="http://schemas.microsoft.com/office/powerpoint/2010/main" val="183248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752559"/>
            <a:ext cx="9217024" cy="276999"/>
          </a:xfrm>
        </p:spPr>
        <p:txBody>
          <a:bodyPr/>
          <a:lstStyle/>
          <a:p>
            <a:pPr algn="ctr"/>
            <a:r>
              <a:rPr lang="cs-CZ" b="1" dirty="0"/>
              <a:t>Děkuji za pozornost</a:t>
            </a:r>
          </a:p>
        </p:txBody>
      </p:sp>
      <p:pic>
        <p:nvPicPr>
          <p:cNvPr id="2050" name="Picture 2" descr="PAT A MAT: Kutilské trampoty - Co, kdy, kde - Zpravodajství - Město Bohum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622" y="1722965"/>
            <a:ext cx="2891842" cy="28534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Nadané dě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descr="Nadané dě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52" y="1323107"/>
            <a:ext cx="1773174" cy="13791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dyž se nadání stává prokletím | INDIVIDUALI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93" y="3289645"/>
            <a:ext cx="2754722" cy="18498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řejný trénink moderní gymnastiky pro rodiče | Moderní gymnastika TopGym  Karlovy V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6536" y="3550544"/>
            <a:ext cx="2791972" cy="18485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lí malíř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213" y="1035075"/>
            <a:ext cx="1210407" cy="21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4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237960" y="225720"/>
            <a:ext cx="9335880" cy="94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440">
              <a:lnSpc>
                <a:spcPct val="100000"/>
              </a:lnSpc>
              <a:spcBef>
                <a:spcPts val="641"/>
              </a:spcBef>
              <a:buClr>
                <a:srgbClr val="FF0000"/>
              </a:buClr>
            </a:pPr>
            <a:r>
              <a:rPr lang="cs-CZ" sz="3200" b="1" strike="noStrike" spc="-1" dirty="0">
                <a:solidFill>
                  <a:srgbClr val="FF0000"/>
                </a:solidFill>
                <a:latin typeface="Calibri"/>
                <a:ea typeface="DejaVu Sans"/>
              </a:rPr>
              <a:t>Nadání - talent</a:t>
            </a:r>
            <a:endParaRPr lang="cs-CZ" sz="3200" b="1" strike="noStrike" spc="-1" dirty="0">
              <a:latin typeface="Arial"/>
            </a:endParaRPr>
          </a:p>
        </p:txBody>
      </p:sp>
      <p:sp>
        <p:nvSpPr>
          <p:cNvPr id="197" name="CustomShape 2"/>
          <p:cNvSpPr/>
          <p:nvPr/>
        </p:nvSpPr>
        <p:spPr>
          <a:xfrm>
            <a:off x="435960" y="1323000"/>
            <a:ext cx="9285840" cy="37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vysoké nadání - mimořádné schopnosti v intelektuální oblasti; mimořádné nadání ve více oblastech (jazyky, přírodní vědy)</a:t>
            </a:r>
            <a:endParaRPr lang="cs-CZ" sz="3200" b="0" strike="noStrike" spc="-1">
              <a:latin typeface="Arial"/>
            </a:endParaRPr>
          </a:p>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talent – mimořádné schopnosti v jedné oblasti; schopnosti ve slovesném umění, sportu, hudbě nebo ve výtvarném umění (Dočkal, 1983);</a:t>
            </a:r>
            <a:endParaRPr lang="cs-CZ" sz="3200" b="0" strike="noStrike" spc="-1">
              <a:latin typeface="Arial"/>
            </a:endParaRPr>
          </a:p>
          <a:p>
            <a:pPr marL="343080" indent="-341640">
              <a:lnSpc>
                <a:spcPct val="100000"/>
              </a:lnSpc>
              <a:spcBef>
                <a:spcPts val="641"/>
              </a:spcBef>
              <a:buClr>
                <a:srgbClr val="000000"/>
              </a:buClr>
              <a:buFont typeface="Arial"/>
              <a:buChar char="•"/>
            </a:pPr>
            <a:r>
              <a:rPr lang="cs-CZ" sz="3200" b="0" strike="noStrike" spc="-1">
                <a:solidFill>
                  <a:srgbClr val="000000"/>
                </a:solidFill>
                <a:latin typeface="Calibri"/>
                <a:ea typeface="DejaVu Sans"/>
              </a:rPr>
              <a:t>USA (1993) – nadání (gifted) pro dospělé, u dětí rozvoj talentu </a:t>
            </a:r>
            <a:endParaRPr lang="cs-CZ" sz="3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515160" y="274680"/>
            <a:ext cx="9070560" cy="83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1000" lnSpcReduction="20000"/>
          </a:bodyPr>
          <a:lstStyle/>
          <a:p>
            <a:pPr marL="1440">
              <a:lnSpc>
                <a:spcPct val="100000"/>
              </a:lnSpc>
              <a:spcBef>
                <a:spcPts val="641"/>
              </a:spcBef>
              <a:buClr>
                <a:srgbClr val="FF0000"/>
              </a:buClr>
            </a:pPr>
            <a:r>
              <a:rPr lang="cs-CZ" sz="5300" b="1" strike="noStrike" spc="-1" dirty="0">
                <a:solidFill>
                  <a:srgbClr val="FF0000"/>
                </a:solidFill>
                <a:latin typeface="Calibri"/>
                <a:ea typeface="DejaVu Sans"/>
              </a:rPr>
              <a:t>Nadání, talent</a:t>
            </a:r>
            <a:br>
              <a:rPr sz="5300" b="1" dirty="0"/>
            </a:br>
            <a:r>
              <a:rPr lang="cs-CZ" sz="4000" b="0" strike="noStrike" spc="-1" dirty="0">
                <a:solidFill>
                  <a:srgbClr val="000000"/>
                </a:solidFill>
                <a:latin typeface="Calibri"/>
                <a:ea typeface="DejaVu Sans"/>
              </a:rPr>
              <a:t> </a:t>
            </a:r>
            <a:endParaRPr lang="cs-CZ" sz="4000" b="0" strike="noStrike" spc="-1" dirty="0">
              <a:latin typeface="Arial"/>
            </a:endParaRPr>
          </a:p>
        </p:txBody>
      </p:sp>
      <p:sp>
        <p:nvSpPr>
          <p:cNvPr id="163" name="CustomShape 2"/>
          <p:cNvSpPr/>
          <p:nvPr/>
        </p:nvSpPr>
        <p:spPr>
          <a:xfrm>
            <a:off x="515160" y="1167840"/>
            <a:ext cx="9138240" cy="422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5500"/>
          </a:bodyPr>
          <a:lstStyle/>
          <a:p>
            <a:pPr marL="343080" indent="-341640">
              <a:lnSpc>
                <a:spcPct val="100000"/>
              </a:lnSpc>
              <a:spcBef>
                <a:spcPts val="641"/>
              </a:spcBef>
            </a:pPr>
            <a:r>
              <a:rPr lang="cs-CZ" sz="2700" b="0" strike="noStrike" spc="-1" dirty="0">
                <a:solidFill>
                  <a:srgbClr val="000000"/>
                </a:solidFill>
                <a:latin typeface="Calibri"/>
                <a:ea typeface="DejaVu Sans"/>
              </a:rPr>
              <a:t>Definice – množství, bez všeobecného přijetí</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Rozdíly – synonyma</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Geneticky zakódované x získané</a:t>
            </a:r>
            <a:endParaRPr lang="cs-CZ" sz="2700" b="0" strike="noStrike" spc="-1" dirty="0">
              <a:latin typeface="Arial"/>
            </a:endParaRPr>
          </a:p>
          <a:p>
            <a:pPr marL="343080" indent="-341640">
              <a:lnSpc>
                <a:spcPct val="100000"/>
              </a:lnSpc>
              <a:spcBef>
                <a:spcPts val="641"/>
              </a:spcBef>
            </a:pPr>
            <a:r>
              <a:rPr lang="cs-CZ" sz="2700" b="0" strike="noStrike" spc="-1" dirty="0" err="1">
                <a:solidFill>
                  <a:srgbClr val="000000"/>
                </a:solidFill>
                <a:latin typeface="Calibri"/>
                <a:ea typeface="DejaVu Sans"/>
              </a:rPr>
              <a:t>Gift</a:t>
            </a:r>
            <a:r>
              <a:rPr lang="cs-CZ" sz="2700" b="0" strike="noStrike" spc="-1" dirty="0">
                <a:solidFill>
                  <a:srgbClr val="000000"/>
                </a:solidFill>
                <a:latin typeface="Calibri"/>
                <a:ea typeface="DejaVu Sans"/>
              </a:rPr>
              <a:t>, </a:t>
            </a:r>
            <a:r>
              <a:rPr lang="cs-CZ" sz="2700" b="0" strike="noStrike" spc="-1" dirty="0" err="1">
                <a:solidFill>
                  <a:srgbClr val="000000"/>
                </a:solidFill>
                <a:latin typeface="Calibri"/>
                <a:ea typeface="DejaVu Sans"/>
              </a:rPr>
              <a:t>giftedness</a:t>
            </a:r>
            <a:r>
              <a:rPr lang="cs-CZ" sz="2700" b="0" strike="noStrike" spc="-1" dirty="0">
                <a:solidFill>
                  <a:srgbClr val="000000"/>
                </a:solidFill>
                <a:latin typeface="Calibri"/>
                <a:ea typeface="DejaVu Sans"/>
              </a:rPr>
              <a:t> - talent – </a:t>
            </a:r>
            <a:r>
              <a:rPr lang="cs-CZ" sz="2700" b="0" strike="noStrike" spc="-1" dirty="0" err="1">
                <a:solidFill>
                  <a:srgbClr val="000000"/>
                </a:solidFill>
                <a:latin typeface="Calibri"/>
                <a:ea typeface="DejaVu Sans"/>
              </a:rPr>
              <a:t>intelligence</a:t>
            </a:r>
            <a:endParaRPr lang="cs-CZ" sz="2700" b="0" strike="noStrike" spc="-1" dirty="0">
              <a:latin typeface="Arial"/>
            </a:endParaRPr>
          </a:p>
          <a:p>
            <a:pPr marL="343080" indent="-341640">
              <a:lnSpc>
                <a:spcPct val="100000"/>
              </a:lnSpc>
              <a:spcBef>
                <a:spcPts val="641"/>
              </a:spcBef>
            </a:pPr>
            <a:r>
              <a:rPr lang="cs-CZ" sz="2700" b="0" strike="noStrike" spc="-1" dirty="0" err="1">
                <a:solidFill>
                  <a:srgbClr val="000000"/>
                </a:solidFill>
                <a:latin typeface="Calibri"/>
                <a:ea typeface="DejaVu Sans"/>
              </a:rPr>
              <a:t>Gifted</a:t>
            </a:r>
            <a:r>
              <a:rPr lang="cs-CZ" sz="2700" b="0" strike="noStrike" spc="-1" dirty="0">
                <a:solidFill>
                  <a:srgbClr val="000000"/>
                </a:solidFill>
                <a:latin typeface="Calibri"/>
                <a:ea typeface="DejaVu Sans"/>
              </a:rPr>
              <a:t> (nadaný), </a:t>
            </a:r>
            <a:r>
              <a:rPr lang="cs-CZ" sz="2700" b="0" strike="noStrike" spc="-1" dirty="0" err="1">
                <a:solidFill>
                  <a:srgbClr val="000000"/>
                </a:solidFill>
                <a:latin typeface="Calibri"/>
                <a:ea typeface="DejaVu Sans"/>
              </a:rPr>
              <a:t>exceptional</a:t>
            </a:r>
            <a:r>
              <a:rPr lang="cs-CZ" sz="2700" b="0" strike="noStrike" spc="-1" dirty="0">
                <a:solidFill>
                  <a:srgbClr val="000000"/>
                </a:solidFill>
                <a:latin typeface="Calibri"/>
                <a:ea typeface="DejaVu Sans"/>
              </a:rPr>
              <a:t> (mimořádný)</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Některé jazyky 1 výraz (např. </a:t>
            </a:r>
            <a:r>
              <a:rPr lang="cs-CZ" sz="2700" b="0" strike="noStrike" spc="-1" dirty="0" err="1">
                <a:solidFill>
                  <a:srgbClr val="000000"/>
                </a:solidFill>
                <a:latin typeface="Calibri"/>
                <a:ea typeface="DejaVu Sans"/>
              </a:rPr>
              <a:t>francoužština</a:t>
            </a:r>
            <a:r>
              <a:rPr lang="cs-CZ" sz="2700" b="0" strike="noStrike" spc="-1" dirty="0">
                <a:solidFill>
                  <a:srgbClr val="000000"/>
                </a:solidFill>
                <a:latin typeface="Calibri"/>
                <a:ea typeface="DejaVu Sans"/>
              </a:rPr>
              <a:t>, maďarština, polština)</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Nadání nelze omezovat pouze na intelektové schopnosti.</a:t>
            </a:r>
            <a:endParaRPr lang="cs-CZ" sz="2700" b="0" strike="noStrike" spc="-1" dirty="0">
              <a:latin typeface="Arial"/>
            </a:endParaRPr>
          </a:p>
          <a:p>
            <a:pPr marL="343080" indent="-341640">
              <a:lnSpc>
                <a:spcPct val="100000"/>
              </a:lnSpc>
              <a:spcBef>
                <a:spcPts val="641"/>
              </a:spcBef>
            </a:pPr>
            <a:r>
              <a:rPr lang="cs-CZ" sz="2700" b="0" strike="noStrike" spc="-1" dirty="0">
                <a:solidFill>
                  <a:srgbClr val="000000"/>
                </a:solidFill>
                <a:latin typeface="Calibri"/>
                <a:ea typeface="DejaVu Sans"/>
              </a:rPr>
              <a:t>Intelektové schopnosti jsou neoddělitelnou součástí rozumového nadání.</a:t>
            </a:r>
            <a:endParaRPr lang="cs-CZ" sz="27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a:p>
            <a:pPr marL="343080" indent="-341640">
              <a:lnSpc>
                <a:spcPct val="100000"/>
              </a:lnSpc>
              <a:spcBef>
                <a:spcPts val="641"/>
              </a:spcBef>
            </a:pPr>
            <a:endParaRPr lang="cs-CZ" sz="3200" b="0" strike="noStrike" spc="-1" dirty="0">
              <a:latin typeface="Arial"/>
            </a:endParaRPr>
          </a:p>
        </p:txBody>
      </p:sp>
    </p:spTree>
    <p:extLst>
      <p:ext uri="{BB962C8B-B14F-4D97-AF65-F5344CB8AC3E}">
        <p14:creationId xmlns:p14="http://schemas.microsoft.com/office/powerpoint/2010/main" val="300992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503280" y="225720"/>
            <a:ext cx="9069840" cy="708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400" b="1" strike="noStrike" spc="-1">
                <a:solidFill>
                  <a:srgbClr val="ED1C24"/>
                </a:solidFill>
                <a:latin typeface="Arial"/>
                <a:ea typeface="Microsoft YaHei"/>
              </a:rPr>
              <a:t>Talent</a:t>
            </a:r>
            <a:endParaRPr lang="cs-CZ" sz="4400" b="0" strike="noStrike" spc="-1">
              <a:latin typeface="Arial"/>
            </a:endParaRPr>
          </a:p>
        </p:txBody>
      </p:sp>
      <p:sp>
        <p:nvSpPr>
          <p:cNvPr id="199" name="CustomShape 2"/>
          <p:cNvSpPr/>
          <p:nvPr/>
        </p:nvSpPr>
        <p:spPr>
          <a:xfrm>
            <a:off x="503280" y="1179090"/>
            <a:ext cx="9069840" cy="4218749"/>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pPr marL="457200" indent="-456120">
              <a:lnSpc>
                <a:spcPct val="100000"/>
              </a:lnSpc>
              <a:spcBef>
                <a:spcPts val="1414"/>
              </a:spcBef>
              <a:buClr>
                <a:srgbClr val="000000"/>
              </a:buClr>
              <a:buSzPct val="45000"/>
              <a:buFont typeface="Wingdings" charset="2"/>
              <a:buChar char=""/>
            </a:pPr>
            <a:r>
              <a:rPr lang="cs-CZ" sz="2800" spc="-1" dirty="0">
                <a:solidFill>
                  <a:srgbClr val="000000"/>
                </a:solidFill>
                <a:latin typeface="Calibri"/>
                <a:ea typeface="Microsoft YaHei"/>
              </a:rPr>
              <a:t>výraz pochází z řeckého </a:t>
            </a:r>
            <a:r>
              <a:rPr lang="cs-CZ" sz="2800" i="1" spc="-1" dirty="0" err="1">
                <a:solidFill>
                  <a:srgbClr val="000000"/>
                </a:solidFill>
                <a:latin typeface="Calibri"/>
                <a:ea typeface="Microsoft YaHei"/>
              </a:rPr>
              <a:t>talentum</a:t>
            </a:r>
            <a:r>
              <a:rPr lang="cs-CZ" sz="2800" spc="-1" dirty="0">
                <a:solidFill>
                  <a:srgbClr val="000000"/>
                </a:solidFill>
                <a:latin typeface="Calibri"/>
                <a:ea typeface="Microsoft YaHei"/>
              </a:rPr>
              <a:t>, </a:t>
            </a:r>
            <a:r>
              <a:rPr lang="cs-CZ" sz="2800" spc="-1" dirty="0" err="1">
                <a:solidFill>
                  <a:srgbClr val="000000"/>
                </a:solidFill>
                <a:latin typeface="Calibri"/>
                <a:ea typeface="Microsoft YaHei"/>
              </a:rPr>
              <a:t>strořecky</a:t>
            </a:r>
            <a:r>
              <a:rPr lang="cs-CZ" sz="2800" spc="-1" dirty="0">
                <a:solidFill>
                  <a:srgbClr val="000000"/>
                </a:solidFill>
                <a:latin typeface="Calibri"/>
                <a:ea typeface="Microsoft YaHei"/>
              </a:rPr>
              <a:t> </a:t>
            </a:r>
            <a:r>
              <a:rPr lang="cs-CZ" sz="2800" i="1" spc="-1" dirty="0" err="1">
                <a:solidFill>
                  <a:srgbClr val="000000"/>
                </a:solidFill>
                <a:latin typeface="Calibri"/>
                <a:ea typeface="Microsoft YaHei"/>
              </a:rPr>
              <a:t>talanton</a:t>
            </a:r>
            <a:r>
              <a:rPr lang="cs-CZ" sz="2800" spc="-1" dirty="0">
                <a:solidFill>
                  <a:srgbClr val="000000"/>
                </a:solidFill>
                <a:latin typeface="Calibri"/>
                <a:ea typeface="Microsoft YaHei"/>
              </a:rPr>
              <a:t> (váha); původ pravd. v Babylonii</a:t>
            </a:r>
            <a:endParaRPr lang="cs-CZ" sz="2800" b="0" strike="noStrike" spc="-1" dirty="0">
              <a:solidFill>
                <a:srgbClr val="000000"/>
              </a:solidFill>
              <a:latin typeface="Calibri"/>
              <a:ea typeface="Microsoft YaHei"/>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původní označení pro misku vah</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hmotnostní jednotka v soustavě vah (starověk) – různé hodnoty (20 – 40 kg)</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Babylonie, Egypt cca 27 kg; Řecko 33 kg</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početní jednotka (240 mincí – středověk)</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mimořádná schopnost; vloha</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i="1" strike="noStrike" spc="-1" dirty="0">
                <a:solidFill>
                  <a:srgbClr val="000000"/>
                </a:solidFill>
                <a:latin typeface="Calibri"/>
                <a:ea typeface="Microsoft YaHei"/>
              </a:rPr>
              <a:t>talent se projeví vždycky, bez ohledu na podmínky; </a:t>
            </a:r>
            <a:r>
              <a:rPr lang="cs-CZ" sz="2800" b="0" strike="noStrike" spc="-1" dirty="0">
                <a:solidFill>
                  <a:srgbClr val="000000"/>
                </a:solidFill>
                <a:latin typeface="Calibri"/>
                <a:ea typeface="Microsoft YaHei"/>
              </a:rPr>
              <a:t>předsudek</a:t>
            </a:r>
            <a:endParaRPr lang="cs-CZ" sz="2800" b="0" strike="noStrike" spc="-1" dirty="0">
              <a:latin typeface="Arial"/>
            </a:endParaRPr>
          </a:p>
          <a:p>
            <a:pPr marL="457200" indent="-45612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projev nadání, tj. odhaleno úspěšnými výkon</a:t>
            </a:r>
            <a:r>
              <a:rPr lang="cs-CZ" sz="2800" b="0" i="1" strike="noStrike" spc="-1" dirty="0">
                <a:solidFill>
                  <a:srgbClr val="000000"/>
                </a:solidFill>
                <a:latin typeface="Calibri"/>
                <a:ea typeface="Microsoft YaHei"/>
              </a:rPr>
              <a:t>y</a:t>
            </a:r>
            <a:endParaRPr lang="cs-CZ" sz="28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 </a:t>
            </a:r>
            <a:endParaRPr lang="cs-CZ" sz="3200" b="0" strike="noStrike" spc="-1" dirty="0">
              <a:latin typeface="Arial"/>
            </a:endParaRPr>
          </a:p>
        </p:txBody>
      </p:sp>
      <p:pic>
        <p:nvPicPr>
          <p:cNvPr id="200" name="Obrázek 199"/>
          <p:cNvPicPr/>
          <p:nvPr/>
        </p:nvPicPr>
        <p:blipFill>
          <a:blip r:embed="rId3"/>
          <a:stretch/>
        </p:blipFill>
        <p:spPr>
          <a:xfrm>
            <a:off x="7344568" y="2763267"/>
            <a:ext cx="2325864" cy="1296144"/>
          </a:xfrm>
          <a:prstGeom prst="rect">
            <a:avLst/>
          </a:prstGeom>
          <a:ln>
            <a:noFill/>
          </a:ln>
        </p:spPr>
      </p:pic>
    </p:spTree>
    <p:extLst>
      <p:ext uri="{BB962C8B-B14F-4D97-AF65-F5344CB8AC3E}">
        <p14:creationId xmlns:p14="http://schemas.microsoft.com/office/powerpoint/2010/main" val="1290281944"/>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808064" y="178559"/>
            <a:ext cx="7055576" cy="15045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cs-CZ" sz="1800" b="1" strike="noStrike" spc="-1" dirty="0">
                <a:solidFill>
                  <a:srgbClr val="C9211E"/>
                </a:solidFill>
                <a:latin typeface="Calibri"/>
                <a:ea typeface="DejaVu Sans"/>
              </a:rPr>
              <a:t>TALENT</a:t>
            </a:r>
            <a:br>
              <a:rPr dirty="0"/>
            </a:br>
            <a:r>
              <a:rPr lang="cs-CZ" sz="1800" b="0" strike="noStrike" spc="-1" dirty="0">
                <a:solidFill>
                  <a:srgbClr val="000000"/>
                </a:solidFill>
                <a:latin typeface="Calibri"/>
                <a:ea typeface="DejaVu Sans"/>
              </a:rPr>
              <a:t>- přeneseně — hodnota (přispěl svou hřivnou = radou, návrhem)</a:t>
            </a:r>
            <a:br>
              <a:rPr dirty="0"/>
            </a:br>
            <a:r>
              <a:rPr lang="cs-CZ" sz="1800" b="0" strike="noStrike" spc="-1" dirty="0">
                <a:solidFill>
                  <a:srgbClr val="000000"/>
                </a:solidFill>
                <a:latin typeface="Calibri"/>
                <a:ea typeface="DejaVu Sans"/>
              </a:rPr>
              <a:t>- obrazně — nadání, dar ducha (nevyužit , promarnění - zakopaná hřivna) </a:t>
            </a:r>
            <a:br>
              <a:rPr dirty="0"/>
            </a:br>
            <a:r>
              <a:rPr lang="cs-CZ" sz="1800" b="0" strike="noStrike" spc="-1" dirty="0">
                <a:solidFill>
                  <a:srgbClr val="000000"/>
                </a:solidFill>
                <a:latin typeface="Calibri"/>
                <a:ea typeface="DejaVu Sans"/>
              </a:rPr>
              <a:t>- biblicky a zastarale </a:t>
            </a:r>
            <a:endParaRPr lang="cs-CZ" sz="1800" b="0" strike="noStrike" spc="-1" dirty="0">
              <a:latin typeface="Arial"/>
            </a:endParaRPr>
          </a:p>
        </p:txBody>
      </p:sp>
      <p:sp>
        <p:nvSpPr>
          <p:cNvPr id="202" name="CustomShape 2"/>
          <p:cNvSpPr/>
          <p:nvPr/>
        </p:nvSpPr>
        <p:spPr>
          <a:xfrm>
            <a:off x="503640" y="1743120"/>
            <a:ext cx="9098640" cy="355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41"/>
              </a:spcBef>
            </a:pPr>
            <a:r>
              <a:rPr lang="cs-CZ" sz="2400" spc="-1" dirty="0">
                <a:solidFill>
                  <a:srgbClr val="000000"/>
                </a:solidFill>
                <a:latin typeface="Calibri"/>
              </a:rPr>
              <a:t>Ježíš z  Nazareta podobenství o hřivnách (</a:t>
            </a:r>
            <a:r>
              <a:rPr lang="cs-CZ" sz="2400" spc="-1" dirty="0" err="1">
                <a:solidFill>
                  <a:srgbClr val="000000"/>
                </a:solidFill>
                <a:latin typeface="Calibri"/>
              </a:rPr>
              <a:t>Mt</a:t>
            </a:r>
            <a:r>
              <a:rPr lang="cs-CZ" sz="2400" spc="-1" dirty="0">
                <a:solidFill>
                  <a:srgbClr val="000000"/>
                </a:solidFill>
                <a:latin typeface="Calibri"/>
              </a:rPr>
              <a:t> 25,14-28) </a:t>
            </a:r>
          </a:p>
          <a:p>
            <a:pPr>
              <a:lnSpc>
                <a:spcPct val="100000"/>
              </a:lnSpc>
              <a:spcBef>
                <a:spcPts val="641"/>
              </a:spcBef>
            </a:pPr>
            <a:r>
              <a:rPr lang="cs-CZ" sz="2400" spc="-1" dirty="0">
                <a:solidFill>
                  <a:srgbClr val="000000"/>
                </a:solidFill>
                <a:latin typeface="Calibri"/>
              </a:rPr>
              <a:t>K </a:t>
            </a:r>
            <a:r>
              <a:rPr lang="cs-CZ" sz="2400" b="0" strike="noStrike" spc="-1" dirty="0">
                <a:solidFill>
                  <a:srgbClr val="000000"/>
                </a:solidFill>
                <a:latin typeface="Calibri"/>
                <a:ea typeface="DejaVu Sans"/>
              </a:rPr>
              <a:t>talentu zlata, nesmírně velikému majetku, přirovnal nadání, který každý člověk dostává a za jehož využití  také odpovídá. </a:t>
            </a:r>
            <a:endParaRPr lang="cs-CZ" sz="2400" b="0" strike="noStrike" spc="-1" dirty="0">
              <a:latin typeface="Arial"/>
            </a:endParaRPr>
          </a:p>
          <a:p>
            <a:pPr>
              <a:lnSpc>
                <a:spcPct val="100000"/>
              </a:lnSpc>
              <a:spcBef>
                <a:spcPts val="641"/>
              </a:spcBef>
            </a:pPr>
            <a:r>
              <a:rPr lang="cs-CZ" sz="2400" b="0" strike="noStrike" spc="-1" dirty="0">
                <a:solidFill>
                  <a:srgbClr val="C9211E"/>
                </a:solidFill>
                <a:latin typeface="Calibri"/>
                <a:ea typeface="DejaVu Sans"/>
              </a:rPr>
              <a:t>- </a:t>
            </a:r>
            <a:r>
              <a:rPr lang="cs-CZ" sz="2400" b="0" i="1" strike="noStrike" spc="-1" dirty="0">
                <a:solidFill>
                  <a:srgbClr val="C9211E"/>
                </a:solidFill>
                <a:latin typeface="Calibri"/>
                <a:ea typeface="DejaVu Sans"/>
              </a:rPr>
              <a:t>kdo měl kdysi talent (cca 27 kg)  zlata, byl boháč.</a:t>
            </a:r>
            <a:endParaRPr lang="cs-CZ" sz="2400" b="0" i="1" strike="noStrike" spc="-1" dirty="0">
              <a:latin typeface="Arial"/>
            </a:endParaRPr>
          </a:p>
          <a:p>
            <a:pPr>
              <a:lnSpc>
                <a:spcPct val="100000"/>
              </a:lnSpc>
              <a:spcBef>
                <a:spcPts val="641"/>
              </a:spcBef>
            </a:pPr>
            <a:r>
              <a:rPr lang="cs-CZ" sz="2400" b="0" i="1" strike="noStrike" spc="-1" dirty="0">
                <a:solidFill>
                  <a:srgbClr val="C9211E"/>
                </a:solidFill>
                <a:latin typeface="Calibri"/>
                <a:ea typeface="DejaVu Sans"/>
              </a:rPr>
              <a:t>- všichni máme na něco talent, nadání. </a:t>
            </a:r>
            <a:r>
              <a:rPr lang="cs-CZ" sz="2400" b="1" i="1" strike="noStrike" spc="-1" dirty="0">
                <a:solidFill>
                  <a:srgbClr val="C9211E"/>
                </a:solidFill>
                <a:latin typeface="Calibri"/>
                <a:ea typeface="DejaVu Sans"/>
              </a:rPr>
              <a:t>Všichni jsme boháči!</a:t>
            </a:r>
            <a:endParaRPr lang="cs-CZ" sz="2400" b="0" i="1" strike="noStrike" spc="-1" dirty="0">
              <a:latin typeface="Arial"/>
            </a:endParaRPr>
          </a:p>
          <a:p>
            <a:pPr>
              <a:lnSpc>
                <a:spcPct val="100000"/>
              </a:lnSpc>
              <a:spcBef>
                <a:spcPts val="641"/>
              </a:spcBef>
            </a:pPr>
            <a:r>
              <a:rPr lang="cs-CZ" sz="2400" b="0" strike="noStrike" spc="-1" dirty="0">
                <a:solidFill>
                  <a:srgbClr val="000000"/>
                </a:solidFill>
                <a:latin typeface="Calibri"/>
                <a:ea typeface="DejaVu Sans"/>
              </a:rPr>
              <a:t>- talent nám byl svěřen, abychom s ním dobře naložili a za jeho správné využití jsme plně odpovědní. Kdo nevyužije svůj talent, páchá vlastně “hřích”, na sobě, ostatních, životu.</a:t>
            </a:r>
            <a:endParaRPr lang="cs-CZ" sz="2400" b="0" strike="noStrike" spc="-1" dirty="0">
              <a:latin typeface="Arial"/>
            </a:endParaRPr>
          </a:p>
        </p:txBody>
      </p:sp>
      <p:pic>
        <p:nvPicPr>
          <p:cNvPr id="203" name="Obrázek 202"/>
          <p:cNvPicPr/>
          <p:nvPr/>
        </p:nvPicPr>
        <p:blipFill>
          <a:blip r:embed="rId2"/>
          <a:stretch/>
        </p:blipFill>
        <p:spPr>
          <a:xfrm>
            <a:off x="593280" y="348120"/>
            <a:ext cx="2342160" cy="1139040"/>
          </a:xfrm>
          <a:prstGeom prst="rect">
            <a:avLst/>
          </a:prstGeom>
          <a:ln>
            <a:noFill/>
          </a:ln>
        </p:spPr>
      </p:pic>
    </p:spTree>
    <p:extLst>
      <p:ext uri="{BB962C8B-B14F-4D97-AF65-F5344CB8AC3E}">
        <p14:creationId xmlns:p14="http://schemas.microsoft.com/office/powerpoint/2010/main" val="4178245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2590</Words>
  <Application>Microsoft Office PowerPoint</Application>
  <PresentationFormat>Vlastní</PresentationFormat>
  <Paragraphs>262</Paragraphs>
  <Slides>33</Slides>
  <Notes>7</Notes>
  <HiddenSlides>0</HiddenSlides>
  <MMClips>0</MMClips>
  <ScaleCrop>false</ScaleCrop>
  <HeadingPairs>
    <vt:vector size="6" baseType="variant">
      <vt:variant>
        <vt:lpstr>Použitá písma</vt:lpstr>
      </vt:variant>
      <vt:variant>
        <vt:i4>5</vt:i4>
      </vt:variant>
      <vt:variant>
        <vt:lpstr>Motiv</vt:lpstr>
      </vt:variant>
      <vt:variant>
        <vt:i4>4</vt:i4>
      </vt:variant>
      <vt:variant>
        <vt:lpstr>Nadpisy snímků</vt:lpstr>
      </vt:variant>
      <vt:variant>
        <vt:i4>33</vt:i4>
      </vt:variant>
    </vt:vector>
  </HeadingPairs>
  <TitlesOfParts>
    <vt:vector size="42" baseType="lpstr">
      <vt:lpstr>Arial</vt:lpstr>
      <vt:lpstr>Calibri</vt:lpstr>
      <vt:lpstr>Symbol</vt:lpstr>
      <vt:lpstr>Times New Roman</vt:lpstr>
      <vt:lpstr>Wingdings</vt: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Podobenství o hřivnách </vt:lpstr>
      <vt:lpstr>Prezentace aplikace PowerPoint</vt:lpstr>
      <vt:lpstr>Prezentace aplikace PowerPoint</vt:lpstr>
      <vt:lpstr>Prezentace aplikace PowerPoint</vt:lpstr>
      <vt:lpstr>Druhy nadání  podle doc. PhDr. Vladimíra Dočkala,  CSc.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Druhy nadání</vt:lpstr>
      <vt:lpstr>Intelektové nadání</vt:lpstr>
      <vt:lpstr>Pohybové nadání</vt:lpstr>
      <vt:lpstr>Umělecké nadání </vt:lpstr>
      <vt:lpstr>Hudební nadání</vt:lpstr>
      <vt:lpstr>Praktické nadání</vt:lpstr>
      <vt:lpstr>Sociální nadání </vt:lpstr>
      <vt:lpstr>Ze života a praxe ….. </vt:lpstr>
      <vt:lpstr>Prezentace aplikace PowerPoint</vt:lpstr>
      <vt:lpstr>.</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pc</dc:creator>
  <dc:description/>
  <cp:lastModifiedBy>Anna Bayerová</cp:lastModifiedBy>
  <cp:revision>57</cp:revision>
  <dcterms:created xsi:type="dcterms:W3CDTF">2020-11-22T21:33:27Z</dcterms:created>
  <dcterms:modified xsi:type="dcterms:W3CDTF">2022-11-06T20:09:28Z</dcterms:modified>
  <dc:language>cs-CZ</dc:language>
</cp:coreProperties>
</file>