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91" r:id="rId2"/>
    <p:sldId id="268" r:id="rId3"/>
    <p:sldId id="317" r:id="rId4"/>
    <p:sldId id="273" r:id="rId5"/>
    <p:sldId id="318" r:id="rId6"/>
    <p:sldId id="313" r:id="rId7"/>
    <p:sldId id="315" r:id="rId8"/>
    <p:sldId id="314" r:id="rId9"/>
    <p:sldId id="296" r:id="rId10"/>
    <p:sldId id="298" r:id="rId11"/>
    <p:sldId id="300" r:id="rId12"/>
    <p:sldId id="301" r:id="rId13"/>
    <p:sldId id="304" r:id="rId14"/>
    <p:sldId id="305" r:id="rId15"/>
    <p:sldId id="303" r:id="rId16"/>
    <p:sldId id="306" r:id="rId17"/>
    <p:sldId id="307" r:id="rId18"/>
    <p:sldId id="309" r:id="rId19"/>
    <p:sldId id="310" r:id="rId20"/>
    <p:sldId id="311" r:id="rId21"/>
    <p:sldId id="295" r:id="rId22"/>
    <p:sldId id="258" r:id="rId23"/>
    <p:sldId id="284" r:id="rId24"/>
    <p:sldId id="294" r:id="rId25"/>
    <p:sldId id="266" r:id="rId26"/>
    <p:sldId id="285" r:id="rId27"/>
    <p:sldId id="277" r:id="rId28"/>
    <p:sldId id="271" r:id="rId29"/>
    <p:sldId id="272" r:id="rId30"/>
    <p:sldId id="267" r:id="rId31"/>
    <p:sldId id="269" r:id="rId32"/>
    <p:sldId id="279" r:id="rId33"/>
    <p:sldId id="281" r:id="rId34"/>
    <p:sldId id="287" r:id="rId35"/>
    <p:sldId id="288" r:id="rId36"/>
    <p:sldId id="289" r:id="rId37"/>
    <p:sldId id="292" r:id="rId38"/>
    <p:sldId id="290" r:id="rId39"/>
    <p:sldId id="316" r:id="rId40"/>
    <p:sldId id="275" r:id="rId41"/>
    <p:sldId id="312" r:id="rId42"/>
    <p:sldId id="276" r:id="rId4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00"/>
    <a:srgbClr val="99CC00"/>
    <a:srgbClr val="006600"/>
    <a:srgbClr val="A6E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-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F05CC43-F386-483A-872B-1D52146641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0301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47878DD-3CCD-478C-B600-A258DD2AA02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6341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69938" indent="-295275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84275" indent="-2365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57350" indent="-2365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32013" indent="-2365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892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464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036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6081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CE76E19-9E50-4459-AC17-76FC3FDA1AA6}" type="slidenum">
              <a:rPr lang="cs-CZ" altLang="cs-CZ">
                <a:latin typeface="Arial" panose="020B0604020202020204" pitchFamily="34" charset="0"/>
              </a:rPr>
              <a:pPr/>
              <a:t>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9615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8426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76778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8036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3568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9777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1006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66B8A-6BE5-4214-A29B-A3FB1F7E41B1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33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66B8A-6BE5-4214-A29B-A3FB1F7E41B1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42323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CA0FC-852B-4A11-90DA-A57C07C7D557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10956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CA0FC-852B-4A11-90DA-A57C07C7D557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3102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41CCC-CBA2-4BBE-B40A-7A45E55AC861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6620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69E04-00A2-4590-8E85-2F4B2BF6B3DA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0498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62ACF-D93E-446A-A4F8-B8E32F358812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03465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8F7B4-5307-4EAE-9450-EFA820EB66FC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70847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A9D52-A1EF-45A8-A336-4BF4ACB95A58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30340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ABA25-7644-4217-A041-4BC4E422C787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468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E1F6B-6EC4-4592-8298-367B52C7F720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39229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B4B0B-FBD5-4B37-BA6A-EAF0FF0DBC9B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39303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B4B0B-FBD5-4B37-BA6A-EAF0FF0DBC9B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58152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B4B0B-FBD5-4B37-BA6A-EAF0FF0DBC9B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39661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B4B0B-FBD5-4B37-BA6A-EAF0FF0DBC9B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3584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70230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ABA25-7644-4217-A041-4BC4E422C787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21269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3149F-8974-4D7E-9C6F-404A980DA125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1029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F18D1-4721-4974-BC37-41228B9A3BB3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200D221-0A0B-408A-B1FA-C76F49B7E835}" type="slidenum">
              <a:rPr lang="cs-CZ" altLang="cs-CZ" sz="1200"/>
              <a:pPr algn="r"/>
              <a:t>40</a:t>
            </a:fld>
            <a:endParaRPr lang="cs-CZ" altLang="cs-CZ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08573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F18D1-4721-4974-BC37-41228B9A3BB3}" type="slidenum">
              <a:rPr lang="cs-CZ" altLang="cs-CZ"/>
              <a:pPr/>
              <a:t>41</a:t>
            </a:fld>
            <a:endParaRPr lang="cs-CZ" altLang="cs-CZ"/>
          </a:p>
        </p:txBody>
      </p:sp>
      <p:sp>
        <p:nvSpPr>
          <p:cNvPr id="5632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B200D221-0A0B-408A-B1FA-C76F49B7E835}" type="slidenum">
              <a:rPr lang="cs-CZ" altLang="cs-CZ" sz="1200"/>
              <a:pPr algn="r"/>
              <a:t>41</a:t>
            </a:fld>
            <a:endParaRPr lang="cs-CZ" altLang="cs-CZ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04286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B84F6-43C1-47BE-BD9D-851799904719}" type="slidenum">
              <a:rPr lang="cs-CZ" altLang="cs-CZ"/>
              <a:pPr/>
              <a:t>42</a:t>
            </a:fld>
            <a:endParaRPr lang="cs-CZ" altLang="cs-CZ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7461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447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3592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149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4913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F5040-EC77-4C92-89EC-4F5337B5904C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445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6144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4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144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latin typeface="Arial" charset="0"/>
              </a:endParaRPr>
            </a:p>
          </p:txBody>
        </p:sp>
      </p:grpSp>
      <p:sp>
        <p:nvSpPr>
          <p:cNvPr id="614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145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DD324F-C384-4A67-BC2A-1EC5A6BDB48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60FD1-E4E1-4650-9523-6F18731BA6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390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469F4-603D-4971-913F-A8D2F2E32C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40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E302E9D-E124-445D-87D1-CF0D18D7E4F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86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851EB-2BA7-45AF-8649-66BEB74296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803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5E333-32B1-4FD0-A801-720961551E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478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7F913-55C2-4713-BA03-5EA53ADBC88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7696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3698B-DCB9-4A01-AA0A-8A07A82F52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916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23CF2-74EF-431C-B4C9-2C3E7DEE50F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353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54F24-60A8-4137-9B6A-DE61AE8767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369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725A2-E395-45D8-86C5-9D0AF8DCFD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12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484AE-C5C4-4FD2-A3A5-523CA9AC265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381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041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042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altLang="cs-CZ">
                <a:latin typeface="Arial" charset="0"/>
              </a:endParaRPr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04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 altLang="cs-CZ"/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AF5E9D-F464-4949-8303-4C9E97C3C2C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27188" y="1268760"/>
            <a:ext cx="6553200" cy="1152525"/>
          </a:xfrm>
        </p:spPr>
        <p:txBody>
          <a:bodyPr/>
          <a:lstStyle/>
          <a:p>
            <a:pPr algn="ctr" eaLnBrk="1" hangingPunct="1"/>
            <a:r>
              <a:rPr lang="cs-CZ" altLang="cs-CZ" sz="3600" b="1" dirty="0"/>
              <a:t>Didaktika biologie 2</a:t>
            </a:r>
            <a:br>
              <a:rPr lang="cs-CZ" altLang="cs-CZ" sz="3600" b="1" dirty="0"/>
            </a:br>
            <a:r>
              <a:rPr lang="cs-CZ" altLang="cs-CZ" sz="1800" dirty="0"/>
              <a:t>3. </a:t>
            </a:r>
            <a:r>
              <a:rPr lang="cs-CZ" altLang="cs-CZ" sz="1800" i="1" dirty="0"/>
              <a:t>seminář  Konstrukce didaktického testu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2813" y="6092825"/>
            <a:ext cx="3457575" cy="5762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/>
              <a:t>Mgr. Libuše VODOVÁ, Ph.D.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Katedra biologie PdF MU</a:t>
            </a:r>
          </a:p>
        </p:txBody>
      </p:sp>
    </p:spTree>
    <p:extLst>
      <p:ext uri="{BB962C8B-B14F-4D97-AF65-F5344CB8AC3E}">
        <p14:creationId xmlns:p14="http://schemas.microsoft.com/office/powerpoint/2010/main" val="8316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54297" y="1111582"/>
            <a:ext cx="7313612" cy="607913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>2. Popiš životní cyklus kapradin.</a:t>
            </a: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323528" y="3826289"/>
            <a:ext cx="8560280" cy="2880320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6 základních částí - 6 bodů, případně 3 body (když chcete snížit váhu této položky a budete 1 část životního cyklu počítat za 0,5 bodu)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dovednosti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Pro ZŠ bude položka náročná – musí si cyklus představit a pak popsat; vhodnější by bylo přidat obrázek a nechat ho popsat – tím by zároveň do testu byla včleněna jiná forma zadání (obrázek), test by nepůsobil tak jednotvárně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    2) Obě varianty (A i B) mají položku č.2 úplně stejnou: může to být, ale              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     je vhodné dát ji na jinou pozici uprostřed testu (ať nemá číslo 2)</a:t>
            </a:r>
            <a:endParaRPr lang="cs-CZ" alt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103" y="1090723"/>
            <a:ext cx="4059936" cy="253746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40251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výtrus</a:t>
            </a:r>
          </a:p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 err="1"/>
              <a:t>prokel</a:t>
            </a:r>
            <a:endParaRPr lang="cs-CZ" altLang="cs-CZ" sz="1400" dirty="0"/>
          </a:p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pohlavní orgány (pelatky, zárodečníky)</a:t>
            </a:r>
          </a:p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splynutí pohlavních buněk (oplození)</a:t>
            </a:r>
          </a:p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nová rostlina (sporofyt)</a:t>
            </a:r>
          </a:p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výtrusné kupky/výtrusnice na spodní straně listu a z nich se uvolňuje výtrus</a:t>
            </a:r>
          </a:p>
        </p:txBody>
      </p:sp>
    </p:spTree>
    <p:extLst>
      <p:ext uri="{BB962C8B-B14F-4D97-AF65-F5344CB8AC3E}">
        <p14:creationId xmlns:p14="http://schemas.microsoft.com/office/powerpoint/2010/main" val="342057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31639" y="1040542"/>
            <a:ext cx="7313612" cy="607913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>3. Co produkuje dospělá rostlina kapradiny?</a:t>
            </a: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1008504" y="2222477"/>
            <a:ext cx="7959883" cy="2880320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1 nebo 2 body (podle toho, jak bude upraveno zadání)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jde o položku se stručnou odpovědí (produkční): bude rychlá na 	odpověď i opravu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Nejasná formulace zadání – chtělo by upravit - ptát na to, čím se rozmnožuje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  2) v této podobě se musí žáci nad odpovědí zamyslet – cílí na vědomosti, pokud by se ptala jen na to, čím se rozmnožují, pak by ověřovala jenom znalosti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4025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výtrusy</a:t>
            </a:r>
          </a:p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ale také: cukr a kyslík</a:t>
            </a:r>
          </a:p>
        </p:txBody>
      </p:sp>
    </p:spTree>
    <p:extLst>
      <p:ext uri="{BB962C8B-B14F-4D97-AF65-F5344CB8AC3E}">
        <p14:creationId xmlns:p14="http://schemas.microsoft.com/office/powerpoint/2010/main" val="242352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26840" y="1124744"/>
            <a:ext cx="7313612" cy="480738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/>
            </a:r>
            <a:br>
              <a:rPr lang="cs-CZ" altLang="cs-CZ" sz="1800" b="1" dirty="0">
                <a:solidFill>
                  <a:schemeClr val="tx1"/>
                </a:solidFill>
              </a:rPr>
            </a:br>
            <a:r>
              <a:rPr lang="cs-CZ" altLang="cs-CZ" sz="1800" b="1" dirty="0">
                <a:solidFill>
                  <a:schemeClr val="tx1"/>
                </a:solidFill>
              </a:rPr>
              <a:t>4. Vyjmenuj zástupce kapradin.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1187624" y="4653437"/>
            <a:ext cx="7943847" cy="2204564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1 bod za jednoho zástupce (rodové jméno i druhový přívlastek)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znalost zástupců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2) jde o produkční položku: bude rychlá na odpověď i opravu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Nejasná formulace zadání: chybí, kolik zástupců mají napsat.   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    Tato to vypadá, že mají </a:t>
            </a:r>
            <a:r>
              <a:rPr lang="cs-CZ" altLang="cs-CZ" sz="1400" b="1" i="1" u="sng" dirty="0">
                <a:solidFill>
                  <a:schemeClr val="tx2"/>
                </a:solidFill>
              </a:rPr>
              <a:t>vyjmenovat všechny zástupce kapradin.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>
                <a:solidFill>
                  <a:schemeClr val="tx2"/>
                </a:solidFill>
              </a:rPr>
              <a:t>	    </a:t>
            </a:r>
            <a:r>
              <a:rPr lang="cs-CZ" altLang="cs-CZ" sz="1400" b="1" i="1" u="sng" dirty="0">
                <a:solidFill>
                  <a:schemeClr val="tx2"/>
                </a:solidFill>
              </a:rPr>
              <a:t>Doporučuji omezit na 3-5 zástupců.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Kapraď samec, papratka samčí, hasivka orličí, osladič obecný, jelení jazyk </a:t>
            </a:r>
            <a:r>
              <a:rPr lang="cs-CZ" altLang="cs-CZ" sz="1400" dirty="0" err="1"/>
              <a:t>celolistý</a:t>
            </a:r>
            <a:r>
              <a:rPr lang="cs-CZ" altLang="cs-CZ" sz="1400" dirty="0"/>
              <a:t>, kyvor lékařský, </a:t>
            </a:r>
            <a:r>
              <a:rPr lang="cs-CZ" altLang="cs-CZ" sz="1400" dirty="0" err="1"/>
              <a:t>podezřeň</a:t>
            </a:r>
            <a:r>
              <a:rPr lang="cs-CZ" altLang="cs-CZ" sz="1400" dirty="0"/>
              <a:t> královská,  sleziník severní, sleziník hadcový, sleziník červený, sleziník zelený, atd.</a:t>
            </a:r>
          </a:p>
          <a:p>
            <a:pPr marL="180000" indent="-18000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Kapraď samec je tzv. </a:t>
            </a:r>
            <a:r>
              <a:rPr lang="cs-CZ" altLang="cs-CZ" sz="1400" b="1" dirty="0"/>
              <a:t>DIDAKTICKÝ TYP </a:t>
            </a:r>
            <a:r>
              <a:rPr lang="cs-CZ" altLang="cs-CZ" sz="1400" dirty="0"/>
              <a:t>– což je odborný termín pro organismus, na kterém se daná skupina ilustruje (stavba, rozmnožování atd.). Tento organismus by se měl být v ČR běžně vyskytovat a neměl by být chráněný ani ohrožený (učitel ho může přinést ukázat). Ostatní zástupce, na kterých ilustrujeme variabilitu skupiny nazýváme </a:t>
            </a:r>
            <a:r>
              <a:rPr lang="cs-CZ" altLang="cs-CZ" sz="1400" b="1" dirty="0"/>
              <a:t>DIDAKTICKÉ VZORY (proto jsem uvedla i sleziníky, které se svou velikostí i vzhledem liší)</a:t>
            </a:r>
          </a:p>
        </p:txBody>
      </p:sp>
    </p:spTree>
    <p:extLst>
      <p:ext uri="{BB962C8B-B14F-4D97-AF65-F5344CB8AC3E}">
        <p14:creationId xmlns:p14="http://schemas.microsoft.com/office/powerpoint/2010/main" val="14499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31640" y="1196752"/>
            <a:ext cx="7313612" cy="336722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/>
            </a:r>
            <a:br>
              <a:rPr lang="cs-CZ" altLang="cs-CZ" sz="1800" b="1" dirty="0">
                <a:solidFill>
                  <a:schemeClr val="tx1"/>
                </a:solidFill>
              </a:rPr>
            </a:br>
            <a:r>
              <a:rPr lang="cs-CZ" altLang="cs-CZ" sz="1800" b="1" dirty="0">
                <a:solidFill>
                  <a:schemeClr val="tx1"/>
                </a:solidFill>
              </a:rPr>
              <a:t>5. Popiš, jakou funkci má nezelená jarní lodyha přesličky rolní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956068" y="1864355"/>
            <a:ext cx="7825271" cy="1236149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1 bod 	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vědomost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2) jde o produkční položku: bude rychlá na odpověď i opravu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7200800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ts val="2600"/>
              </a:lnSpc>
              <a:buSzPct val="100000"/>
              <a:buFontTx/>
              <a:buChar char="-"/>
            </a:pPr>
            <a:r>
              <a:rPr lang="cs-CZ" altLang="cs-CZ" sz="1400" dirty="0"/>
              <a:t>Slouží k rozmnožování, protože nese </a:t>
            </a:r>
            <a:r>
              <a:rPr lang="cs-CZ" altLang="cs-CZ" sz="1400" dirty="0" err="1"/>
              <a:t>výtrusnicový</a:t>
            </a:r>
            <a:r>
              <a:rPr lang="cs-CZ" altLang="cs-CZ" sz="1400" dirty="0"/>
              <a:t> klas (výtrusnice)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1043608" y="4885821"/>
            <a:ext cx="8086303" cy="17315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Bodování: 2 body (položka má dvě otázky)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ověřuje znalost a vědomost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	2) jde o produkční položku: bude rychlá na odpověď i opravu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druhá otázka může být matoucí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                   2) položka se ptá na rozšiřující učivo, hodila by se jako BONUSOVÁ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313731" y="3171319"/>
            <a:ext cx="7313612" cy="33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1800" b="1" kern="0" dirty="0">
                <a:solidFill>
                  <a:schemeClr val="tx1"/>
                </a:solidFill>
              </a:rPr>
              <a:t/>
            </a:r>
            <a:br>
              <a:rPr lang="cs-CZ" altLang="cs-CZ" sz="1800" b="1" kern="0" dirty="0">
                <a:solidFill>
                  <a:schemeClr val="tx1"/>
                </a:solidFill>
              </a:rPr>
            </a:br>
            <a:r>
              <a:rPr lang="cs-CZ" altLang="cs-CZ" sz="1800" b="1" u="sng" kern="0" dirty="0">
                <a:solidFill>
                  <a:schemeClr val="tx1"/>
                </a:solidFill>
              </a:rPr>
              <a:t>6. Jaká látka se ukládá v lodyze přesličky rolní?  Co způsobuje? </a:t>
            </a:r>
          </a:p>
          <a:p>
            <a:endParaRPr lang="cs-CZ" altLang="cs-CZ" sz="1800" kern="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77752" y="3459790"/>
            <a:ext cx="6888494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ts val="2600"/>
              </a:lnSpc>
              <a:buFontTx/>
              <a:buChar char="-"/>
            </a:pPr>
            <a:r>
              <a:rPr lang="cs-CZ" sz="1400" dirty="0"/>
              <a:t>oxid křemičitý</a:t>
            </a:r>
          </a:p>
          <a:p>
            <a:pPr marL="180000" indent="-180000">
              <a:lnSpc>
                <a:spcPts val="2600"/>
              </a:lnSpc>
              <a:buFontTx/>
              <a:buChar char="-"/>
            </a:pPr>
            <a:r>
              <a:rPr lang="cs-CZ" sz="1400" dirty="0"/>
              <a:t>vyztužuje (inkrustuje) lodyhu přesliček. V praxi se toho dá využití, např. k čistění nádobí v terénu bez vody (stonky přesliček fungují jako drátěnky), odtud také pochází starší název celého oddělení </a:t>
            </a:r>
            <a:r>
              <a:rPr lang="cs-CZ" sz="1400" dirty="0" err="1"/>
              <a:t>cídivky</a:t>
            </a:r>
            <a:r>
              <a:rPr lang="cs-CZ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0746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31640" y="1196752"/>
            <a:ext cx="7313612" cy="336722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/>
            </a:r>
            <a:br>
              <a:rPr lang="cs-CZ" altLang="cs-CZ" sz="1800" b="1" dirty="0">
                <a:solidFill>
                  <a:schemeClr val="tx1"/>
                </a:solidFill>
              </a:rPr>
            </a:br>
            <a:r>
              <a:rPr lang="cs-CZ" altLang="cs-CZ" sz="1800" b="1" dirty="0">
                <a:solidFill>
                  <a:schemeClr val="tx1"/>
                </a:solidFill>
              </a:rPr>
              <a:t>7. Co je to ostěra?</a:t>
            </a:r>
            <a:br>
              <a:rPr lang="cs-CZ" altLang="cs-CZ" sz="1800" b="1" dirty="0">
                <a:solidFill>
                  <a:schemeClr val="tx1"/>
                </a:solidFill>
              </a:rPr>
            </a:b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956068" y="1864355"/>
            <a:ext cx="7825271" cy="1236149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2 body – 1 b za to, že je to blána;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                 2 b za to, že kryje výtrusné kupky (pro ZŠ by šlo uznat i              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                                                                                         výtrusnice)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b="1" i="1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vědomost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2) jde o produkční položku: bude rychlá na odpověď i opravu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720080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ts val="2600"/>
              </a:lnSpc>
              <a:buSzPct val="100000"/>
              <a:buFontTx/>
              <a:buChar char="-"/>
            </a:pPr>
            <a:r>
              <a:rPr lang="cs-CZ" altLang="cs-CZ" sz="1400" dirty="0"/>
              <a:t>Tenká blanka, která kryje výtrusné kupky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945294" y="4149080"/>
            <a:ext cx="8086303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nemusí uvést obě typické vlastnosti</a:t>
            </a:r>
          </a:p>
        </p:txBody>
      </p:sp>
    </p:spTree>
    <p:extLst>
      <p:ext uri="{BB962C8B-B14F-4D97-AF65-F5344CB8AC3E}">
        <p14:creationId xmlns:p14="http://schemas.microsoft.com/office/powerpoint/2010/main" val="2576646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403648" y="940317"/>
            <a:ext cx="7313612" cy="607913"/>
          </a:xfrm>
        </p:spPr>
        <p:txBody>
          <a:bodyPr anchor="ctr"/>
          <a:lstStyle/>
          <a:p>
            <a:r>
              <a:rPr lang="cs-CZ" altLang="cs-CZ" sz="1800" b="1" u="sng" dirty="0"/>
              <a:t>„Test“ </a:t>
            </a:r>
            <a:r>
              <a:rPr lang="cs-CZ" altLang="cs-CZ" sz="1800" u="sng" dirty="0"/>
              <a:t>(autor Ondřej PAJTL)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0" y="1557338"/>
            <a:ext cx="4711700" cy="4781550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altLang="cs-CZ" sz="2000" b="1" u="sng" dirty="0"/>
              <a:t>Skupina A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Co mají mechorosty společné s kapradinami?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Popiš životní cyklus kapradin.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Co produkuje dospělá rostlina kapradiny?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Vyjmenuj zástupce kapradin.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Popiš, jakou funkci má nezelená jarní lodyha přesličky rolní 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Jaká látka se ukládá v lodyze přesličky rolní?  Co způsobuje? 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Co je to ostěra?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4756150" y="1557339"/>
            <a:ext cx="4387850" cy="4751982"/>
          </a:xfrm>
          <a:solidFill>
            <a:schemeClr val="accent3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altLang="cs-CZ" sz="2000" b="1" u="sng" dirty="0"/>
              <a:t>Skupina B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V čem se mechorosty liší od kapradin?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Popiš životní cyklus kapradin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Co produkuje </a:t>
            </a:r>
            <a:r>
              <a:rPr lang="cs-CZ" altLang="cs-CZ" sz="1400" dirty="0" err="1"/>
              <a:t>prokel</a:t>
            </a:r>
            <a:r>
              <a:rPr lang="cs-CZ" altLang="cs-CZ" sz="1400" dirty="0"/>
              <a:t>?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Vyjmenuj zástupce plavuní a přesliček.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Popiš, jakou funkci má zelená letní lodyha přesličky rolní.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V jakých biotopech se kapradiny nevyskytují? Proč?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Jak jsou uspořádány listy kapradin? 	            Co tento způsob uspořádání rostlinám umožňuje? </a:t>
            </a:r>
          </a:p>
        </p:txBody>
      </p:sp>
    </p:spTree>
    <p:extLst>
      <p:ext uri="{BB962C8B-B14F-4D97-AF65-F5344CB8AC3E}">
        <p14:creationId xmlns:p14="http://schemas.microsoft.com/office/powerpoint/2010/main" val="1871262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211898" y="332656"/>
            <a:ext cx="7313612" cy="607913"/>
          </a:xfrm>
          <a:solidFill>
            <a:schemeClr val="accent2"/>
          </a:solidFill>
        </p:spPr>
        <p:txBody>
          <a:bodyPr anchor="ctr"/>
          <a:lstStyle/>
          <a:p>
            <a:r>
              <a:rPr lang="cs-CZ" altLang="cs-CZ" sz="2000" b="1" dirty="0"/>
              <a:t>Řešení: Skupina B</a:t>
            </a:r>
            <a:endParaRPr lang="cs-CZ" altLang="cs-CZ" sz="20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1403648" y="1594916"/>
            <a:ext cx="7608981" cy="4781551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jsou menší (velikost)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mají kompaktní růst (vytváří polštáře)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nemají vodivá pletiva, tudíž nepatří mezi cévnaté rostliny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Mají stélku (člení se na příchytná vlákna, lodyžku a lístky)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V jejich rozmnožovacím cyklu převažuje pohlavní fáze (gametofyt) nad nepohlavní (sporofytem), u cévnatých rostlin je tomu naopak – toto se učí až na střední škole, žáci ZŠ by tuto odpověď pravděpodobně neznali, pojmy gametofyt a sporofyt není vhodné na ZŠ zavádět; </a:t>
            </a:r>
            <a:r>
              <a:rPr lang="cs-CZ" altLang="cs-CZ" sz="1400" b="1" i="1" dirty="0">
                <a:solidFill>
                  <a:schemeClr val="tx2"/>
                </a:solidFill>
              </a:rPr>
              <a:t>Celkem až 5 bodů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vědomosti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2) žáci musí přemýšlet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3) používají různé myšlenkové operace (srovnávání a analýzu)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Není jasně specifikováno, kolik společných znaků mají napsat a kolik bodů za položku dostanou - bude se obtížně hodnotit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    2) Neměla by být v testu jako 1. – na začátek testu je vhodné            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       dát spíše jednodušší položky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b="1" i="1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07773" y="1100018"/>
            <a:ext cx="751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b="1" dirty="0"/>
              <a:t> 1. </a:t>
            </a:r>
            <a:r>
              <a:rPr lang="pl-PL" altLang="cs-CZ" b="1" dirty="0"/>
              <a:t>V čem se mechorosty liší od kapradin?</a:t>
            </a:r>
          </a:p>
        </p:txBody>
      </p:sp>
    </p:spTree>
    <p:extLst>
      <p:ext uri="{BB962C8B-B14F-4D97-AF65-F5344CB8AC3E}">
        <p14:creationId xmlns:p14="http://schemas.microsoft.com/office/powerpoint/2010/main" val="1938239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31640" y="1078526"/>
            <a:ext cx="7313612" cy="607913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>2. Popiš životní cyklus kapradin.</a:t>
            </a:r>
            <a:endParaRPr lang="cs-CZ" altLang="cs-CZ" sz="18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78" y="962547"/>
            <a:ext cx="4059936" cy="2537460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 dirty="0"/>
              <a:t>Řešení: Skupina B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4025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b="1" dirty="0"/>
              <a:t>stejné řešení jako u skupiny A</a:t>
            </a:r>
            <a:endParaRPr lang="cs-CZ" altLang="cs-CZ" sz="1400" dirty="0"/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403648" y="3131796"/>
            <a:ext cx="7313612" cy="6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1800" b="1" kern="0" dirty="0">
                <a:solidFill>
                  <a:schemeClr val="tx1"/>
                </a:solidFill>
              </a:rPr>
              <a:t>3. Co produkuje </a:t>
            </a:r>
            <a:r>
              <a:rPr lang="cs-CZ" altLang="cs-CZ" sz="1800" b="1" kern="0" dirty="0" err="1">
                <a:solidFill>
                  <a:schemeClr val="tx1"/>
                </a:solidFill>
              </a:rPr>
              <a:t>prokel</a:t>
            </a:r>
            <a:r>
              <a:rPr lang="cs-CZ" altLang="cs-CZ" sz="1800" b="1" kern="0" dirty="0">
                <a:solidFill>
                  <a:schemeClr val="tx1"/>
                </a:solidFill>
              </a:rPr>
              <a:t> ?</a:t>
            </a:r>
            <a:endParaRPr lang="cs-CZ" altLang="cs-CZ" sz="1800" kern="0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60578" y="3606824"/>
            <a:ext cx="6380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pohlavní buňky (spermatozoidy a vaječné buňky)</a:t>
            </a:r>
          </a:p>
          <a:p>
            <a:pPr marL="285750" indent="-28575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ale také: cukr a kyslík</a:t>
            </a:r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197623" y="4297398"/>
            <a:ext cx="8892480" cy="25606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Bodování: 1 nebo 2 body (podle toho, jak bude upraveno zadání)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jde o položku se stručnou odpovědí (produkční): bude rychlá na 	odpověď i opravu 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Nejasná formulace zadání – spíš: Co se vytváří na </a:t>
            </a:r>
            <a:r>
              <a:rPr lang="cs-CZ" altLang="cs-CZ" sz="1400" b="1" i="1" kern="0" dirty="0" err="1">
                <a:solidFill>
                  <a:schemeClr val="tx2"/>
                </a:solidFill>
              </a:rPr>
              <a:t>proklu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? (</a:t>
            </a:r>
            <a:r>
              <a:rPr lang="cs-CZ" altLang="cs-CZ" sz="1400" b="1" i="1" kern="0" dirty="0" err="1">
                <a:solidFill>
                  <a:schemeClr val="tx2"/>
                </a:solidFill>
              </a:rPr>
              <a:t>pohl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. orgány: pelatky a zárodečníky – tyto 2 pojmy není nutné na ZŠ učit, ale v učebnicích jsou)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	  2) v této podobě se musí žáci nad odpovědí zamyslet – cílí na vědomosti. Po  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                 úpravě by ověřovala jenom znalosti</a:t>
            </a:r>
          </a:p>
        </p:txBody>
      </p:sp>
    </p:spTree>
    <p:extLst>
      <p:ext uri="{BB962C8B-B14F-4D97-AF65-F5344CB8AC3E}">
        <p14:creationId xmlns:p14="http://schemas.microsoft.com/office/powerpoint/2010/main" val="3864604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26840" y="1124744"/>
            <a:ext cx="7313612" cy="480738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/>
            </a:r>
            <a:br>
              <a:rPr lang="cs-CZ" altLang="cs-CZ" sz="1800" b="1" dirty="0">
                <a:solidFill>
                  <a:schemeClr val="tx1"/>
                </a:solidFill>
              </a:rPr>
            </a:br>
            <a:r>
              <a:rPr lang="cs-CZ" altLang="cs-CZ" sz="1800" b="1" dirty="0">
                <a:solidFill>
                  <a:schemeClr val="tx1"/>
                </a:solidFill>
              </a:rPr>
              <a:t>4. Vyjmenuj zástupce plavuní a přesliček.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896780" y="4581128"/>
            <a:ext cx="7943847" cy="2232248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1 bod za jednoho zástupce (rodové jméno i druhový přívlastek)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znalost zástupců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2) jde o produkční položku: bude rychlá na odpověď i opravu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Nejasná formulace zadání: chybí, kolik zástupců mají napsat.   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    Tato to vypadá, že mají </a:t>
            </a:r>
            <a:r>
              <a:rPr lang="cs-CZ" altLang="cs-CZ" sz="1400" b="1" i="1" u="sng" dirty="0">
                <a:solidFill>
                  <a:schemeClr val="tx2"/>
                </a:solidFill>
              </a:rPr>
              <a:t>vyjmenovat všechny zástupce kapradin.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>
                <a:solidFill>
                  <a:schemeClr val="tx2"/>
                </a:solidFill>
              </a:rPr>
              <a:t>	    </a:t>
            </a:r>
            <a:r>
              <a:rPr lang="cs-CZ" altLang="cs-CZ" sz="1400" b="1" i="1" u="sng" dirty="0">
                <a:solidFill>
                  <a:schemeClr val="tx2"/>
                </a:solidFill>
              </a:rPr>
              <a:t>Doporučuji omezit na 1-2 plavuně, 2 přesličky.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74528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b="1" dirty="0"/>
              <a:t>plavuň vidlačka</a:t>
            </a:r>
            <a:r>
              <a:rPr lang="cs-CZ" altLang="cs-CZ" sz="1400" dirty="0"/>
              <a:t>, plavuň pučivá, </a:t>
            </a:r>
            <a:r>
              <a:rPr lang="cs-CZ" altLang="cs-CZ" sz="1400" dirty="0" err="1"/>
              <a:t>plavuňka</a:t>
            </a:r>
            <a:r>
              <a:rPr lang="cs-CZ" altLang="cs-CZ" sz="1400" dirty="0"/>
              <a:t> zaplavovaná, vranec jedlový</a:t>
            </a:r>
          </a:p>
          <a:p>
            <a:pPr marL="180000" indent="-18000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b="1" dirty="0"/>
              <a:t>přeslička rolní</a:t>
            </a:r>
            <a:r>
              <a:rPr lang="cs-CZ" altLang="cs-CZ" sz="1400" dirty="0"/>
              <a:t>,</a:t>
            </a:r>
            <a:r>
              <a:rPr lang="cs-CZ" altLang="cs-CZ" sz="1400" b="1" dirty="0"/>
              <a:t> </a:t>
            </a:r>
            <a:r>
              <a:rPr lang="cs-CZ" altLang="cs-CZ" sz="1400" dirty="0"/>
              <a:t>přeslička lesní, přeslička bahenní, přeslička luční, přeslička největší, přeslička poříční atd. </a:t>
            </a:r>
          </a:p>
          <a:p>
            <a:pPr marL="180000" indent="-180000">
              <a:lnSpc>
                <a:spcPts val="2400"/>
              </a:lnSpc>
              <a:buSzPct val="100000"/>
              <a:buFontTx/>
              <a:buChar char="-"/>
            </a:pPr>
            <a:r>
              <a:rPr lang="cs-CZ" altLang="cs-CZ" sz="1400" dirty="0"/>
              <a:t>Tučně jsou v obou odděleních vyznačeny tzv. </a:t>
            </a:r>
            <a:r>
              <a:rPr lang="cs-CZ" altLang="cs-CZ" sz="1400" b="1" dirty="0"/>
              <a:t>DIDAKTICKÉ TYPY</a:t>
            </a:r>
            <a:r>
              <a:rPr lang="cs-CZ" altLang="cs-CZ" sz="1400" dirty="0"/>
              <a:t>– což je odborný termín pro organismus, na kterém se daná skupina ilustruje (stavba, rozmnožování atd.). Tento organismus by se měl být v ČR běžně vyskytovat a neměl by být chráněný ani ohrožený. Ne vždy to jde, viz ohroženou plavuň vidlačku (C3). Ostatní zástupce, na kterých ilustrujeme variabilitu v rámci skupiny nazýváme </a:t>
            </a:r>
            <a:r>
              <a:rPr lang="cs-CZ" altLang="cs-CZ" sz="1400" b="1" dirty="0"/>
              <a:t>DIDAKTICKÉ VZORY (proto jsem uvedla i další zástupce jako např. přesličku největší, která se svou velikostí liší)</a:t>
            </a:r>
          </a:p>
        </p:txBody>
      </p:sp>
    </p:spTree>
    <p:extLst>
      <p:ext uri="{BB962C8B-B14F-4D97-AF65-F5344CB8AC3E}">
        <p14:creationId xmlns:p14="http://schemas.microsoft.com/office/powerpoint/2010/main" val="2304813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331640" y="1196752"/>
            <a:ext cx="7313612" cy="336722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/>
            </a:r>
            <a:br>
              <a:rPr lang="cs-CZ" altLang="cs-CZ" sz="1800" b="1" dirty="0">
                <a:solidFill>
                  <a:schemeClr val="tx1"/>
                </a:solidFill>
              </a:rPr>
            </a:br>
            <a:r>
              <a:rPr lang="cs-CZ" altLang="cs-CZ" sz="1800" b="1" dirty="0">
                <a:solidFill>
                  <a:schemeClr val="tx1"/>
                </a:solidFill>
              </a:rPr>
              <a:t>5. Popiš, jakou funkci má zelená letní lodyha přesličky rolní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956068" y="1864355"/>
            <a:ext cx="7825271" cy="1236149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1 bod 	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vědomost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2) jde o produkční položku: bude rychlá na odpověď i opravu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211898" y="332656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87624" y="1514591"/>
            <a:ext cx="7200800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ts val="2600"/>
              </a:lnSpc>
              <a:buSzPct val="100000"/>
              <a:buFontTx/>
              <a:buChar char="-"/>
            </a:pPr>
            <a:r>
              <a:rPr lang="cs-CZ" altLang="cs-CZ" sz="1400" dirty="0"/>
              <a:t>slouží k asimilaci (fotosyntéze) – tj. tvorbě živin (cukr) 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1057697" y="4552396"/>
            <a:ext cx="8086303" cy="22609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Bodování: 2 body (položka má dvě otázky)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ověřuje znalost a vědomost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	2) jde o produkční položku: bude rychlá na odpověď i opravu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Otázka může být matoucí: pokud používá zájmeno „jakých“, pak se ptá na vlastnosti biotopů ne na jejich názvy (správně by bylo: Ve kterých…)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                   2) položka se ptá na rozšiřující učivo, hodila by se jako BONUSOVÁ</a:t>
            </a:r>
          </a:p>
          <a:p>
            <a:pPr marL="0" indent="0">
              <a:lnSpc>
                <a:spcPct val="150000"/>
              </a:lnSpc>
              <a:buSzPct val="100000"/>
              <a:buFont typeface="Wingdings" pitchFamily="2" charset="2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1313731" y="3171319"/>
            <a:ext cx="7313612" cy="336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1800" b="1" u="sng" kern="0" dirty="0">
                <a:solidFill>
                  <a:schemeClr val="tx1"/>
                </a:solidFill>
              </a:rPr>
              <a:t>6. V jakých biotopech se kapradiny nevyskytují? Proč?</a:t>
            </a:r>
            <a:endParaRPr lang="cs-CZ" altLang="cs-CZ" sz="1800" kern="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77752" y="3459790"/>
            <a:ext cx="688849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lnSpc>
                <a:spcPts val="2600"/>
              </a:lnSpc>
              <a:buFontTx/>
              <a:buChar char="-"/>
            </a:pPr>
            <a:r>
              <a:rPr lang="cs-CZ" sz="1400" dirty="0"/>
              <a:t>Odpověď měla znít, že nerostou na pouštích a polopouštích, protože potřebují pro rozmnožování vlhké prostředí </a:t>
            </a:r>
          </a:p>
          <a:p>
            <a:pPr marL="180000" indent="-180000">
              <a:lnSpc>
                <a:spcPts val="2600"/>
              </a:lnSpc>
              <a:buFontTx/>
              <a:buChar char="-"/>
            </a:pPr>
            <a:r>
              <a:rPr lang="cs-CZ" sz="1400" dirty="0"/>
              <a:t>Jsou možné i další odpovědi: v suchých nebo chladných atd. </a:t>
            </a:r>
          </a:p>
        </p:txBody>
      </p:sp>
    </p:spTree>
    <p:extLst>
      <p:ext uri="{BB962C8B-B14F-4D97-AF65-F5344CB8AC3E}">
        <p14:creationId xmlns:p14="http://schemas.microsoft.com/office/powerpoint/2010/main" val="217507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705725" cy="5040312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cs-CZ" altLang="cs-CZ" sz="2100" dirty="0"/>
          </a:p>
          <a:p>
            <a:pPr marL="720000" lvl="1" indent="-533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FontTx/>
              <a:buNone/>
            </a:pPr>
            <a:r>
              <a:rPr lang="cs-CZ" altLang="cs-CZ" sz="1700" dirty="0"/>
              <a:t>…..vlastními slovy vysvětlit, co je to didaktický test</a:t>
            </a:r>
          </a:p>
          <a:p>
            <a:pPr marL="720000" lvl="1" indent="-533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FontTx/>
              <a:buNone/>
            </a:pPr>
            <a:r>
              <a:rPr lang="cs-CZ" altLang="cs-CZ" sz="1700" dirty="0"/>
              <a:t>….shrnout vlastnosti didaktického testu</a:t>
            </a:r>
          </a:p>
          <a:p>
            <a:pPr marL="720000" lvl="1" indent="-533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FontTx/>
              <a:buNone/>
            </a:pPr>
            <a:r>
              <a:rPr lang="cs-CZ" altLang="cs-CZ" sz="1700" dirty="0"/>
              <a:t> …. charakterizovat kritéria tvorby správného didaktického testu</a:t>
            </a:r>
          </a:p>
          <a:p>
            <a:pPr marL="720000" lvl="1" indent="-533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FontTx/>
              <a:buNone/>
            </a:pPr>
            <a:r>
              <a:rPr lang="cs-CZ" altLang="cs-CZ" sz="1700" dirty="0"/>
              <a:t>… zhodnotit správnost konkrétního didaktického testu</a:t>
            </a:r>
          </a:p>
          <a:p>
            <a:pPr marL="720000" lvl="1" indent="-533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FontTx/>
              <a:buNone/>
            </a:pPr>
            <a:r>
              <a:rPr lang="cs-CZ" altLang="cs-CZ" sz="1700" dirty="0"/>
              <a:t>…objasnit tři základní možnosti tvorby klasifikační stupnice</a:t>
            </a:r>
          </a:p>
          <a:p>
            <a:pPr marL="720000" lvl="1" indent="-533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None/>
            </a:pPr>
            <a:r>
              <a:rPr lang="cs-CZ" altLang="cs-CZ" sz="1700" dirty="0"/>
              <a:t>….sestavit didaktický test</a:t>
            </a:r>
          </a:p>
          <a:p>
            <a:pPr marL="720000" lvl="1" indent="-533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FontTx/>
              <a:buNone/>
            </a:pPr>
            <a:r>
              <a:rPr lang="cs-CZ" altLang="cs-CZ" sz="1700" dirty="0"/>
              <a:t>… ke konkrétnímu testu sestavit klasifikační stupnici 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116013" y="1052513"/>
            <a:ext cx="748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Po absolvování semináře bude student schopen….</a:t>
            </a:r>
            <a:endParaRPr lang="cs-CZ" alt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403648" y="815779"/>
            <a:ext cx="7313612" cy="698812"/>
          </a:xfrm>
        </p:spPr>
        <p:txBody>
          <a:bodyPr anchor="ctr"/>
          <a:lstStyle/>
          <a:p>
            <a:r>
              <a:rPr lang="cs-CZ" altLang="cs-CZ" sz="1800" b="1" dirty="0">
                <a:solidFill>
                  <a:schemeClr val="tx1"/>
                </a:solidFill>
              </a:rPr>
              <a:t>7. Jak jsou uspořádány listy kapradin? </a:t>
            </a:r>
            <a:br>
              <a:rPr lang="cs-CZ" altLang="cs-CZ" sz="1800" b="1" dirty="0">
                <a:solidFill>
                  <a:schemeClr val="tx1"/>
                </a:solidFill>
              </a:rPr>
            </a:br>
            <a:r>
              <a:rPr lang="cs-CZ" altLang="cs-CZ" sz="1800" b="1" dirty="0">
                <a:solidFill>
                  <a:schemeClr val="tx1"/>
                </a:solidFill>
              </a:rPr>
              <a:t>    Co tento způsob uspořádání rostlinám umožňuje? </a:t>
            </a:r>
            <a:endParaRPr lang="cs-CZ" altLang="cs-CZ" sz="1800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1187624" y="2408704"/>
            <a:ext cx="7825271" cy="1236149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Bodování: 2 body – 1 b za to, jak jsou listy upořádány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	 2 b za to, proč jsou tak uspořádány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b="1" i="1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vědomost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2) jde o produkční položku: bude rychlá na odpověď i opravu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187624" y="81968"/>
            <a:ext cx="7313612" cy="6079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000" b="1" kern="0"/>
              <a:t>Řešení: Skupina A</a:t>
            </a:r>
            <a:endParaRPr lang="cs-CZ" altLang="cs-CZ" sz="2000" kern="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00436" y="1524232"/>
            <a:ext cx="7200800" cy="668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cs-CZ" sz="1400" dirty="0"/>
              <a:t>Odpověď na poslední položku měla znít, že listy jsou nálevkovitě uspořádány, což umožňuje stékání vody dovnitř a ochranu mladých listů před vyschnutím. </a:t>
            </a: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1085131" y="4380319"/>
            <a:ext cx="8086303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kern="0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kern="0" dirty="0">
                <a:solidFill>
                  <a:schemeClr val="tx2"/>
                </a:solidFill>
              </a:rPr>
              <a:t>1) Zadání není jasné formulováno: jsou možné i další odpovědi (v růžici; jsou složené atd.)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kern="0" dirty="0">
                <a:solidFill>
                  <a:schemeClr val="tx2"/>
                </a:solidFill>
              </a:rPr>
              <a:t>	2) položka se ptá na rozšiřující učivo, hodila by se jako BONUSOVÁ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b="1" i="1" kern="0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b="1" i="1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421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403350" y="981075"/>
            <a:ext cx="7272338" cy="457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Životní cyklus kapradin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28" y="1556792"/>
            <a:ext cx="768096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79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632700" cy="608012"/>
          </a:xfrm>
          <a:solidFill>
            <a:schemeClr val="hlink"/>
          </a:solidFill>
        </p:spPr>
        <p:txBody>
          <a:bodyPr/>
          <a:lstStyle/>
          <a:p>
            <a:r>
              <a:rPr lang="cs-CZ" altLang="cs-CZ" sz="2400" b="1">
                <a:solidFill>
                  <a:schemeClr val="accent2"/>
                </a:solidFill>
                <a:latin typeface="Verdana" pitchFamily="34" charset="0"/>
              </a:rPr>
              <a:t>Didaktický test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86687" cy="352841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altLang="cs-CZ" sz="1700" dirty="0"/>
              <a:t>= „</a:t>
            </a:r>
            <a:r>
              <a:rPr lang="cs-CZ" altLang="cs-CZ" sz="1700" b="1" i="1" dirty="0"/>
              <a:t>zkouška</a:t>
            </a:r>
            <a:r>
              <a:rPr lang="cs-CZ" altLang="cs-CZ" sz="1700" i="1" dirty="0"/>
              <a:t>, kterou lze objektivně </a:t>
            </a:r>
            <a:r>
              <a:rPr lang="cs-CZ" altLang="cs-CZ" sz="1700" b="1" i="1" dirty="0"/>
              <a:t>zjistit </a:t>
            </a:r>
            <a:r>
              <a:rPr lang="cs-CZ" altLang="cs-CZ" sz="1700" i="1" dirty="0"/>
              <a:t> </a:t>
            </a:r>
            <a:r>
              <a:rPr lang="cs-CZ" altLang="cs-CZ" sz="1700" b="1" i="1" dirty="0"/>
              <a:t>úroveň </a:t>
            </a:r>
            <a:r>
              <a:rPr lang="cs-CZ" altLang="cs-CZ" sz="1700" i="1" dirty="0"/>
              <a:t>zvládnutí učiva u určité skupiny osob</a:t>
            </a:r>
            <a:r>
              <a:rPr lang="cs-CZ" altLang="cs-CZ" sz="1700" dirty="0"/>
              <a:t>“ (KALHOUS </a:t>
            </a:r>
            <a:r>
              <a:rPr lang="en-US" altLang="cs-CZ" sz="1700" dirty="0">
                <a:cs typeface="Arial" charset="0"/>
              </a:rPr>
              <a:t>&amp;</a:t>
            </a:r>
            <a:r>
              <a:rPr lang="cs-CZ" altLang="cs-CZ" sz="1700" dirty="0">
                <a:cs typeface="Arial" charset="0"/>
              </a:rPr>
              <a:t> OBST, 2002)</a:t>
            </a:r>
            <a:endParaRPr lang="en-US" altLang="cs-CZ" sz="1700" dirty="0"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altLang="cs-CZ" sz="1700" dirty="0"/>
              <a:t>= „</a:t>
            </a:r>
            <a:r>
              <a:rPr lang="cs-CZ" altLang="cs-CZ" sz="1700" b="1" i="1" dirty="0"/>
              <a:t>nástroj </a:t>
            </a:r>
            <a:r>
              <a:rPr lang="cs-CZ" altLang="cs-CZ" sz="1700" i="1" dirty="0"/>
              <a:t>systematického </a:t>
            </a:r>
            <a:r>
              <a:rPr lang="cs-CZ" altLang="cs-CZ" sz="1700" b="1" i="1" dirty="0"/>
              <a:t>zjišťování </a:t>
            </a:r>
            <a:r>
              <a:rPr lang="cs-CZ" altLang="cs-CZ" sz="1700" i="1" dirty="0"/>
              <a:t>(měření) </a:t>
            </a:r>
            <a:r>
              <a:rPr lang="cs-CZ" altLang="cs-CZ" sz="1700" b="1" i="1" dirty="0"/>
              <a:t>výsledků </a:t>
            </a:r>
            <a:r>
              <a:rPr lang="cs-CZ" altLang="cs-CZ" sz="1700" i="1" dirty="0"/>
              <a:t>výuky</a:t>
            </a:r>
            <a:r>
              <a:rPr lang="cs-CZ" altLang="cs-CZ" sz="1700" dirty="0"/>
              <a:t>“ (BYČKOVSKÝ, 1982)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cs-CZ" altLang="cs-CZ" sz="1700" dirty="0"/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altLang="cs-CZ" sz="1700" dirty="0"/>
              <a:t>při jeho navrhování a hodnocení </a:t>
            </a:r>
            <a:r>
              <a:rPr lang="cs-CZ" altLang="cs-CZ" sz="1700" b="1" dirty="0"/>
              <a:t>vycházíme z předem stanovených pravidel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5301208"/>
            <a:ext cx="856895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cs-CZ" altLang="cs-CZ" b="1" dirty="0"/>
              <a:t>POZOR!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b="1" dirty="0"/>
              <a:t>Termín „test“ je všeobecně užíván pro označení </a:t>
            </a:r>
            <a:r>
              <a:rPr lang="cs-CZ" altLang="cs-CZ" dirty="0"/>
              <a:t>písemné zkoušky složené pouze z úloh s výběrem odpovědí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1052736"/>
            <a:ext cx="7632700" cy="463996"/>
          </a:xfrm>
          <a:solidFill>
            <a:schemeClr val="hlink"/>
          </a:solidFill>
        </p:spPr>
        <p:txBody>
          <a:bodyPr/>
          <a:lstStyle/>
          <a:p>
            <a:r>
              <a:rPr lang="cs-CZ" altLang="cs-CZ" sz="2000" b="1" dirty="0">
                <a:solidFill>
                  <a:schemeClr val="accent2"/>
                </a:solidFill>
                <a:latin typeface="Verdana" pitchFamily="34" charset="0"/>
              </a:rPr>
              <a:t>Vlastnosti didaktického testu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8586" y="1556792"/>
            <a:ext cx="7786687" cy="43925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chemeClr val="tx2"/>
                </a:solidFill>
              </a:rPr>
              <a:t>Validita</a:t>
            </a:r>
            <a:r>
              <a:rPr lang="cs-CZ" altLang="cs-CZ" sz="1600" dirty="0"/>
              <a:t> – jak přesně daný test měří hodnocený jev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sz="1300" dirty="0"/>
              <a:t>Obsahová validita – nakolik je test vzhledem k testovanému učivu reprezentativní (zda je v souladu s tím, co má testovat, např. v souladu s učivem RVP ZV, ŠVP, tematického plánu apod.)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chemeClr val="tx2"/>
                </a:solidFill>
              </a:rPr>
              <a:t>Objektivnost </a:t>
            </a:r>
            <a:r>
              <a:rPr lang="cs-CZ" altLang="cs-CZ" sz="1600" dirty="0"/>
              <a:t>– žák může na úlohy odpovídat pouze jediným možným způsobem (lze objektivně posoudit odpověď jako správnou či špatnou)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chemeClr val="tx2"/>
                </a:solidFill>
              </a:rPr>
              <a:t>Spolehlivost</a:t>
            </a:r>
            <a:r>
              <a:rPr lang="cs-CZ" altLang="cs-CZ" sz="1600" dirty="0"/>
              <a:t> </a:t>
            </a:r>
            <a:r>
              <a:rPr lang="cs-CZ" altLang="cs-CZ" sz="1600" b="1" dirty="0">
                <a:solidFill>
                  <a:schemeClr val="tx2"/>
                </a:solidFill>
              </a:rPr>
              <a:t>a přesnost (reliabilita) </a:t>
            </a:r>
            <a:r>
              <a:rPr lang="cs-CZ" altLang="cs-CZ" sz="1600" dirty="0"/>
              <a:t>– při opakovaném použití jsou vykazovány stejné výsledky</a:t>
            </a:r>
          </a:p>
          <a:p>
            <a:pPr lvl="1"/>
            <a:r>
              <a:rPr lang="cs-CZ" altLang="cs-CZ" sz="1300" dirty="0"/>
              <a:t>Vypočítává z počtu úloh v testu, % žáků, kteří vyřešili úlohu správně a nesprávně, a směrodatné odchylky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chemeClr val="tx2"/>
                </a:solidFill>
              </a:rPr>
              <a:t>Citlivost </a:t>
            </a:r>
            <a:r>
              <a:rPr lang="cs-CZ" altLang="cs-CZ" sz="1600" dirty="0"/>
              <a:t>– test zjistí i menší rozdíly ve správnosti odpovědi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chemeClr val="tx2"/>
                </a:solidFill>
              </a:rPr>
              <a:t>Použitelnost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sz="1600" b="1" dirty="0">
                <a:solidFill>
                  <a:schemeClr val="tx2"/>
                </a:solidFill>
              </a:rPr>
              <a:t>Ekonomičnost</a:t>
            </a:r>
          </a:p>
          <a:p>
            <a:pPr marL="0" indent="0">
              <a:lnSpc>
                <a:spcPct val="150000"/>
              </a:lnSpc>
              <a:buNone/>
            </a:pPr>
            <a:endParaRPr lang="cs-CZ" altLang="cs-CZ" sz="1700" dirty="0"/>
          </a:p>
        </p:txBody>
      </p:sp>
    </p:spTree>
    <p:extLst>
      <p:ext uri="{BB962C8B-B14F-4D97-AF65-F5344CB8AC3E}">
        <p14:creationId xmlns:p14="http://schemas.microsoft.com/office/powerpoint/2010/main" val="261766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628775"/>
            <a:ext cx="7776864" cy="4968875"/>
          </a:xfrm>
          <a:solidFill>
            <a:schemeClr val="accent2"/>
          </a:solidFill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800" b="1" i="1" dirty="0">
                <a:solidFill>
                  <a:schemeClr val="tx2"/>
                </a:solidFill>
              </a:rPr>
              <a:t>Jedná se o didaktický test?</a:t>
            </a:r>
          </a:p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800" b="1" i="1" dirty="0">
                <a:solidFill>
                  <a:schemeClr val="tx2"/>
                </a:solidFill>
              </a:rPr>
              <a:t>Které vlastnosti didaktického testu tento test splňuje?</a:t>
            </a:r>
          </a:p>
          <a:p>
            <a:pPr marL="609600" indent="-609600" eaLnBrk="1" hangingPunct="1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800" b="1" i="1" dirty="0">
                <a:solidFill>
                  <a:schemeClr val="tx2"/>
                </a:solidFill>
              </a:rPr>
              <a:t>Které vlastnosti didaktického testu této tes nesplňuje?</a:t>
            </a:r>
          </a:p>
          <a:p>
            <a:pPr marL="609600" indent="-6096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800" b="1" i="1" dirty="0">
                <a:solidFill>
                  <a:schemeClr val="tx2"/>
                </a:solidFill>
              </a:rPr>
              <a:t>Jak byste začínajícímu učiteli doporučili postupovat při tvorbě didaktického testu?</a:t>
            </a:r>
          </a:p>
          <a:p>
            <a:pPr marL="1009650" lvl="1" indent="-6096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400" b="1" i="1" dirty="0">
                <a:solidFill>
                  <a:schemeClr val="tx2"/>
                </a:solidFill>
              </a:rPr>
              <a:t>Co udělat nejdřív?</a:t>
            </a:r>
          </a:p>
          <a:p>
            <a:pPr marL="1009650" lvl="1" indent="-6096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400" b="1" i="1" dirty="0">
                <a:solidFill>
                  <a:schemeClr val="tx2"/>
                </a:solidFill>
              </a:rPr>
              <a:t>Co pak?</a:t>
            </a:r>
          </a:p>
          <a:p>
            <a:pPr marL="1009650" lvl="1" indent="-6096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400" b="1" i="1" dirty="0">
                <a:solidFill>
                  <a:schemeClr val="tx2"/>
                </a:solidFill>
              </a:rPr>
              <a:t>Jak dlouho dopředu test začít tvořit?</a:t>
            </a:r>
          </a:p>
          <a:p>
            <a:pPr marL="1009650" lvl="1" indent="-6096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400" b="1" i="1" dirty="0">
                <a:solidFill>
                  <a:schemeClr val="tx2"/>
                </a:solidFill>
              </a:rPr>
              <a:t>Jaké položky do něj dát?</a:t>
            </a:r>
          </a:p>
          <a:p>
            <a:pPr marL="1009650" lvl="1" indent="-609600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400" b="1" i="1" dirty="0">
                <a:solidFill>
                  <a:schemeClr val="tx2"/>
                </a:solidFill>
              </a:rPr>
              <a:t>Jak ho ohodnotit?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403350" y="981075"/>
            <a:ext cx="7272338" cy="457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  <a:latin typeface="Arial" panose="020B0604020202020204" pitchFamily="34" charset="0"/>
              </a:rPr>
              <a:t>Zadání skupinové práce</a:t>
            </a:r>
          </a:p>
        </p:txBody>
      </p:sp>
    </p:spTree>
    <p:extLst>
      <p:ext uri="{BB962C8B-B14F-4D97-AF65-F5344CB8AC3E}">
        <p14:creationId xmlns:p14="http://schemas.microsoft.com/office/powerpoint/2010/main" val="35766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8101012" cy="4968006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altLang="cs-CZ" sz="1800" b="1" dirty="0"/>
              <a:t>1)</a:t>
            </a:r>
            <a:r>
              <a:rPr lang="cs-CZ" altLang="cs-CZ" sz="1800" dirty="0"/>
              <a:t> </a:t>
            </a:r>
            <a:r>
              <a:rPr lang="cs-CZ" altLang="cs-CZ" sz="1700" dirty="0"/>
              <a:t>u kognitivních VC usilují o </a:t>
            </a:r>
            <a:r>
              <a:rPr lang="cs-CZ" altLang="cs-CZ" sz="1700" b="1" dirty="0"/>
              <a:t>testování různých hladin</a:t>
            </a:r>
            <a:r>
              <a:rPr lang="cs-CZ" altLang="cs-CZ" sz="1700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1700" dirty="0"/>
              <a:t>	(nejenom zapamatování, ale i pochopení, analýza, syntéza….)</a:t>
            </a:r>
          </a:p>
          <a:p>
            <a:pPr marL="609600" indent="-609600">
              <a:buFont typeface="Wingdings" pitchFamily="2" charset="2"/>
              <a:buNone/>
            </a:pPr>
            <a:endParaRPr lang="cs-CZ" altLang="cs-CZ" sz="1700" dirty="0"/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1700" b="1" dirty="0">
                <a:solidFill>
                  <a:srgbClr val="FF0000"/>
                </a:solidFill>
              </a:rPr>
              <a:t>2) nejdůležitější části</a:t>
            </a:r>
            <a:r>
              <a:rPr lang="cs-CZ" altLang="cs-CZ" sz="1700" dirty="0">
                <a:solidFill>
                  <a:srgbClr val="FF0000"/>
                </a:solidFill>
              </a:rPr>
              <a:t> učiva budou v testu zastoupeny </a:t>
            </a:r>
            <a:r>
              <a:rPr lang="cs-CZ" altLang="cs-CZ" sz="1700" b="1" dirty="0">
                <a:solidFill>
                  <a:srgbClr val="FF0000"/>
                </a:solidFill>
              </a:rPr>
              <a:t>největším počtem úloh („UZLOVÉ ÚLOHY“)</a:t>
            </a:r>
          </a:p>
          <a:p>
            <a:pPr marL="609600" indent="-609600">
              <a:buFont typeface="Wingdings" pitchFamily="2" charset="2"/>
              <a:buNone/>
            </a:pPr>
            <a:endParaRPr lang="cs-CZ" altLang="cs-CZ" sz="1700" b="1" dirty="0"/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1700" b="1" dirty="0"/>
              <a:t>3) Úlohy obsažené v testu by měly být navzájem nezávislé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1700" b="1" dirty="0"/>
              <a:t>	=&gt; správné řešení nesmí vyplývat z jiného úkolu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altLang="cs-CZ" sz="1700" dirty="0"/>
              <a:t>	(</a:t>
            </a:r>
            <a:r>
              <a:rPr lang="cs-CZ" altLang="cs-CZ" sz="1700" i="1" dirty="0"/>
              <a:t>Když žák nevyřeší  1 úkol, nevyřeší ani další</a:t>
            </a:r>
            <a:r>
              <a:rPr lang="cs-CZ" altLang="cs-CZ" sz="1700" dirty="0"/>
              <a:t>) </a:t>
            </a:r>
          </a:p>
          <a:p>
            <a:pPr marL="609600" indent="-609600">
              <a:buFont typeface="Wingdings" pitchFamily="2" charset="2"/>
              <a:buNone/>
            </a:pPr>
            <a:endParaRPr lang="cs-CZ" altLang="cs-CZ" sz="1700" b="1" dirty="0"/>
          </a:p>
          <a:p>
            <a:pPr marL="609600" indent="-609600">
              <a:buNone/>
            </a:pPr>
            <a:r>
              <a:rPr lang="cs-CZ" altLang="cs-CZ" sz="1700" b="1" dirty="0"/>
              <a:t>4) Úlohy by měly být gramaticky i odborně správně formulovány</a:t>
            </a:r>
          </a:p>
          <a:p>
            <a:pPr marL="609600" indent="-609600">
              <a:buNone/>
            </a:pPr>
            <a:r>
              <a:rPr lang="cs-CZ" altLang="cs-CZ" sz="1700" b="1" dirty="0"/>
              <a:t>	- </a:t>
            </a:r>
            <a:r>
              <a:rPr lang="cs-CZ" altLang="cs-CZ" sz="1700" dirty="0"/>
              <a:t>bez gramatických chyb</a:t>
            </a:r>
          </a:p>
          <a:p>
            <a:pPr marL="609600" indent="-609600">
              <a:buNone/>
            </a:pPr>
            <a:r>
              <a:rPr lang="cs-CZ" altLang="cs-CZ" sz="1700" dirty="0"/>
              <a:t>	- bez neznámých slov</a:t>
            </a:r>
          </a:p>
          <a:p>
            <a:pPr marL="609600" indent="-609600">
              <a:buNone/>
            </a:pPr>
            <a:r>
              <a:rPr lang="cs-CZ" altLang="cs-CZ" sz="1700" dirty="0"/>
              <a:t>	- odborně správně</a:t>
            </a:r>
          </a:p>
          <a:p>
            <a:pPr marL="609600" indent="-609600">
              <a:buNone/>
            </a:pPr>
            <a:r>
              <a:rPr lang="cs-CZ" altLang="cs-CZ" sz="1700" dirty="0"/>
              <a:t>	- bez nápověd </a:t>
            </a:r>
          </a:p>
          <a:p>
            <a:pPr marL="609600" indent="-609600">
              <a:buNone/>
            </a:pPr>
            <a:r>
              <a:rPr lang="cs-CZ" altLang="cs-CZ" sz="1700" dirty="0"/>
              <a:t>	- </a:t>
            </a:r>
            <a:r>
              <a:rPr lang="cs-CZ" altLang="cs-CZ" sz="1700" b="1" dirty="0"/>
              <a:t>přiměřeně </a:t>
            </a:r>
            <a:r>
              <a:rPr lang="cs-CZ" altLang="cs-CZ" sz="1700" dirty="0"/>
              <a:t>věku a úrovni znalostí a dovedností žáků</a:t>
            </a:r>
          </a:p>
          <a:p>
            <a:pPr marL="609600" indent="-609600">
              <a:buNone/>
            </a:pPr>
            <a:endParaRPr lang="cs-CZ" altLang="cs-CZ" sz="1700" b="1" dirty="0"/>
          </a:p>
          <a:p>
            <a:pPr marL="609600" indent="-609600">
              <a:buFont typeface="Wingdings" pitchFamily="2" charset="2"/>
              <a:buNone/>
            </a:pPr>
            <a:endParaRPr lang="cs-CZ" altLang="cs-CZ" sz="1700" b="1" dirty="0"/>
          </a:p>
          <a:p>
            <a:pPr marL="609600" indent="-609600">
              <a:buFont typeface="Wingdings" pitchFamily="2" charset="2"/>
              <a:buNone/>
            </a:pPr>
            <a:endParaRPr lang="cs-CZ" altLang="cs-CZ" sz="1700" b="1" dirty="0"/>
          </a:p>
          <a:p>
            <a:pPr marL="609600" indent="-609600">
              <a:buFont typeface="Wingdings" pitchFamily="2" charset="2"/>
              <a:buNone/>
            </a:pPr>
            <a:endParaRPr lang="cs-CZ" altLang="cs-CZ" sz="1700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sz="1700" b="1" dirty="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59632" y="1124744"/>
            <a:ext cx="7416824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chemeClr val="tx2"/>
                </a:solidFill>
              </a:rPr>
              <a:t>Pravidla pro sestavování didaktického testu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03648" y="1557338"/>
            <a:ext cx="7345065" cy="4968006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altLang="cs-CZ" sz="1600" b="1" dirty="0"/>
              <a:t>5) Úlohy by měly ověřovat pouze vědomosti a dovednosti žáků nikoliv jeho charakteristiky</a:t>
            </a:r>
          </a:p>
          <a:p>
            <a:pPr marL="609600" indent="-609600">
              <a:buFont typeface="Wingdings" pitchFamily="2" charset="2"/>
              <a:buNone/>
            </a:pPr>
            <a:endParaRPr lang="cs-CZ" altLang="cs-CZ" sz="1600" b="1" dirty="0"/>
          </a:p>
          <a:p>
            <a:pPr marL="609600" indent="-609600">
              <a:buNone/>
            </a:pPr>
            <a:r>
              <a:rPr lang="cs-CZ" altLang="cs-CZ" sz="1600" b="1" dirty="0">
                <a:solidFill>
                  <a:srgbClr val="FF0000"/>
                </a:solidFill>
              </a:rPr>
              <a:t>6) Úlohy by měly být objektivně </a:t>
            </a:r>
            <a:r>
              <a:rPr lang="cs-CZ" altLang="cs-CZ" sz="1600" b="1" dirty="0" err="1">
                <a:solidFill>
                  <a:srgbClr val="FF0000"/>
                </a:solidFill>
              </a:rPr>
              <a:t>skórovatelné</a:t>
            </a:r>
            <a:endParaRPr lang="cs-CZ" altLang="cs-CZ" sz="1600" b="1" dirty="0">
              <a:solidFill>
                <a:srgbClr val="FF0000"/>
              </a:solidFill>
            </a:endParaRPr>
          </a:p>
          <a:p>
            <a:pPr marL="609600" indent="-609600">
              <a:buNone/>
            </a:pPr>
            <a:r>
              <a:rPr lang="cs-CZ" altLang="cs-CZ" sz="1600" b="1" dirty="0"/>
              <a:t>	</a:t>
            </a:r>
            <a:r>
              <a:rPr lang="cs-CZ" altLang="cs-CZ" sz="1600" dirty="0"/>
              <a:t>(jedna odpověď – jeden bod)</a:t>
            </a:r>
            <a:r>
              <a:rPr lang="cs-CZ" altLang="cs-CZ" sz="1600" b="1" dirty="0"/>
              <a:t> </a:t>
            </a:r>
          </a:p>
          <a:p>
            <a:pPr marL="609600" indent="-609600">
              <a:buNone/>
            </a:pPr>
            <a:r>
              <a:rPr lang="cs-CZ" altLang="cs-CZ" sz="1600" b="1" dirty="0"/>
              <a:t>=&gt; známka je odrazem procentuální úspěšnosti v celém testu</a:t>
            </a:r>
          </a:p>
          <a:p>
            <a:pPr marL="609600" indent="-609600">
              <a:buNone/>
            </a:pPr>
            <a:endParaRPr lang="cs-CZ" altLang="cs-CZ" sz="1600" dirty="0"/>
          </a:p>
          <a:p>
            <a:pPr marL="609600" indent="-609600">
              <a:buNone/>
            </a:pPr>
            <a:r>
              <a:rPr lang="cs-CZ" altLang="cs-CZ" sz="1600" b="1" dirty="0"/>
              <a:t>7) Při dvou a více variantách testu: </a:t>
            </a:r>
          </a:p>
          <a:p>
            <a:pPr marL="609600" indent="-609600">
              <a:buNone/>
            </a:pPr>
            <a:r>
              <a:rPr lang="cs-CZ" altLang="cs-CZ" sz="1600" b="1" dirty="0"/>
              <a:t>	</a:t>
            </a:r>
            <a:r>
              <a:rPr lang="cs-CZ" altLang="cs-CZ" sz="1600" dirty="0"/>
              <a:t>adekvátní náročnost variant</a:t>
            </a:r>
          </a:p>
          <a:p>
            <a:pPr marL="609600" indent="-609600">
              <a:buNone/>
            </a:pPr>
            <a:r>
              <a:rPr lang="cs-CZ" altLang="cs-CZ" sz="1600" dirty="0"/>
              <a:t>	stejný počet bodů pro obě skupiny</a:t>
            </a:r>
          </a:p>
          <a:p>
            <a:pPr marL="609600" indent="-609600">
              <a:buNone/>
            </a:pPr>
            <a:endParaRPr lang="cs-CZ" altLang="cs-CZ" sz="1600" dirty="0"/>
          </a:p>
          <a:p>
            <a:pPr marL="609600" indent="-609600">
              <a:buNone/>
            </a:pPr>
            <a:r>
              <a:rPr lang="cs-CZ" altLang="cs-CZ" sz="1600" b="1" dirty="0">
                <a:solidFill>
                  <a:srgbClr val="FF0000"/>
                </a:solidFill>
              </a:rPr>
              <a:t>8) Seřazení učebních úloh</a:t>
            </a:r>
          </a:p>
          <a:p>
            <a:pPr marL="609600" indent="-609600">
              <a:buNone/>
            </a:pPr>
            <a:r>
              <a:rPr lang="cs-CZ" altLang="cs-CZ" sz="1600" dirty="0"/>
              <a:t> – dle požadavků testů: stoupající obtížnost (testy úrovně)</a:t>
            </a:r>
          </a:p>
          <a:p>
            <a:pPr marL="609600" indent="-609600">
              <a:buNone/>
            </a:pPr>
            <a:endParaRPr lang="cs-CZ" altLang="cs-CZ" sz="1600" dirty="0"/>
          </a:p>
          <a:p>
            <a:pPr marL="609600" indent="-609600">
              <a:buNone/>
            </a:pPr>
            <a:r>
              <a:rPr lang="cs-CZ" altLang="cs-CZ" sz="1600" dirty="0"/>
              <a:t> </a:t>
            </a:r>
            <a:r>
              <a:rPr lang="cs-CZ" altLang="cs-CZ" sz="1600" b="1" dirty="0"/>
              <a:t>9) Časová náročnost testu: </a:t>
            </a:r>
          </a:p>
          <a:p>
            <a:pPr marL="609600" indent="-609600">
              <a:buNone/>
            </a:pPr>
            <a:r>
              <a:rPr lang="cs-CZ" altLang="cs-CZ" sz="1600" b="1" dirty="0"/>
              <a:t>	</a:t>
            </a:r>
            <a:r>
              <a:rPr lang="cs-CZ" altLang="cs-CZ" sz="1600" dirty="0"/>
              <a:t>- nejprve test vyplní sám učitel</a:t>
            </a:r>
          </a:p>
          <a:p>
            <a:pPr marL="609600" indent="-609600">
              <a:buNone/>
            </a:pPr>
            <a:r>
              <a:rPr lang="cs-CZ" altLang="cs-CZ" sz="1600" dirty="0"/>
              <a:t>	- </a:t>
            </a:r>
            <a:r>
              <a:rPr lang="cs-CZ" altLang="cs-CZ" sz="1600" b="1" dirty="0"/>
              <a:t>pro ZŠ:</a:t>
            </a:r>
            <a:r>
              <a:rPr lang="cs-CZ" altLang="cs-CZ" sz="1600" dirty="0"/>
              <a:t> </a:t>
            </a:r>
            <a:r>
              <a:rPr lang="cs-CZ" altLang="cs-CZ" sz="1600" b="1" dirty="0"/>
              <a:t>trojnásobek času</a:t>
            </a:r>
            <a:r>
              <a:rPr lang="cs-CZ" altLang="cs-CZ" sz="1600" dirty="0"/>
              <a:t>, za který test vyplnil učitel</a:t>
            </a:r>
          </a:p>
          <a:p>
            <a:pPr marL="609600" indent="-609600">
              <a:buNone/>
            </a:pPr>
            <a:r>
              <a:rPr lang="cs-CZ" altLang="cs-CZ" sz="1600" dirty="0"/>
              <a:t>        - </a:t>
            </a:r>
            <a:r>
              <a:rPr lang="cs-CZ" altLang="cs-CZ" sz="1600" b="1" dirty="0"/>
              <a:t>pro SŠ:  dvojnásobek času</a:t>
            </a:r>
            <a:r>
              <a:rPr lang="cs-CZ" altLang="cs-CZ" sz="1600" dirty="0"/>
              <a:t>, za který test vyplnil učitel</a:t>
            </a:r>
          </a:p>
          <a:p>
            <a:pPr marL="609600" indent="-609600">
              <a:buNone/>
            </a:pPr>
            <a:endParaRPr lang="cs-CZ" altLang="cs-CZ" sz="1600" dirty="0"/>
          </a:p>
          <a:p>
            <a:pPr marL="609600" indent="-609600">
              <a:buFont typeface="Wingdings" pitchFamily="2" charset="2"/>
              <a:buNone/>
            </a:pPr>
            <a:endParaRPr lang="cs-CZ" altLang="cs-CZ" sz="1700" b="1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altLang="cs-CZ" sz="17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348611" y="1124744"/>
            <a:ext cx="7416824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chemeClr val="tx2"/>
                </a:solidFill>
              </a:rPr>
              <a:t>Pravidla pro sestavování didaktického testu</a:t>
            </a:r>
          </a:p>
        </p:txBody>
      </p:sp>
    </p:spTree>
    <p:extLst>
      <p:ext uri="{BB962C8B-B14F-4D97-AF65-F5344CB8AC3E}">
        <p14:creationId xmlns:p14="http://schemas.microsoft.com/office/powerpoint/2010/main" val="25095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640" y="1557338"/>
            <a:ext cx="7416824" cy="47815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altLang="cs-CZ" sz="1800" b="1" dirty="0"/>
              <a:t>Raději navrhnout více úloh</a:t>
            </a:r>
          </a:p>
          <a:p>
            <a:pPr marL="0" indent="0">
              <a:buNone/>
            </a:pPr>
            <a:r>
              <a:rPr lang="cs-CZ" sz="1800" dirty="0"/>
              <a:t>(některé nemusí být správně formulovány)</a:t>
            </a:r>
          </a:p>
          <a:p>
            <a:pPr marL="0" indent="0">
              <a:buNone/>
            </a:pPr>
            <a:endParaRPr lang="cs-CZ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1800" b="1" dirty="0"/>
              <a:t>Test by měl působit přehledně a srozumitelně </a:t>
            </a:r>
          </a:p>
          <a:p>
            <a:pPr marL="0" indent="0">
              <a:buNone/>
            </a:pPr>
            <a:r>
              <a:rPr lang="cs-CZ" altLang="cs-CZ" sz="1800" dirty="0"/>
              <a:t>	- odpovídající velikost písma</a:t>
            </a:r>
          </a:p>
          <a:p>
            <a:pPr marL="0" indent="0">
              <a:buNone/>
            </a:pPr>
            <a:r>
              <a:rPr lang="cs-CZ" altLang="cs-CZ" sz="1800" dirty="0"/>
              <a:t>	- raději zbytečně nestřídat fonty</a:t>
            </a:r>
          </a:p>
          <a:p>
            <a:pPr marL="0" indent="0">
              <a:buNone/>
            </a:pPr>
            <a:r>
              <a:rPr lang="cs-CZ" altLang="cs-CZ" sz="1800" dirty="0"/>
              <a:t>	- vhodně rozvrhnout prostor</a:t>
            </a:r>
          </a:p>
          <a:p>
            <a:pPr marL="0" indent="0">
              <a:buNone/>
            </a:pPr>
            <a:endParaRPr lang="cs-CZ" altLang="cs-CZ" sz="1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331640" y="1077089"/>
            <a:ext cx="7416824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chemeClr val="tx2"/>
                </a:solidFill>
              </a:rPr>
              <a:t>Doporučení pro konstrukci didaktického testu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331640" y="1124744"/>
            <a:ext cx="7416824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chemeClr val="tx2"/>
                </a:solidFill>
              </a:rPr>
              <a:t>Doporučení pro sestavování didaktického testu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229600" cy="561975"/>
          </a:xfrm>
          <a:solidFill>
            <a:schemeClr val="hlink"/>
          </a:solidFill>
        </p:spPr>
        <p:txBody>
          <a:bodyPr/>
          <a:lstStyle/>
          <a:p>
            <a:r>
              <a:rPr lang="cs-CZ" altLang="cs-CZ" sz="2400" b="1">
                <a:solidFill>
                  <a:schemeClr val="accent2"/>
                </a:solidFill>
              </a:rPr>
              <a:t>Konstrukce didaktického testu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73225"/>
            <a:ext cx="8027987" cy="51847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700" b="1" dirty="0"/>
              <a:t>1) Účel testu -</a:t>
            </a:r>
            <a:r>
              <a:rPr lang="cs-CZ" altLang="cs-CZ" sz="1700" b="1" i="1" dirty="0"/>
              <a:t> </a:t>
            </a:r>
            <a:r>
              <a:rPr lang="cs-CZ" altLang="cs-CZ" sz="1700" b="1" i="1" dirty="0">
                <a:solidFill>
                  <a:schemeClr val="tx2"/>
                </a:solidFill>
              </a:rPr>
              <a:t>Proč test dělám? Co chci testovat (ověřovat)?</a:t>
            </a:r>
            <a:r>
              <a:rPr lang="cs-CZ" altLang="cs-CZ" sz="1700" dirty="0">
                <a:solidFill>
                  <a:schemeClr val="tx2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1700" dirty="0"/>
              <a:t>	- </a:t>
            </a:r>
            <a:r>
              <a:rPr lang="cs-CZ" altLang="cs-CZ" sz="1500" dirty="0"/>
              <a:t>jaké </a:t>
            </a:r>
            <a:r>
              <a:rPr lang="cs-CZ" altLang="cs-CZ" sz="1500" b="1" dirty="0"/>
              <a:t>znalosti a dovednosti budu ověřovat</a:t>
            </a:r>
            <a:r>
              <a:rPr lang="cs-CZ" altLang="cs-CZ" sz="1500" dirty="0"/>
              <a:t> (vstupní, průběžné, výstupní atd.)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1500" dirty="0"/>
              <a:t>	</a:t>
            </a:r>
            <a:endParaRPr lang="cs-CZ" altLang="cs-CZ" sz="1500" b="1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1600" dirty="0"/>
              <a:t>	např. zjištění úrovně vědomostí a dovedností na konci témat. celku houby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1700" b="1" dirty="0"/>
              <a:t>2) 	Obsah testu -</a:t>
            </a:r>
            <a:r>
              <a:rPr lang="cs-CZ" altLang="cs-CZ" sz="1700" dirty="0"/>
              <a:t> </a:t>
            </a:r>
            <a:r>
              <a:rPr lang="cs-CZ" altLang="cs-CZ" sz="1700" b="1" i="1" dirty="0">
                <a:solidFill>
                  <a:schemeClr val="tx2"/>
                </a:solidFill>
              </a:rPr>
              <a:t>Jaký rozsah učiva budu testovat?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1700" dirty="0"/>
              <a:t>	</a:t>
            </a:r>
            <a:r>
              <a:rPr lang="cs-CZ" altLang="cs-CZ" sz="1600" dirty="0"/>
              <a:t>- vymezím si </a:t>
            </a:r>
            <a:r>
              <a:rPr lang="cs-CZ" altLang="cs-CZ" sz="1600" b="1" dirty="0"/>
              <a:t>obsah testu</a:t>
            </a:r>
            <a:r>
              <a:rPr lang="cs-CZ" altLang="cs-CZ" sz="1600" dirty="0"/>
              <a:t> (tematický celek – kolik hodin 4, 20, 40?)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1600" dirty="0"/>
              <a:t>	např. houby (učivo za 5 hodiny přírodopisu v 6. ročníku ZŠ 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altLang="cs-CZ" sz="16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altLang="cs-CZ" sz="1700" b="1" dirty="0"/>
              <a:t>3)	Specifikace obsahu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600" b="1" i="1" dirty="0">
                <a:solidFill>
                  <a:schemeClr val="tx2"/>
                </a:solidFill>
              </a:rPr>
              <a:t>Jak hluboké znalosti a dovednosti budu testovat?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altLang="cs-CZ" sz="1300" dirty="0"/>
              <a:t>		</a:t>
            </a:r>
            <a:r>
              <a:rPr lang="cs-CZ" altLang="cs-CZ" sz="1600" dirty="0"/>
              <a:t>(nejen zapamatování, ale i pochopení, aplikaci atd.)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cs-CZ" altLang="cs-CZ" sz="1600" dirty="0"/>
              <a:t>východiskem jsou </a:t>
            </a:r>
            <a:r>
              <a:rPr lang="cs-CZ" altLang="cs-CZ" sz="1600" b="1" dirty="0"/>
              <a:t>výukové cíle v souladu s očekávanými výstupy</a:t>
            </a:r>
            <a:endParaRPr lang="cs-CZ" altLang="cs-CZ" sz="1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1800" dirty="0"/>
              <a:t>	</a:t>
            </a:r>
            <a:r>
              <a:rPr lang="cs-CZ" altLang="cs-CZ" sz="1600" b="1" i="1" dirty="0">
                <a:solidFill>
                  <a:schemeClr val="tx2"/>
                </a:solidFill>
              </a:rPr>
              <a:t>Kolik úloh jednotlivým znalostem a dovednostem věnuji?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altLang="cs-CZ" sz="1300" dirty="0"/>
              <a:t>		</a:t>
            </a:r>
            <a:r>
              <a:rPr lang="cs-CZ" altLang="cs-CZ" sz="1600" dirty="0"/>
              <a:t>čím významnější, tím více úloh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cs-CZ" altLang="cs-CZ" sz="1600" dirty="0">
              <a:solidFill>
                <a:schemeClr val="tx2"/>
              </a:solidFill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altLang="cs-CZ" sz="1600" b="1" i="1" dirty="0">
                <a:solidFill>
                  <a:schemeClr val="tx2"/>
                </a:solidFill>
              </a:rPr>
              <a:t>Kolik úloh bude mít test celkem?</a:t>
            </a:r>
            <a:r>
              <a:rPr lang="cs-CZ" altLang="cs-CZ" sz="1600" b="1" i="1" dirty="0"/>
              <a:t> </a:t>
            </a:r>
          </a:p>
          <a:p>
            <a:pPr marL="1371600" lvl="2" indent="-457200">
              <a:lnSpc>
                <a:spcPct val="80000"/>
              </a:lnSpc>
              <a:buFontTx/>
              <a:buNone/>
            </a:pPr>
            <a:r>
              <a:rPr lang="cs-CZ" altLang="cs-CZ" sz="1300" b="1" dirty="0"/>
              <a:t>		</a:t>
            </a:r>
            <a:r>
              <a:rPr lang="cs-CZ" altLang="cs-CZ" sz="1600" dirty="0"/>
              <a:t>Spolehlivost (reliabilita) testu – </a:t>
            </a:r>
            <a:r>
              <a:rPr lang="cs-CZ" altLang="cs-CZ" sz="1600" b="1" dirty="0"/>
              <a:t>minimálně 10 úloh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31913" y="1125538"/>
            <a:ext cx="4103687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u="sng">
                <a:solidFill>
                  <a:schemeClr val="tx2"/>
                </a:solidFill>
              </a:rPr>
              <a:t>I. PLÁNOVÁNÍ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8137525" cy="5040312"/>
          </a:xfrm>
        </p:spPr>
        <p:txBody>
          <a:bodyPr/>
          <a:lstStyle/>
          <a:p>
            <a:pPr marL="363538" indent="-363538">
              <a:buFontTx/>
              <a:buNone/>
            </a:pPr>
            <a:r>
              <a:rPr lang="cs-CZ" altLang="cs-CZ" sz="2000" b="1" dirty="0"/>
              <a:t>1) Vytvoření jednotlivých testových úloh (</a:t>
            </a:r>
            <a:r>
              <a:rPr lang="cs-CZ" altLang="cs-CZ" sz="2000" b="1" dirty="0" err="1"/>
              <a:t>test.položek</a:t>
            </a:r>
            <a:r>
              <a:rPr lang="cs-CZ" altLang="cs-CZ" sz="2000" b="1" dirty="0"/>
              <a:t>)</a:t>
            </a:r>
          </a:p>
          <a:p>
            <a:pPr marL="342000" indent="-342000">
              <a:spcBef>
                <a:spcPts val="500"/>
              </a:spcBef>
              <a:buFontTx/>
              <a:buNone/>
            </a:pPr>
            <a:r>
              <a:rPr lang="cs-CZ" altLang="cs-CZ" sz="2800" dirty="0"/>
              <a:t>	</a:t>
            </a:r>
            <a:r>
              <a:rPr lang="cs-CZ" altLang="cs-CZ" sz="1600" dirty="0"/>
              <a:t>- náročné na odbornost, pedagogicko-psychologické dovednosti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1600" dirty="0"/>
              <a:t>	- různé typy testových úloh (každý typ je specifický – výhody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1600" dirty="0"/>
              <a:t>	  i nevýhody </a:t>
            </a:r>
            <a:r>
              <a:rPr lang="en-US" altLang="cs-CZ" sz="1600" dirty="0">
                <a:cs typeface="Arial" charset="0"/>
              </a:rPr>
              <a:t>=&gt;</a:t>
            </a:r>
            <a:r>
              <a:rPr lang="cs-CZ" altLang="cs-CZ" sz="1600" dirty="0">
                <a:cs typeface="Arial" charset="0"/>
              </a:rPr>
              <a:t> promyšlené použití)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1600" dirty="0">
                <a:cs typeface="Arial" charset="0"/>
              </a:rPr>
              <a:t>    - různé formy zadání (textem, obrázkem, grafem apod.)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endParaRPr lang="cs-CZ" altLang="cs-CZ" sz="1700" dirty="0">
              <a:cs typeface="Arial" charset="0"/>
            </a:endParaRP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2000" b="1" dirty="0">
                <a:cs typeface="Arial" charset="0"/>
              </a:rPr>
              <a:t>2) Návrh prototypu didaktického testu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2800" b="1" dirty="0">
                <a:cs typeface="Arial" charset="0"/>
              </a:rPr>
              <a:t>	</a:t>
            </a:r>
            <a:r>
              <a:rPr lang="cs-CZ" altLang="cs-CZ" sz="2400" dirty="0">
                <a:cs typeface="Arial" charset="0"/>
              </a:rPr>
              <a:t>- </a:t>
            </a:r>
            <a:r>
              <a:rPr lang="cs-CZ" altLang="cs-CZ" sz="1700" dirty="0">
                <a:cs typeface="Arial" charset="0"/>
              </a:rPr>
              <a:t>vytvořit prototyp </a:t>
            </a:r>
            <a:r>
              <a:rPr lang="cs-CZ" altLang="cs-CZ" sz="1700" b="1" dirty="0">
                <a:cs typeface="Arial" charset="0"/>
              </a:rPr>
              <a:t>s časovým předstihem </a:t>
            </a:r>
            <a:r>
              <a:rPr lang="cs-CZ" altLang="cs-CZ" sz="1700" dirty="0">
                <a:cs typeface="Arial" charset="0"/>
              </a:rPr>
              <a:t>(„uležení úloh“)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1700" dirty="0">
                <a:cs typeface="Arial" charset="0"/>
              </a:rPr>
              <a:t>	- seřazení učebních úloh v testu (dle účelu testu - vzrůstající obtížností úloh se používá pouze u testů relativního výkonu)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1700" dirty="0">
                <a:cs typeface="Arial" charset="0"/>
              </a:rPr>
              <a:t>	- dostatek času na vypracování testu - dle počtu úloh a jejich typu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1700" dirty="0">
                <a:cs typeface="Arial" charset="0"/>
              </a:rPr>
              <a:t>	(s výběrem odpovědí cca 0,5 - 1,5 minuty na položku) - lze přizpůsobit třídě</a:t>
            </a:r>
          </a:p>
          <a:p>
            <a:pPr marL="342000" indent="-342000">
              <a:spcBef>
                <a:spcPts val="500"/>
              </a:spcBef>
              <a:buFont typeface="Wingdings" pitchFamily="2" charset="2"/>
              <a:buNone/>
            </a:pPr>
            <a:r>
              <a:rPr lang="cs-CZ" altLang="cs-CZ" sz="1700" dirty="0"/>
              <a:t>     - pilotáž prototypu – zkusím vyplnit sám (čas vynásobím 3x a získám čas, za který by test měli vyplnit žáci); nechám vyplnit kolegovi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331913" y="1125538"/>
            <a:ext cx="4103687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u="sng">
                <a:solidFill>
                  <a:schemeClr val="tx2"/>
                </a:solidFill>
              </a:rPr>
              <a:t>II. VLASTNÍ KONSTRUKCE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11188" y="404813"/>
            <a:ext cx="8229600" cy="5619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3600">
                <a:solidFill>
                  <a:schemeClr val="tx2"/>
                </a:solidFill>
                <a:latin typeface="Arial" charset="0"/>
              </a:defRPr>
            </a:lvl1pPr>
            <a:lvl2pPr>
              <a:defRPr sz="3600">
                <a:solidFill>
                  <a:schemeClr val="tx2"/>
                </a:solidFill>
                <a:latin typeface="Arial" charset="0"/>
              </a:defRPr>
            </a:lvl2pPr>
            <a:lvl3pPr>
              <a:defRPr sz="3600">
                <a:solidFill>
                  <a:schemeClr val="tx2"/>
                </a:solidFill>
                <a:latin typeface="Arial" charset="0"/>
              </a:defRPr>
            </a:lvl3pPr>
            <a:lvl4pPr>
              <a:defRPr sz="3600">
                <a:solidFill>
                  <a:schemeClr val="tx2"/>
                </a:solidFill>
                <a:latin typeface="Arial" charset="0"/>
              </a:defRPr>
            </a:lvl4pPr>
            <a:lvl5pPr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cs-CZ" sz="2400" b="1">
                <a:solidFill>
                  <a:schemeClr val="accent2"/>
                </a:solidFill>
              </a:rPr>
              <a:t>Konstrukce didaktického testu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kapradiny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Výtrusné rostliny</a:t>
            </a:r>
          </a:p>
          <a:p>
            <a:r>
              <a:rPr lang="cs-CZ" dirty="0" smtClean="0"/>
              <a:t>Kapraď samec, papratka samičí, osladič, jelení jazyk, hasivka orličí, </a:t>
            </a:r>
          </a:p>
          <a:p>
            <a:r>
              <a:rPr lang="cs-CZ" dirty="0" smtClean="0"/>
              <a:t>Kořen, stonek (oddenek), list</a:t>
            </a:r>
          </a:p>
          <a:p>
            <a:r>
              <a:rPr lang="cs-CZ" dirty="0" smtClean="0"/>
              <a:t>Na jaře spirálovitě stočené listy</a:t>
            </a:r>
          </a:p>
          <a:p>
            <a:r>
              <a:rPr lang="cs-CZ" dirty="0" smtClean="0"/>
              <a:t>Okrasné druhy, pokojové rostliny,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5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31913" y="1125538"/>
            <a:ext cx="4248150" cy="3968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>
                <a:solidFill>
                  <a:schemeClr val="accent2"/>
                </a:solidFill>
              </a:rPr>
              <a:t>Nejčastější chyby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331913" y="1628774"/>
            <a:ext cx="7272337" cy="3744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cs-CZ" altLang="cs-CZ" sz="1800" dirty="0"/>
              <a:t>testuje se jiné učivo než bylo řečeno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u úloh chybí instrukce – není jasné co mají žáci dělat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zadání je nejasně formulované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učební úlohy nejsou heterogenní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řešení jedné učební úlohy vyplývá z jiné úlohy v testu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odborné chyby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gramatické chyby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není jasné kolik bodů za danou úlohu žák může získat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různé verze testu jsou různě obtížné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z="1800" dirty="0"/>
              <a:t>test má malý počet úloh – didaktický test by měl aspoň 10 položek</a:t>
            </a:r>
          </a:p>
          <a:p>
            <a:pPr>
              <a:buFont typeface="Wingdings" pitchFamily="2" charset="2"/>
              <a:buChar char="Ø"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8027987" cy="4753123"/>
          </a:xfrm>
          <a:noFill/>
        </p:spPr>
        <p:txBody>
          <a:bodyPr/>
          <a:lstStyle/>
          <a:p>
            <a:pPr marL="363538" indent="-363538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000" b="1" u="sng" dirty="0">
                <a:solidFill>
                  <a:schemeClr val="tx2"/>
                </a:solidFill>
                <a:cs typeface="Arial" charset="0"/>
              </a:rPr>
              <a:t>Požadavky na klasifikaci</a:t>
            </a:r>
          </a:p>
          <a:p>
            <a:pPr marL="363538" indent="-363538"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v"/>
            </a:pPr>
            <a:r>
              <a:rPr lang="cs-CZ" altLang="cs-CZ" sz="1800" dirty="0">
                <a:cs typeface="Arial" charset="0"/>
              </a:rPr>
              <a:t>musí odpovídat </a:t>
            </a:r>
            <a:r>
              <a:rPr lang="cs-CZ" altLang="cs-CZ" sz="1800" b="1" dirty="0">
                <a:cs typeface="Arial" charset="0"/>
              </a:rPr>
              <a:t>klasifikačnímu řádu školy</a:t>
            </a:r>
          </a:p>
          <a:p>
            <a:pPr marL="363538" indent="-363538"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v"/>
            </a:pPr>
            <a:r>
              <a:rPr lang="cs-CZ" altLang="cs-CZ" sz="1800" dirty="0">
                <a:cs typeface="Arial" charset="0"/>
              </a:rPr>
              <a:t>sjednocení opravy </a:t>
            </a:r>
            <a:r>
              <a:rPr lang="cs-CZ" altLang="cs-CZ" sz="1800" b="1" dirty="0">
                <a:cs typeface="Arial" charset="0"/>
              </a:rPr>
              <a:t>otevřených testových úloh</a:t>
            </a:r>
            <a:r>
              <a:rPr lang="cs-CZ" altLang="cs-CZ" sz="1800" dirty="0">
                <a:cs typeface="Arial" charset="0"/>
              </a:rPr>
              <a:t> </a:t>
            </a:r>
          </a:p>
          <a:p>
            <a:pPr marL="363538" indent="-363538">
              <a:lnSpc>
                <a:spcPct val="120000"/>
              </a:lnSpc>
              <a:spcBef>
                <a:spcPts val="450"/>
              </a:spcBef>
              <a:buFont typeface="Wingdings" pitchFamily="2" charset="2"/>
              <a:buNone/>
            </a:pPr>
            <a:r>
              <a:rPr lang="cs-CZ" altLang="cs-CZ" sz="1800" dirty="0">
                <a:cs typeface="Arial" charset="0"/>
              </a:rPr>
              <a:t>	(jasná kritéria za co lze získají bod, srovnávání odpovědí žáků </a:t>
            </a:r>
            <a:r>
              <a:rPr lang="en-US" altLang="cs-CZ" sz="1800" dirty="0">
                <a:cs typeface="Arial" charset="0"/>
              </a:rPr>
              <a:t>=&gt;</a:t>
            </a:r>
            <a:r>
              <a:rPr lang="cs-CZ" altLang="cs-CZ" sz="1800" dirty="0">
                <a:cs typeface="Arial" charset="0"/>
              </a:rPr>
              <a:t> objektivní a spravedlivé bodování)</a:t>
            </a:r>
          </a:p>
          <a:p>
            <a:pPr marL="363538" indent="-363538">
              <a:lnSpc>
                <a:spcPct val="120000"/>
              </a:lnSpc>
              <a:spcBef>
                <a:spcPts val="450"/>
              </a:spcBef>
              <a:buFont typeface="Wingdings" pitchFamily="2" charset="2"/>
              <a:buChar char="v"/>
            </a:pPr>
            <a:r>
              <a:rPr lang="cs-CZ" altLang="cs-CZ" sz="1800" dirty="0">
                <a:cs typeface="Arial" charset="0"/>
              </a:rPr>
              <a:t>výsledky testu je třeba sdělit </a:t>
            </a:r>
            <a:r>
              <a:rPr lang="cs-CZ" altLang="cs-CZ" sz="1800" b="1" dirty="0">
                <a:cs typeface="Arial" charset="0"/>
              </a:rPr>
              <a:t>veřejně</a:t>
            </a:r>
            <a:r>
              <a:rPr lang="cs-CZ" altLang="cs-CZ" sz="1800" dirty="0">
                <a:cs typeface="Arial" charset="0"/>
              </a:rPr>
              <a:t> (ve třídě) a </a:t>
            </a:r>
            <a:r>
              <a:rPr lang="cs-CZ" altLang="cs-CZ" sz="1800" b="1" dirty="0">
                <a:cs typeface="Arial" charset="0"/>
              </a:rPr>
              <a:t>odůvodnit je</a:t>
            </a:r>
            <a:r>
              <a:rPr lang="cs-CZ" altLang="cs-CZ" sz="1800" dirty="0">
                <a:cs typeface="Arial" charset="0"/>
              </a:rPr>
              <a:t> (rozbor chyb)</a:t>
            </a:r>
            <a:endParaRPr lang="cs-CZ" altLang="cs-CZ" sz="1800" dirty="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42988" y="620713"/>
            <a:ext cx="6335712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>
                <a:solidFill>
                  <a:schemeClr val="accent2"/>
                </a:solidFill>
                <a:latin typeface="Arial" charset="0"/>
              </a:rPr>
              <a:t>Klasifikace didaktického testu</a:t>
            </a:r>
            <a:endParaRPr lang="cs-CZ" altLang="cs-CZ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58888" y="1125538"/>
            <a:ext cx="525780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>
                <a:solidFill>
                  <a:schemeClr val="tx2"/>
                </a:solidFill>
              </a:rPr>
              <a:t>Návrh klasifikační stupnice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295400" y="1628775"/>
            <a:ext cx="7848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dirty="0">
                <a:latin typeface="Verdana" pitchFamily="34" charset="0"/>
              </a:rPr>
              <a:t>nejpoužívanější: hodnocení vychází z procenta správných odpovědí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dirty="0">
                <a:latin typeface="Verdana" pitchFamily="34" charset="0"/>
              </a:rPr>
              <a:t>nevýhody: různé školy, různé klasifikační stupnice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b="1" dirty="0">
                <a:latin typeface="Verdana" pitchFamily="34" charset="0"/>
              </a:rPr>
              <a:t>Klasifikační stupnice dle Sedláčkové (1993, viz níže) </a:t>
            </a:r>
            <a:r>
              <a:rPr lang="cs-CZ" altLang="cs-CZ" b="1" u="sng" dirty="0">
                <a:latin typeface="Verdana" pitchFamily="34" charset="0"/>
              </a:rPr>
              <a:t>není pro ZŠ vhodná</a:t>
            </a:r>
          </a:p>
        </p:txBody>
      </p:sp>
      <p:graphicFrame>
        <p:nvGraphicFramePr>
          <p:cNvPr id="67659" name="Group 75"/>
          <p:cNvGraphicFramePr>
            <a:graphicFrameLocks noGrp="1"/>
          </p:cNvGraphicFramePr>
          <p:nvPr>
            <p:ph/>
          </p:nvPr>
        </p:nvGraphicFramePr>
        <p:xfrm>
          <a:off x="1403350" y="3557588"/>
          <a:ext cx="7056438" cy="269557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2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Procento správně vyřešených úloh v testu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Klasifikační stupeň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Klasifikace běžná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Klasifikace přísná</a:t>
                      </a:r>
                      <a:endParaRPr kumimoji="0" lang="cs-CZ" altLang="cs-CZ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Klasifikace velmi přísná</a:t>
                      </a:r>
                      <a:endParaRPr kumimoji="0" lang="cs-CZ" altLang="cs-CZ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91-100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96-100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95-100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81-90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88-95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90-94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71-80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82-88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85-89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61-70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70-81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80-84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0-60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0-69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0-79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638" name="Text Box 54"/>
          <p:cNvSpPr txBox="1">
            <a:spLocks noChangeArrowheads="1"/>
          </p:cNvSpPr>
          <p:nvPr/>
        </p:nvSpPr>
        <p:spPr bwMode="auto">
          <a:xfrm>
            <a:off x="1187450" y="1234133"/>
            <a:ext cx="7489825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u="sng" dirty="0">
                <a:solidFill>
                  <a:schemeClr val="tx2"/>
                </a:solidFill>
              </a:rPr>
              <a:t>1) Klasifikace na základě procenta správných odpovědí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289179"/>
            <a:ext cx="6335712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chemeClr val="accent2"/>
                </a:solidFill>
                <a:latin typeface="Arial" charset="0"/>
              </a:rPr>
              <a:t>Klasifikace didaktického testu</a:t>
            </a:r>
            <a:endParaRPr lang="cs-CZ" altLang="cs-CZ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15616" y="794004"/>
            <a:ext cx="525780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Návrh klasifikační stupnice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95400" y="1628775"/>
            <a:ext cx="739244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buFontTx/>
              <a:buChar char="-"/>
            </a:pPr>
            <a:r>
              <a:rPr lang="cs-CZ" altLang="cs-CZ" dirty="0">
                <a:latin typeface="Verdana" pitchFamily="34" charset="0"/>
              </a:rPr>
              <a:t>lze použít pouze pokud </a:t>
            </a:r>
            <a:r>
              <a:rPr lang="cs-CZ" altLang="cs-CZ" b="1" dirty="0">
                <a:latin typeface="Verdana" pitchFamily="34" charset="0"/>
              </a:rPr>
              <a:t>výsledky žáků odpovídají normálnímu rozdělení (Gaussově křivce)</a:t>
            </a:r>
          </a:p>
          <a:p>
            <a:pPr marL="0" indent="0">
              <a:lnSpc>
                <a:spcPct val="150000"/>
              </a:lnSpc>
            </a:pPr>
            <a:r>
              <a:rPr lang="cs-CZ" altLang="cs-CZ" b="1" dirty="0">
                <a:latin typeface="Verdana" pitchFamily="34" charset="0"/>
              </a:rPr>
              <a:t>=&gt;</a:t>
            </a:r>
            <a:r>
              <a:rPr lang="cs-CZ" altLang="cs-CZ" dirty="0">
                <a:latin typeface="Verdana" pitchFamily="34" charset="0"/>
              </a:rPr>
              <a:t> </a:t>
            </a:r>
            <a:r>
              <a:rPr lang="cs-CZ" altLang="cs-CZ" b="1" dirty="0">
                <a:latin typeface="Verdana" pitchFamily="34" charset="0"/>
              </a:rPr>
              <a:t>nejvíce žáků má 3, méně 2 a 4, a nejméně 1 a 5</a:t>
            </a:r>
          </a:p>
          <a:p>
            <a:pPr marL="0" indent="0">
              <a:lnSpc>
                <a:spcPct val="150000"/>
              </a:lnSpc>
            </a:pPr>
            <a:endParaRPr lang="cs-CZ" altLang="cs-CZ" dirty="0">
              <a:latin typeface="Verdana" pitchFamily="34" charset="0"/>
            </a:endParaRPr>
          </a:p>
        </p:txBody>
      </p:sp>
      <p:sp>
        <p:nvSpPr>
          <p:cNvPr id="72746" name="Text Box 42"/>
          <p:cNvSpPr txBox="1">
            <a:spLocks noChangeArrowheads="1"/>
          </p:cNvSpPr>
          <p:nvPr/>
        </p:nvSpPr>
        <p:spPr bwMode="auto">
          <a:xfrm>
            <a:off x="1295400" y="1154723"/>
            <a:ext cx="7489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u="sng" dirty="0">
                <a:solidFill>
                  <a:schemeClr val="tx2"/>
                </a:solidFill>
              </a:rPr>
              <a:t>2) Klasifikace na základě normálního rozdělení</a:t>
            </a:r>
          </a:p>
        </p:txBody>
      </p:sp>
      <p:graphicFrame>
        <p:nvGraphicFramePr>
          <p:cNvPr id="5" name="Group 7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38544575"/>
              </p:ext>
            </p:extLst>
          </p:nvPr>
        </p:nvGraphicFramePr>
        <p:xfrm>
          <a:off x="1140428" y="3347718"/>
          <a:ext cx="7056438" cy="2938452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7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2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Klasifikace dle normálního rozdělení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Klasifikační stupeň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1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Klasifikace běžná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Klasifikace přísná</a:t>
                      </a:r>
                      <a:endParaRPr kumimoji="0" lang="cs-CZ" altLang="cs-CZ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Klasifikace velmi přísná</a:t>
                      </a:r>
                      <a:endParaRPr kumimoji="0" lang="cs-CZ" altLang="cs-CZ" sz="2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0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38 %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24 %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1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 </a:t>
                      </a:r>
                      <a:r>
                        <a:rPr kumimoji="0" lang="cs-CZ" alt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147403" y="6237312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Jeřábek a Bílek, 2010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15616" y="188640"/>
            <a:ext cx="6335712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chemeClr val="accent2"/>
                </a:solidFill>
                <a:latin typeface="Arial" charset="0"/>
              </a:rPr>
              <a:t>Klasifikace didaktického testu</a:t>
            </a:r>
            <a:endParaRPr lang="cs-CZ" altLang="cs-CZ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295400" y="734341"/>
            <a:ext cx="525780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Návrh klasifikační stupnice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95400" y="620688"/>
            <a:ext cx="7848600" cy="128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buFontTx/>
              <a:buChar char="-"/>
            </a:pPr>
            <a:r>
              <a:rPr lang="cs-CZ" altLang="cs-CZ" b="1" dirty="0">
                <a:latin typeface="Verdana" pitchFamily="34" charset="0"/>
              </a:rPr>
              <a:t>pro jednotlivé počty žáků se vypočítávají počty bodů </a:t>
            </a:r>
          </a:p>
          <a:p>
            <a:pPr>
              <a:lnSpc>
                <a:spcPct val="150000"/>
              </a:lnSpc>
            </a:pPr>
            <a:r>
              <a:rPr lang="cs-CZ" altLang="cs-CZ" b="1" dirty="0">
                <a:latin typeface="Verdana" pitchFamily="34" charset="0"/>
              </a:rPr>
              <a:t>	v didaktickém testu </a:t>
            </a:r>
          </a:p>
          <a:p>
            <a:pPr>
              <a:lnSpc>
                <a:spcPct val="150000"/>
              </a:lnSpc>
            </a:pPr>
            <a:endParaRPr lang="cs-CZ" altLang="cs-CZ" dirty="0">
              <a:latin typeface="Verdana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75656" y="4856312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Jeřábek a Bílek, 2010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19" t="34292" r="25179" b="32040"/>
          <a:stretch/>
        </p:blipFill>
        <p:spPr bwMode="auto">
          <a:xfrm>
            <a:off x="1295400" y="1628800"/>
            <a:ext cx="7216049" cy="2886280"/>
          </a:xfrm>
          <a:prstGeom prst="rect">
            <a:avLst/>
          </a:prstGeom>
          <a:solidFill>
            <a:schemeClr val="accent2">
              <a:alpha val="51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738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59632" y="4367767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Jeřábek a Bílek, 2010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4" t="15448" r="28248" b="40624"/>
          <a:stretch/>
        </p:blipFill>
        <p:spPr bwMode="auto">
          <a:xfrm>
            <a:off x="958645" y="620688"/>
            <a:ext cx="8185355" cy="376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873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54388" y="4763543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Zdroj: Jeřábek a Bílek, 2010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2" t="23763" r="29258" b="30473"/>
          <a:stretch/>
        </p:blipFill>
        <p:spPr bwMode="auto">
          <a:xfrm>
            <a:off x="1259630" y="836712"/>
            <a:ext cx="7639665" cy="392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949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042988" y="620713"/>
            <a:ext cx="6335712" cy="457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>
                <a:solidFill>
                  <a:schemeClr val="accent2"/>
                </a:solidFill>
                <a:latin typeface="Arial" charset="0"/>
              </a:rPr>
              <a:t>Klasifikace didaktického testu</a:t>
            </a:r>
            <a:endParaRPr lang="cs-CZ" altLang="cs-CZ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258888" y="1125538"/>
            <a:ext cx="5257800" cy="3667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Návrh klasifikační stupnice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241030" y="1772816"/>
            <a:ext cx="78486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 u="sng" dirty="0">
                <a:solidFill>
                  <a:schemeClr val="tx2"/>
                </a:solidFill>
                <a:latin typeface="Verdana" pitchFamily="34" charset="0"/>
              </a:rPr>
              <a:t>3) Intuitivní přístup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dirty="0">
                <a:latin typeface="Verdana" pitchFamily="34" charset="0"/>
              </a:rPr>
              <a:t>u zkušených pedagogů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dirty="0">
                <a:latin typeface="Verdana" pitchFamily="34" charset="0"/>
              </a:rPr>
              <a:t> </a:t>
            </a:r>
            <a:r>
              <a:rPr lang="cs-CZ" altLang="cs-CZ" b="1" dirty="0">
                <a:latin typeface="Verdana" pitchFamily="34" charset="0"/>
              </a:rPr>
              <a:t>postup: </a:t>
            </a:r>
            <a:r>
              <a:rPr lang="cs-CZ" altLang="cs-CZ" dirty="0">
                <a:latin typeface="Verdana" pitchFamily="34" charset="0"/>
              </a:rPr>
              <a:t>test po vytvoření necháme posoudit několika učitelům, dle jejich návrhů klasifikací vytvoříme výslednou klasifikaci, kterou použijeme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cs-CZ" altLang="cs-CZ" b="1" dirty="0">
                <a:latin typeface="Verdana" pitchFamily="34" charset="0"/>
              </a:rPr>
              <a:t>Výhody: </a:t>
            </a:r>
            <a:r>
              <a:rPr lang="cs-CZ" altLang="cs-CZ" dirty="0">
                <a:latin typeface="Verdana" pitchFamily="34" charset="0"/>
              </a:rPr>
              <a:t>individuální hodnocení každého testu (zohlednění věku a úrovně poznatků žáků)</a:t>
            </a:r>
          </a:p>
        </p:txBody>
      </p:sp>
    </p:spTree>
    <p:extLst>
      <p:ext uri="{BB962C8B-B14F-4D97-AF65-F5344CB8AC3E}">
        <p14:creationId xmlns:p14="http://schemas.microsoft.com/office/powerpoint/2010/main" val="32072780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787" name="Group 13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08267114"/>
              </p:ext>
            </p:extLst>
          </p:nvPr>
        </p:nvGraphicFramePr>
        <p:xfrm>
          <a:off x="1403350" y="2231079"/>
          <a:ext cx="4897437" cy="2876995"/>
        </p:xfrm>
        <a:graphic>
          <a:graphicData uri="http://schemas.openxmlformats.org/drawingml/2006/table">
            <a:tbl>
              <a:tblPr/>
              <a:tblGrid>
                <a:gridCol w="172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Celé body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Max 10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Půlené body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Max 10 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Klasifikační stupeň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Počet bodů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Počet bodů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9-10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9-10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7-8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7-8,5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5-6,5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3-4,5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0-2,5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0698" name="Text Box 42"/>
          <p:cNvSpPr txBox="1">
            <a:spLocks noChangeArrowheads="1"/>
          </p:cNvSpPr>
          <p:nvPr/>
        </p:nvSpPr>
        <p:spPr bwMode="auto">
          <a:xfrm>
            <a:off x="1403350" y="1052513"/>
            <a:ext cx="6624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b="1" dirty="0">
                <a:solidFill>
                  <a:schemeClr val="tx2"/>
                </a:solidFill>
              </a:rPr>
              <a:t>Příklad intuitivní klasifikační stupnice</a:t>
            </a:r>
          </a:p>
        </p:txBody>
      </p:sp>
      <p:sp>
        <p:nvSpPr>
          <p:cNvPr id="70791" name="Text Box 135"/>
          <p:cNvSpPr txBox="1">
            <a:spLocks noChangeArrowheads="1"/>
          </p:cNvSpPr>
          <p:nvPr/>
        </p:nvSpPr>
        <p:spPr bwMode="auto">
          <a:xfrm>
            <a:off x="1187450" y="1628775"/>
            <a:ext cx="7777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/>
              <a:t>Udělování dělených bodů – maximálně půlbody, ale vždy zvážit! </a:t>
            </a:r>
          </a:p>
        </p:txBody>
      </p:sp>
    </p:spTree>
    <p:extLst>
      <p:ext uri="{BB962C8B-B14F-4D97-AF65-F5344CB8AC3E}">
        <p14:creationId xmlns:p14="http://schemas.microsoft.com/office/powerpoint/2010/main" val="3815157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403350" y="981075"/>
            <a:ext cx="7272338" cy="830997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accent2"/>
                </a:solidFill>
                <a:latin typeface="Arial" panose="020B0604020202020204" pitchFamily="34" charset="0"/>
              </a:rPr>
              <a:t>Úkol: Navrhněte klasifikační stupnici pro výše uvedený test</a:t>
            </a:r>
          </a:p>
        </p:txBody>
      </p:sp>
      <p:graphicFrame>
        <p:nvGraphicFramePr>
          <p:cNvPr id="4" name="Group 1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179255"/>
              </p:ext>
            </p:extLst>
          </p:nvPr>
        </p:nvGraphicFramePr>
        <p:xfrm>
          <a:off x="1763688" y="2132856"/>
          <a:ext cx="4897437" cy="2824783"/>
        </p:xfrm>
        <a:graphic>
          <a:graphicData uri="http://schemas.openxmlformats.org/drawingml/2006/table">
            <a:tbl>
              <a:tblPr/>
              <a:tblGrid>
                <a:gridCol w="172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Test 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Klasifikační stupeň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Maximum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bodů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Maximum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bodů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20-18 (3b)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30-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17-14 (4b)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13- 9 (5b)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8-5 (4b)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4-0 (4b)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5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defRPr sz="17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927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403648" y="940317"/>
            <a:ext cx="7313612" cy="607913"/>
          </a:xfrm>
        </p:spPr>
        <p:txBody>
          <a:bodyPr anchor="ctr"/>
          <a:lstStyle/>
          <a:p>
            <a:r>
              <a:rPr lang="cs-CZ" altLang="cs-CZ" sz="1800" b="1" u="sng" dirty="0"/>
              <a:t>„Test“ </a:t>
            </a:r>
            <a:r>
              <a:rPr lang="cs-CZ" altLang="cs-CZ" sz="1800" u="sng" dirty="0"/>
              <a:t>(autor Ondřej PAJTL)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0" y="1557338"/>
            <a:ext cx="4711700" cy="4781550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altLang="cs-CZ" sz="2000" b="1" u="sng" dirty="0"/>
              <a:t>Skupina A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Co mají mechorosty společné s kapradinami?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(3 b)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2. Popiš životní cyklus kapradin.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(Celkem 6 věcí, za 3 b)</a:t>
            </a:r>
          </a:p>
          <a:p>
            <a:pPr>
              <a:lnSpc>
                <a:spcPct val="150000"/>
              </a:lnSpc>
              <a:buSzPct val="100000"/>
              <a:buFont typeface="+mj-lt"/>
              <a:buAutoNum type="arabicPeriod" startAt="3"/>
            </a:pPr>
            <a:r>
              <a:rPr lang="cs-CZ" altLang="cs-CZ" sz="1400" dirty="0"/>
              <a:t>Co produkuje dospělá rostlina kapradiny?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- výtrusy, kyslík (1b)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4.  Vyjmenuj zástupce kapradin. (2-3b)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5. Popiš, jakou funkci má nezelená jarní lodyha přesličky rolní (1b)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6. Jaká látka se ukládá v lodyze přesličky rolní?  Co způsobuje? (2b)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7. Co je to ostěra? (1b)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4756150" y="1557339"/>
            <a:ext cx="4387850" cy="4751982"/>
          </a:xfrm>
          <a:solidFill>
            <a:schemeClr val="accent3"/>
          </a:solidFill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altLang="cs-CZ" sz="2000" b="1" u="sng" dirty="0"/>
              <a:t>Skupina B</a:t>
            </a:r>
          </a:p>
          <a:p>
            <a:pPr marL="0" indent="0">
              <a:lnSpc>
                <a:spcPct val="150000"/>
              </a:lnSpc>
              <a:buSzPct val="100000"/>
              <a:buFontTx/>
              <a:buAutoNum type="arabicPeriod"/>
            </a:pPr>
            <a:r>
              <a:rPr lang="cs-CZ" altLang="cs-CZ" sz="1400" dirty="0"/>
              <a:t> V čem se mechorosty liší od kapradin? (2b)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2.  Popiš životní cyklus kapradin</a:t>
            </a:r>
          </a:p>
          <a:p>
            <a:pPr>
              <a:lnSpc>
                <a:spcPct val="150000"/>
              </a:lnSpc>
              <a:buSzPct val="100000"/>
              <a:buFont typeface="+mj-lt"/>
              <a:buAutoNum type="arabicPeriod" startAt="3"/>
            </a:pPr>
            <a:r>
              <a:rPr lang="cs-CZ" altLang="cs-CZ" sz="1400" dirty="0"/>
              <a:t> Co produkuje </a:t>
            </a:r>
            <a:r>
              <a:rPr lang="cs-CZ" altLang="cs-CZ" sz="1400" dirty="0" err="1"/>
              <a:t>prokel</a:t>
            </a:r>
            <a:r>
              <a:rPr lang="cs-CZ" altLang="cs-CZ" sz="1400" dirty="0"/>
              <a:t>? (1b)</a:t>
            </a:r>
          </a:p>
          <a:p>
            <a:pPr>
              <a:lnSpc>
                <a:spcPct val="150000"/>
              </a:lnSpc>
              <a:buSzPct val="100000"/>
              <a:buFont typeface="+mj-lt"/>
              <a:buAutoNum type="arabicPeriod" startAt="3"/>
            </a:pPr>
            <a:r>
              <a:rPr lang="cs-CZ" altLang="cs-CZ" sz="1400" dirty="0"/>
              <a:t> Vyjmenuj zástupce plavuní a přesliček.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(1+2)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5. Popiš, jakou funkci má zelená letní lodyha přesličky rolní (1-2b )</a:t>
            </a:r>
            <a:endParaRPr lang="cs-CZ" altLang="cs-CZ" sz="1400" u="sng" dirty="0"/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u="sng" dirty="0"/>
              <a:t>6. V jakých biotopech </a:t>
            </a:r>
            <a:r>
              <a:rPr lang="cs-CZ" altLang="cs-CZ" sz="1400" dirty="0"/>
              <a:t>se kapradiny nevyskytují? Proč? (1b)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dirty="0"/>
              <a:t>7. Jak jsou uspořádány listy kapradin? 	            Co tento způsob uspořádání rostlinám umožňuje? (2b)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3125" y="764704"/>
            <a:ext cx="7344816" cy="649287"/>
          </a:xfrm>
          <a:solidFill>
            <a:schemeClr val="accent2"/>
          </a:solidFill>
        </p:spPr>
        <p:txBody>
          <a:bodyPr anchor="ctr"/>
          <a:lstStyle/>
          <a:p>
            <a:r>
              <a:rPr lang="cs-CZ" altLang="cs-CZ" sz="2400" b="1" dirty="0"/>
              <a:t>Zadání úkolu do receptáře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0013" y="1556792"/>
            <a:ext cx="7313612" cy="48245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sz="1900" b="1" dirty="0"/>
              <a:t>Na Vámi zvolené přírodopisné učivo </a:t>
            </a:r>
            <a:r>
              <a:rPr lang="cs-CZ" altLang="cs-CZ" sz="1900" dirty="0"/>
              <a:t>(pro více hodin) </a:t>
            </a:r>
            <a:r>
              <a:rPr lang="cs-CZ" altLang="cs-CZ" sz="1900" b="1" dirty="0"/>
              <a:t>dle výše uvedeného postupu a požadavků sestavte didaktický test pro konkrétní hodinu přírodopisu </a:t>
            </a:r>
          </a:p>
          <a:p>
            <a:pPr>
              <a:lnSpc>
                <a:spcPct val="150000"/>
              </a:lnSpc>
            </a:pPr>
            <a:r>
              <a:rPr lang="cs-CZ" altLang="cs-CZ" sz="1900" b="1" dirty="0"/>
              <a:t>Součástí testu je: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900" b="1" dirty="0"/>
              <a:t>	1) </a:t>
            </a:r>
            <a:r>
              <a:rPr lang="cs-CZ" altLang="cs-CZ" sz="1900" dirty="0"/>
              <a:t>varianta testu k nakopírování (nevyplněná)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900" dirty="0"/>
              <a:t>	</a:t>
            </a:r>
            <a:r>
              <a:rPr lang="cs-CZ" altLang="cs-CZ" sz="1900" b="1" dirty="0"/>
              <a:t>2) </a:t>
            </a:r>
            <a:r>
              <a:rPr lang="cs-CZ" altLang="cs-CZ" sz="1900" dirty="0"/>
              <a:t>autorské řešení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altLang="cs-CZ" sz="1900" dirty="0"/>
              <a:t>	</a:t>
            </a:r>
            <a:r>
              <a:rPr lang="cs-CZ" altLang="cs-CZ" sz="1900" b="1" dirty="0"/>
              <a:t>3) </a:t>
            </a:r>
            <a:r>
              <a:rPr lang="cs-CZ" altLang="cs-CZ" sz="1900" dirty="0"/>
              <a:t>návrh hodnocení (klasifikační stupnice – </a:t>
            </a:r>
            <a:r>
              <a:rPr lang="cs-CZ" altLang="cs-CZ" sz="1900" b="1" dirty="0"/>
              <a:t>který 				ze tří přístupů jste zvolili</a:t>
            </a:r>
            <a:r>
              <a:rPr lang="cs-CZ" altLang="cs-CZ" sz="1900" dirty="0"/>
              <a:t>)</a:t>
            </a:r>
          </a:p>
          <a:p>
            <a:pPr>
              <a:buFont typeface="Wingdings" pitchFamily="2" charset="2"/>
              <a:buNone/>
            </a:pPr>
            <a:r>
              <a:rPr lang="cs-CZ" altLang="cs-CZ" sz="1900" dirty="0"/>
              <a:t>	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0012" y="1556792"/>
            <a:ext cx="7773987" cy="5832648"/>
          </a:xfrm>
        </p:spPr>
        <p:txBody>
          <a:bodyPr/>
          <a:lstStyle/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altLang="cs-CZ" sz="1600" dirty="0"/>
              <a:t>V RVP ZV zjistěte k Vašemu učivu očekávané výstupy 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formulujte výukové cíle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navrhněte dílčí testové položky tak, abyste naplnili typické vlastnosti didaktického testu 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položky mají být heterogenní, objektivně </a:t>
            </a:r>
            <a:r>
              <a:rPr lang="cs-CZ" sz="1600" dirty="0" err="1"/>
              <a:t>skórovatelné</a:t>
            </a:r>
            <a:endParaRPr lang="cs-CZ" sz="1600" dirty="0"/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většina položek by měla být na "uzlové" učivo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rozmisťuje položky do testu logicky (dle účelu testu se položky různě řadí; snažte se dát na začátek snazší položky, doprostřed </a:t>
            </a:r>
            <a:br>
              <a:rPr lang="cs-CZ" sz="1600" dirty="0"/>
            </a:br>
            <a:r>
              <a:rPr lang="cs-CZ" sz="1600" dirty="0"/>
              <a:t>ty náročnější a nakonec buď jednodušší položky, nebo položky na rozšiřující učivo)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ke každé položce je třeba také uvést počet bodů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didaktický test by měl mít aspoň 10 položek bez gramatických a odborných chyb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pro ZŠ se používá písmo min. velikosti 12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dirty="0"/>
              <a:t>součástí každého testu je také návrh klasifikační stupnice.</a:t>
            </a:r>
          </a:p>
          <a:p>
            <a:pPr marL="342000" indent="-342000">
              <a:lnSpc>
                <a:spcPts val="2400"/>
              </a:lnSpc>
              <a:spcBef>
                <a:spcPts val="400"/>
              </a:spcBef>
            </a:pPr>
            <a:r>
              <a:rPr lang="cs-CZ" sz="1600" b="1" dirty="0"/>
              <a:t>Test uložte do odevzdávárny 3 nejpozději do </a:t>
            </a:r>
            <a:r>
              <a:rPr lang="cs-CZ" sz="1600" b="1" dirty="0" smtClean="0"/>
              <a:t>1.12</a:t>
            </a:r>
            <a:r>
              <a:rPr lang="cs-CZ" sz="1600" b="1" dirty="0"/>
              <a:t>.  </a:t>
            </a:r>
            <a:r>
              <a:rPr lang="cs-CZ" sz="1600" b="1" dirty="0" smtClean="0"/>
              <a:t>2022  14:00</a:t>
            </a:r>
            <a:r>
              <a:rPr lang="cs-CZ" altLang="cs-CZ" sz="1600" b="1" dirty="0"/>
              <a:t>	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1B0C91BB-B87B-4DE6-B3BE-71B3B4EF1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692696"/>
            <a:ext cx="7596187" cy="762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Zadání úkolu do receptáře</a:t>
            </a:r>
          </a:p>
          <a:p>
            <a:pPr algn="ctr" eaLnBrk="1" hangingPunct="1"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tx2"/>
                </a:solidFill>
                <a:latin typeface="Arial" panose="020B0604020202020204" pitchFamily="34" charset="0"/>
              </a:rPr>
              <a:t>„Vytvořte didaktický test pro téma, které jste si zvolili“</a:t>
            </a:r>
            <a:endParaRPr lang="cs-CZ" altLang="cs-CZ" sz="20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025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/>
              <a:t>Použitá literatura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800" dirty="0"/>
              <a:t>CHRÁSTKA, Miroslav. Hodnocení vzdělávacích výsledků žáků In KALHOUS, Zdeněk a OBST, Otto. </a:t>
            </a:r>
            <a:r>
              <a:rPr lang="cs-CZ" altLang="cs-CZ" sz="1800" i="1" dirty="0"/>
              <a:t>Školní didaktika</a:t>
            </a:r>
            <a:r>
              <a:rPr lang="cs-CZ" altLang="cs-CZ" sz="1800" dirty="0"/>
              <a:t>. Praha: Portál, 2002, s. 212-231</a:t>
            </a:r>
          </a:p>
          <a:p>
            <a:pPr>
              <a:buFont typeface="Wingdings" pitchFamily="2" charset="2"/>
              <a:buNone/>
            </a:pPr>
            <a:endParaRPr lang="cs-CZ" altLang="cs-CZ" sz="1800" dirty="0"/>
          </a:p>
          <a:p>
            <a:r>
              <a:rPr lang="cs-CZ" altLang="cs-CZ" sz="1800" dirty="0"/>
              <a:t>CHRÁSTKA, Miroslav. Testy v pedagogickém výzkumu. In SKUTIL, Martin a kol. </a:t>
            </a:r>
            <a:r>
              <a:rPr lang="cs-CZ" altLang="cs-CZ" sz="1800" i="1" dirty="0"/>
              <a:t>Základy pedagogicko- psychologického výzkumu pro studenty učitelství.</a:t>
            </a:r>
            <a:r>
              <a:rPr lang="cs-CZ" altLang="cs-CZ" sz="1800" dirty="0"/>
              <a:t> Praha: Portál, 2011, s. 127-152</a:t>
            </a:r>
          </a:p>
          <a:p>
            <a:endParaRPr lang="cs-CZ" altLang="cs-CZ" sz="1800" dirty="0"/>
          </a:p>
          <a:p>
            <a:r>
              <a:rPr lang="cs-CZ" altLang="cs-CZ" sz="1800" dirty="0"/>
              <a:t>JEŘÁBEK, Ondřej a BÍLEK, Martin. </a:t>
            </a:r>
            <a:r>
              <a:rPr lang="cs-CZ" altLang="cs-CZ" sz="1800" i="1" dirty="0"/>
              <a:t>Teorie a praxe tvorby didaktických testů.</a:t>
            </a:r>
            <a:r>
              <a:rPr lang="cs-CZ" sz="1800" dirty="0"/>
              <a:t> 1. Vyd., Olomouc, 2010, 91 s.</a:t>
            </a:r>
            <a:endParaRPr lang="cs-CZ" altLang="cs-CZ" sz="1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1772816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Vycházím z výukových cílů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Otázky formulovat tak, aby jim žáci rozuměli a bylo jasné, co má obsahovat odpověď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Udělat oddělení srovnatelná (nejprve si připravit návrh položek a pak přiřazovat k oddělení, vytvořit návrh testu s předstihem, ideálně probrat ho s kolegou)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Nedávat stejné položky na stejné místo v testu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Položky by měly být HETEROGENNÍ</a:t>
            </a:r>
          </a:p>
          <a:p>
            <a:r>
              <a:rPr lang="cs-CZ" dirty="0"/>
              <a:t>	</a:t>
            </a:r>
            <a:r>
              <a:rPr lang="cs-CZ" dirty="0" smtClean="0"/>
              <a:t>- OVĚŘUJEME RŮZNÉ TYPY poznatků (znalosti, vědomosti, dovednosti)</a:t>
            </a:r>
          </a:p>
          <a:p>
            <a:r>
              <a:rPr lang="cs-CZ" dirty="0"/>
              <a:t>	</a:t>
            </a:r>
            <a:r>
              <a:rPr lang="cs-CZ" dirty="0" smtClean="0"/>
              <a:t>- různé hladiny dle </a:t>
            </a:r>
            <a:r>
              <a:rPr lang="cs-CZ" dirty="0" err="1" smtClean="0"/>
              <a:t>Blooma</a:t>
            </a:r>
            <a:r>
              <a:rPr lang="cs-CZ" dirty="0" smtClean="0"/>
              <a:t> (kognitivní náročnost)</a:t>
            </a:r>
          </a:p>
          <a:p>
            <a:r>
              <a:rPr lang="cs-CZ" dirty="0"/>
              <a:t>	</a:t>
            </a:r>
            <a:r>
              <a:rPr lang="cs-CZ" dirty="0" smtClean="0"/>
              <a:t>- různá forma zadání (obrázek, text, graf, tabulka)</a:t>
            </a:r>
          </a:p>
          <a:p>
            <a:r>
              <a:rPr lang="cs-CZ" dirty="0"/>
              <a:t>	</a:t>
            </a:r>
            <a:r>
              <a:rPr lang="cs-CZ" dirty="0" smtClean="0"/>
              <a:t>- různé myšlenkové operace</a:t>
            </a:r>
          </a:p>
          <a:p>
            <a:r>
              <a:rPr lang="cs-CZ" dirty="0"/>
              <a:t>	</a:t>
            </a:r>
            <a:r>
              <a:rPr lang="cs-CZ" dirty="0" smtClean="0"/>
              <a:t>- různá obtížnost úloh (jednodušší položky na úvod, složitější do třetiny až poloviny testu, bonus dávám na konec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81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75656" y="177281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Odpovědi na jednotlivé položky</a:t>
            </a:r>
          </a:p>
          <a:p>
            <a:pPr marL="285750" indent="-285750">
              <a:buFontTx/>
              <a:buChar char="-"/>
            </a:pPr>
            <a:r>
              <a:rPr lang="cs-CZ" dirty="0"/>
              <a:t>Co daná položka ověřuje? (znalosti, vědomosti, dovednosti)</a:t>
            </a:r>
          </a:p>
          <a:p>
            <a:pPr marL="285750" indent="-285750">
              <a:buFontTx/>
              <a:buChar char="-"/>
            </a:pPr>
            <a:r>
              <a:rPr lang="cs-CZ" dirty="0"/>
              <a:t>Kolik byste za položku dali bodů</a:t>
            </a:r>
          </a:p>
        </p:txBody>
      </p:sp>
    </p:spTree>
    <p:extLst>
      <p:ext uri="{BB962C8B-B14F-4D97-AF65-F5344CB8AC3E}">
        <p14:creationId xmlns:p14="http://schemas.microsoft.com/office/powerpoint/2010/main" val="26445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836712"/>
            <a:ext cx="61926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Doporučení pro tvorbu testu:</a:t>
            </a:r>
          </a:p>
          <a:p>
            <a:r>
              <a:rPr lang="cs-CZ" b="1" dirty="0"/>
              <a:t>Závěry pondělní skupiny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01286" y="1628800"/>
            <a:ext cx="80283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Konkrétně formulovat zadaní, aby žáci přesně věděli, co mají dělat</a:t>
            </a:r>
          </a:p>
          <a:p>
            <a:pPr marL="285750" indent="-285750">
              <a:buFontTx/>
              <a:buChar char="-"/>
            </a:pPr>
            <a:r>
              <a:rPr lang="cs-CZ" dirty="0"/>
              <a:t>Přidat počet bodů</a:t>
            </a:r>
          </a:p>
          <a:p>
            <a:pPr marL="285750" indent="-285750">
              <a:buFontTx/>
              <a:buChar char="-"/>
            </a:pPr>
            <a:r>
              <a:rPr lang="cs-CZ" dirty="0"/>
              <a:t>Položky by měly být různorodé – ne jen text, ale i obrázky</a:t>
            </a:r>
          </a:p>
          <a:p>
            <a:pPr marL="1657350" lvl="3" indent="-285750">
              <a:buFontTx/>
              <a:buChar char="-"/>
            </a:pPr>
            <a:r>
              <a:rPr lang="cs-CZ" dirty="0"/>
              <a:t>Z hlediska typu testových položek (s výběrem odpovědi, se širokou odpovědí strukturovaná atd.)</a:t>
            </a:r>
          </a:p>
          <a:p>
            <a:pPr marL="1657350" lvl="3" indent="-285750">
              <a:buFontTx/>
              <a:buChar char="-"/>
            </a:pPr>
            <a:r>
              <a:rPr lang="cs-CZ" dirty="0"/>
              <a:t>Z hlediska úrovně žáků (většina položek by měla být splnitelná průměrným žákem, ale měly by tam položky i pro slabší i pro nadané žáky)</a:t>
            </a:r>
          </a:p>
          <a:p>
            <a:pPr marL="180000" lvl="3" indent="-285750">
              <a:buFontTx/>
              <a:buChar char="-"/>
            </a:pPr>
            <a:r>
              <a:rPr lang="cs-CZ" dirty="0"/>
              <a:t>Uspořádat položky: začít od jednodušších (motivace), důležité položky na klíčové učivo dáme doprostřed, na závěr jednodušší položky a položka bonusová (pro nadané žáky – rozšiřující učivo)</a:t>
            </a:r>
          </a:p>
          <a:p>
            <a:pPr marL="180000" lvl="3" indent="-285750">
              <a:buFontTx/>
              <a:buChar char="-"/>
            </a:pPr>
            <a:r>
              <a:rPr lang="cs-CZ" dirty="0"/>
              <a:t>Promyslet bodovou hodnotu položek, aby nevypracování jedné položky nevedlo k velké bodové ztrátě</a:t>
            </a:r>
          </a:p>
          <a:p>
            <a:pPr marL="180000" lvl="3" indent="-285750">
              <a:buFontTx/>
              <a:buChar char="-"/>
            </a:pPr>
            <a:endParaRPr lang="cs-CZ" dirty="0"/>
          </a:p>
          <a:p>
            <a:pPr marL="1657350" lvl="3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87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75656" y="1772816"/>
            <a:ext cx="66967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Střídání více typů položek</a:t>
            </a:r>
          </a:p>
          <a:p>
            <a:pPr marL="285750" indent="-285750">
              <a:buFontTx/>
              <a:buChar char="-"/>
            </a:pPr>
            <a:r>
              <a:rPr lang="cs-CZ" dirty="0"/>
              <a:t>Práce s obrázkem </a:t>
            </a:r>
          </a:p>
          <a:p>
            <a:pPr marL="285750" indent="-285750">
              <a:buFontTx/>
              <a:buChar char="-"/>
            </a:pPr>
            <a:r>
              <a:rPr lang="cs-CZ" dirty="0"/>
              <a:t>Obě oddělení by měla být rovnocenná (z hlediska obtížnosti položek a počtu bodů)</a:t>
            </a:r>
          </a:p>
          <a:p>
            <a:pPr marL="285750" indent="-285750">
              <a:buFontTx/>
              <a:buChar char="-"/>
            </a:pPr>
            <a:r>
              <a:rPr lang="cs-CZ" dirty="0"/>
              <a:t>Výstižné zadání – specifikovat, co po žákovi přesně chceme (ne vyjmenuje, ale napiš 3 příklady)</a:t>
            </a:r>
          </a:p>
          <a:p>
            <a:pPr marL="285750" indent="-285750">
              <a:buFontTx/>
              <a:buChar char="-"/>
            </a:pPr>
            <a:r>
              <a:rPr lang="cs-CZ" dirty="0"/>
              <a:t>Test by měl mít aspoň 10 položek</a:t>
            </a:r>
          </a:p>
          <a:p>
            <a:pPr marL="285750" indent="-285750">
              <a:buFontTx/>
              <a:buChar char="-"/>
            </a:pPr>
            <a:r>
              <a:rPr lang="cs-CZ" dirty="0"/>
              <a:t>Bonusová položka – ocenit rozšiřující poznatky</a:t>
            </a:r>
          </a:p>
          <a:p>
            <a:pPr marL="285750" indent="-285750">
              <a:buFontTx/>
              <a:buChar char="-"/>
            </a:pPr>
            <a:r>
              <a:rPr lang="cs-CZ" dirty="0"/>
              <a:t>Napsat body za položku</a:t>
            </a:r>
          </a:p>
          <a:p>
            <a:pPr marL="285750" indent="-285750">
              <a:buFontTx/>
              <a:buChar char="-"/>
            </a:pPr>
            <a:r>
              <a:rPr lang="cs-CZ" dirty="0"/>
              <a:t>Řazení položek: na začátek jednodušší, doprostřed dát položky na nejdůležitější učivo (obtížnější), na konec dát jednodušší, bonusovou</a:t>
            </a:r>
          </a:p>
          <a:p>
            <a:pPr marL="285750" indent="-285750">
              <a:buFontTx/>
              <a:buChar char="-"/>
            </a:pPr>
            <a:r>
              <a:rPr lang="cs-CZ" dirty="0"/>
              <a:t>Bonusová položka se nepočítá do maxima (</a:t>
            </a:r>
            <a:r>
              <a:rPr lang="cs-CZ" dirty="0" err="1"/>
              <a:t>max</a:t>
            </a:r>
            <a:r>
              <a:rPr lang="cs-CZ" dirty="0"/>
              <a:t> 10% maxima bodů z celého testu)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259632" y="836712"/>
            <a:ext cx="61926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Doporučení pro tvorbu testu:</a:t>
            </a:r>
          </a:p>
          <a:p>
            <a:r>
              <a:rPr lang="cs-CZ" b="1" dirty="0"/>
              <a:t>Závěry úterní skupiny</a:t>
            </a:r>
          </a:p>
        </p:txBody>
      </p:sp>
    </p:spTree>
    <p:extLst>
      <p:ext uri="{BB962C8B-B14F-4D97-AF65-F5344CB8AC3E}">
        <p14:creationId xmlns:p14="http://schemas.microsoft.com/office/powerpoint/2010/main" val="145629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 idx="4294967295"/>
          </p:nvPr>
        </p:nvSpPr>
        <p:spPr>
          <a:xfrm>
            <a:off x="1211898" y="332656"/>
            <a:ext cx="7313612" cy="607913"/>
          </a:xfrm>
          <a:solidFill>
            <a:schemeClr val="accent2"/>
          </a:solidFill>
        </p:spPr>
        <p:txBody>
          <a:bodyPr anchor="ctr"/>
          <a:lstStyle/>
          <a:p>
            <a:r>
              <a:rPr lang="cs-CZ" altLang="cs-CZ" sz="2000" b="1" dirty="0"/>
              <a:t>Řešení: Skupina A</a:t>
            </a:r>
            <a:endParaRPr lang="cs-CZ" altLang="cs-CZ" sz="2000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4294967295"/>
          </p:nvPr>
        </p:nvSpPr>
        <p:spPr>
          <a:xfrm>
            <a:off x="1307772" y="1628799"/>
            <a:ext cx="7608981" cy="4781551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jsou zelené (</a:t>
            </a:r>
            <a:r>
              <a:rPr lang="cs-CZ" altLang="cs-CZ" sz="1400" dirty="0" err="1"/>
              <a:t>fotosyntetizují</a:t>
            </a:r>
            <a:r>
              <a:rPr lang="cs-CZ" altLang="cs-CZ" sz="1400" dirty="0"/>
              <a:t>)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žijí převážně na vlhkých a stinných místech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patří mezi vyšší rostliny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rozmnožují se pomocí výtrusů (výtrusné rostliny)</a:t>
            </a:r>
          </a:p>
          <a:p>
            <a:pPr>
              <a:lnSpc>
                <a:spcPct val="150000"/>
              </a:lnSpc>
              <a:buSzPct val="100000"/>
              <a:buFontTx/>
              <a:buChar char="-"/>
            </a:pPr>
            <a:r>
              <a:rPr lang="cs-CZ" altLang="cs-CZ" sz="1400" dirty="0"/>
              <a:t>v jejich rozmnožovacím cyklu se střídá pohlavní a nepohlavní fáze (rodozměna)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Celkem až 5 bodů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ověřuje vědomosti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2) žáci musí přemýšlet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3) používají různé myšlenkové operace (srovnávání a analýzu)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u="sng" dirty="0">
                <a:solidFill>
                  <a:schemeClr val="tx2"/>
                </a:solidFill>
              </a:rPr>
              <a:t>Nevýhody: </a:t>
            </a:r>
            <a:r>
              <a:rPr lang="cs-CZ" altLang="cs-CZ" sz="1400" b="1" i="1" dirty="0">
                <a:solidFill>
                  <a:schemeClr val="tx2"/>
                </a:solidFill>
              </a:rPr>
              <a:t>1) Není jasně specifikováno, kolik společných znaků mají napsat a kolik bodů za položku dostanou - bude se obtížně hodnotit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	    2) Neměla by být v testu jako 1. – na začátek testu je vhodné             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cs-CZ" altLang="cs-CZ" sz="1400" b="1" i="1" dirty="0">
                <a:solidFill>
                  <a:schemeClr val="tx2"/>
                </a:solidFill>
              </a:rPr>
              <a:t>                      dát spíše jednodušší položky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b="1" i="1" dirty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cs-CZ" altLang="cs-CZ" sz="1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07773" y="1100018"/>
            <a:ext cx="7513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b="1" dirty="0"/>
              <a:t> 1. Co mají mechorosty společné s kapradinami?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425302"/>
      </p:ext>
    </p:extLst>
  </p:cSld>
  <p:clrMapOvr>
    <a:masterClrMapping/>
  </p:clrMapOvr>
</p:sld>
</file>

<file path=ppt/theme/theme1.xml><?xml version="1.0" encoding="utf-8"?>
<a:theme xmlns:a="http://schemas.openxmlformats.org/drawingml/2006/main" name="Zatmění">
  <a:themeElements>
    <a:clrScheme name="Zatmění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Zatmění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tmění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tmění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tmění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2851</TotalTime>
  <Words>4148</Words>
  <Application>Microsoft Office PowerPoint</Application>
  <PresentationFormat>Předvádění na obrazovce (4:3)</PresentationFormat>
  <Paragraphs>525</Paragraphs>
  <Slides>42</Slides>
  <Notes>34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Times New Roman</vt:lpstr>
      <vt:lpstr>Verdana</vt:lpstr>
      <vt:lpstr>Wingdings</vt:lpstr>
      <vt:lpstr>Zatmění</vt:lpstr>
      <vt:lpstr>Didaktika biologie 2 3. seminář  Konstrukce didaktického testu</vt:lpstr>
      <vt:lpstr>Prezentace aplikace PowerPoint</vt:lpstr>
      <vt:lpstr>kapradiny</vt:lpstr>
      <vt:lpstr>„Test“ (autor Ondřej PAJTL)</vt:lpstr>
      <vt:lpstr>Prezentace aplikace PowerPoint</vt:lpstr>
      <vt:lpstr>Prezentace aplikace PowerPoint</vt:lpstr>
      <vt:lpstr>Prezentace aplikace PowerPoint</vt:lpstr>
      <vt:lpstr>Prezentace aplikace PowerPoint</vt:lpstr>
      <vt:lpstr>Řešení: Skupina A</vt:lpstr>
      <vt:lpstr>2. Popiš životní cyklus kapradin.</vt:lpstr>
      <vt:lpstr>3. Co produkuje dospělá rostlina kapradiny?</vt:lpstr>
      <vt:lpstr> 4. Vyjmenuj zástupce kapradin. </vt:lpstr>
      <vt:lpstr> 5. Popiš, jakou funkci má nezelená jarní lodyha přesličky rolní </vt:lpstr>
      <vt:lpstr> 7. Co je to ostěra? </vt:lpstr>
      <vt:lpstr>„Test“ (autor Ondřej PAJTL)</vt:lpstr>
      <vt:lpstr>Řešení: Skupina B</vt:lpstr>
      <vt:lpstr>2. Popiš životní cyklus kapradin.</vt:lpstr>
      <vt:lpstr> 4. Vyjmenuj zástupce plavuní a přesliček. </vt:lpstr>
      <vt:lpstr> 5. Popiš, jakou funkci má zelená letní lodyha přesličky rolní </vt:lpstr>
      <vt:lpstr>7. Jak jsou uspořádány listy kapradin?      Co tento způsob uspořádání rostlinám umožňuje? </vt:lpstr>
      <vt:lpstr>Prezentace aplikace PowerPoint</vt:lpstr>
      <vt:lpstr>Didaktický test</vt:lpstr>
      <vt:lpstr>Vlastnosti didaktického testu</vt:lpstr>
      <vt:lpstr>Prezentace aplikace PowerPoint</vt:lpstr>
      <vt:lpstr>Prezentace aplikace PowerPoint</vt:lpstr>
      <vt:lpstr>Prezentace aplikace PowerPoint</vt:lpstr>
      <vt:lpstr>Prezentace aplikace PowerPoint</vt:lpstr>
      <vt:lpstr>Konstrukce didaktického testu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Zadání úkolu do receptáře</vt:lpstr>
      <vt:lpstr>Prezentace aplikace PowerPoint</vt:lpstr>
      <vt:lpstr>Použitá literatura</vt:lpstr>
    </vt:vector>
  </TitlesOfParts>
  <Company>PdF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přírodopisu 2</dc:title>
  <dc:creator>Vodova</dc:creator>
  <cp:lastModifiedBy>Lektor</cp:lastModifiedBy>
  <cp:revision>151</cp:revision>
  <dcterms:created xsi:type="dcterms:W3CDTF">2011-02-01T15:13:06Z</dcterms:created>
  <dcterms:modified xsi:type="dcterms:W3CDTF">2022-11-25T10:52:34Z</dcterms:modified>
</cp:coreProperties>
</file>