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sldIdLst>
    <p:sldId id="419" r:id="rId2"/>
    <p:sldId id="420" r:id="rId3"/>
    <p:sldId id="257" r:id="rId4"/>
    <p:sldId id="415" r:id="rId5"/>
    <p:sldId id="259" r:id="rId6"/>
    <p:sldId id="260" r:id="rId7"/>
    <p:sldId id="355" r:id="rId8"/>
    <p:sldId id="407" r:id="rId9"/>
    <p:sldId id="410" r:id="rId10"/>
    <p:sldId id="411" r:id="rId11"/>
    <p:sldId id="412" r:id="rId12"/>
    <p:sldId id="417" r:id="rId13"/>
    <p:sldId id="413" r:id="rId14"/>
    <p:sldId id="262" r:id="rId15"/>
    <p:sldId id="372" r:id="rId16"/>
    <p:sldId id="370" r:id="rId17"/>
    <p:sldId id="266" r:id="rId18"/>
    <p:sldId id="414" r:id="rId19"/>
    <p:sldId id="267" r:id="rId20"/>
    <p:sldId id="356" r:id="rId21"/>
    <p:sldId id="282" r:id="rId22"/>
    <p:sldId id="418" r:id="rId23"/>
  </p:sldIdLst>
  <p:sldSz cx="9906000" cy="6858000" type="A4"/>
  <p:notesSz cx="7099300" cy="102235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>
      <p:cViewPr varScale="1">
        <p:scale>
          <a:sx n="66" d="100"/>
          <a:sy n="66" d="100"/>
        </p:scale>
        <p:origin x="90" y="2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766763"/>
            <a:ext cx="553720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6163"/>
            <a:ext cx="568007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869A2E-AA2A-4E1F-A165-958BD45C58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7049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D8CB7E0-2BCB-4649-B06D-E01C5C1C8293}" type="slidenum">
              <a:rPr lang="cs-CZ" altLang="cs-CZ" smtClean="0">
                <a:latin typeface="Arial" panose="020B0604020202020204" pitchFamily="34" charset="0"/>
              </a:rPr>
              <a:pPr/>
              <a:t>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57140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3DF7758-3C56-4683-B349-CAAB3F62B1DC}" type="slidenum">
              <a:rPr lang="cs-CZ" altLang="cs-CZ" smtClean="0">
                <a:latin typeface="Arial" panose="020B0604020202020204" pitchFamily="34" charset="0"/>
              </a:rPr>
              <a:pPr/>
              <a:t>10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0893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E95CD55-E991-41B3-BE2E-BA42738B820C}" type="slidenum">
              <a:rPr lang="cs-CZ" altLang="cs-CZ" smtClean="0">
                <a:latin typeface="Arial" panose="020B0604020202020204" pitchFamily="34" charset="0"/>
              </a:rPr>
              <a:pPr/>
              <a:t>11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87323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F45ADA6-A688-4428-89AF-B405103EB93C}" type="slidenum">
              <a:rPr lang="cs-CZ" altLang="cs-CZ" smtClean="0">
                <a:latin typeface="Arial" panose="020B0604020202020204" pitchFamily="34" charset="0"/>
              </a:rPr>
              <a:pPr/>
              <a:t>12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9604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36B1B0A-B0B1-4FBF-98BB-A084AB6EDFE0}" type="slidenum">
              <a:rPr lang="cs-CZ" altLang="cs-CZ" smtClean="0">
                <a:latin typeface="Arial" panose="020B0604020202020204" pitchFamily="34" charset="0"/>
              </a:rPr>
              <a:pPr/>
              <a:t>13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93966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23131D9-17F2-4B25-AD64-22A826155F77}" type="slidenum">
              <a:rPr lang="cs-CZ" altLang="cs-CZ" smtClean="0">
                <a:latin typeface="Arial" panose="020B0604020202020204" pitchFamily="34" charset="0"/>
              </a:rPr>
              <a:pPr/>
              <a:t>14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02733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2EBDBBF-7B96-449C-860D-0F3236F6029D}" type="slidenum">
              <a:rPr lang="cs-CZ" altLang="cs-CZ" smtClean="0">
                <a:latin typeface="Arial" panose="020B0604020202020204" pitchFamily="34" charset="0"/>
              </a:rPr>
              <a:pPr/>
              <a:t>15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171219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3106D7A-166D-4F78-A4FF-7A15246884C8}" type="slidenum">
              <a:rPr lang="cs-CZ" altLang="cs-CZ" smtClean="0">
                <a:latin typeface="Arial" panose="020B0604020202020204" pitchFamily="34" charset="0"/>
              </a:rPr>
              <a:pPr/>
              <a:t>16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30416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9200B9A-AA02-43A8-84AE-9AB6B1AF3F55}" type="slidenum">
              <a:rPr lang="cs-CZ" altLang="cs-CZ" smtClean="0">
                <a:latin typeface="Arial" panose="020B0604020202020204" pitchFamily="34" charset="0"/>
              </a:rPr>
              <a:pPr/>
              <a:t>17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73931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C25CA6F-C742-4AA8-896B-6F68C1B2DB13}" type="slidenum">
              <a:rPr lang="cs-CZ" altLang="cs-CZ" smtClean="0">
                <a:latin typeface="Arial" panose="020B0604020202020204" pitchFamily="34" charset="0"/>
              </a:rPr>
              <a:pPr/>
              <a:t>18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86684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14CF7F8-48F2-4553-9784-865089EF11C2}" type="slidenum">
              <a:rPr lang="cs-CZ" altLang="cs-CZ" smtClean="0">
                <a:latin typeface="Arial" panose="020B0604020202020204" pitchFamily="34" charset="0"/>
              </a:rPr>
              <a:pPr/>
              <a:t>19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8056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91CC63A-606B-4FF2-9A0B-120BE3210F73}" type="slidenum">
              <a:rPr lang="cs-CZ" altLang="cs-CZ" smtClean="0">
                <a:latin typeface="Arial" panose="020B0604020202020204" pitchFamily="34" charset="0"/>
              </a:rPr>
              <a:pPr/>
              <a:t>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964864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FDF667F-59F9-4017-BCB6-792DC9D5BEE7}" type="slidenum">
              <a:rPr lang="cs-CZ" altLang="cs-CZ" smtClean="0">
                <a:latin typeface="Arial" panose="020B0604020202020204" pitchFamily="34" charset="0"/>
              </a:rPr>
              <a:pPr/>
              <a:t>20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1878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A4E369D-C5C8-4F23-987E-CD2E969B09E7}" type="slidenum">
              <a:rPr lang="cs-CZ" altLang="cs-CZ" smtClean="0">
                <a:latin typeface="Arial" panose="020B0604020202020204" pitchFamily="34" charset="0"/>
              </a:rPr>
              <a:pPr/>
              <a:t>21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50460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03A0F6E-10F6-46A3-A1FF-992653FD76A2}" type="slidenum">
              <a:rPr lang="cs-CZ" altLang="cs-CZ" smtClean="0">
                <a:latin typeface="Arial" panose="020B0604020202020204" pitchFamily="34" charset="0"/>
              </a:rPr>
              <a:pPr/>
              <a:t>22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97776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3765250-5B72-4D7C-98CB-CF40CDBBE441}" type="slidenum">
              <a:rPr lang="cs-CZ" altLang="cs-CZ" smtClean="0">
                <a:latin typeface="Arial" panose="020B0604020202020204" pitchFamily="34" charset="0"/>
              </a:rPr>
              <a:pPr/>
              <a:t>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8858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C4909A8-1DA2-4901-AEED-A98FE7AC3318}" type="slidenum">
              <a:rPr lang="cs-CZ" altLang="cs-CZ" smtClean="0">
                <a:latin typeface="Arial" panose="020B0604020202020204" pitchFamily="34" charset="0"/>
              </a:rPr>
              <a:pPr/>
              <a:t>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02897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6FBA37E-220C-478A-A9FC-6AC36BFE9B26}" type="slidenum">
              <a:rPr lang="cs-CZ" altLang="cs-CZ" smtClean="0">
                <a:latin typeface="Arial" panose="020B0604020202020204" pitchFamily="34" charset="0"/>
              </a:rPr>
              <a:pPr/>
              <a:t>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46296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8FFAF02-133E-4996-AA47-4F0591D3CB50}" type="slidenum">
              <a:rPr lang="cs-CZ" altLang="cs-CZ" smtClean="0">
                <a:latin typeface="Arial" panose="020B0604020202020204" pitchFamily="34" charset="0"/>
              </a:rPr>
              <a:pPr/>
              <a:t>6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43001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F9AAB5-858A-41F7-847D-4B7036B595FC}" type="slidenum">
              <a:rPr lang="cs-CZ" altLang="cs-CZ" smtClean="0">
                <a:latin typeface="Arial" panose="020B0604020202020204" pitchFamily="34" charset="0"/>
              </a:rPr>
              <a:pPr/>
              <a:t>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39047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B7929D4-0EA1-49C1-B7C7-513BFD1D7A53}" type="slidenum">
              <a:rPr lang="cs-CZ" altLang="cs-CZ" smtClean="0">
                <a:latin typeface="Arial" panose="020B0604020202020204" pitchFamily="34" charset="0"/>
              </a:rPr>
              <a:pPr/>
              <a:t>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64702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C7CB8D-53F1-44BA-8987-01A7867943EC}" type="slidenum">
              <a:rPr lang="cs-CZ" altLang="cs-CZ" smtClean="0">
                <a:latin typeface="Arial" panose="020B0604020202020204" pitchFamily="34" charset="0"/>
              </a:rPr>
              <a:pPr/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5658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42950" y="2393950"/>
            <a:ext cx="84201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990600"/>
            <a:ext cx="84201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898A0-1FBF-4596-8E18-F1EC23455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83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A3E5B-0F49-4A01-A2E3-DB33767E14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070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B155C-BD65-4DF8-9593-A7B32D856C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819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BABB1-B1D4-4D1E-85D4-1BE270D7A5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793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4DA47-4631-455D-A29B-DE66FB3268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060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5CAB-BCD5-4CAE-81C8-1568533E69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990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8B4CE-2944-44BB-B6AE-7283C7304D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686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A70B9-6EEB-441F-AF7E-307DB4D7BF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719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B855-0391-4B66-BB86-BA8DCF9771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460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81301-3A00-4622-8FF9-4575104602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981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E843-EC06-4477-98ED-369987EA58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5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04800"/>
            <a:ext cx="866775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60400" y="1566863"/>
            <a:ext cx="8621713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60400" y="6172200"/>
            <a:ext cx="8585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9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09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09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146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2BB528-73F9-48BB-B59E-E8987E6EEC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Pedagogická diagnostika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Pedagogická fakulta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Katedra sociální pedagogiky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Tomáš Kohoutek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kohoutek.t@gmail.com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2. Cíle a zaměření pedagogické diagnostiky; posuny v důrazu pedagogické diagnostiky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Úzce vymezený: výkon (výsledky)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Podmínky výkonu: osobní - schopnosti, styl, specifická znevýhodnění, situační podmínky…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Širší kontext podmínek sociálních (rodina, třída, škola)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smtClean="0"/>
              <a:t>Interakce </a:t>
            </a:r>
            <a:r>
              <a:rPr lang="cs-CZ" altLang="cs-CZ" sz="2100" smtClean="0"/>
              <a:t>(např. spolupráce mezi žákem, učitelem, rodiči, výchovným poradcem a vedením školy)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b="1" i="1" smtClean="0"/>
              <a:t>Zdánlivě</a:t>
            </a:r>
            <a:r>
              <a:rPr lang="cs-CZ" altLang="cs-CZ" sz="2100" i="1" smtClean="0"/>
              <a:t> méně významné důrazy při diagnostikování: účel diagnostiky, „subjektivní stránka“ onoho „objektivního procesu“, uvědomit si, CO NEVÍM, co by mi pomohlo – jaká informace by pro mne byla užitečná, jak můžu takovou info získat, kdo mi ji může poskytnout…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Zaměření pedagogické diagnostiky</a:t>
            </a:r>
            <a:r>
              <a:rPr lang="cs-CZ" altLang="cs-CZ" sz="3200" b="1" smtClean="0"/>
              <a:t/>
            </a:r>
            <a:br>
              <a:rPr lang="cs-CZ" altLang="cs-CZ" sz="3200" b="1" smtClean="0"/>
            </a:br>
            <a:r>
              <a:rPr lang="cs-CZ" altLang="cs-CZ" sz="3200" b="1" smtClean="0"/>
              <a:t> </a:t>
            </a:r>
            <a:r>
              <a:rPr lang="cs-CZ" altLang="cs-CZ" sz="2400" b="1" smtClean="0"/>
              <a:t>(dle Zelinkové, 2001)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752600"/>
            <a:ext cx="8667750" cy="4340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a)</a:t>
            </a:r>
            <a:r>
              <a:rPr lang="cs-CZ" altLang="cs-CZ" sz="1900" smtClean="0"/>
              <a:t> </a:t>
            </a:r>
            <a:r>
              <a:rPr lang="cs-CZ" altLang="cs-CZ" sz="1900" b="1" smtClean="0"/>
              <a:t>d. normativní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smtClean="0"/>
              <a:t>Výsledek diagnostikování je srovnáván s výsledky reprezentativního vzorku celé populace v určitých zkouškách. Zjišťuje, zda žák a jeho výkony jsou srovnatelné s většinou populace stejného veku. </a:t>
            </a:r>
            <a:r>
              <a:rPr lang="cs-CZ" altLang="cs-CZ" sz="1500" i="1" smtClean="0"/>
              <a:t>Např. posuzování možností dalšího studia</a:t>
            </a:r>
            <a:r>
              <a:rPr lang="cs-CZ" altLang="cs-CZ" sz="150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b) d. kriteriální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smtClean="0"/>
              <a:t>srovnávání s vnějšími měřítky, s objektivně vymezenými úkoly. Zvládá - nezvládá dítě osobní hygienu? Zvládá - nezvládá násobilku? Zkoušky vycházejí z analýzy určité dovednosti a směřují k určení úrovně, na níž se dítě nachází 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c) d.individualizovaná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smtClean="0"/>
              <a:t>Neužívá žádné srovnávání, ale sleduje postup a dosaženou úroveň za určitý časový úsek. Je předpokladem pro pozitivní motivaci k dalšímu snažení, rozvoji. Je velmi potřebná u méně úspěšných nebo jakýmkoliv způsobem znevýhodněných. dětí. Správně stanovená diagnóza může předejít vzniku možných problému ve vývoji.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d)</a:t>
            </a:r>
            <a:r>
              <a:rPr lang="cs-CZ" altLang="cs-CZ" sz="1900" smtClean="0"/>
              <a:t> </a:t>
            </a:r>
            <a:r>
              <a:rPr lang="cs-CZ" altLang="cs-CZ" sz="1900" b="1" smtClean="0"/>
              <a:t>d. diferenciální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smtClean="0"/>
              <a:t>Slouží např. k rozlišení stávajících a přetrvávajících obtíží, které mohou mít stejné projevy, ale různé příčiny.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Nejfrekventovanější témata pedagogické a pedagogicko-psychologické diagnostiky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Školní </a:t>
            </a:r>
            <a:r>
              <a:rPr lang="cs-CZ" altLang="cs-CZ" sz="2100" b="1" smtClean="0"/>
              <a:t>výkon</a:t>
            </a:r>
            <a:r>
              <a:rPr lang="cs-CZ" altLang="cs-CZ" sz="2100" smtClean="0"/>
              <a:t>: didaktické testy, testy inteligence, diagnostika specifických poruch učení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smtClean="0"/>
              <a:t>Chování</a:t>
            </a:r>
            <a:r>
              <a:rPr lang="cs-CZ" altLang="cs-CZ" sz="2100" smtClean="0"/>
              <a:t> jednotlivých žáků: poruchy chování, rizikové chování, poruchy regulace (např. hyperaktivita, ADHD, ADD)…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smtClean="0"/>
              <a:t>Vztahy</a:t>
            </a:r>
            <a:r>
              <a:rPr lang="cs-CZ" altLang="cs-CZ" sz="2100" smtClean="0"/>
              <a:t> v kolektivu třídy, ve škole; klima třídy a školy příklady: polarizace pozic, šikanování; sociometrie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Vztahy a úroveň </a:t>
            </a:r>
            <a:r>
              <a:rPr lang="cs-CZ" altLang="cs-CZ" sz="2100" b="1" smtClean="0"/>
              <a:t>spolupráce</a:t>
            </a:r>
            <a:r>
              <a:rPr lang="cs-CZ" altLang="cs-CZ" sz="2100" smtClean="0"/>
              <a:t> mezi školou (učiteli), žákem a rodinou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smtClean="0"/>
              <a:t>Vlastní hodnocení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Reflexe a </a:t>
            </a:r>
            <a:r>
              <a:rPr lang="cs-CZ" altLang="cs-CZ" sz="2100" b="1" smtClean="0"/>
              <a:t>vlastní hodnocení práce pedagoga</a:t>
            </a:r>
            <a:r>
              <a:rPr lang="cs-CZ" altLang="cs-CZ" sz="210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Charakteristické (nebo ideální?) rysy pedagogické diagnostiky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7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700" b="1" smtClean="0"/>
              <a:t>komplexnost</a:t>
            </a:r>
            <a:r>
              <a:rPr lang="cs-CZ" altLang="cs-CZ" sz="1700" smtClean="0"/>
              <a:t> - projevy žáka je třeba interpretovat v kontextu vnějších vlivů (rodina, společnost, škola, osobost jedince)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b="1" smtClean="0"/>
              <a:t>respekt </a:t>
            </a:r>
            <a:r>
              <a:rPr lang="cs-CZ" altLang="cs-CZ" sz="1700" smtClean="0"/>
              <a:t>k dosavadnímu individuálnímu vývoji žáka - postupy jsou plánovány tak, aby odpovídaly dané úrovni dítěte bez ohledu na jeho kalendářní věk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b="1" smtClean="0"/>
              <a:t>vědomí dlouhodobosti</a:t>
            </a:r>
            <a:r>
              <a:rPr lang="cs-CZ" altLang="cs-CZ" sz="1700" smtClean="0"/>
              <a:t> procesu - jde vždy o sled kroků, na základě diagnózy volí pedagog optimální metody, které se mohou v průběhu vývoje žáka měnit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smtClean="0"/>
              <a:t>sledování </a:t>
            </a:r>
            <a:r>
              <a:rPr lang="cs-CZ" altLang="cs-CZ" sz="1700" b="1" smtClean="0"/>
              <a:t>validity</a:t>
            </a:r>
            <a:r>
              <a:rPr lang="cs-CZ" altLang="cs-CZ" sz="1700" smtClean="0"/>
              <a:t> diagnostických testů - testy a zkoušky musí diagnostikovat jev, na který jsou zaměřeny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smtClean="0"/>
              <a:t>zajištění </a:t>
            </a:r>
            <a:r>
              <a:rPr lang="cs-CZ" altLang="cs-CZ" sz="1700" b="1" smtClean="0"/>
              <a:t>reliability</a:t>
            </a:r>
            <a:r>
              <a:rPr lang="cs-CZ" altLang="cs-CZ" sz="1700" smtClean="0"/>
              <a:t> - určitý příznak musí být měřen s takovou přesností, aby bylo jisté, že tentýž příznak se projeví i s určitým časovým odstupem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smtClean="0"/>
              <a:t>záruka </a:t>
            </a:r>
            <a:r>
              <a:rPr lang="cs-CZ" altLang="cs-CZ" sz="1700" b="1" smtClean="0"/>
              <a:t>objektivity</a:t>
            </a:r>
            <a:r>
              <a:rPr lang="cs-CZ" altLang="cs-CZ" sz="1700" smtClean="0"/>
              <a:t> - při diagnostice je třeba minimalizovat subjektivní postoje pedagoga, který by neměl podlehnout např. negativnímu očekávání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700" smtClean="0"/>
              <a:t>(dle Průchy, 2009)</a:t>
            </a:r>
          </a:p>
          <a:p>
            <a:pPr eaLnBrk="1" hangingPunct="1">
              <a:lnSpc>
                <a:spcPct val="80000"/>
              </a:lnSpc>
            </a:pPr>
            <a:endParaRPr lang="cs-CZ" altLang="cs-CZ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Cíle diagnostiky</a:t>
            </a:r>
            <a:r>
              <a:rPr lang="cs-CZ" altLang="cs-CZ" b="1" smtClean="0"/>
              <a:t> </a:t>
            </a:r>
            <a:endParaRPr lang="cs-CZ" altLang="cs-CZ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752600"/>
            <a:ext cx="8667750" cy="3189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900" b="1" u="sng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„Diagnostics“ </a:t>
            </a:r>
            <a:r>
              <a:rPr lang="cs-CZ" altLang="cs-CZ" sz="1900" smtClean="0"/>
              <a:t>vs.</a:t>
            </a:r>
            <a:r>
              <a:rPr lang="cs-CZ" altLang="cs-CZ" sz="1900" b="1" smtClean="0"/>
              <a:t> „assessment“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v lékařství chápána jako klasifikace, zařazení jevu do určité třídy. V psychologii a pedagogice nejde jen o zjišťování abnormit, ale o rozpoznávání kvality a úrovně některých psychických funkcí, zjišťování individuálních zvláštností.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i="1" smtClean="0"/>
              <a:t>Označení „diagnostika“ může být tedy dokonce zavádějící, zaměňujeme-li diagnostiku za „labelíng</a:t>
            </a:r>
            <a:r>
              <a:rPr lang="cs-CZ" altLang="cs-CZ" sz="1600" smtClean="0"/>
              <a:t>“ (nálepkování); pro diagnostiku procesů je patrně výstižnější termín „assessment“ (posuzování)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Další pojetí „diagnostiky“ – reflexe; sebereflexe; sledování normálního vývoje; identifikace silných stránek; východiska pro prognózu, pro prevenci…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dirty="0" smtClean="0"/>
              <a:t>Na co si dát pozor: </a:t>
            </a:r>
            <a:r>
              <a:rPr lang="cs-CZ" altLang="cs-CZ" sz="3400" b="1" dirty="0" err="1" smtClean="0"/>
              <a:t>labeling</a:t>
            </a:r>
            <a:endParaRPr lang="cs-CZ" altLang="cs-CZ" sz="34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 smtClean="0"/>
              <a:t>   Odbornou pedagogicko psychologickou diagnostiku osobnosti dětí, mládeže i dospělých  nesmíme zaměňovat s </a:t>
            </a:r>
            <a:r>
              <a:rPr lang="cs-CZ" altLang="cs-CZ" sz="2600" b="1" i="1" smtClean="0"/>
              <a:t>labelingem</a:t>
            </a:r>
            <a:r>
              <a:rPr lang="cs-CZ" altLang="cs-CZ" sz="2600" smtClean="0"/>
              <a:t>, což je subjektivistické štítkování, etiketizování a nálepkování osobnosti, které často stigmatizuje postižené jedince na dlouhou dobu.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 smtClean="0"/>
              <a:t>   (</a:t>
            </a:r>
            <a:r>
              <a:rPr lang="cs-CZ" altLang="cs-CZ" sz="2600" i="1" smtClean="0"/>
              <a:t>rváč, lenoch, trojkař, mentál, sociál, zbohatlík</a:t>
            </a:r>
            <a:r>
              <a:rPr lang="cs-CZ" altLang="cs-CZ" sz="2600" smtClean="0"/>
              <a:t>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6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3. Diagnostický proces a diagnostické postupy a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Diagnostický proces začíná tím, že si uvědomíme, ŽE chceme diagnostikovat (co a proč) – pak následuje otázka JAK.</a:t>
            </a:r>
          </a:p>
          <a:p>
            <a:pPr eaLnBrk="1" hangingPunct="1"/>
            <a:r>
              <a:rPr lang="cs-CZ" altLang="cs-CZ" smtClean="0"/>
              <a:t>(Nebo dokonce tím, že si uvědomíme, že ve skutečnosti už diagnostikujeme)</a:t>
            </a:r>
          </a:p>
          <a:p>
            <a:pPr eaLnBrk="1" hangingPunct="1"/>
            <a:r>
              <a:rPr lang="cs-CZ" altLang="cs-CZ" smtClean="0"/>
              <a:t>Naopak závěr by měl naznačovat, </a:t>
            </a:r>
            <a:r>
              <a:rPr lang="cs-CZ" altLang="cs-CZ" i="1" smtClean="0"/>
              <a:t>co máme dělat</a:t>
            </a:r>
            <a:r>
              <a:rPr lang="cs-CZ" altLang="cs-CZ" smtClean="0"/>
              <a:t> – právě tím se diagnostika liší od prostého nálepkování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Postupy – míra obecnosti</a:t>
            </a:r>
            <a:endParaRPr lang="cs-CZ" altLang="cs-CZ" sz="34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METODOLOGIE: obor, který se zabývá principy, tvorbou i aplikací metod; případně širší vymezení určitého přístupu (např. kvantitativní, kvalitativní metodologie…) 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METODIKA: koncepce práce – např. metodika provádění výzkumu, metodika zjišťování výslytu problémů (skríning…)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METODA: typ konkrétního postupu – např. rozhovor, dotazník, test…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KONKRÉTNÍ „NÁSTROJ“ – konkrétní test, schéma rozhovoru, diagnostické situace – např. i hra…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Přístupy</a:t>
            </a:r>
            <a:r>
              <a:rPr lang="cs-CZ" altLang="cs-CZ" sz="3400" smtClean="0"/>
              <a:t> </a:t>
            </a:r>
            <a:r>
              <a:rPr lang="cs-CZ" altLang="cs-CZ" sz="2400" smtClean="0"/>
              <a:t>(obdobně jako v dg.psychologické a pedagogicko-psychologické)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Individuální (kazuistický) + testový (metrický)</a:t>
            </a:r>
          </a:p>
          <a:p>
            <a:pPr eaLnBrk="1" hangingPunct="1"/>
            <a:r>
              <a:rPr lang="cs-CZ" altLang="cs-CZ" sz="2600" smtClean="0"/>
              <a:t>Zaměření na jednotlivce + na skupinu + na interakci, jev, proces</a:t>
            </a:r>
          </a:p>
          <a:p>
            <a:pPr eaLnBrk="1" hangingPunct="1"/>
            <a:r>
              <a:rPr lang="cs-CZ" altLang="cs-CZ" sz="2600" smtClean="0"/>
              <a:t>Zaměření na sebe a na druhé</a:t>
            </a:r>
          </a:p>
          <a:p>
            <a:pPr eaLnBrk="1" hangingPunct="1"/>
            <a:r>
              <a:rPr lang="cs-CZ" altLang="cs-CZ" sz="2600" smtClean="0"/>
              <a:t>Zaměření na úzce vymezený problém a na kontext</a:t>
            </a:r>
          </a:p>
          <a:p>
            <a:pPr eaLnBrk="1" hangingPunct="1"/>
            <a:r>
              <a:rPr lang="cs-CZ" altLang="cs-CZ" sz="2600" smtClean="0"/>
              <a:t>Kvalitativní + kvantitativní </a:t>
            </a:r>
          </a:p>
          <a:p>
            <a:pPr eaLnBrk="1" hangingPunct="1"/>
            <a:r>
              <a:rPr lang="cs-CZ" altLang="cs-CZ" sz="2600" smtClean="0"/>
              <a:t>Praktický, zaměřený na intervenci + výzkumný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METODA</a:t>
            </a:r>
            <a:endParaRPr lang="cs-CZ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Představuje zcela </a:t>
            </a:r>
            <a:r>
              <a:rPr lang="cs-CZ" altLang="cs-CZ" sz="2000" b="1" i="1" smtClean="0"/>
              <a:t>konkrétní cestu</a:t>
            </a:r>
            <a:r>
              <a:rPr lang="cs-CZ" altLang="cs-CZ" sz="2000" smtClean="0"/>
              <a:t>, způsob, nástroj, pomůcku  k řešení </a:t>
            </a:r>
            <a:r>
              <a:rPr lang="cs-CZ" altLang="cs-CZ" sz="2000" b="1" i="1" smtClean="0"/>
              <a:t>dílčího</a:t>
            </a:r>
            <a:r>
              <a:rPr lang="cs-CZ" altLang="cs-CZ" sz="2000" smtClean="0"/>
              <a:t> odborného, vědeckého , vědeckého výzkumného či experimentálního problému.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Metody jsou  specifické dle jednotlivých věd - </a:t>
            </a:r>
            <a:r>
              <a:rPr lang="cs-CZ" altLang="cs-CZ" sz="2000" b="1" smtClean="0"/>
              <a:t>teoretické</a:t>
            </a:r>
            <a:r>
              <a:rPr lang="cs-CZ" altLang="cs-CZ" sz="2000" smtClean="0"/>
              <a:t> (např. analýza, syntéza) a </a:t>
            </a:r>
            <a:r>
              <a:rPr lang="cs-CZ" altLang="cs-CZ" sz="2000" b="1" smtClean="0"/>
              <a:t>empirické</a:t>
            </a:r>
            <a:r>
              <a:rPr lang="cs-CZ" altLang="cs-CZ" sz="2000" smtClean="0"/>
              <a:t> (např. výkonové). Odpovídají na otázku ,,jak".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V psychologii je tradiční dělení metod na </a:t>
            </a:r>
            <a:r>
              <a:rPr lang="cs-CZ" altLang="cs-CZ" sz="2000" b="1" smtClean="0"/>
              <a:t>psychometrické</a:t>
            </a:r>
            <a:r>
              <a:rPr lang="cs-CZ" altLang="cs-CZ" sz="2000" smtClean="0"/>
              <a:t> (testové)  a</a:t>
            </a:r>
            <a:r>
              <a:rPr lang="cs-CZ" altLang="cs-CZ" sz="2000" b="1" smtClean="0"/>
              <a:t> klinické</a:t>
            </a:r>
            <a:r>
              <a:rPr lang="cs-CZ" altLang="cs-CZ" sz="2000" smtClean="0"/>
              <a:t> (např. rozhovor). </a:t>
            </a:r>
            <a:r>
              <a:rPr lang="cs-CZ" altLang="cs-CZ" sz="2000" i="1" smtClean="0"/>
              <a:t>Toto rozlišení má řadu paralel i v pedagogice.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i="1" smtClean="0"/>
              <a:t>Orientační tabulka.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Organizace výuky v ZS 2020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10. 10. úvod, seznámení s obsahem předmětu, se zaměřením účastníků, výběr témat, zadání seminárního úkolu; téma 1</a:t>
            </a:r>
          </a:p>
          <a:p>
            <a:pPr eaLnBrk="1" hangingPunct="1"/>
            <a:r>
              <a:rPr lang="cs-CZ" altLang="cs-CZ" dirty="0" smtClean="0"/>
              <a:t>7. 11.  11:00 – 13:50</a:t>
            </a:r>
          </a:p>
          <a:p>
            <a:pPr lvl="1" eaLnBrk="1" hangingPunct="1"/>
            <a:r>
              <a:rPr lang="cs-CZ" altLang="cs-CZ" dirty="0" smtClean="0"/>
              <a:t>téma 2, seminární úkol (varianta kresba, metoda)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0"/>
            <a:ext cx="89154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Metody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25538"/>
            <a:ext cx="89154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pozorování</a:t>
            </a:r>
            <a:r>
              <a:rPr lang="cs-CZ" altLang="cs-CZ" sz="1500" smtClean="0"/>
              <a:t> - jedna z nejvýznamějších metod pedagoga, umožňuje získat údaje za delší časové období, sledovat reakce na odlišné události v bezprostředním kontextu školní reality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anamnéza</a:t>
            </a:r>
            <a:r>
              <a:rPr lang="cs-CZ" altLang="cs-CZ" sz="1500" smtClean="0"/>
              <a:t> - je předpokladem prorespektování dosavadního individuálního vývoje dítěte, rodinná anamnéza shromažďuje údaje o rodině, osobní anamnéza zachycuje údaje o vývoji jedince nutné k pochopení jeho současného stavu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rozhovor</a:t>
            </a:r>
            <a:r>
              <a:rPr lang="cs-CZ" altLang="cs-CZ" sz="1500" b="1" smtClean="0"/>
              <a:t> </a:t>
            </a:r>
            <a:r>
              <a:rPr lang="cs-CZ" altLang="cs-CZ" sz="1500" smtClean="0"/>
              <a:t>- poskytuje bezprostřední odpovědi, odhaluje aktuální prožívání žáka (rodičů), peagog může využít i strukturovaný rozhovor (vhodně sestavené otázky směřující k řešení určitého problému)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dotazník</a:t>
            </a:r>
            <a:r>
              <a:rPr lang="cs-CZ" altLang="cs-CZ" sz="1500" smtClean="0"/>
              <a:t> - pokud umožňuje výběr z předem formulovaných odpovědí, umožňuje lepší zpracování, volné odpovědi mají naopak autentickou hodnotu (závisí ovšem na schopnosti respondenta vyjádřit se)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didaktické test</a:t>
            </a:r>
            <a:r>
              <a:rPr lang="cs-CZ" altLang="cs-CZ" sz="1500" b="1" smtClean="0"/>
              <a:t>y</a:t>
            </a:r>
            <a:r>
              <a:rPr lang="cs-CZ" altLang="cs-CZ" sz="1500" smtClean="0"/>
              <a:t> - druh zkoušek, které se skládají z různých úkolů, standardizované testy mají jasný způsob zadávání a vyhodnocují se pomocí stanovených kritérií, nestandardizované testy jsou méně náročné na vyhodnocení, mohou mít ale nižší validitu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sociogram</a:t>
            </a:r>
            <a:r>
              <a:rPr lang="cs-CZ" altLang="cs-CZ" sz="1500" smtClean="0"/>
              <a:t> - pomocí otázek kladených žákům postihuje klima ve třídě a vztahy mezi žáky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analýza prací žáků</a:t>
            </a:r>
            <a:r>
              <a:rPr lang="cs-CZ" altLang="cs-CZ" sz="1500" u="sng" smtClean="0"/>
              <a:t> (žákovské portfolio)</a:t>
            </a:r>
            <a:r>
              <a:rPr lang="cs-CZ" altLang="cs-CZ" sz="1500" smtClean="0"/>
              <a:t> - ukazuje úroveň osvojení učiva, odráží kvalitu práce učitele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analýza pedagogické dokumentace</a:t>
            </a:r>
            <a:r>
              <a:rPr lang="cs-CZ" altLang="cs-CZ" sz="1500" smtClean="0"/>
              <a:t> - s její pomocí si lze lépe uvědomit širší rámec výuky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hra</a:t>
            </a:r>
            <a:r>
              <a:rPr lang="cs-CZ" altLang="cs-CZ" sz="1500" smtClean="0"/>
              <a:t> - významný diagnostický prostředek, sledujeme výběr her, uplatnění fantazie, soustředění, motoriku, úroveň komunikace, sociální kontakty (Průcha, 2009)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Vlastnosti metod, nároky kladené na metody</a:t>
            </a:r>
            <a:endParaRPr lang="cs-CZ" altLang="cs-CZ" sz="340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Pro každý typ výzkumu: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Validita: </a:t>
            </a:r>
            <a:r>
              <a:rPr lang="cs-CZ" altLang="cs-CZ" sz="1900" i="1" smtClean="0"/>
              <a:t>platnost;</a:t>
            </a:r>
            <a:r>
              <a:rPr lang="cs-CZ" altLang="cs-CZ" sz="1900" b="1" smtClean="0"/>
              <a:t> </a:t>
            </a:r>
            <a:r>
              <a:rPr lang="cs-CZ" altLang="cs-CZ" sz="1900" smtClean="0"/>
              <a:t>metoda zjišťuje to, co má zjistit, to, co tvrdí, že zjišťuje; poskytuje pravdivé informace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Zvláště pro kvantifikované metody: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Reliabilita: </a:t>
            </a:r>
            <a:r>
              <a:rPr lang="cs-CZ" altLang="cs-CZ" sz="1900" smtClean="0"/>
              <a:t>spolehlivost; metoda měří stabilně (pokaždé stejně) a konzistentně (vždy stejný jev) – „zjišťuje jednu věc a stále totéž 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Objektivnost: </a:t>
            </a:r>
            <a:r>
              <a:rPr lang="cs-CZ" altLang="cs-CZ" sz="1900" smtClean="0"/>
              <a:t>míra nezávislosti použité metody na osobnosti uživatele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Standardnost: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požadavek, aby metoda byla používána u různých osob za podmínek pro všechny osoby stejných (standardní </a:t>
            </a:r>
            <a:r>
              <a:rPr lang="cs-CZ" altLang="cs-CZ" sz="1700" i="1" smtClean="0"/>
              <a:t>administrace</a:t>
            </a:r>
            <a:r>
              <a:rPr lang="cs-CZ" altLang="cs-CZ" sz="17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Existence </a:t>
            </a:r>
            <a:r>
              <a:rPr lang="cs-CZ" altLang="cs-CZ" sz="1700" i="1" smtClean="0"/>
              <a:t>norem</a:t>
            </a:r>
            <a:r>
              <a:rPr lang="cs-CZ" altLang="cs-CZ" sz="1700" smtClean="0"/>
              <a:t>, které umožňují porovnání výsledku s populačním vzorkem</a:t>
            </a:r>
            <a:r>
              <a:rPr lang="cs-CZ" altLang="cs-CZ" sz="1700" b="1" smtClean="0"/>
              <a:t> </a:t>
            </a:r>
            <a:r>
              <a:rPr lang="cs-CZ" altLang="cs-CZ" sz="1700" smtClean="0"/>
              <a:t>(standardizace)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Etické otázky spojené s diagnostikou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Univerzální zásada „primum non nocere“ (především neškodit)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Uvědomit si, že diagnostika může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Zasahovat do soukromí toho, kdo je diagnostikován, narušovat 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Ovlivňovat jeho další možnosti </a:t>
            </a:r>
            <a:r>
              <a:rPr lang="cs-CZ" altLang="cs-CZ" sz="1600" smtClean="0"/>
              <a:t>(např. didaktické testy v přijímacím řízení)</a:t>
            </a:r>
            <a:r>
              <a:rPr lang="cs-CZ" altLang="cs-CZ" sz="17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Nároky na </a:t>
            </a:r>
            <a:r>
              <a:rPr lang="cs-CZ" altLang="cs-CZ" sz="1900" b="1" smtClean="0"/>
              <a:t>vlastnosti diagnostických metod</a:t>
            </a:r>
            <a:r>
              <a:rPr lang="cs-CZ" altLang="cs-CZ" sz="1900" smtClean="0"/>
              <a:t> i omezení týkající se toho, </a:t>
            </a:r>
            <a:r>
              <a:rPr lang="cs-CZ" altLang="cs-CZ" sz="1900" b="1" smtClean="0"/>
              <a:t>kdo může</a:t>
            </a:r>
            <a:r>
              <a:rPr lang="cs-CZ" altLang="cs-CZ" sz="1900" smtClean="0"/>
              <a:t> s metodou pracovat a interpretovat výsledky, mají předcházet právě etickým lapsům a poškozování klientů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U metod, které se ptají na citlivá témata (např. zaměstnanec školy hovoří o své spokojenosti s kroky vedení školy) je třeba zajistit nepostižitelnost za tyto názory (např. důsledně anonymní podoba šetření)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Individuální šetření u nezletilých podléhá nutnosti informovaného souhlasu rodičů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Výsledky</a:t>
            </a:r>
            <a:r>
              <a:rPr lang="cs-CZ" altLang="cs-CZ" sz="1900" smtClean="0"/>
              <a:t> vyšetření je třeba považovat za citlivé údaje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Cíle (dle syllabu)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smtClean="0"/>
              <a:t>Studenti se seznámí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s možnostmi a úskalími pedagogicko-psychologické diagnostiky,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se zásadami práce s diagnostickými metodami,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s užitím diagnostických metod u jednotlivých klientů. Velký důraz bude kladen na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analýzu dětské kresby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Na konci kurzu bude student schopen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detekovat kresby dětí, u nichž je důvodné podezření na psychické a fyzické týrání nebo sexuální zneužívání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používat klinické metody (rozhovor, pozorování) a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testové metody (osobnostní dotazníky) k výzkumným účelům.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Osnova (dle syllabu)</a:t>
            </a:r>
            <a:endParaRPr lang="cs-CZ" altLang="cs-CZ" sz="3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844675"/>
            <a:ext cx="8902700" cy="5013325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Diagnostická činnost a diagnostická metoda; předmět a subjekt diagnostiky, vztah pedagogické a pedagogicko-psychologické diagnostiky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Hlavní kategorie proměnných v diagnostice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Zásady práce s diagnostickými metodami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Užití diagnostiky v praxi; cíle a postupy, strategie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Základní vlastnosti testů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Klasifikace diagnostických metod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1) Klinické metody: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a) Pozorování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b) Rozhovor (fáze rozhovoru, techniky vedení rozhovoru, technika kladení otázek, technika jednoduché akceptace, technika zachycení a objasnění, technika parafrázování, technika interpretace, technika ujištění, technika používání pomlk, registrace rozhovoru, anamnéza)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c) Analýza spontánních produktů - dětská kresba a možnosti jejího využití v diagnostice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2) Testové metody - co lze měřit testem? Reliabilita a validita testu. Jak interpretovat testové nálezy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 i="1" smtClean="0"/>
              <a:t>Pozn: cíle, osnova i požadavky na absolvování jsou oproti syllabu změměny – viz níže</a:t>
            </a:r>
            <a:r>
              <a:rPr lang="cs-CZ" altLang="cs-CZ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Literatura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Čáp, J., Mareš, J. (2001). Psychologie pro učitele. Praha: Portál.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(klima školní třídy, klima školy)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Svoboda, M., Krejčířová, D., Vágnerová, M. (2009). Psychodiagnostika dětí a dospívajících. Praha: Portál.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(nároky kladené na metody, etické otázky, konkrétní nástroje)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Miovský, M. (2006). Kvalitativní přístup a metody v psychologickém výzkumu. Praha: Grada.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(pozorování, rozhovor)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!!! Aktualizované odkazy ke konkrétném otázkám přikládám ve zvláštním souboru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Požadavky pro absolvování</a:t>
            </a:r>
            <a:endParaRPr lang="cs-CZ" altLang="cs-CZ" sz="34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472" y="1752600"/>
            <a:ext cx="9577063" cy="42672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Popis </a:t>
            </a:r>
            <a:r>
              <a:rPr lang="cs-CZ" altLang="cs-CZ" dirty="0" smtClean="0"/>
              <a:t>problémové situace, v níž diagnostika přispěla (nebo by mohla přispět) k řešení </a:t>
            </a:r>
          </a:p>
          <a:p>
            <a:pPr eaLnBrk="1" hangingPunct="1"/>
            <a:r>
              <a:rPr lang="cs-CZ" altLang="cs-CZ" dirty="0" smtClean="0"/>
              <a:t>Další možnost: návrh sociometrického šetření formou hry </a:t>
            </a:r>
          </a:p>
          <a:p>
            <a:pPr eaLnBrk="1" hangingPunct="1"/>
            <a:r>
              <a:rPr lang="cs-CZ" altLang="cs-CZ" dirty="0" smtClean="0"/>
              <a:t>Analýza kresby dle zadání (nutné prezentovat na příštím </a:t>
            </a:r>
            <a:r>
              <a:rPr lang="cs-CZ" altLang="cs-CZ" dirty="0" smtClean="0"/>
              <a:t>setkání)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Podrobnosti k zadání najdete v hromadném mailu!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Témata </a:t>
            </a:r>
            <a:r>
              <a:rPr lang="cs-CZ" altLang="cs-CZ" sz="2400" smtClean="0"/>
              <a:t>(upraveno)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1. Diagnostika jako obor, pedagogicko-psychologická a pedagogická diagnostika: vztahy a trendy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2. Cíle ped. diagnostiky, obvyklé oblasti – „Proč diagnostika nevede vždy k diagnóze“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3. Objekt a subjekt diagnostiky; v jaké roli se můžeme s diagnostikou setkat (– „od managera po oběť“), „formalizovaná“ a „neformální“ diagnostika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4. Diagnostické postupy a metody – kvalitativní postupy (pozorování, rozhovor, analýza produktů…), kvantitativní/“metrické“ postupy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5. Diagnostika jednotlivce, skupiny, procesu, vlastní diagnostika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6. Diagnostické metody a nároky na ně kladené – standardizace, validita, reliabilita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692150"/>
            <a:ext cx="8667750" cy="865188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1. Diagnostika jako disciplína a diagnostická činnost</a:t>
            </a:r>
            <a:endParaRPr lang="cs-CZ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700" smtClean="0"/>
              <a:t>Pedagogická </a:t>
            </a:r>
            <a:r>
              <a:rPr lang="cs-CZ" altLang="cs-CZ" sz="1700" b="1" smtClean="0"/>
              <a:t>disciplína</a:t>
            </a:r>
            <a:r>
              <a:rPr lang="cs-CZ" altLang="cs-CZ" sz="1700" smtClean="0"/>
              <a:t> zabývající se otázkami diagnostikování subjektů převážně ve školním prostředí. Formuluje teorii pedagogického diagnostikování a způsoby interpretace pedagogických diagnóz. (Průcha, Walterová, Mareš 2003) Pedagogickou diagnostiku provádí pedagog ve třídě a v případě potřeby speciální pedagogové a psychologové v pedagogicko-psychologické poradně.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17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1700" smtClean="0"/>
              <a:t>Diagnostikou rozumíme </a:t>
            </a:r>
            <a:r>
              <a:rPr lang="cs-CZ" altLang="cs-CZ" sz="1700" b="1" smtClean="0"/>
              <a:t>poznávání, analýzu, interpretaci a hodnocení edukační reality,</a:t>
            </a:r>
            <a:r>
              <a:rPr lang="cs-CZ" altLang="cs-CZ" sz="1700" smtClean="0"/>
              <a:t> převážně se zaměřením na jednotlivce, popř. v kontextu skupiny. Zabývá se aktuálním výkonem jedince a analyzuje ho v souvislosti s osobnostním vývojem a vnějšími vlivy, jenž na tento vývoj spolupůsobí. Na základě získaných údajů zahajuje bezprostřední intervenci, navrhuje použití dalších metod a postupů a vypracovává individuální vzdělávací plán. Směřuje k maximálnímu uspokojování žákových vzdělávacích potřeb. (Průcha, 2009)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smtClean="0"/>
              <a:t>(Fišerová, H. – portál RVP, 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Pedagogická a pedagogicko-psychologická diagnostika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Rozvoj PD u nás výraznější od 60. let v souvislosti s rozvojem pedagogicko-psychologického poradenství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Některá pojetí považují PD spíše za klasickou PPD aplikovanou v pedagogické praxi (Hrabal, 2002)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Otevřená pak ale zůstává otázka rozdílných cílů, kompetencí, ale i metod</a:t>
            </a:r>
          </a:p>
          <a:p>
            <a:pPr eaLnBrk="1" hangingPunct="1">
              <a:lnSpc>
                <a:spcPct val="80000"/>
              </a:lnSpc>
            </a:pPr>
            <a:endParaRPr lang="cs-CZ" altLang="cs-CZ" sz="21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Široká definice: </a:t>
            </a:r>
            <a:r>
              <a:rPr lang="cs-CZ" altLang="cs-CZ" sz="2100" i="1" smtClean="0"/>
              <a:t>„(P.d. je) speciálně pedagogická disciplína, která se zabývá objektivním zjišťováním, posuzováním a hodnocením vnějších a vnitřních podmínek i průběhu a výsledku výchovně vzdělávacího procesu. Na základe těchto zjištění jsou potom vyslovovány prognostické úvahy a navrhována pedagogická opatření“</a:t>
            </a:r>
            <a:r>
              <a:rPr lang="cs-CZ" altLang="cs-CZ" sz="2100" smtClean="0"/>
              <a:t> (Chráska, 1998).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4519</TotalTime>
  <Words>1713</Words>
  <Application>Microsoft Office PowerPoint</Application>
  <PresentationFormat>A4 (210 x 297 mm)</PresentationFormat>
  <Paragraphs>187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Verdana</vt:lpstr>
      <vt:lpstr>Wingdings</vt:lpstr>
      <vt:lpstr>Profil</vt:lpstr>
      <vt:lpstr>Pedagogická diagnostika</vt:lpstr>
      <vt:lpstr>Organizace výuky v ZS 2020</vt:lpstr>
      <vt:lpstr>Cíle (dle syllabu)</vt:lpstr>
      <vt:lpstr>Osnova (dle syllabu)</vt:lpstr>
      <vt:lpstr>Literatura</vt:lpstr>
      <vt:lpstr>Požadavky pro absolvování</vt:lpstr>
      <vt:lpstr>Témata (upraveno)</vt:lpstr>
      <vt:lpstr>1. Diagnostika jako disciplína a diagnostická činnost</vt:lpstr>
      <vt:lpstr>Pedagogická a pedagogicko-psychologická diagnostika</vt:lpstr>
      <vt:lpstr>2. Cíle a zaměření pedagogické diagnostiky; posuny v důrazu pedagogické diagnostiky</vt:lpstr>
      <vt:lpstr>Zaměření pedagogické diagnostiky  (dle Zelinkové, 2001)</vt:lpstr>
      <vt:lpstr>Nejfrekventovanější témata pedagogické a pedagogicko-psychologické diagnostiky</vt:lpstr>
      <vt:lpstr>Charakteristické (nebo ideální?) rysy pedagogické diagnostiky</vt:lpstr>
      <vt:lpstr>Cíle diagnostiky </vt:lpstr>
      <vt:lpstr>Na co si dát pozor: labeling</vt:lpstr>
      <vt:lpstr>3. Diagnostický proces a diagnostické postupy a metody</vt:lpstr>
      <vt:lpstr>Postupy – míra obecnosti</vt:lpstr>
      <vt:lpstr>Přístupy (obdobně jako v dg.psychologické a pedagogicko-psychologické)</vt:lpstr>
      <vt:lpstr>METODA</vt:lpstr>
      <vt:lpstr>Metody</vt:lpstr>
      <vt:lpstr>Vlastnosti metod, nároky kladené na metody</vt:lpstr>
      <vt:lpstr>Etické otázky spojené s diagnostikou</vt:lpstr>
    </vt:vector>
  </TitlesOfParts>
  <Company>Tomáš Kohoutek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diagnostika</dc:title>
  <dc:creator>Tomáš Kohoutek</dc:creator>
  <cp:lastModifiedBy>W</cp:lastModifiedBy>
  <cp:revision>28</cp:revision>
  <dcterms:created xsi:type="dcterms:W3CDTF">2012-10-05T19:20:17Z</dcterms:created>
  <dcterms:modified xsi:type="dcterms:W3CDTF">2020-10-19T00:19:49Z</dcterms:modified>
</cp:coreProperties>
</file>