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91" r:id="rId3"/>
    <p:sldId id="280" r:id="rId4"/>
    <p:sldId id="289" r:id="rId5"/>
    <p:sldId id="269" r:id="rId6"/>
    <p:sldId id="308" r:id="rId7"/>
    <p:sldId id="309" r:id="rId8"/>
    <p:sldId id="276" r:id="rId9"/>
    <p:sldId id="290" r:id="rId10"/>
    <p:sldId id="283" r:id="rId11"/>
    <p:sldId id="307" r:id="rId12"/>
    <p:sldId id="270" r:id="rId13"/>
    <p:sldId id="284" r:id="rId14"/>
    <p:sldId id="285" r:id="rId15"/>
    <p:sldId id="299" r:id="rId16"/>
    <p:sldId id="272" r:id="rId17"/>
    <p:sldId id="273" r:id="rId18"/>
    <p:sldId id="292" r:id="rId19"/>
    <p:sldId id="282" r:id="rId20"/>
    <p:sldId id="274" r:id="rId21"/>
    <p:sldId id="257" r:id="rId22"/>
    <p:sldId id="261" r:id="rId23"/>
    <p:sldId id="263" r:id="rId24"/>
    <p:sldId id="277" r:id="rId25"/>
    <p:sldId id="293" r:id="rId26"/>
    <p:sldId id="294" r:id="rId27"/>
    <p:sldId id="295" r:id="rId28"/>
    <p:sldId id="296" r:id="rId29"/>
    <p:sldId id="297" r:id="rId30"/>
    <p:sldId id="298" r:id="rId31"/>
    <p:sldId id="306" r:id="rId32"/>
    <p:sldId id="265" r:id="rId33"/>
    <p:sldId id="266" r:id="rId34"/>
    <p:sldId id="267" r:id="rId35"/>
    <p:sldId id="278" r:id="rId36"/>
    <p:sldId id="279" r:id="rId37"/>
    <p:sldId id="287" r:id="rId38"/>
    <p:sldId id="300" r:id="rId39"/>
    <p:sldId id="301" r:id="rId40"/>
    <p:sldId id="302" r:id="rId41"/>
    <p:sldId id="303" r:id="rId42"/>
    <p:sldId id="304" r:id="rId43"/>
    <p:sldId id="259" r:id="rId44"/>
    <p:sldId id="260" r:id="rId45"/>
    <p:sldId id="286" r:id="rId46"/>
    <p:sldId id="305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ina Juřičková" initials="JJ" lastIdx="1" clrIdx="0">
    <p:extLst>
      <p:ext uri="{19B8F6BF-5375-455C-9EA6-DF929625EA0E}">
        <p15:presenceInfo xmlns:p15="http://schemas.microsoft.com/office/powerpoint/2012/main" userId="S-1-5-21-3659821243-2558678722-25262349-1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30T18:02:55.31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C365F-0874-0BD6-70D0-0A5E90E5B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084D0A-07E8-14C4-60B5-A7B522673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0EB251-4D9A-B544-D3D4-DEC1F64EF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2FF22E-9299-3168-2CC0-0F283D05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BF2715-5C8F-0749-CECA-00870FA2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11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E3CA1-A825-EA7E-9A95-04DA499A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D2FBD1-7B95-3BBE-DEF2-DD778A420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5082F9-6B5E-DD61-3902-C0A09AC2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D494B1-1770-EFA6-CC23-CCF503EB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165B7F-94C9-2133-3B45-09DEB3CF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731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EB61B4-59B5-80A1-7858-87B1DC1D8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D30BF7-8C14-448E-C90A-E21D4AF5E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220496-5B7A-9676-9ADC-A2072310F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CF651B-A022-54C0-3D22-C37FF300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09B5FC-FA8B-2506-F306-4DC375BE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31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50A75-DAB8-3917-1907-E0B72281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856184-4C3A-A8DD-E2AD-F07F90728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7E549D-C39D-92C3-B272-0E69ABB4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43F07D-4968-03AD-4697-87E490C3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6DC00C-32AB-9CDC-C03A-8186D1CD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57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DF095-C1D7-D3B3-E4E2-1702DFC8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5C2AF4-C716-7CD7-DD9C-0CE7691E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5C6BB6-D34C-362D-F489-372534DE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E89D4C-FEB1-310A-5CB3-D74348B4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208629-B169-3D50-3BEF-5F3CA150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15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2A97B-CE0E-6593-687B-35F5BFEB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656BDC-3E7A-F0E6-2ECA-8A57D0DC5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12379F-A3C1-DFB8-1468-2A099111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D8E54E-AFD0-3F55-B39C-6DC60FA7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5207AB-CB11-FEEA-30FC-B6852BE7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D01025-45E9-C565-8DF3-CE862AFA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84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ACB26-D757-A5DC-50F2-EB467FFA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6CB4E1-CC2D-37FA-3EA1-C645C94DE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EDA745-B061-CA5E-A789-6740F3C72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8A5506-A580-D85E-D90A-8F61A1BC0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276C37A-28BA-5D61-BD29-7E913B77F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5CE2BB5-B727-92E2-0120-270F173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BD712D-9232-EEF4-1568-46DC222F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28C7FB4-7009-EFC1-16F3-B3319F84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03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4FB1E-B883-AF20-56DE-4447C078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55A7187-3B45-4A7A-54EA-DD03443F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B4C4D9-C9E2-161B-0DD7-C298CA1A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5DE9E7C-32EA-286B-B7E8-EAF34FBA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55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248D608-60A6-303A-B53B-CB84B616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A407758-090D-EB1B-3E57-60CC3B08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1804AF-357E-031D-62A6-40E1F065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CAD5B-D88B-EDCF-033F-8524E1DF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26E759-3788-ACE0-7F44-DE75F22BE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A962E0-F182-7CE7-2A5B-F0705F665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CFA407-99EF-4B62-CFEF-7A1A8090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992689-BFD9-AA60-AE64-0AD8C7AE1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D3F64D-F437-1694-E104-22F12789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39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52F31-7A30-6F48-BCBF-3B977F68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52533A5-A48B-0EF7-C805-C0379A4E1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977BB89-8532-6E54-4421-A0D9DA360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A44EF8-0AD2-8F97-E364-B6FA2E1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3FBA2B-D86A-A6FB-0766-A0BE0F2C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C909C8-C414-3EA4-5C53-D30A0B86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59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CB23AE-CDC4-FB78-53DD-A50C3897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A4CD25-F031-06FA-F566-02232DD6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BA10E6-5DBC-DC11-27A1-752E0590C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679C2-921D-488A-9D19-A6071D0A71EC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9AE65B-5AE8-5C9C-744F-9639A1B73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558742-C5A8-31F4-B28D-F1F351F14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0C18F-EA04-4FEA-8F42-F53986F43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92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p.cz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KVyHsNDBLw&amp;ab_channel=JCMMBrno" TargetMode="External"/><Relationship Id="rId2" Type="http://schemas.openxmlformats.org/officeDocument/2006/relationships/hyperlink" Target="http://www.vyberskoly.cz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kariera.muni.cz/aktualne/aktuality/karierni-a-poradenske-centrum-maji-novou-posilu-do-tymu-sofii-berezk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europass/eportfolio/screen/share/documents/829fb8a1-f9d7-4b90-95a0-faeaa4820cd6?lang=c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tartid.cz/?fbclid=IwAR1FK11inZ0R3oJFxFDbb3e_5j4BJh6YzIurjBx0G8NYtbGCbcF5zB8awII" TargetMode="External"/><Relationship Id="rId4" Type="http://schemas.openxmlformats.org/officeDocument/2006/relationships/hyperlink" Target="https://www.coumim.cz/portfolio/portfolio?kodPortfolia=ICIDeJQVLTLOIBfrCyM3PwK4YmLRBklfMUJRzwHfkpUTR1fptRmejXdcfOTGZaMHUsupN3uXmkM5gRoz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testovani.smrov.cz/aktuality/projektivni-karty-stavy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-creative.cz/terapeuticke-pomucky-b-creative-resilio--zatezove-situace-a-zdroje-zvladan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adcevpk.cz/page/prakticke_pomucky_pro_vyuku_volby_povolani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budoucnostprofesi.cz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0raLAqr4q1cloEnVW8bHcpugWSp47Pvu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karierni-kotva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odyssea.cz/localImages/11_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kariera.cz/sites/default/files/obsah/stranky/v40-spoluprace-skol-firem/soubory/stinovani-denikzakatisk.pdf" TargetMode="External"/><Relationship Id="rId2" Type="http://schemas.openxmlformats.org/officeDocument/2006/relationships/hyperlink" Target="http://www.infokariera.cz/skola-firma?fbclid=IwAR1rAFb6m7O46sW2dIWHA54XiQyJxZ3C2uCrDewjgwokRks_rg9EHYjJM4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infokariera.cz/pro-skol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lay.c-game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62CE6-0CA9-885F-DB5E-7F02871B5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3897" y="-560438"/>
            <a:ext cx="13784826" cy="2703870"/>
          </a:xfrm>
        </p:spPr>
        <p:txBody>
          <a:bodyPr>
            <a:normAutofit/>
          </a:bodyPr>
          <a:lstStyle/>
          <a:p>
            <a:r>
              <a:rPr lang="cs-CZ" sz="8000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686CD3-8088-8990-8606-4798E370F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1032"/>
            <a:ext cx="9144000" cy="165576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02E73ED-2CED-E9B9-1D0E-832875FD2AA9}"/>
              </a:ext>
            </a:extLst>
          </p:cNvPr>
          <p:cNvSpPr/>
          <p:nvPr/>
        </p:nvSpPr>
        <p:spPr>
          <a:xfrm>
            <a:off x="260554" y="162950"/>
            <a:ext cx="11675807" cy="19804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KARIÉROVÉ PORADENSTVÍ 2</a:t>
            </a:r>
            <a:b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Mgr. Jiřina Juřičková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7338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C9F33-32D4-5224-80BC-AD2B90E09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4703"/>
            <a:ext cx="9144000" cy="825623"/>
          </a:xfrm>
        </p:spPr>
        <p:txBody>
          <a:bodyPr>
            <a:normAutofit/>
          </a:bodyPr>
          <a:lstStyle/>
          <a:p>
            <a:r>
              <a:rPr lang="cs-CZ" sz="4400" b="1" dirty="0"/>
              <a:t>ÚKOLY VÝCHOVNÉHO PORADCE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A07C9B-3E8E-4EDF-5F12-0E0F49FFE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861" y="1802167"/>
            <a:ext cx="11159231" cy="49359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obecně vymezené vyhláškou </a:t>
            </a:r>
            <a:r>
              <a:rPr lang="cs-CZ" b="0" dirty="0">
                <a:solidFill>
                  <a:srgbClr val="43494D"/>
                </a:solidFill>
                <a:effectLst/>
              </a:rPr>
              <a:t> č. 72/2005 Sb. Vyhláška o poskytování poradenských služeb ve školách a školských poradenských zařízeních</a:t>
            </a:r>
          </a:p>
          <a:p>
            <a:r>
              <a:rPr lang="cs-CZ" dirty="0">
                <a:solidFill>
                  <a:srgbClr val="43494D"/>
                </a:solidFill>
              </a:rPr>
              <a:t>(standartní činnosti výchovného poradce)</a:t>
            </a:r>
          </a:p>
          <a:p>
            <a:endParaRPr lang="cs-CZ" sz="1800" b="0" i="1" dirty="0">
              <a:solidFill>
                <a:srgbClr val="43494D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43494D"/>
                </a:solidFill>
              </a:rPr>
              <a:t>systematická informační činnost vztahující se k tématu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43494D"/>
                </a:solidFill>
              </a:rPr>
              <a:t>k</a:t>
            </a:r>
            <a:r>
              <a:rPr lang="cs-CZ" sz="1800" b="0" i="1" dirty="0">
                <a:solidFill>
                  <a:srgbClr val="43494D"/>
                </a:solidFill>
                <a:effectLst/>
              </a:rPr>
              <a:t>oordinace informační činnosti třídních učitelů  + metodická podpora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43494D"/>
                </a:solidFill>
              </a:rPr>
              <a:t>informování žáků a ZZ – o možnostech využití služeb, o </a:t>
            </a:r>
            <a:r>
              <a:rPr lang="cs-CZ" sz="1800" i="1" dirty="0" err="1">
                <a:solidFill>
                  <a:srgbClr val="43494D"/>
                </a:solidFill>
              </a:rPr>
              <a:t>organizač.postupech</a:t>
            </a:r>
            <a:r>
              <a:rPr lang="cs-CZ" sz="1800" i="1" dirty="0">
                <a:solidFill>
                  <a:srgbClr val="43494D"/>
                </a:solidFill>
              </a:rPr>
              <a:t>, obecně i práce s výchovnými a výukovými obtížemi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b="0" i="1" dirty="0">
                <a:solidFill>
                  <a:srgbClr val="43494D"/>
                </a:solidFill>
                <a:effectLst/>
              </a:rPr>
              <a:t>poskytování individuálních konzultací žákům a ZZ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43494D"/>
                </a:solidFill>
              </a:rPr>
              <a:t>spolupráce se ŠPZ (školní poradenské pracoviště vs. školské poradenské zařízení) – děti s SVP (směřování, platnost doporučení, podklady pro školy např. obory E – doporučení)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800" i="1" dirty="0">
              <a:solidFill>
                <a:srgbClr val="43494D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800" i="1" dirty="0">
              <a:solidFill>
                <a:srgbClr val="43494D"/>
              </a:solidFill>
            </a:endParaRPr>
          </a:p>
          <a:p>
            <a:r>
              <a:rPr lang="cs-CZ" sz="1800" dirty="0">
                <a:solidFill>
                  <a:srgbClr val="43494D"/>
                </a:solidFill>
              </a:rPr>
              <a:t>Za svoji činnost odpovídá řediteli školy.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800" b="0" i="1" dirty="0">
              <a:solidFill>
                <a:srgbClr val="43494D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800" b="0" i="1" dirty="0">
              <a:solidFill>
                <a:srgbClr val="43494D"/>
              </a:solidFill>
              <a:effectLst/>
            </a:endParaRPr>
          </a:p>
          <a:p>
            <a:pPr algn="l"/>
            <a:endParaRPr lang="cs-CZ" sz="1800" b="0" i="1" dirty="0">
              <a:solidFill>
                <a:srgbClr val="43494D"/>
              </a:solidFill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1049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874B346-B323-DEC7-26ED-E7D3E6A56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1" y="822522"/>
            <a:ext cx="11466358" cy="52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6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4A0C6-BDF4-2F17-570D-A25D9310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NÁRODNÍ SOUSTAVA POVOLÁNÍ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4FB491-4769-73B9-097A-3BF7C6600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92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MPSV – </a:t>
            </a:r>
            <a:r>
              <a:rPr lang="cs-CZ" dirty="0">
                <a:hlinkClick r:id="rId2"/>
              </a:rPr>
              <a:t>www.nsp.cz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b="0" i="0" dirty="0">
                <a:effectLst/>
              </a:rPr>
              <a:t> 2 165 popsaných povolání a jejich specializací, včetně přesných názvů pro obě pohlaví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0" i="0" dirty="0">
                <a:effectLst/>
              </a:rPr>
              <a:t> charakteristika, pracovní činnosti, potřebná kvalifikace, kompetenční požadavky, zátěže a rizika, mzdy, propojení na volná místa</a:t>
            </a:r>
          </a:p>
          <a:p>
            <a:pPr marL="0" indent="0">
              <a:buNone/>
            </a:pPr>
            <a:endParaRPr lang="cs-CZ" b="0" i="0" dirty="0">
              <a:effectLst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klasifikace více než 27 tis. kompetencí vztažených ke povoláním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o</a:t>
            </a:r>
            <a:r>
              <a:rPr lang="cs-CZ" b="0" i="0" dirty="0">
                <a:effectLst/>
              </a:rPr>
              <a:t>dborné znalosti a dovednosti</a:t>
            </a:r>
          </a:p>
          <a:p>
            <a:pPr lvl="1"/>
            <a:r>
              <a:rPr lang="cs-CZ" dirty="0"/>
              <a:t>d</a:t>
            </a:r>
            <a:r>
              <a:rPr lang="cs-CZ" b="0" i="0" dirty="0">
                <a:effectLst/>
              </a:rPr>
              <a:t>igitální kompetence</a:t>
            </a:r>
          </a:p>
          <a:p>
            <a:pPr lvl="1"/>
            <a:r>
              <a:rPr lang="cs-CZ" dirty="0"/>
              <a:t>o</a:t>
            </a:r>
            <a:r>
              <a:rPr lang="cs-CZ" b="0" i="0" dirty="0">
                <a:effectLst/>
              </a:rPr>
              <a:t>becné dovednosti</a:t>
            </a:r>
          </a:p>
          <a:p>
            <a:pPr lvl="1"/>
            <a:r>
              <a:rPr lang="cs-CZ" dirty="0"/>
              <a:t>m</a:t>
            </a:r>
            <a:r>
              <a:rPr lang="cs-CZ" b="0" i="0" dirty="0">
                <a:effectLst/>
              </a:rPr>
              <a:t>ěkké kompetence</a:t>
            </a:r>
          </a:p>
          <a:p>
            <a:pPr marL="457200" lvl="1" indent="0">
              <a:buNone/>
            </a:pPr>
            <a:endParaRPr lang="cs-CZ" b="0" i="0" dirty="0">
              <a:effectLst/>
            </a:endParaRPr>
          </a:p>
          <a:p>
            <a:pPr marL="0" indent="0">
              <a:buNone/>
            </a:pPr>
            <a:br>
              <a:rPr lang="cs-CZ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823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88EEDE-45B5-09CB-93E3-BEC0806B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PŘIJÍMACÍ ŘÍZENÍ – praktické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843E06-E5A9-43CE-EFED-FF3A0C871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přihlášky do 1.3. 2023 / s talent. zkouškou do 30.11. 2022</a:t>
            </a:r>
          </a:p>
          <a:p>
            <a:r>
              <a:rPr lang="cs-CZ" dirty="0"/>
              <a:t>1. kolo </a:t>
            </a:r>
            <a:r>
              <a:rPr lang="cs-CZ" dirty="0" err="1"/>
              <a:t>přij</a:t>
            </a:r>
            <a:r>
              <a:rPr lang="cs-CZ" dirty="0"/>
              <a:t>. řízení 2 přihlášky, obory s </a:t>
            </a:r>
            <a:r>
              <a:rPr lang="cs-CZ" dirty="0" err="1"/>
              <a:t>talentovkou</a:t>
            </a:r>
            <a:r>
              <a:rPr lang="cs-CZ" dirty="0"/>
              <a:t> navíc, může vzít zpět</a:t>
            </a:r>
          </a:p>
          <a:p>
            <a:r>
              <a:rPr lang="cs-CZ" dirty="0"/>
              <a:t>tiskopisy</a:t>
            </a:r>
          </a:p>
          <a:p>
            <a:r>
              <a:rPr lang="cs-CZ" dirty="0"/>
              <a:t>jednotné PZ (13.+14.4., 17.+18.4.), 2 pokusy</a:t>
            </a:r>
          </a:p>
          <a:p>
            <a:r>
              <a:rPr lang="cs-CZ" dirty="0"/>
              <a:t>nemocný – do 3 dnů omluvit příslušnému ŘŠ – náhradní termín v květnu</a:t>
            </a:r>
          </a:p>
          <a:p>
            <a:r>
              <a:rPr lang="cs-CZ" dirty="0"/>
              <a:t>možnost tzv. školní PZ</a:t>
            </a:r>
          </a:p>
          <a:p>
            <a:r>
              <a:rPr lang="cs-CZ" dirty="0"/>
              <a:t>do 31.1. 2023 ŘŠ zveřejní kritéria přijetí a hodnocení (PZ se musí podílet na výsledku min. 60%, u sport. gymnázií 40%) + zdravot. způsobilost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35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A423D-841B-4E2D-146C-5CE1E95F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D3C6AF-3876-65E6-266D-07583F863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623"/>
            <a:ext cx="10515600" cy="5351340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dirty="0"/>
              <a:t>kde není PZ – do 30.4. vyrozumění</a:t>
            </a:r>
          </a:p>
          <a:p>
            <a:r>
              <a:rPr lang="cs-CZ" dirty="0"/>
              <a:t>kde je PZ – do 2 dnů od zveřejnění Centrem pro zjišťování výsledků vzdělávání</a:t>
            </a:r>
          </a:p>
          <a:p>
            <a:r>
              <a:rPr lang="cs-CZ" dirty="0"/>
              <a:t>další kola </a:t>
            </a:r>
            <a:r>
              <a:rPr lang="cs-CZ" dirty="0" err="1"/>
              <a:t>přij</a:t>
            </a:r>
            <a:r>
              <a:rPr lang="cs-CZ" dirty="0"/>
              <a:t>. řízení k naplnění kapacity školy – oznamuje Krajskému úřadu – ten zveřejňuje přehled volných míst</a:t>
            </a:r>
          </a:p>
          <a:p>
            <a:r>
              <a:rPr lang="cs-CZ" dirty="0"/>
              <a:t>do 10 </a:t>
            </a:r>
            <a:r>
              <a:rPr lang="cs-CZ" dirty="0" err="1"/>
              <a:t>prac</a:t>
            </a:r>
            <a:r>
              <a:rPr lang="cs-CZ" dirty="0"/>
              <a:t>. dnů žák potvrzuje nástup odevzdáním zápisového lístku – poté zaniká</a:t>
            </a:r>
          </a:p>
          <a:p>
            <a:r>
              <a:rPr lang="cs-CZ" dirty="0"/>
              <a:t>u cizinců bez školy vydává </a:t>
            </a:r>
            <a:r>
              <a:rPr lang="cs-CZ" dirty="0" err="1"/>
              <a:t>zápis.lístek</a:t>
            </a:r>
            <a:r>
              <a:rPr lang="cs-CZ" dirty="0"/>
              <a:t> Krajský úřad, na jehož území se hlásí</a:t>
            </a:r>
          </a:p>
          <a:p>
            <a:r>
              <a:rPr lang="cs-CZ" dirty="0"/>
              <a:t>odvolací řízení – 3 </a:t>
            </a:r>
            <a:r>
              <a:rPr lang="cs-CZ" dirty="0" err="1"/>
              <a:t>prac.dny</a:t>
            </a:r>
            <a:r>
              <a:rPr lang="cs-CZ" dirty="0"/>
              <a:t> od doručení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pozn. festival středních škol BVV – není, náhradou </a:t>
            </a:r>
            <a:r>
              <a:rPr lang="cs-CZ" dirty="0">
                <a:hlinkClick r:id="rId2"/>
              </a:rPr>
              <a:t>www.vyberskoly.cz</a:t>
            </a:r>
            <a:r>
              <a:rPr lang="cs-CZ" dirty="0"/>
              <a:t> – online srovnávač, podrobné profily škol, videa, online konzultace na objednání – </a:t>
            </a:r>
            <a:r>
              <a:rPr lang="cs-CZ" dirty="0" err="1">
                <a:hlinkClick r:id="rId3"/>
              </a:rPr>
              <a:t>videonávod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402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03CB0-05EF-84CD-5F48-F3546B4C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uchazeči UK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AB1F3-0477-B7D9-FD14-0CDD464BE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opatření MŠMT platné od 27.10. 2022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na žádost může být prominuta PZ z českého jazyka – znalost potřebná pro studium se může ověřit rozhovorem</a:t>
            </a:r>
          </a:p>
          <a:p>
            <a:r>
              <a:rPr lang="cs-CZ" dirty="0"/>
              <a:t>na žádost může test z matematiky konat v UK jazyce</a:t>
            </a:r>
          </a:p>
          <a:p>
            <a:r>
              <a:rPr lang="cs-CZ" dirty="0"/>
              <a:t>školní PZ na žádost možná v UK jazyce nebo 25% času navíc + překladový slovník</a:t>
            </a:r>
          </a:p>
          <a:p>
            <a:r>
              <a:rPr lang="cs-CZ" dirty="0"/>
              <a:t>Pozn. Kariérní centrum MU pro studenty z UK </a:t>
            </a:r>
            <a:r>
              <a:rPr lang="cs-CZ" dirty="0">
                <a:hlinkClick r:id="rId2"/>
              </a:rPr>
              <a:t>MU</a:t>
            </a:r>
            <a:r>
              <a:rPr lang="cs-CZ" dirty="0"/>
              <a:t> (zvláštní uznání Národní ceny KP 2022)</a:t>
            </a:r>
          </a:p>
        </p:txBody>
      </p:sp>
      <p:pic>
        <p:nvPicPr>
          <p:cNvPr id="6146" name="Picture 2" descr="Ukrajinská vlajka – Wikipedie">
            <a:extLst>
              <a:ext uri="{FF2B5EF4-FFF2-40B4-BE49-F238E27FC236}">
                <a16:creationId xmlns:a16="http://schemas.microsoft.com/office/drawing/2014/main" id="{D2B2EF0A-BA57-32A5-A72F-9B47A711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125537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11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9D3F0-135F-AFB7-01DC-ECF9FB82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4" y="365125"/>
            <a:ext cx="11206316" cy="1325563"/>
          </a:xfrm>
        </p:spPr>
        <p:txBody>
          <a:bodyPr/>
          <a:lstStyle/>
          <a:p>
            <a:pPr algn="ctr"/>
            <a:r>
              <a:rPr lang="cs-CZ" b="1" dirty="0"/>
              <a:t>KOUČOVACÍ PŘÍSTUP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6557B-5605-0E75-5ADE-5A1EFDB67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1287262"/>
            <a:ext cx="11469950" cy="57882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600" dirty="0"/>
              <a:t>                                                                             inspirací i v KP </a:t>
            </a:r>
          </a:p>
          <a:p>
            <a:pPr marL="0" indent="0">
              <a:buNone/>
            </a:pPr>
            <a:r>
              <a:rPr lang="cs-CZ" sz="2600" dirty="0"/>
              <a:t>                                  poradenský přístup vs. koučovací přístup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lvl="1"/>
            <a:r>
              <a:rPr lang="cs-CZ" sz="2600" dirty="0"/>
              <a:t>otevřené konstruktivní otázky, naslouchání, práce s tichem </a:t>
            </a:r>
          </a:p>
          <a:p>
            <a:pPr lvl="1"/>
            <a:r>
              <a:rPr lang="cs-CZ" sz="2600" dirty="0"/>
              <a:t>respekt</a:t>
            </a:r>
          </a:p>
          <a:p>
            <a:pPr lvl="1"/>
            <a:r>
              <a:rPr lang="cs-CZ" sz="2600" dirty="0"/>
              <a:t>kreativita</a:t>
            </a:r>
          </a:p>
          <a:p>
            <a:pPr lvl="1"/>
            <a:r>
              <a:rPr lang="cs-CZ" sz="2600" dirty="0"/>
              <a:t>sebeuvědomění</a:t>
            </a:r>
          </a:p>
          <a:p>
            <a:pPr lvl="1"/>
            <a:r>
              <a:rPr lang="cs-CZ" sz="2600" dirty="0"/>
              <a:t>zodpovědnost za plánování budoucnosti</a:t>
            </a:r>
          </a:p>
          <a:p>
            <a:pPr lvl="1"/>
            <a:r>
              <a:rPr lang="cs-CZ" sz="2600" dirty="0"/>
              <a:t>kroky k cíli – ne minulost, ale budoucnost (minulost jen jako zdroj </a:t>
            </a:r>
            <a:r>
              <a:rPr lang="cs-CZ" sz="2600" dirty="0" err="1"/>
              <a:t>zlkušenosti</a:t>
            </a:r>
            <a:r>
              <a:rPr lang="cs-CZ" sz="2600" dirty="0"/>
              <a:t>)</a:t>
            </a:r>
          </a:p>
          <a:p>
            <a:pPr lvl="1"/>
            <a:r>
              <a:rPr lang="cs-CZ" sz="2600" dirty="0"/>
              <a:t>tzv. </a:t>
            </a:r>
            <a:r>
              <a:rPr lang="cs-CZ" sz="2600" b="1" dirty="0"/>
              <a:t>poradenství zaměřené na řešení </a:t>
            </a:r>
            <a:r>
              <a:rPr lang="cs-CZ" sz="2600" dirty="0"/>
              <a:t>(</a:t>
            </a:r>
            <a:r>
              <a:rPr lang="cs-CZ" sz="2600" dirty="0" err="1"/>
              <a:t>Solution</a:t>
            </a:r>
            <a:r>
              <a:rPr lang="cs-CZ" sz="2600" dirty="0"/>
              <a:t> </a:t>
            </a:r>
            <a:r>
              <a:rPr lang="cs-CZ" sz="2600" dirty="0" err="1"/>
              <a:t>Focused</a:t>
            </a:r>
            <a:r>
              <a:rPr lang="cs-CZ" sz="2600" dirty="0"/>
              <a:t> </a:t>
            </a:r>
            <a:r>
              <a:rPr lang="cs-CZ" sz="2600" dirty="0" err="1"/>
              <a:t>Approach</a:t>
            </a:r>
            <a:r>
              <a:rPr lang="cs-CZ" sz="2600" dirty="0"/>
              <a:t>, SFA) – z terapeutického směru Steve de </a:t>
            </a:r>
            <a:r>
              <a:rPr lang="cs-CZ" sz="2600" dirty="0" err="1"/>
              <a:t>Shazer</a:t>
            </a:r>
            <a:r>
              <a:rPr lang="cs-CZ" sz="2600" dirty="0"/>
              <a:t> + Kim </a:t>
            </a:r>
            <a:r>
              <a:rPr lang="cs-CZ" sz="2600" dirty="0" err="1"/>
              <a:t>Berg</a:t>
            </a:r>
            <a:endParaRPr lang="cs-CZ" sz="2600" dirty="0"/>
          </a:p>
          <a:p>
            <a:pPr marL="457200" lvl="1" indent="0">
              <a:buNone/>
            </a:pPr>
            <a:endParaRPr lang="cs-CZ" sz="2600" dirty="0"/>
          </a:p>
          <a:p>
            <a:pPr marL="457200" lvl="1" indent="0">
              <a:buNone/>
            </a:pPr>
            <a:r>
              <a:rPr lang="cs-CZ" sz="2600" b="1" dirty="0"/>
              <a:t>Úkolem kariérového poradce je podpořit klienta v dovednosti činit svá vlastní zodpovědná rozhodnutí.</a:t>
            </a:r>
          </a:p>
        </p:txBody>
      </p:sp>
      <p:pic>
        <p:nvPicPr>
          <p:cNvPr id="1028" name="Picture 4" descr="Zázrak tří květin">
            <a:extLst>
              <a:ext uri="{FF2B5EF4-FFF2-40B4-BE49-F238E27FC236}">
                <a16:creationId xmlns:a16="http://schemas.microsoft.com/office/drawing/2014/main" id="{1F31A00D-981A-F526-F5DF-2D6A57984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159" y="1795410"/>
            <a:ext cx="2270387" cy="32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8FFA9AA-3D33-00DC-D72D-692393FDA1D5}"/>
              </a:ext>
            </a:extLst>
          </p:cNvPr>
          <p:cNvSpPr/>
          <p:nvPr/>
        </p:nvSpPr>
        <p:spPr>
          <a:xfrm>
            <a:off x="861132" y="2201170"/>
            <a:ext cx="3050220" cy="1571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DD831F6-BD49-185A-B6D8-7A8EA39E5531}"/>
              </a:ext>
            </a:extLst>
          </p:cNvPr>
          <p:cNvSpPr/>
          <p:nvPr/>
        </p:nvSpPr>
        <p:spPr>
          <a:xfrm>
            <a:off x="5427954" y="2201171"/>
            <a:ext cx="3050220" cy="1561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B4B012-9B57-D6AC-87C5-53251970AAE5}"/>
              </a:ext>
            </a:extLst>
          </p:cNvPr>
          <p:cNvSpPr txBox="1"/>
          <p:nvPr/>
        </p:nvSpPr>
        <p:spPr>
          <a:xfrm>
            <a:off x="1233995" y="2561909"/>
            <a:ext cx="266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edukuje</a:t>
            </a:r>
          </a:p>
          <a:p>
            <a:r>
              <a:rPr lang="cs-CZ" dirty="0"/>
              <a:t>doporučuje</a:t>
            </a:r>
          </a:p>
          <a:p>
            <a:r>
              <a:rPr lang="cs-CZ" dirty="0"/>
              <a:t>mentoruje </a:t>
            </a:r>
          </a:p>
          <a:p>
            <a:r>
              <a:rPr lang="cs-CZ" dirty="0"/>
              <a:t>pozice experta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BAF11B-9A95-07CE-AAA2-A77FE354D0C5}"/>
              </a:ext>
            </a:extLst>
          </p:cNvPr>
          <p:cNvSpPr txBox="1"/>
          <p:nvPr/>
        </p:nvSpPr>
        <p:spPr>
          <a:xfrm>
            <a:off x="5584053" y="2272683"/>
            <a:ext cx="2769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subjekt je expertem</a:t>
            </a:r>
          </a:p>
          <a:p>
            <a:r>
              <a:rPr lang="cs-CZ" dirty="0"/>
              <a:t>motivuje</a:t>
            </a:r>
          </a:p>
          <a:p>
            <a:r>
              <a:rPr lang="cs-CZ" dirty="0"/>
              <a:t>provází</a:t>
            </a:r>
          </a:p>
          <a:p>
            <a:r>
              <a:rPr lang="cs-CZ" dirty="0"/>
              <a:t>pomáhá s orientací, cíli, kroky… </a:t>
            </a:r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C6039397-5084-F2B9-C76C-FEF5F47B2D51}"/>
              </a:ext>
            </a:extLst>
          </p:cNvPr>
          <p:cNvSpPr/>
          <p:nvPr/>
        </p:nvSpPr>
        <p:spPr>
          <a:xfrm>
            <a:off x="2330806" y="1996509"/>
            <a:ext cx="248574" cy="40932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F9680434-A95D-4608-8544-58E26E9E39F2}"/>
              </a:ext>
            </a:extLst>
          </p:cNvPr>
          <p:cNvSpPr/>
          <p:nvPr/>
        </p:nvSpPr>
        <p:spPr>
          <a:xfrm>
            <a:off x="5493554" y="1947927"/>
            <a:ext cx="248574" cy="40932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52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1113F-08BC-1BC0-12E9-336D20CD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383BB6D-6B5E-6EC6-58AC-7D6EE6A21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28" y="445024"/>
            <a:ext cx="9127485" cy="6127750"/>
          </a:xfr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5C138832-8277-F0DF-AC58-798E5232922F}"/>
              </a:ext>
            </a:extLst>
          </p:cNvPr>
          <p:cNvSpPr/>
          <p:nvPr/>
        </p:nvSpPr>
        <p:spPr>
          <a:xfrm>
            <a:off x="820993" y="1770587"/>
            <a:ext cx="757083" cy="32492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65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3301E-3FC9-3C4B-9235-56803351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A4DE71-4A80-C743-403D-B4A145DA4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3471" cy="2684108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3DD7F22-899D-C0A4-F056-C14FFDADE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43517BCF-06CB-904B-8A20-A9555DA4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67" y="1785505"/>
            <a:ext cx="5737934" cy="507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1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1FAA0-B0E3-9B89-4D16-19BD10B5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96955-76B1-3B95-D0CD-270AA9B9A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05CDD18-7529-22FC-F778-68D407CD377F}"/>
              </a:ext>
            </a:extLst>
          </p:cNvPr>
          <p:cNvSpPr txBox="1"/>
          <p:nvPr/>
        </p:nvSpPr>
        <p:spPr>
          <a:xfrm>
            <a:off x="8229601" y="5299587"/>
            <a:ext cx="345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ukázka-</a:t>
            </a:r>
            <a:r>
              <a:rPr lang="cs-CZ" dirty="0" err="1">
                <a:hlinkClick r:id="rId3"/>
              </a:rPr>
              <a:t>Europas</a:t>
            </a:r>
            <a:r>
              <a:rPr lang="cs-CZ" dirty="0"/>
              <a:t> (pod NPI)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6E48EF-9993-1761-6EDD-D0FEDB43C6E0}"/>
              </a:ext>
            </a:extLst>
          </p:cNvPr>
          <p:cNvSpPr txBox="1"/>
          <p:nvPr/>
        </p:nvSpPr>
        <p:spPr>
          <a:xfrm>
            <a:off x="838200" y="6331974"/>
            <a:ext cx="587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ukázka-</a:t>
            </a:r>
            <a:r>
              <a:rPr lang="cs-CZ" dirty="0" err="1">
                <a:hlinkClick r:id="rId4"/>
              </a:rPr>
              <a:t>Coumim</a:t>
            </a:r>
            <a:r>
              <a:rPr lang="cs-CZ" dirty="0"/>
              <a:t> (od </a:t>
            </a:r>
            <a:r>
              <a:rPr lang="cs-CZ" dirty="0" err="1"/>
              <a:t>Euroguidance</a:t>
            </a:r>
            <a:r>
              <a:rPr lang="cs-CZ" dirty="0"/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0BEF75-67C8-6825-D1D5-4AFD6AFE04D3}"/>
              </a:ext>
            </a:extLst>
          </p:cNvPr>
          <p:cNvSpPr txBox="1"/>
          <p:nvPr/>
        </p:nvSpPr>
        <p:spPr>
          <a:xfrm>
            <a:off x="5112775" y="6056671"/>
            <a:ext cx="656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linkClick r:id="rId5"/>
              </a:rPr>
              <a:t>StartID</a:t>
            </a:r>
            <a:r>
              <a:rPr lang="cs-CZ" dirty="0"/>
              <a:t> </a:t>
            </a:r>
            <a:r>
              <a:rPr lang="cs-CZ" b="0" i="0" dirty="0">
                <a:solidFill>
                  <a:srgbClr val="3B3D55"/>
                </a:solidFill>
                <a:effectLst/>
                <a:latin typeface="Rubik"/>
              </a:rPr>
              <a:t>aplikaci si vytváří portfolio a firmy jim podle něj mohou nabídnout ideální brigádu, praxi, stáž či exkurzi </a:t>
            </a:r>
            <a:r>
              <a:rPr lang="cs-CZ" b="0" i="0" dirty="0">
                <a:solidFill>
                  <a:srgbClr val="3B3D55"/>
                </a:solidFill>
                <a:effectLst/>
                <a:latin typeface="Rubik"/>
                <a:hlinkClick r:id="rId5"/>
              </a:rPr>
              <a:t>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46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0F5B03-F755-5401-F404-16FBE61DF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15" y="0"/>
            <a:ext cx="5693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58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43973-BF96-ED52-A271-653C3783E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5B25D9-0D62-F163-1265-562F63ABB9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F2A5DA-4C8D-C8AD-D4E3-097E4427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-3575"/>
            <a:ext cx="9140825" cy="686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6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C4948-75DD-C520-88AA-B35ACA744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KARIÉROVÝ STROM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86EDB38-4F35-5BD7-1783-65D84C8A7057}"/>
              </a:ext>
            </a:extLst>
          </p:cNvPr>
          <p:cNvSpPr txBox="1"/>
          <p:nvPr/>
        </p:nvSpPr>
        <p:spPr>
          <a:xfrm>
            <a:off x="8603226" y="6312310"/>
            <a:ext cx="284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dle PhDr. Sylvie Navarová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4268343-B46E-5EDB-0666-4F18A52C6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1577673"/>
            <a:ext cx="4627107" cy="5103969"/>
          </a:xfrm>
        </p:spPr>
      </p:pic>
    </p:spTree>
    <p:extLst>
      <p:ext uri="{BB962C8B-B14F-4D97-AF65-F5344CB8AC3E}">
        <p14:creationId xmlns:p14="http://schemas.microsoft.com/office/powerpoint/2010/main" val="1147745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EE543-C38D-D4F8-8717-142D9FDA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0D91E9C6-3DB3-F71A-3F9F-563DD405A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2" y="0"/>
            <a:ext cx="4917803" cy="3410734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6FFCBC1-5E2E-58A8-D1D9-C78689CA0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27" y="0"/>
            <a:ext cx="4817281" cy="3429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FB2127E-55A5-897B-2C7B-1715AF49F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4" y="3410733"/>
            <a:ext cx="4917803" cy="349699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10C11F6-7CCC-8086-FCA2-6CF214775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27" y="3401487"/>
            <a:ext cx="4917803" cy="3456513"/>
          </a:xfrm>
          <a:prstGeom prst="rect">
            <a:avLst/>
          </a:prstGeom>
        </p:spPr>
      </p:pic>
      <p:pic>
        <p:nvPicPr>
          <p:cNvPr id="6146" name="Picture 2" descr="Kořeny - podzemní části rostlin">
            <a:extLst>
              <a:ext uri="{FF2B5EF4-FFF2-40B4-BE49-F238E27FC236}">
                <a16:creationId xmlns:a16="http://schemas.microsoft.com/office/drawing/2014/main" id="{B1B34300-50CA-8BC8-AE47-67CB3C7C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23385C-8BD6-9A19-71CB-6108CB9A4547}"/>
              </a:ext>
            </a:extLst>
          </p:cNvPr>
          <p:cNvSpPr txBox="1"/>
          <p:nvPr/>
        </p:nvSpPr>
        <p:spPr>
          <a:xfrm>
            <a:off x="11041626" y="5456903"/>
            <a:ext cx="128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hlinkClick r:id="rId7"/>
              </a:rPr>
              <a:t>karty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22763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FBD1C-FFD2-642F-C7A9-9DBE744A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B2BA09-BFE6-85F1-F4B2-E96CE9316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4871" y="-1145169"/>
            <a:ext cx="6902824" cy="9193162"/>
          </a:xfrm>
        </p:spPr>
      </p:pic>
      <p:pic>
        <p:nvPicPr>
          <p:cNvPr id="3" name="Picture 2" descr="Kořeny - podzemní části rostlin">
            <a:extLst>
              <a:ext uri="{FF2B5EF4-FFF2-40B4-BE49-F238E27FC236}">
                <a16:creationId xmlns:a16="http://schemas.microsoft.com/office/drawing/2014/main" id="{B326406F-8302-07FD-5641-1EE38443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7D26104-8BAA-DCD0-C4FE-2E647713D5D6}"/>
              </a:ext>
            </a:extLst>
          </p:cNvPr>
          <p:cNvSpPr txBox="1"/>
          <p:nvPr/>
        </p:nvSpPr>
        <p:spPr>
          <a:xfrm>
            <a:off x="10805652" y="5368413"/>
            <a:ext cx="1277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hlinkClick r:id="rId4"/>
              </a:rPr>
              <a:t>karty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075982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66567-F97D-24F6-503D-9E08CADB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34EE955-F665-2CED-0C62-4826F5954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06" y="0"/>
            <a:ext cx="4864964" cy="6902221"/>
          </a:xfrm>
        </p:spPr>
      </p:pic>
      <p:pic>
        <p:nvPicPr>
          <p:cNvPr id="3" name="Picture 2" descr="Kořeny - podzemní části rostlin">
            <a:extLst>
              <a:ext uri="{FF2B5EF4-FFF2-40B4-BE49-F238E27FC236}">
                <a16:creationId xmlns:a16="http://schemas.microsoft.com/office/drawing/2014/main" id="{98CDD0DA-CA08-478F-6159-688BFA89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15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BEC87-0B9E-B00C-52E9-0D812F32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OSOBNOSTNÍ TESTY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5D349E-EF53-0D1D-4554-A8AA81664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6" y="0"/>
            <a:ext cx="7049728" cy="686553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071632-6E15-73BC-3866-83DD2FF81B74}"/>
              </a:ext>
            </a:extLst>
          </p:cNvPr>
          <p:cNvSpPr txBox="1"/>
          <p:nvPr/>
        </p:nvSpPr>
        <p:spPr>
          <a:xfrm>
            <a:off x="8072284" y="3429000"/>
            <a:ext cx="3281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</a:t>
            </a:r>
            <a:r>
              <a:rPr lang="cs-CZ" dirty="0">
                <a:hlinkClick r:id="rId3"/>
              </a:rPr>
              <a:t>https://www.poradcevpk.cz/page/prakticke_pomucky_pro_vyuku_volby_povolani</a:t>
            </a:r>
            <a:endParaRPr lang="cs-CZ" dirty="0"/>
          </a:p>
        </p:txBody>
      </p:sp>
      <p:pic>
        <p:nvPicPr>
          <p:cNvPr id="8" name="Picture 2" descr="Kořeny - podzemní části rostlin">
            <a:extLst>
              <a:ext uri="{FF2B5EF4-FFF2-40B4-BE49-F238E27FC236}">
                <a16:creationId xmlns:a16="http://schemas.microsoft.com/office/drawing/2014/main" id="{F6364016-245F-171A-2A0B-6D7896AB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4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38200-1D3D-92C2-EA32-AD16690B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26EA38F-8C7F-A2B7-D325-E424BB946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0" y="513480"/>
            <a:ext cx="5846412" cy="179595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BFFD62-93EE-8ADE-E60F-48F06E7D6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289461" cy="6858000"/>
          </a:xfrm>
          <a:prstGeom prst="rect">
            <a:avLst/>
          </a:prstGeom>
        </p:spPr>
      </p:pic>
      <p:pic>
        <p:nvPicPr>
          <p:cNvPr id="1026" name="Picture 2" descr="Temperament- typologie">
            <a:extLst>
              <a:ext uri="{FF2B5EF4-FFF2-40B4-BE49-F238E27FC236}">
                <a16:creationId xmlns:a16="http://schemas.microsoft.com/office/drawing/2014/main" id="{A325B145-07FE-2EE2-3901-10D7F0E8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77" y="2457791"/>
            <a:ext cx="4034138" cy="40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ořeny - podzemní části rostlin">
            <a:extLst>
              <a:ext uri="{FF2B5EF4-FFF2-40B4-BE49-F238E27FC236}">
                <a16:creationId xmlns:a16="http://schemas.microsoft.com/office/drawing/2014/main" id="{188C17A1-2E6A-D812-CCBE-6667C351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0803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590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E3AEE-B01E-28E1-64AD-74FE1025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8372"/>
          </a:xfrm>
        </p:spPr>
        <p:txBody>
          <a:bodyPr/>
          <a:lstStyle/>
          <a:p>
            <a:pPr algn="ctr"/>
            <a:r>
              <a:rPr lang="cs-CZ" b="1" dirty="0"/>
              <a:t>vzájemná zpětná vazba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370398-3B23-919E-3F76-4A739404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968"/>
            <a:ext cx="10515600" cy="4357995"/>
          </a:xfrm>
        </p:spPr>
        <p:txBody>
          <a:bodyPr/>
          <a:lstStyle/>
          <a:p>
            <a:r>
              <a:rPr lang="cs-CZ" dirty="0"/>
              <a:t>zpětná vazba od těch, kdo mě znají </a:t>
            </a:r>
          </a:p>
          <a:p>
            <a:r>
              <a:rPr lang="cs-CZ" dirty="0"/>
              <a:t>aktivita Reklama na spolužáka</a:t>
            </a:r>
          </a:p>
          <a:p>
            <a:r>
              <a:rPr lang="cs-CZ" dirty="0"/>
              <a:t>hra SMS</a:t>
            </a:r>
          </a:p>
          <a:p>
            <a:r>
              <a:rPr lang="cs-CZ" dirty="0"/>
              <a:t>jedna nebo více</a:t>
            </a:r>
          </a:p>
          <a:p>
            <a:r>
              <a:rPr lang="cs-CZ" dirty="0"/>
              <a:t>Jaká je podle tebe moje dobrá vlastnost? V čem si myslíš, že jsem dobrý? Jaké jsou podle tebe mé silné stránky?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2" name="Picture 4" descr="WhatsApp Messenger – Aplikace na Google Play">
            <a:extLst>
              <a:ext uri="{FF2B5EF4-FFF2-40B4-BE49-F238E27FC236}">
                <a16:creationId xmlns:a16="http://schemas.microsoft.com/office/drawing/2014/main" id="{F5FE3BA7-8910-2960-A196-C4274533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55" y="5053781"/>
            <a:ext cx="2740705" cy="13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ssenger – Aplikace na Google Play">
            <a:extLst>
              <a:ext uri="{FF2B5EF4-FFF2-40B4-BE49-F238E27FC236}">
                <a16:creationId xmlns:a16="http://schemas.microsoft.com/office/drawing/2014/main" id="{E3EA27A6-691D-1AE8-8014-36AAD0F9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43" y="4975122"/>
            <a:ext cx="1772991" cy="17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ceive SMS Online – Aplikace na Google Play">
            <a:extLst>
              <a:ext uri="{FF2B5EF4-FFF2-40B4-BE49-F238E27FC236}">
                <a16:creationId xmlns:a16="http://schemas.microsoft.com/office/drawing/2014/main" id="{B67A1D2F-8A7A-1BB8-C6F8-0654B671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41" y="4975122"/>
            <a:ext cx="1907459" cy="18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ořeny - podzemní části rostlin">
            <a:extLst>
              <a:ext uri="{FF2B5EF4-FFF2-40B4-BE49-F238E27FC236}">
                <a16:creationId xmlns:a16="http://schemas.microsoft.com/office/drawing/2014/main" id="{33AC8C92-B20A-9105-41AE-D20ED30B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9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EE34E-1163-8FAB-B167-EAF2687E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4302BA-61CA-A58A-92BB-1FB421975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/>
              <a:t>Co by tě mohlo živit, kdyby ses odstěhoval na jiný konec světa?</a:t>
            </a:r>
          </a:p>
        </p:txBody>
      </p:sp>
      <p:pic>
        <p:nvPicPr>
          <p:cNvPr id="3074" name="Picture 2" descr="Logo severočeské oblasti - HLASUJ | Česká jezdecká federace">
            <a:extLst>
              <a:ext uri="{FF2B5EF4-FFF2-40B4-BE49-F238E27FC236}">
                <a16:creationId xmlns:a16="http://schemas.microsoft.com/office/drawing/2014/main" id="{3BAB9DE0-329C-AC7C-5CD1-F90E691F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389111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ořeny - podzemní části rostlin">
            <a:extLst>
              <a:ext uri="{FF2B5EF4-FFF2-40B4-BE49-F238E27FC236}">
                <a16:creationId xmlns:a16="http://schemas.microsoft.com/office/drawing/2014/main" id="{F703BFC9-EFB0-4E83-ED32-CD3EA896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97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5526B-7A83-6E6E-127A-BA3A8CCF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TWI – </a:t>
            </a:r>
            <a:r>
              <a:rPr lang="cs-CZ" b="1" dirty="0" err="1"/>
              <a:t>Transition</a:t>
            </a:r>
            <a:r>
              <a:rPr lang="cs-CZ" b="1" dirty="0"/>
              <a:t>-To-</a:t>
            </a:r>
            <a:r>
              <a:rPr lang="cs-CZ" b="1" dirty="0" err="1"/>
              <a:t>Work</a:t>
            </a:r>
            <a:r>
              <a:rPr lang="cs-CZ" b="1" dirty="0"/>
              <a:t> Inventory</a:t>
            </a:r>
            <a:br>
              <a:rPr lang="cs-CZ" b="1" dirty="0"/>
            </a:br>
            <a:r>
              <a:rPr lang="cs-CZ" b="1" dirty="0"/>
              <a:t>Zájmový dotazník k volbě budoucího povolání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D98D8-845A-0CB8-A15E-46558BE8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96 otázek – pozor na porozumění!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3CB792-E46F-5A64-4127-505F61870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413"/>
            <a:ext cx="4821105" cy="44915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C9FA99-C1EF-9E26-7ED8-3D86B8306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34" y="2368339"/>
            <a:ext cx="3371130" cy="44896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1318724-C5A2-38CE-920E-C88D5CA31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93" y="2363027"/>
            <a:ext cx="3379107" cy="4500285"/>
          </a:xfrm>
          <a:prstGeom prst="rect">
            <a:avLst/>
          </a:prstGeom>
        </p:spPr>
      </p:pic>
      <p:pic>
        <p:nvPicPr>
          <p:cNvPr id="10" name="Picture 2" descr="Kořeny - podzemní části rostlin">
            <a:extLst>
              <a:ext uri="{FF2B5EF4-FFF2-40B4-BE49-F238E27FC236}">
                <a16:creationId xmlns:a16="http://schemas.microsoft.com/office/drawing/2014/main" id="{07F4F90D-D630-F79A-D56F-265DBF4A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524" y="103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28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6C2E2-02BC-7CAA-AB0E-70CA38E5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MINULOST, SOUČASNOST A BUDOUCNOST TRHU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8DFE7B-1322-B0CD-3D1E-1BAA494A0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03" y="183450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trendy</a:t>
            </a:r>
          </a:p>
          <a:p>
            <a:pPr marL="0" indent="0">
              <a:buNone/>
            </a:pPr>
            <a:r>
              <a:rPr lang="cs-CZ" dirty="0"/>
              <a:t>62% povolání nebude, až se budou současné děti na ZŠ dostávat na trh práce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Co budou skutečně potřebovat?</a:t>
            </a:r>
          </a:p>
          <a:p>
            <a:pPr marL="514350" indent="-514350">
              <a:buAutoNum type="arabicParenR"/>
            </a:pPr>
            <a:r>
              <a:rPr lang="cs-CZ" sz="2000" dirty="0">
                <a:solidFill>
                  <a:srgbClr val="FF0000"/>
                </a:solidFill>
              </a:rPr>
              <a:t>komunikace</a:t>
            </a:r>
          </a:p>
          <a:p>
            <a:pPr marL="514350" indent="-514350">
              <a:buAutoNum type="arabicParenR"/>
            </a:pPr>
            <a:r>
              <a:rPr lang="cs-CZ" sz="2000" dirty="0">
                <a:solidFill>
                  <a:srgbClr val="FF0000"/>
                </a:solidFill>
              </a:rPr>
              <a:t>spolupráce</a:t>
            </a:r>
          </a:p>
          <a:p>
            <a:pPr marL="514350" indent="-514350">
              <a:buAutoNum type="arabicParenR"/>
            </a:pPr>
            <a:r>
              <a:rPr lang="cs-CZ" sz="2000" dirty="0">
                <a:solidFill>
                  <a:srgbClr val="FF0000"/>
                </a:solidFill>
              </a:rPr>
              <a:t>schopnost se sám učit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dirty="0"/>
              <a:t>aktivity: </a:t>
            </a:r>
          </a:p>
          <a:p>
            <a:r>
              <a:rPr lang="cs-CZ" sz="2000" dirty="0"/>
              <a:t>zaniklá povolání</a:t>
            </a:r>
          </a:p>
          <a:p>
            <a:r>
              <a:rPr lang="cs-CZ" sz="2000" dirty="0"/>
              <a:t>budoucnost povolání </a:t>
            </a:r>
            <a:r>
              <a:rPr lang="cs-CZ" sz="2000" dirty="0">
                <a:hlinkClick r:id="rId2"/>
              </a:rPr>
              <a:t>www.budoucnostprofesi.cz</a:t>
            </a:r>
            <a:r>
              <a:rPr lang="cs-CZ" sz="2000" dirty="0"/>
              <a:t> </a:t>
            </a:r>
          </a:p>
          <a:p>
            <a:r>
              <a:rPr lang="cs-CZ" sz="2000" dirty="0"/>
              <a:t>rodiče – exkurze, besedy… (</a:t>
            </a:r>
            <a:r>
              <a:rPr lang="cs-CZ" sz="2000" dirty="0" err="1"/>
              <a:t>prac</a:t>
            </a:r>
            <a:r>
              <a:rPr lang="cs-CZ" sz="2000" dirty="0"/>
              <a:t>. listy) 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4D30A2-234E-0F2B-B662-D981F98DC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8143"/>
            <a:ext cx="3663077" cy="2064058"/>
          </a:xfrm>
          <a:prstGeom prst="rect">
            <a:avLst/>
          </a:prstGeom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DBF9DDD7-4B1E-DA73-0BE3-9ADBDE2C2580}"/>
              </a:ext>
            </a:extLst>
          </p:cNvPr>
          <p:cNvSpPr/>
          <p:nvPr/>
        </p:nvSpPr>
        <p:spPr>
          <a:xfrm>
            <a:off x="3893575" y="6013673"/>
            <a:ext cx="373625" cy="315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404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30B1D-E92F-6E87-03F7-8FC7993B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RIASEC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3A74AA-AB8E-428C-7ADA-9121DDA01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asi nejznámější teorie v KP – dlouhodobě využívaná, modifikovaná… </a:t>
            </a:r>
          </a:p>
          <a:p>
            <a:r>
              <a:rPr lang="cs-CZ" dirty="0"/>
              <a:t>karty ovečky</a:t>
            </a:r>
          </a:p>
          <a:p>
            <a:r>
              <a:rPr lang="cs-CZ" dirty="0"/>
              <a:t>testy v různých modifikacích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100" name="Picture 4" descr="How the Holland Codes Help You Find Your Career Match | CareerForce">
            <a:extLst>
              <a:ext uri="{FF2B5EF4-FFF2-40B4-BE49-F238E27FC236}">
                <a16:creationId xmlns:a16="http://schemas.microsoft.com/office/drawing/2014/main" id="{19576AE0-792C-9465-2EE9-6213BF81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54" y="2470048"/>
            <a:ext cx="70485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3AC140-ADBE-A1A0-817B-4BD1AFA24FE1}"/>
              </a:ext>
            </a:extLst>
          </p:cNvPr>
          <p:cNvSpPr txBox="1"/>
          <p:nvPr/>
        </p:nvSpPr>
        <p:spPr>
          <a:xfrm>
            <a:off x="934065" y="4532671"/>
            <a:ext cx="3529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videa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RIASEC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D40B66-462B-E876-35E6-9352CC0A9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30" y="4696070"/>
            <a:ext cx="1765092" cy="2050026"/>
          </a:xfrm>
          <a:prstGeom prst="rect">
            <a:avLst/>
          </a:prstGeom>
        </p:spPr>
      </p:pic>
      <p:pic>
        <p:nvPicPr>
          <p:cNvPr id="7" name="Picture 2" descr="Kořeny - podzemní části rostlin">
            <a:extLst>
              <a:ext uri="{FF2B5EF4-FFF2-40B4-BE49-F238E27FC236}">
                <a16:creationId xmlns:a16="http://schemas.microsoft.com/office/drawing/2014/main" id="{2F00AE6E-1AFF-EB7F-08D3-D60314C3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67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9E52F3-B51B-7206-66A3-930F91720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06" y="0"/>
            <a:ext cx="7037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91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0A559-894A-F36C-F27C-5E1C49886B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063062-3226-C1D5-F782-6CD0B0A90C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BE03FE-9F9D-590C-0510-7E5FA3C7F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4" y="547274"/>
            <a:ext cx="10773784" cy="5763452"/>
          </a:xfrm>
          <a:prstGeom prst="rect">
            <a:avLst/>
          </a:prstGeom>
        </p:spPr>
      </p:pic>
      <p:pic>
        <p:nvPicPr>
          <p:cNvPr id="4" name="Picture 2" descr="Kořeny - podzemní části rostlin">
            <a:extLst>
              <a:ext uri="{FF2B5EF4-FFF2-40B4-BE49-F238E27FC236}">
                <a16:creationId xmlns:a16="http://schemas.microsoft.com/office/drawing/2014/main" id="{40709A29-A52A-6E7C-7955-D43D4F48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017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A3ED1-317C-7D34-9241-F37977618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554D3C-AA1E-443E-EB1D-2CA6F2F7AB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B129F6-D9F0-9396-B969-A04D3E2F6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4" y="178859"/>
            <a:ext cx="10293219" cy="6348810"/>
          </a:xfrm>
          <a:prstGeom prst="rect">
            <a:avLst/>
          </a:prstGeom>
        </p:spPr>
      </p:pic>
      <p:pic>
        <p:nvPicPr>
          <p:cNvPr id="4" name="Picture 2" descr="Kořeny - podzemní části rostlin">
            <a:extLst>
              <a:ext uri="{FF2B5EF4-FFF2-40B4-BE49-F238E27FC236}">
                <a16:creationId xmlns:a16="http://schemas.microsoft.com/office/drawing/2014/main" id="{6703D5E7-7359-2F30-45CE-713BEEB4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510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C4429-05A6-AADB-51D8-8F469C94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OBRÁZKOVÝ TEST PROFESNÍ ORIENTACE - PDF Stažení zdarma">
            <a:extLst>
              <a:ext uri="{FF2B5EF4-FFF2-40B4-BE49-F238E27FC236}">
                <a16:creationId xmlns:a16="http://schemas.microsoft.com/office/drawing/2014/main" id="{9A94415B-5E23-56A7-03FE-85600D2E0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0" y="196486"/>
            <a:ext cx="4670681" cy="646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VP - Dotazník voľby povolania a plánovania profesnej kariéry">
            <a:extLst>
              <a:ext uri="{FF2B5EF4-FFF2-40B4-BE49-F238E27FC236}">
                <a16:creationId xmlns:a16="http://schemas.microsoft.com/office/drawing/2014/main" id="{4455D6EB-8DC9-0C14-CFFF-0E7F226DE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55" y="583706"/>
            <a:ext cx="5690586" cy="56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ořeny - podzemní části rostlin">
            <a:extLst>
              <a:ext uri="{FF2B5EF4-FFF2-40B4-BE49-F238E27FC236}">
                <a16:creationId xmlns:a16="http://schemas.microsoft.com/office/drawing/2014/main" id="{E9831924-3BC7-C73B-C880-B430D75A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31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43095-92C2-7775-00D4-36D2107B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Holland</a:t>
            </a:r>
            <a:r>
              <a:rPr lang="cs-CZ" b="1" dirty="0"/>
              <a:t> </a:t>
            </a:r>
            <a:r>
              <a:rPr lang="cs-CZ" b="1" dirty="0" err="1"/>
              <a:t>párty</a:t>
            </a:r>
            <a:endParaRPr lang="cs-CZ" b="1" dirty="0"/>
          </a:p>
        </p:txBody>
      </p:sp>
      <p:pic>
        <p:nvPicPr>
          <p:cNvPr id="5122" name="Picture 2" descr="Taneční párty - Hotel Duo, Horní Bečva, Beskydy">
            <a:extLst>
              <a:ext uri="{FF2B5EF4-FFF2-40B4-BE49-F238E27FC236}">
                <a16:creationId xmlns:a16="http://schemas.microsoft.com/office/drawing/2014/main" id="{93EB788A-8CAB-6E68-7D94-07AE2766C4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13" y="1608419"/>
            <a:ext cx="7958844" cy="497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ořeny - podzemní části rostlin">
            <a:extLst>
              <a:ext uri="{FF2B5EF4-FFF2-40B4-BE49-F238E27FC236}">
                <a16:creationId xmlns:a16="http://schemas.microsoft.com/office/drawing/2014/main" id="{C78492C6-8FCA-BAFF-FD70-FF46740C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6" y="6210677"/>
            <a:ext cx="1053588" cy="6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38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4302F-62E9-82CB-1730-768C9BB1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MOTIVACE</a:t>
            </a:r>
            <a:br>
              <a:rPr lang="cs-CZ" b="1" dirty="0"/>
            </a:br>
            <a:r>
              <a:rPr lang="cs-CZ" b="1" dirty="0"/>
              <a:t>příklady aktivit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1D73BB-093F-1A07-C576-C754B7A0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93" y="1825624"/>
            <a:ext cx="10621307" cy="4879975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staň se poradcem</a:t>
            </a:r>
          </a:p>
          <a:p>
            <a:pPr marL="457200" lvl="1" indent="0">
              <a:buNone/>
            </a:pPr>
            <a:r>
              <a:rPr lang="cs-CZ" sz="2800" dirty="0"/>
              <a:t>cvičení Demotivovaný pedagog - lístečky</a:t>
            </a:r>
          </a:p>
          <a:p>
            <a:pPr marL="514350" indent="-514350">
              <a:buAutoNum type="arabicParenR"/>
            </a:pPr>
            <a:endParaRPr lang="cs-CZ" dirty="0"/>
          </a:p>
          <a:p>
            <a:pPr marL="514350" indent="-514350">
              <a:buAutoNum type="arabicParenR"/>
            </a:pPr>
            <a:r>
              <a:rPr lang="cs-CZ" dirty="0"/>
              <a:t>práce s modelovými příběhy ve skupinách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8D9F70-2A4F-4A80-ED0C-88179FB7D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10820"/>
            <a:ext cx="6735115" cy="9240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B22AEA-2F82-6263-A633-2D43E5E99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95" y="5272879"/>
            <a:ext cx="6630325" cy="933580"/>
          </a:xfrm>
          <a:prstGeom prst="rect">
            <a:avLst/>
          </a:prstGeom>
        </p:spPr>
      </p:pic>
      <p:pic>
        <p:nvPicPr>
          <p:cNvPr id="4" name="Picture 2" descr="Fototapeta - Kmen stromu 3251 | Stromy tapety na míru | TAPETYMIX">
            <a:extLst>
              <a:ext uri="{FF2B5EF4-FFF2-40B4-BE49-F238E27FC236}">
                <a16:creationId xmlns:a16="http://schemas.microsoft.com/office/drawing/2014/main" id="{57CDAFC1-5487-A78D-E3DA-870B3BCC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99224" y="6045351"/>
            <a:ext cx="1192776" cy="7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503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D9AC3-3541-9613-04B1-EDB143F7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485"/>
            <a:ext cx="10515600" cy="1543204"/>
          </a:xfrm>
        </p:spPr>
        <p:txBody>
          <a:bodyPr/>
          <a:lstStyle/>
          <a:p>
            <a:pPr algn="ctr"/>
            <a:r>
              <a:rPr lang="cs-CZ" b="1" dirty="0"/>
              <a:t>KARIÉRNÍ KOTVY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FF07B4-7764-823E-BBAE-65452A273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10" y="1366684"/>
            <a:ext cx="10515600" cy="484960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test (40 otázek, spíše SŠ)                                      </a:t>
            </a:r>
            <a:r>
              <a:rPr lang="cs-CZ" dirty="0">
                <a:hlinkClick r:id="rId2"/>
              </a:rPr>
              <a:t>https://karierni-kotva.cz/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karierní kotvy = soubor osobních hodnot, norem, motivů, které vedou k nasměrování kariéry, posuzujeme význam jednotlivých kotev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3B8E5A-89B8-14A1-B771-36F1B6DF6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3" y="2730785"/>
            <a:ext cx="4491875" cy="38886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8F615B-F807-70E8-D3FE-F490A9C9B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02" y="3066102"/>
            <a:ext cx="6430272" cy="3553321"/>
          </a:xfrm>
          <a:prstGeom prst="rect">
            <a:avLst/>
          </a:prstGeom>
        </p:spPr>
      </p:pic>
      <p:pic>
        <p:nvPicPr>
          <p:cNvPr id="7170" name="Picture 2" descr="Fototapeta - Kmen stromu 3251 | Stromy tapety na míru | TAPETYMIX">
            <a:extLst>
              <a:ext uri="{FF2B5EF4-FFF2-40B4-BE49-F238E27FC236}">
                <a16:creationId xmlns:a16="http://schemas.microsoft.com/office/drawing/2014/main" id="{297200E4-8BB0-2270-8B93-8D92B4B3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99224" y="0"/>
            <a:ext cx="1192776" cy="7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81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6D535-4FB1-D8E5-6D47-0396F298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práce s hodnotami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DA6A39-9EAC-0CDD-9A3D-98C70666F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lphaLcParenR"/>
            </a:pPr>
            <a:r>
              <a:rPr lang="cs-CZ" dirty="0"/>
              <a:t>obecně např. </a:t>
            </a:r>
            <a:r>
              <a:rPr lang="cs-CZ" dirty="0">
                <a:hlinkClick r:id="rId2"/>
              </a:rPr>
              <a:t>Odyssea metodika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(OSV –</a:t>
            </a:r>
            <a:r>
              <a:rPr lang="cs-CZ" dirty="0" err="1"/>
              <a:t>os.soc.výchova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cvičení Věci, kterých se dokážeme zbavit</a:t>
            </a:r>
          </a:p>
          <a:p>
            <a:pPr marL="0" indent="0">
              <a:buNone/>
            </a:pPr>
            <a:r>
              <a:rPr lang="cs-CZ" dirty="0"/>
              <a:t>       cvičení Balón</a:t>
            </a:r>
          </a:p>
          <a:p>
            <a:pPr marL="514350" indent="-514350">
              <a:buAutoNum type="alphaLcParenR"/>
            </a:pPr>
            <a:endParaRPr lang="cs-CZ" dirty="0"/>
          </a:p>
          <a:p>
            <a:pPr marL="0" indent="0">
              <a:buNone/>
            </a:pPr>
            <a:r>
              <a:rPr lang="cs-CZ" dirty="0"/>
              <a:t>b) hodnoty vztahující se k práci – viz dražba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c) aktivita Pes nebo vlk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Picture 2" descr="Pes už dávno není vlk. Liší se geny i stravovacími návyky - VášChovatel.cz">
            <a:extLst>
              <a:ext uri="{FF2B5EF4-FFF2-40B4-BE49-F238E27FC236}">
                <a16:creationId xmlns:a16="http://schemas.microsoft.com/office/drawing/2014/main" id="{275785F4-A3D3-1763-C2D5-B31CB56B6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81" y="4241602"/>
            <a:ext cx="3536442" cy="23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alitní aukce versus dražba. Výhody, nevýhody pro prodávající - RE/MAX Alfa">
            <a:extLst>
              <a:ext uri="{FF2B5EF4-FFF2-40B4-BE49-F238E27FC236}">
                <a16:creationId xmlns:a16="http://schemas.microsoft.com/office/drawing/2014/main" id="{E413DD0B-53FE-3F37-6E04-BEEF889C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87" y="3442087"/>
            <a:ext cx="3536442" cy="235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brodružná cesta z ráje do ráje (stolní hra) - Ranšová Libuše">
            <a:extLst>
              <a:ext uri="{FF2B5EF4-FFF2-40B4-BE49-F238E27FC236}">
                <a16:creationId xmlns:a16="http://schemas.microsoft.com/office/drawing/2014/main" id="{ED6AD137-50C0-F9C9-ADF0-A1575C21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77" y="1403358"/>
            <a:ext cx="3947652" cy="18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ototapeta - Kmen stromu 3251 | Stromy tapety na míru | TAPETYMIX">
            <a:extLst>
              <a:ext uri="{FF2B5EF4-FFF2-40B4-BE49-F238E27FC236}">
                <a16:creationId xmlns:a16="http://schemas.microsoft.com/office/drawing/2014/main" id="{0B16E1C9-6846-AA13-1886-CE874AB5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62816"/>
            <a:ext cx="1192776" cy="7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35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EEFEBB-948A-BA30-8258-A2541862D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7" y="0"/>
            <a:ext cx="5170859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2B4628-AEFE-312B-2755-CAF52B7EB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48" y="158147"/>
            <a:ext cx="5934903" cy="5715798"/>
          </a:xfrm>
          <a:prstGeom prst="rect">
            <a:avLst/>
          </a:prstGeom>
        </p:spPr>
      </p:pic>
      <p:pic>
        <p:nvPicPr>
          <p:cNvPr id="6" name="Picture 2" descr="Fototapeta - Kmen stromu 3251 | Stromy tapety na míru | TAPETYMIX">
            <a:extLst>
              <a:ext uri="{FF2B5EF4-FFF2-40B4-BE49-F238E27FC236}">
                <a16:creationId xmlns:a16="http://schemas.microsoft.com/office/drawing/2014/main" id="{7687D1D1-DD0D-23FF-4192-AF8E4F3B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99224" y="6045351"/>
            <a:ext cx="1192776" cy="7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CFDACAC-734B-3DF9-1F92-3935C0D550A6}"/>
              </a:ext>
            </a:extLst>
          </p:cNvPr>
          <p:cNvSpPr txBox="1"/>
          <p:nvPr/>
        </p:nvSpPr>
        <p:spPr>
          <a:xfrm>
            <a:off x="5930493" y="5994192"/>
            <a:ext cx="3684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koláč hodnot</a:t>
            </a:r>
          </a:p>
        </p:txBody>
      </p:sp>
    </p:spTree>
    <p:extLst>
      <p:ext uri="{BB962C8B-B14F-4D97-AF65-F5344CB8AC3E}">
        <p14:creationId xmlns:p14="http://schemas.microsoft.com/office/powerpoint/2010/main" val="333749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0">
              <a:schemeClr val="accent2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213FC-ACD8-3EBC-9558-31A1C042C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6813"/>
            <a:ext cx="10515600" cy="1877501"/>
          </a:xfrm>
        </p:spPr>
        <p:txBody>
          <a:bodyPr/>
          <a:lstStyle/>
          <a:p>
            <a:pPr algn="ctr"/>
            <a:r>
              <a:rPr lang="cs-CZ" b="1" dirty="0"/>
              <a:t>schéma, pracovní list k exkurzi, rozhovoru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EED513E-2740-9ADC-1391-6F5C99388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03" y="1252481"/>
            <a:ext cx="4205337" cy="54193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A33B66-3D73-09B5-11A2-3EE4BE09D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77" y="1252481"/>
            <a:ext cx="4436486" cy="54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3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8E257F-38D5-D3B8-3BB8-DBE1823CB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15" y="1305941"/>
            <a:ext cx="5249008" cy="524900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E049CC9-12A9-E4EC-53F0-E6B131222080}"/>
              </a:ext>
            </a:extLst>
          </p:cNvPr>
          <p:cNvSpPr txBox="1"/>
          <p:nvPr/>
        </p:nvSpPr>
        <p:spPr>
          <a:xfrm>
            <a:off x="1622323" y="432619"/>
            <a:ext cx="8583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KORUNA A PLODY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7AD3EB2-BA70-2D96-ADE6-B15ABEB69446}"/>
              </a:ext>
            </a:extLst>
          </p:cNvPr>
          <p:cNvSpPr txBox="1"/>
          <p:nvPr/>
        </p:nvSpPr>
        <p:spPr>
          <a:xfrm>
            <a:off x="393290" y="3146323"/>
            <a:ext cx="199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úspěchy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B346BD-361C-B5C3-00BF-39CC7BB98E1B}"/>
              </a:ext>
            </a:extLst>
          </p:cNvPr>
          <p:cNvSpPr txBox="1"/>
          <p:nvPr/>
        </p:nvSpPr>
        <p:spPr>
          <a:xfrm>
            <a:off x="8888361" y="3429000"/>
            <a:ext cx="302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neúspěchy</a:t>
            </a:r>
          </a:p>
        </p:txBody>
      </p:sp>
      <p:pic>
        <p:nvPicPr>
          <p:cNvPr id="3074" name="Picture 2" descr="Žebřík omalovánka | Omalovánky k Vytisknutí Zdarma">
            <a:extLst>
              <a:ext uri="{FF2B5EF4-FFF2-40B4-BE49-F238E27FC236}">
                <a16:creationId xmlns:a16="http://schemas.microsoft.com/office/drawing/2014/main" id="{F479CE2F-B26B-B164-08B1-ED172AC3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04" y="4828682"/>
            <a:ext cx="1810415" cy="202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EBD969-95CA-121D-F2AE-6F095FC58245}"/>
              </a:ext>
            </a:extLst>
          </p:cNvPr>
          <p:cNvSpPr txBox="1"/>
          <p:nvPr/>
        </p:nvSpPr>
        <p:spPr>
          <a:xfrm>
            <a:off x="10117394" y="5742039"/>
            <a:ext cx="181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žebřík</a:t>
            </a:r>
          </a:p>
        </p:txBody>
      </p:sp>
    </p:spTree>
    <p:extLst>
      <p:ext uri="{BB962C8B-B14F-4D97-AF65-F5344CB8AC3E}">
        <p14:creationId xmlns:p14="http://schemas.microsoft.com/office/powerpoint/2010/main" val="493403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043E9B-7DDD-C982-E49D-592326E6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79" y="0"/>
            <a:ext cx="551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6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 je to vision board + návod, jak na to">
            <a:extLst>
              <a:ext uri="{FF2B5EF4-FFF2-40B4-BE49-F238E27FC236}">
                <a16:creationId xmlns:a16="http://schemas.microsoft.com/office/drawing/2014/main" id="{F7FCDD6D-16F3-49D6-415A-08EA40A1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ak na vision board? - Baby Office">
            <a:extLst>
              <a:ext uri="{FF2B5EF4-FFF2-40B4-BE49-F238E27FC236}">
                <a16:creationId xmlns:a16="http://schemas.microsoft.com/office/drawing/2014/main" id="{189CBEE3-0C91-081D-2303-C064BD08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38" y="3546629"/>
            <a:ext cx="4415161" cy="33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DDB0A69-2621-19F2-08F4-5E9C6CC2A71A}"/>
              </a:ext>
            </a:extLst>
          </p:cNvPr>
          <p:cNvSpPr txBox="1"/>
          <p:nvPr/>
        </p:nvSpPr>
        <p:spPr>
          <a:xfrm>
            <a:off x="2340077" y="363985"/>
            <a:ext cx="779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VISION BOARD – nástěnka snů</a:t>
            </a:r>
          </a:p>
        </p:txBody>
      </p:sp>
      <p:pic>
        <p:nvPicPr>
          <p:cNvPr id="4102" name="Picture 6" descr="10 + 1 důvod, proč si udělat Vision board a jak zařídit, aby fakt fungoval  - Adéla Sen - Probuzená">
            <a:extLst>
              <a:ext uri="{FF2B5EF4-FFF2-40B4-BE49-F238E27FC236}">
                <a16:creationId xmlns:a16="http://schemas.microsoft.com/office/drawing/2014/main" id="{C15B9163-D269-0369-39DB-5643167F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39" y="1044935"/>
            <a:ext cx="4415161" cy="33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22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80A5D-0FFC-AEE0-E0DE-6D74F282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METODA ŠESTI KLOBOUKŮ</a:t>
            </a:r>
            <a:br>
              <a:rPr lang="cs-CZ" b="1" dirty="0"/>
            </a:br>
            <a:r>
              <a:rPr lang="cs-CZ" b="1" dirty="0"/>
              <a:t>Edward De Bono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45EC8A2-0B46-5F39-C62C-FB6A93BD3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1825625"/>
            <a:ext cx="11041044" cy="4909472"/>
          </a:xfrm>
        </p:spPr>
      </p:pic>
    </p:spTree>
    <p:extLst>
      <p:ext uri="{BB962C8B-B14F-4D97-AF65-F5344CB8AC3E}">
        <p14:creationId xmlns:p14="http://schemas.microsoft.com/office/powerpoint/2010/main" val="344990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4B43E-6E8E-29A3-5206-099080F8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AD8BDC-D1EA-19B4-1EB0-6F36EDA18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54" y="-10293"/>
            <a:ext cx="4541131" cy="340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A1869B7-A46B-2ACC-969B-266286CE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25" y="-10293"/>
            <a:ext cx="5095234" cy="38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8DE836D-0BE3-43F9-D8B3-5A354F1DE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82" y="3429000"/>
            <a:ext cx="4555618" cy="34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81367AE-3FCE-499A-A163-7B4AF7A7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31" y="2395828"/>
            <a:ext cx="3341841" cy="44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opis není dostupný.">
            <a:extLst>
              <a:ext uri="{FF2B5EF4-FFF2-40B4-BE49-F238E27FC236}">
                <a16:creationId xmlns:a16="http://schemas.microsoft.com/office/drawing/2014/main" id="{A68CC944-35E3-96A3-437D-B15E66F0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1175" y="3401979"/>
            <a:ext cx="2954340" cy="39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00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45B3A-E197-D8EC-E5DE-F967EEFB1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81972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aktivity směřující k sebeprezentaci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0BEF1A-6914-79AB-12CB-2DCAE2F56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265" y="2182761"/>
            <a:ext cx="10038735" cy="3075039"/>
          </a:xfrm>
        </p:spPr>
        <p:txBody>
          <a:bodyPr/>
          <a:lstStyle/>
          <a:p>
            <a:pPr algn="l"/>
            <a:r>
              <a:rPr lang="cs-CZ" dirty="0"/>
              <a:t>                             nácvik pracovních pohovorů, profil na LinkedIn apod. </a:t>
            </a:r>
          </a:p>
        </p:txBody>
      </p:sp>
      <p:pic>
        <p:nvPicPr>
          <p:cNvPr id="5124" name="Picture 4" descr="Jak se připravit na pohovor – Poradna – Jobs.cz">
            <a:extLst>
              <a:ext uri="{FF2B5EF4-FFF2-40B4-BE49-F238E27FC236}">
                <a16:creationId xmlns:a16="http://schemas.microsoft.com/office/drawing/2014/main" id="{CDCF1A24-06F2-734C-9705-BEAE4E70A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2" y="2794205"/>
            <a:ext cx="5647097" cy="376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naček na českém LinkedIn přibývá, síť využívají i pro B2C | MediaGuru">
            <a:extLst>
              <a:ext uri="{FF2B5EF4-FFF2-40B4-BE49-F238E27FC236}">
                <a16:creationId xmlns:a16="http://schemas.microsoft.com/office/drawing/2014/main" id="{3C91A6B6-37B9-6E07-9882-8C0513D1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25" y="2794204"/>
            <a:ext cx="5655175" cy="376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14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E8C70-942B-B9F8-7FC5-7A52ED39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0528"/>
            <a:ext cx="10515600" cy="2088472"/>
          </a:xfrm>
        </p:spPr>
        <p:txBody>
          <a:bodyPr/>
          <a:lstStyle/>
          <a:p>
            <a:pPr algn="ctr"/>
            <a:r>
              <a:rPr lang="cs-CZ" b="1"/>
              <a:t> DĚKUJI </a:t>
            </a:r>
            <a:r>
              <a:rPr lang="cs-CZ" b="1" dirty="0"/>
              <a:t>ZA POZORNOST!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02B9BF-81DD-0301-4E66-E35E88335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04" y="3040626"/>
            <a:ext cx="2648320" cy="2476846"/>
          </a:xfrm>
        </p:spPr>
      </p:pic>
    </p:spTree>
    <p:extLst>
      <p:ext uri="{BB962C8B-B14F-4D97-AF65-F5344CB8AC3E}">
        <p14:creationId xmlns:p14="http://schemas.microsoft.com/office/powerpoint/2010/main" val="55010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619D2-0FC7-7337-6CD0-55C96CB52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4" y="125428"/>
            <a:ext cx="10244091" cy="1325563"/>
          </a:xfrm>
        </p:spPr>
        <p:txBody>
          <a:bodyPr/>
          <a:lstStyle/>
          <a:p>
            <a:r>
              <a:rPr lang="cs-CZ" b="1" dirty="0"/>
              <a:t>model CAREER MANAGEMENT SKILLS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7EF48-8286-BA24-5373-F52E06C3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278194"/>
            <a:ext cx="11117826" cy="48987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/>
              <a:t>v současnosti vnímán jako nosný, převzatý s dobrých </a:t>
            </a:r>
            <a:r>
              <a:rPr lang="cs-CZ" sz="2000" dirty="0" err="1"/>
              <a:t>zahranič.zkušeností</a:t>
            </a:r>
            <a:r>
              <a:rPr lang="cs-CZ" sz="2000" dirty="0"/>
              <a:t> (Norsko, USA)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55E46A-408C-CB92-D899-BF61179AD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85" y="2166152"/>
            <a:ext cx="6103652" cy="445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0">
              <a:schemeClr val="accent2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27FAA1-C59C-24B4-16C5-8990438E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322" y="365125"/>
            <a:ext cx="1012722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INFORMAČNĚ VZDĚLÁVACÍ STŘEDISKO PLZEŇSKÉHO KRAJE </a:t>
            </a:r>
            <a:br>
              <a:rPr lang="cs-CZ" b="1" dirty="0"/>
            </a:br>
            <a:r>
              <a:rPr lang="cs-CZ" b="1" dirty="0"/>
              <a:t>(příklad dobré praxe)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2406EE-D921-C378-EBD7-F37E7A926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562"/>
            <a:ext cx="10515600" cy="4770437"/>
          </a:xfrm>
        </p:spPr>
        <p:txBody>
          <a:bodyPr>
            <a:normAutofit/>
          </a:bodyPr>
          <a:lstStyle/>
          <a:p>
            <a:r>
              <a:rPr lang="cs-CZ" dirty="0"/>
              <a:t>hlavní cena Národní ceny KP 2022 </a:t>
            </a:r>
          </a:p>
          <a:p>
            <a:r>
              <a:rPr lang="cs-CZ" dirty="0"/>
              <a:t>projekt </a:t>
            </a:r>
            <a:r>
              <a:rPr lang="cs-CZ" dirty="0">
                <a:hlinkClick r:id="rId2"/>
              </a:rPr>
              <a:t>STÍNOVÁNÍ</a:t>
            </a:r>
            <a:r>
              <a:rPr lang="cs-CZ" dirty="0"/>
              <a:t> </a:t>
            </a:r>
          </a:p>
          <a:p>
            <a:r>
              <a:rPr lang="cs-CZ" dirty="0"/>
              <a:t>deník stínování </a:t>
            </a:r>
            <a:r>
              <a:rPr lang="cs-CZ" dirty="0">
                <a:hlinkClick r:id="rId3"/>
              </a:rPr>
              <a:t>DENÍK</a:t>
            </a:r>
            <a:endParaRPr lang="cs-CZ" dirty="0"/>
          </a:p>
          <a:p>
            <a:r>
              <a:rPr lang="cs-CZ" dirty="0"/>
              <a:t>velmi praktická </a:t>
            </a:r>
            <a:r>
              <a:rPr lang="cs-CZ" b="1" dirty="0"/>
              <a:t>metodická podpora škol </a:t>
            </a:r>
            <a:r>
              <a:rPr lang="cs-CZ" dirty="0"/>
              <a:t>– mapovací </a:t>
            </a:r>
          </a:p>
          <a:p>
            <a:pPr marL="0" indent="0">
              <a:buNone/>
            </a:pPr>
            <a:r>
              <a:rPr lang="cs-CZ" dirty="0"/>
              <a:t>   návštěva ve škole, externě vedené skupinové programy </a:t>
            </a:r>
          </a:p>
          <a:p>
            <a:pPr marL="0" indent="0">
              <a:buNone/>
            </a:pPr>
            <a:r>
              <a:rPr lang="cs-CZ" dirty="0"/>
              <a:t>   pro žáky, individuální poradenství žákům, semináře</a:t>
            </a:r>
          </a:p>
          <a:p>
            <a:pPr marL="0" indent="0">
              <a:buNone/>
            </a:pPr>
            <a:r>
              <a:rPr lang="cs-CZ" dirty="0"/>
              <a:t>   pro rodiče </a:t>
            </a:r>
            <a:r>
              <a:rPr lang="pl-PL" b="1" dirty="0">
                <a:solidFill>
                  <a:srgbClr val="ED7711"/>
                </a:solidFill>
              </a:rPr>
              <a:t>„</a:t>
            </a:r>
            <a:r>
              <a:rPr lang="pl-PL" b="1" i="0" dirty="0">
                <a:solidFill>
                  <a:srgbClr val="ED7711"/>
                </a:solidFill>
                <a:effectLst/>
              </a:rPr>
              <a:t>Co z toho našeho kluka/naší holky bude?”</a:t>
            </a:r>
          </a:p>
          <a:p>
            <a:pPr marL="0" indent="0">
              <a:buNone/>
            </a:pPr>
            <a:r>
              <a:rPr lang="pl-PL" i="0" dirty="0">
                <a:effectLst/>
                <a:cs typeface="Calibri" panose="020F0502020204030204" pitchFamily="34" charset="0"/>
              </a:rPr>
              <a:t>   metodické </a:t>
            </a:r>
            <a:r>
              <a:rPr lang="pl-PL" dirty="0">
                <a:cs typeface="Calibri" panose="020F0502020204030204" pitchFamily="34" charset="0"/>
              </a:rPr>
              <a:t>materiály</a:t>
            </a:r>
            <a:r>
              <a:rPr lang="pl-PL" i="0" dirty="0">
                <a:effectLst/>
              </a:rPr>
              <a:t> </a:t>
            </a:r>
          </a:p>
          <a:p>
            <a:pPr marL="0" indent="0">
              <a:buNone/>
            </a:pPr>
            <a:r>
              <a:rPr lang="pl-PL" dirty="0"/>
              <a:t>		</a:t>
            </a:r>
            <a:r>
              <a:rPr lang="pl-PL" dirty="0">
                <a:hlinkClick r:id="rId4"/>
              </a:rPr>
              <a:t>odkaz</a:t>
            </a:r>
            <a:endParaRPr lang="pl-PL" i="0" dirty="0">
              <a:effectLst/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9E6596-3FC0-1FB8-E98B-EC8D27A55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35" y="-49163"/>
            <a:ext cx="2762865" cy="69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9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6C7D1-5E90-F9A8-C6AA-59CF453E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7804"/>
          </a:xfrm>
        </p:spPr>
        <p:txBody>
          <a:bodyPr>
            <a:normAutofit/>
          </a:bodyPr>
          <a:lstStyle/>
          <a:p>
            <a:pPr algn="ctr"/>
            <a:r>
              <a:rPr lang="cs-CZ" b="1" i="0" dirty="0">
                <a:solidFill>
                  <a:srgbClr val="050505"/>
                </a:solidFill>
                <a:effectLst/>
              </a:rPr>
              <a:t>C-Game: </a:t>
            </a:r>
            <a:br>
              <a:rPr lang="cs-CZ" b="1" i="0" dirty="0">
                <a:solidFill>
                  <a:srgbClr val="050505"/>
                </a:solidFill>
                <a:effectLst/>
              </a:rPr>
            </a:br>
            <a:r>
              <a:rPr lang="cs-CZ" sz="3100" b="1" i="0" dirty="0">
                <a:solidFill>
                  <a:srgbClr val="050505"/>
                </a:solidFill>
                <a:effectLst/>
              </a:rPr>
              <a:t>Hrou k první volbě povolání, Asociace výchovných poradců a NVF (Národní vzdělávací fond)</a:t>
            </a:r>
            <a:endParaRPr lang="cs-CZ" sz="31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1FDD9-38D0-586C-4F84-673E2F12E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9071"/>
            <a:ext cx="10515600" cy="3777892"/>
          </a:xfrm>
        </p:spPr>
        <p:txBody>
          <a:bodyPr/>
          <a:lstStyle/>
          <a:p>
            <a:r>
              <a:rPr lang="cs-CZ" dirty="0">
                <a:hlinkClick r:id="rId2"/>
              </a:rPr>
              <a:t>odkaz na hru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9CAB5F-3F32-2363-8D01-0945778DD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3" y="2582467"/>
            <a:ext cx="9045677" cy="42755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05E33B-0F9D-73A0-73AA-E7C59AD89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4" y="3100154"/>
            <a:ext cx="1942976" cy="90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1542D3-A55F-7ED0-0CBB-89C313D4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45"/>
            <a:ext cx="10515600" cy="1628544"/>
          </a:xfrm>
        </p:spPr>
        <p:txBody>
          <a:bodyPr/>
          <a:lstStyle/>
          <a:p>
            <a:pPr algn="ctr"/>
            <a:r>
              <a:rPr lang="cs-CZ" b="1" dirty="0"/>
              <a:t>OBORY VZDĚLÁVÁNÍ V ČR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65A4090-7429-731D-A370-ECEF7930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8" y="1269508"/>
            <a:ext cx="11496909" cy="5318396"/>
          </a:xfrm>
        </p:spPr>
      </p:pic>
    </p:spTree>
    <p:extLst>
      <p:ext uri="{BB962C8B-B14F-4D97-AF65-F5344CB8AC3E}">
        <p14:creationId xmlns:p14="http://schemas.microsoft.com/office/powerpoint/2010/main" val="363289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26F61-B027-212A-E1BE-11C67EE3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KP u žáků s SVP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6F1545-5DF7-B44E-4017-AE44CA36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5624"/>
            <a:ext cx="11818375" cy="4820981"/>
          </a:xfrm>
        </p:spPr>
        <p:txBody>
          <a:bodyPr>
            <a:normAutofit fontScale="70000" lnSpcReduction="20000"/>
          </a:bodyPr>
          <a:lstStyle/>
          <a:p>
            <a:r>
              <a:rPr lang="cs-CZ" sz="3400" dirty="0"/>
              <a:t>právní rámec: </a:t>
            </a:r>
          </a:p>
          <a:p>
            <a:pPr marL="0" indent="0">
              <a:buNone/>
            </a:pPr>
            <a:r>
              <a:rPr lang="cs-CZ" sz="3400" b="1" dirty="0"/>
              <a:t>  zákon č. 561/2004 Sb. </a:t>
            </a:r>
            <a:r>
              <a:rPr lang="cs-CZ" sz="3400" dirty="0"/>
              <a:t>o vzdělávání žáků s SVP </a:t>
            </a:r>
          </a:p>
          <a:p>
            <a:pPr marL="0" indent="0">
              <a:buNone/>
            </a:pPr>
            <a:r>
              <a:rPr lang="cs-CZ" sz="3400" dirty="0"/>
              <a:t>  </a:t>
            </a:r>
            <a:r>
              <a:rPr lang="cs-CZ" sz="3400" b="1" dirty="0"/>
              <a:t>školský zákon č. 82/2015 Sb.</a:t>
            </a:r>
          </a:p>
          <a:p>
            <a:pPr marL="0" indent="0">
              <a:buNone/>
            </a:pPr>
            <a:r>
              <a:rPr lang="cs-CZ" sz="3400" b="1" dirty="0"/>
              <a:t>  </a:t>
            </a:r>
            <a:r>
              <a:rPr lang="cs-CZ" sz="3400" b="1" dirty="0">
                <a:solidFill>
                  <a:srgbClr val="43494D"/>
                </a:solidFill>
              </a:rPr>
              <a:t>v</a:t>
            </a:r>
            <a:r>
              <a:rPr lang="cs-CZ" sz="3400" b="1" dirty="0">
                <a:solidFill>
                  <a:srgbClr val="43494D"/>
                </a:solidFill>
                <a:effectLst/>
              </a:rPr>
              <a:t>yhláška č. 72/2005 Sb. </a:t>
            </a:r>
            <a:r>
              <a:rPr lang="cs-CZ" sz="3400" dirty="0">
                <a:solidFill>
                  <a:srgbClr val="43494D"/>
                </a:solidFill>
                <a:effectLst/>
              </a:rPr>
              <a:t>o poskytování poradenských služeb ve školách a   </a:t>
            </a:r>
          </a:p>
          <a:p>
            <a:pPr marL="0" indent="0">
              <a:buNone/>
            </a:pPr>
            <a:r>
              <a:rPr lang="cs-CZ" sz="3400" dirty="0">
                <a:solidFill>
                  <a:srgbClr val="43494D"/>
                </a:solidFill>
              </a:rPr>
              <a:t>  </a:t>
            </a:r>
            <a:r>
              <a:rPr lang="cs-CZ" sz="3400" dirty="0">
                <a:solidFill>
                  <a:srgbClr val="43494D"/>
                </a:solidFill>
                <a:effectLst/>
              </a:rPr>
              <a:t>školských poradenských zařízeních</a:t>
            </a:r>
          </a:p>
          <a:p>
            <a:pPr marL="0" indent="0">
              <a:buNone/>
            </a:pPr>
            <a:endParaRPr lang="cs-CZ" dirty="0">
              <a:solidFill>
                <a:srgbClr val="43494D"/>
              </a:solidFill>
              <a:effectLst/>
            </a:endParaRPr>
          </a:p>
          <a:p>
            <a:r>
              <a:rPr lang="cs-CZ" sz="3100" b="1" dirty="0"/>
              <a:t> </a:t>
            </a:r>
            <a:r>
              <a:rPr lang="cs-CZ" sz="3100" dirty="0"/>
              <a:t>subjekty: SPC, PPP, ŠPP, lékař</a:t>
            </a:r>
          </a:p>
          <a:p>
            <a:r>
              <a:rPr lang="cs-CZ" sz="3100" dirty="0"/>
              <a:t>o to větší význam zájmů žáka, vztah k němu</a:t>
            </a:r>
          </a:p>
          <a:p>
            <a:r>
              <a:rPr lang="cs-CZ" sz="3100" dirty="0"/>
              <a:t>menší důraz kladen na testování předpokladů, spíše individuálně vedený proces hledání</a:t>
            </a:r>
          </a:p>
          <a:p>
            <a:r>
              <a:rPr lang="cs-CZ" sz="3100" dirty="0"/>
              <a:t>stejná pravidla PZ, jen nárok na úpravy (samostatná učebna, časový limit, úprava textových materiálů, kompenzační pomůcky, přítomnost AP) – rozhoduje ŘŠ na základě doporučení ŠPZ</a:t>
            </a:r>
          </a:p>
          <a:p>
            <a:r>
              <a:rPr lang="cs-CZ" sz="3100" dirty="0"/>
              <a:t>obory E: navazují na osnovy ZŠ praktické, určeny pro žáky s LMP, doporučení</a:t>
            </a:r>
          </a:p>
          <a:p>
            <a:r>
              <a:rPr lang="cs-CZ" sz="3100" dirty="0"/>
              <a:t>příklady škol</a:t>
            </a:r>
          </a:p>
        </p:txBody>
      </p:sp>
    </p:spTree>
    <p:extLst>
      <p:ext uri="{BB962C8B-B14F-4D97-AF65-F5344CB8AC3E}">
        <p14:creationId xmlns:p14="http://schemas.microsoft.com/office/powerpoint/2010/main" val="41414428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</TotalTime>
  <Words>1184</Words>
  <Application>Microsoft Office PowerPoint</Application>
  <PresentationFormat>Širokoúhlá obrazovka</PresentationFormat>
  <Paragraphs>182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Roboto</vt:lpstr>
      <vt:lpstr>Rubik</vt:lpstr>
      <vt:lpstr>Wingdings</vt:lpstr>
      <vt:lpstr>Motiv Office</vt:lpstr>
      <vt:lpstr> </vt:lpstr>
      <vt:lpstr>Prezentace aplikace PowerPoint</vt:lpstr>
      <vt:lpstr>MINULOST, SOUČASNOST A BUDOUCNOST TRHU PRÁCE</vt:lpstr>
      <vt:lpstr>schéma, pracovní list k exkurzi, rozhovoru</vt:lpstr>
      <vt:lpstr>model CAREER MANAGEMENT SKILLS</vt:lpstr>
      <vt:lpstr>INFORMAČNĚ VZDĚLÁVACÍ STŘEDISKO PLZEŇSKÉHO KRAJE  (příklad dobré praxe)</vt:lpstr>
      <vt:lpstr>C-Game:  Hrou k první volbě povolání, Asociace výchovných poradců a NVF (Národní vzdělávací fond)</vt:lpstr>
      <vt:lpstr>OBORY VZDĚLÁVÁNÍ V ČR</vt:lpstr>
      <vt:lpstr>KP u žáků s SVP</vt:lpstr>
      <vt:lpstr>ÚKOLY VÝCHOVNÉHO PORADCE</vt:lpstr>
      <vt:lpstr>Prezentace aplikace PowerPoint</vt:lpstr>
      <vt:lpstr>NÁRODNÍ SOUSTAVA POVOLÁNÍ</vt:lpstr>
      <vt:lpstr>PŘIJÍMACÍ ŘÍZENÍ – praktické informace</vt:lpstr>
      <vt:lpstr>Prezentace aplikace PowerPoint</vt:lpstr>
      <vt:lpstr>uchazeči UK </vt:lpstr>
      <vt:lpstr>KOUČOVACÍ PŘÍSTUP</vt:lpstr>
      <vt:lpstr>Prezentace aplikace PowerPoint</vt:lpstr>
      <vt:lpstr>Prezentace aplikace PowerPoint</vt:lpstr>
      <vt:lpstr>Prezentace aplikace PowerPoint</vt:lpstr>
      <vt:lpstr>Prezentace aplikace PowerPoint</vt:lpstr>
      <vt:lpstr>KARIÉROVÝ STROM</vt:lpstr>
      <vt:lpstr>Prezentace aplikace PowerPoint</vt:lpstr>
      <vt:lpstr>Prezentace aplikace PowerPoint</vt:lpstr>
      <vt:lpstr>Prezentace aplikace PowerPoint</vt:lpstr>
      <vt:lpstr>OSOBNOSTNÍ TESTY</vt:lpstr>
      <vt:lpstr>Prezentace aplikace PowerPoint</vt:lpstr>
      <vt:lpstr>vzájemná zpětná vazba</vt:lpstr>
      <vt:lpstr>Prezentace aplikace PowerPoint</vt:lpstr>
      <vt:lpstr>TWI – Transition-To-Work Inventory Zájmový dotazník k volbě budoucího povolání</vt:lpstr>
      <vt:lpstr>RIASEC</vt:lpstr>
      <vt:lpstr>Prezentace aplikace PowerPoint</vt:lpstr>
      <vt:lpstr>Prezentace aplikace PowerPoint</vt:lpstr>
      <vt:lpstr>Prezentace aplikace PowerPoint</vt:lpstr>
      <vt:lpstr>Prezentace aplikace PowerPoint</vt:lpstr>
      <vt:lpstr>Holland párty</vt:lpstr>
      <vt:lpstr>MOTIVACE příklady aktivit</vt:lpstr>
      <vt:lpstr>KARIÉRNÍ KOTVY</vt:lpstr>
      <vt:lpstr>práce s hodnotami</vt:lpstr>
      <vt:lpstr>Prezentace aplikace PowerPoint</vt:lpstr>
      <vt:lpstr>Prezentace aplikace PowerPoint</vt:lpstr>
      <vt:lpstr>Prezentace aplikace PowerPoint</vt:lpstr>
      <vt:lpstr>Prezentace aplikace PowerPoint</vt:lpstr>
      <vt:lpstr>METODA ŠESTI KLOBOUKŮ Edward De Bono</vt:lpstr>
      <vt:lpstr>Prezentace aplikace PowerPoint</vt:lpstr>
      <vt:lpstr>aktivity směřující k sebeprezentaci</vt:lpstr>
      <vt:lpstr> 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LEGISLATIVA k práci ŠPP</dc:title>
  <dc:creator>Jiřina Juřičková</dc:creator>
  <cp:lastModifiedBy>Jiřina Juřičková</cp:lastModifiedBy>
  <cp:revision>46</cp:revision>
  <dcterms:created xsi:type="dcterms:W3CDTF">2022-11-08T08:33:20Z</dcterms:created>
  <dcterms:modified xsi:type="dcterms:W3CDTF">2022-12-04T13:48:21Z</dcterms:modified>
</cp:coreProperties>
</file>