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5" r:id="rId3"/>
    <p:sldId id="298" r:id="rId4"/>
    <p:sldId id="299" r:id="rId5"/>
    <p:sldId id="300" r:id="rId6"/>
    <p:sldId id="301" r:id="rId7"/>
    <p:sldId id="297" r:id="rId8"/>
    <p:sldId id="296" r:id="rId9"/>
    <p:sldId id="257" r:id="rId10"/>
    <p:sldId id="258" r:id="rId11"/>
    <p:sldId id="259" r:id="rId12"/>
    <p:sldId id="260" r:id="rId13"/>
    <p:sldId id="261" r:id="rId14"/>
    <p:sldId id="262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4" r:id="rId25"/>
    <p:sldId id="275" r:id="rId26"/>
    <p:sldId id="276" r:id="rId27"/>
    <p:sldId id="279" r:id="rId28"/>
    <p:sldId id="281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94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60"/>
    <p:restoredTop sz="94640"/>
  </p:normalViewPr>
  <p:slideViewPr>
    <p:cSldViewPr snapToGrid="0">
      <p:cViewPr varScale="1">
        <p:scale>
          <a:sx n="79" d="100"/>
          <a:sy n="79" d="100"/>
        </p:scale>
        <p:origin x="70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AC65B7-04F1-A959-A7A9-27759AB08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89EA837-41B3-7083-923D-620239EE7E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898BE02-10DB-5073-FD1E-FF1E16815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4143AF1-D653-B0F4-62F4-6D6441654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AF0455-1F03-BD79-694A-F1DF9E7E2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2063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45E192-AA06-FDCD-1583-75401CDDE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3B850E-47C7-8588-2FEC-6FC477145F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D0F70F-1FBE-171E-751F-68BCB017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3083D67-C80F-63E6-C3F8-18763544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3FA0B0C-0506-E137-A1AC-0795FC77E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763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F7345D2-5ED8-8FA2-B462-285A122690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AEE071CC-AF5E-09AB-D75F-70A30A809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9F01E5E-F3CF-89BA-6B18-59305CF0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C5AB255-C286-C961-3F05-96C3D6ACF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D253DDF-E204-E302-81E6-C908908CE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08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B5D4C8-9217-0791-C5C7-65DC91825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60D54F-8833-3F5B-30A9-22B985A3A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B9CB89-674C-8126-BE2D-BC0EC2E34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2C969F0-111D-1E79-7094-649B2E77B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6EA556-A686-B0BA-A0FF-52A761D74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45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30129-C37B-55BD-90BD-56B7E9D74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68957BF-3DA2-AECF-4A4E-4C180364B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FE3BE8D-1B52-BAA8-25BA-04B4E0C46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CF0B6B-A7B1-6804-141A-D219FC0D6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F805D31-370E-DE24-F6EA-092CE9BF8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218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7AD742-F7E5-23DF-E7F7-8B4FCC2F1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8F35FB-BB80-4BDA-D30B-6E911F1A28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9576DD0-9018-1841-7997-FEF207284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C1658ED-7A7B-A413-77D4-03442F0EB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A3BDAD-E586-B92E-CEC6-47C530023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9C19581-FDD0-E3DB-9B15-6CD17E9C3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7186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8F0E3B-D3F3-51E0-2B8F-C6C687D187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EE4AAEE-C263-DA1D-269D-7F6C949C1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C0E8983-F7EE-3B5F-08C8-C0F3EE5A4F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1DDAD5E-B9CA-868B-B76A-6EE78C921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D3B6ED7-2093-0E48-335D-899469532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A79155B-D088-D98A-D47D-8CDD44BD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2FC7ADF-C5C0-A639-3526-12A6D600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199D6D9-B402-DCCC-5CF0-448C99B97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0374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7F6811-59A8-1923-4089-AEBAB800C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A15062C8-8375-B18D-35D5-961AD016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AC82F01-9394-881A-8E19-C40D99CC6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122985E-AD8D-1397-F156-F098EB38D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896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3FCB0DC-50F9-5679-1DD7-E63C05091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42C8BF-C6D2-3D91-5699-799C78CB6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1ACBFCF-0F5F-6E47-781F-B0AFA2BF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348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DD170F-3D69-3002-B166-542772AF1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AFCAF5-E89D-2CF6-20CF-A40BB4904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BE0DC2D-634F-D789-0799-BB74BB402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E538C66-B63C-381E-169A-2215C20D9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710E34F-7236-CD31-8FA1-8FEE47E7C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03FE56F-7280-0092-7AAC-1B130BD38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0682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64E350-C039-FC95-F32E-2DEC2D3118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924F8D6-9F5F-61CA-511C-620F4A5C09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5CB6696-82D3-5FAE-1EA9-66616E82F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4641829-AC44-21AA-E5DF-4FB1A6AF7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D3D587-BA9A-9827-D960-CA2C2CEB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7F181CB-0C85-5964-92FC-067388933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2274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3B195032-F3AB-657E-346D-B864557AB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9ACE573-9C61-4AC0-D51B-5C26771D21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BBE1248-7A56-C553-EA53-416F778655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3FF43-E5DD-FF4C-8F1A-7FE69328DEA9}" type="datetimeFigureOut">
              <a:rPr lang="cs-CZ" smtClean="0"/>
              <a:t>17.12.2022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943A8B-989A-4EAC-1BF3-471FBC5CB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50D34-0657-487D-ABBE-488C937152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ED558-EED1-AF4A-AE69-BFE0146C19C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67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zip.cz/rejstrikovy-pojem/338" TargetMode="External"/><Relationship Id="rId2" Type="http://schemas.openxmlformats.org/officeDocument/2006/relationships/hyperlink" Target="https://zdravi.euro.cz/clanek/postgradualni-medicina/terapie-sexualnich-dysfunkci-462923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AFC454B-A080-4D23-B177-6D5356C6E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0522C2C-7B5C-48A7-A969-03941E5D2E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9427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Freeform 13">
            <a:extLst>
              <a:ext uri="{FF2B5EF4-FFF2-40B4-BE49-F238E27FC236}">
                <a16:creationId xmlns:a16="http://schemas.microsoft.com/office/drawing/2014/main" id="{9C682A1A-5B2D-4111-BBD6-620165633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D6EE29F2-D77F-4BD0-A20B-334D316A1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58029" y="333478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22D09ED2-868F-42C6-866E-F92E0CEF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520172">
            <a:off x="1474479" y="1096414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F2C38B-CEAD-9CF9-1D9D-D0139C4693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Sexuální dysfunkce a deviace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D927570-7A92-015A-1373-50DE20234D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4782320"/>
            <a:ext cx="7644627" cy="1329443"/>
          </a:xfrm>
        </p:spPr>
        <p:txBody>
          <a:bodyPr>
            <a:normAutofit/>
          </a:bodyPr>
          <a:lstStyle/>
          <a:p>
            <a:pPr algn="r"/>
            <a:r>
              <a:rPr lang="cs-CZ" dirty="0"/>
              <a:t>Nikola Fišerová, Hana Kelly Pálková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840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6097989-40C7-876E-62DA-DA307AACF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0EEDF-839B-2E4B-9B08-BD36070C21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Podle této klasifikace mají splňovat tyto podmínky: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Jedinec opakovaně prožívá intenzivní sexuální touhy a fantazie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Jedinec buď těmto touhám vyhoví, nebo je jimi citelně obtěžován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 je přítomna nejméně šest měsíců</a:t>
            </a:r>
          </a:p>
          <a:p>
            <a:pPr marL="0" lvl="0" indent="0">
              <a:buNone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Dvě skupiny sexuální deviace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Deviace v aktivitě </a:t>
            </a:r>
          </a:p>
          <a:p>
            <a:pPr marL="342900" lvl="0" indent="-342900">
              <a:buFont typeface="+mj-lt"/>
              <a:buAutoNum type="arabicPeriod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Deviace v objektu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28082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D4E0C1-546F-0589-4612-E9B0E6240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Deviace v aktivitě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EE0E0A-B286-2CEF-E891-320FAA8A0E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poruchy ve způsobu dosahování sexuálního vzrušení a uspokojení </a:t>
            </a:r>
          </a:p>
          <a:p>
            <a:pPr marL="0" lvl="0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voyerismus, exhibicionismus,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frotérismus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tušérství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patologická sexuální agresivita, agresivní sadismus a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sadomachismus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800"/>
              </a:spcAft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695324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14298E-AD74-6867-2C8F-E724301DE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Voyerismus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C15118-0135-1CA9-100D-6EDAD3829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fr.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Voir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vidět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skoptofilie – slídičství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Lidé, kteří tím trpí dosahují sexuálního vzrušení sledováním intimního počínání nic netušících anonymních objektů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pozorování dochází často k masturbaci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Jen u 20% voyerů vykazuje někdy v životě jejich chování prvky sexuální agresivity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většina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voyeristických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aktivit se odehrává ve věku do 35 let, někdy je ovšem tato sexuální deviace doživotní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žen se tato úchylka prakticky nevyskytuje.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42752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7CAB866-57FE-F72B-ACEE-D8BB6A76EC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Exhibicionismus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04E16A-B042-EFFF-4DB4-17DC092A79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Lat.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Exhibere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nabídnout, ukázat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vzrušení je dosahováno odhalováním genitálu před neznámými ženami či dívkami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odhalení je spojeno s erekcí a masturbací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nejčastěji se vyskytující sexuální úchylka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Paradoxně bývá exhibicionista spíše bázlivý a nesmělý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nenavazuje žádný kontakt, ke vzrušení mu stačí vědomí, že byl viděn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žije v iluzi, že se ženám jeho chování líbí</a:t>
            </a:r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800826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FC2A4FF-56AA-6379-F8A7-03F047B09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Frotérismus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50A911-1093-8492-91E3-FE0CE33E6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Vzrušení je dosahováno třením se o anonymní, neznámé ženské objekty v tlačenicích, zpravidla ve frontách nebo v dopravních prostředcích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předstírání, že se ztopořeným penisem své oběti dotýkají neúmyslně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celá akce často končí ejakulací na šaty dotyčného objektu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ženy se často ostýchají na toto chování někoho upozornit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80003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69ABE63-75CA-F29D-00AB-8C3D26FB1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Patologická sexuální agresivita </a:t>
            </a:r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F13045-AA97-4A56-E4AC-E82DB0A00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Sexuálního vzrušení je dosahováno překonáváním odporu napadené anonymní ženy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Tato deviace patří k nejvíce nebezpečným úchylkám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agresor svou oběť skrytě pronásleduje a přepadá ji ze zálohy, někdy používá zbraň a vyhrožuje poraněním či zabitím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Jeho chování je tedy podobné chování predátora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25968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C6CFE85-88ED-828D-EF6A-C982182B3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Agresivní sadismus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F59928-9FF5-3978-CC37-35EA31218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Specifická kategorie deviantů, kteří pro dosažení vzrušení potřebují objekt svého zájmu před stykem, během styku nebo místo něho učinit nehybným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Někteří z nich poškozují genitál oběti, později s nimi třeba masturbují, nebo je pojídají –nekrosadismus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velice vzácně se vyskytující sexuální úchylka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035413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454C628-00D7-A660-927C-357DEC7A3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100">
                <a:solidFill>
                  <a:srgbClr val="FFFFFF"/>
                </a:solidFill>
              </a:rPr>
              <a:t>Sadomasochismus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010FDD-38BC-28F6-3834-D7176ABD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Sadismus 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zrušení je dosahováno dominancí, totální kontrolou objektu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Sadista je vzrušován fyzickým a duševním utrpením oběti 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Oběť je  plně v jeho moci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Masochismus – totální odevzdání se partnerovi, vlastní ponížení, utrpení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Někdy můžeme zaznamenat i relativně neškodný partnerský sadomasochismus</a:t>
            </a:r>
          </a:p>
        </p:txBody>
      </p:sp>
    </p:spTree>
    <p:extLst>
      <p:ext uri="{BB962C8B-B14F-4D97-AF65-F5344CB8AC3E}">
        <p14:creationId xmlns:p14="http://schemas.microsoft.com/office/powerpoint/2010/main" val="14263635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F9847C-6F57-B16A-98E1-19DE9E608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bičování, svazování, zasunování pěsti do pochvy nebo do konečníku (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fisting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hraní různých rolí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ulpívají na určitých stále opakovaných rekvizitách a pomůckách (hole, biče, důtky,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holinky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kožené obleky, masky..)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sfyxilie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 sexuálnímu vzrušení, erekci a někdy i ejakulaci dochází při přidušení;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sadismus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pseudopedagogický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důrazem na poslušnost a </a:t>
            </a: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disciplinu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(učitelé, vychovatelé…)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2461011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BCA1991-AD00-F78B-6EE4-32619F551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400">
                <a:solidFill>
                  <a:srgbClr val="FFFFFF"/>
                </a:solidFill>
              </a:rPr>
              <a:t>Erotografomanie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383715-509F-D00F-5507-4EC57D5AE4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Úchylka, u níž je vzrušení dosahováno psaním dopisů s erotickým obsahem</a:t>
            </a:r>
          </a:p>
          <a:p>
            <a:pPr marL="0" lvl="0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Při psaní takového dopisu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erotografoman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onanuje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634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483A1D6-1508-4F0A-14D3-52EE95D29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Sexuální dysfunkce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2CA4C7-1FB0-79DB-3A01-91C43EDB5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sz="2600" dirty="0"/>
              <a:t>Poruchy, při nichž jedinec nepociťuje sexuální touhu nebo není schopen uskutečnit soulož vedoucí k uspokojení, ačkoliv k tomu má základní anatomicko-fyziologické předpoklady a není zaměřen na neobvyklé sexuální cíle</a:t>
            </a:r>
          </a:p>
          <a:p>
            <a:r>
              <a:rPr lang="cs-CZ" sz="2600" dirty="0"/>
              <a:t>Jejich pravděpodobnost se zvyšuje věkem</a:t>
            </a:r>
          </a:p>
          <a:p>
            <a:r>
              <a:rPr lang="cs-CZ" sz="2600" dirty="0"/>
              <a:t>Příčiny: stres, sexuální trauma, duševní potíže, diabetes </a:t>
            </a:r>
            <a:r>
              <a:rPr lang="cs-CZ" sz="2600" dirty="0" err="1"/>
              <a:t>mellitus</a:t>
            </a:r>
            <a:r>
              <a:rPr lang="cs-CZ" sz="2600" dirty="0"/>
              <a:t>, srdečně-cévní onemocnění, jiné zdravotní potíže, nadměrná konzumace alkoholu, užívání některých léků</a:t>
            </a:r>
          </a:p>
        </p:txBody>
      </p:sp>
    </p:spTree>
    <p:extLst>
      <p:ext uri="{BB962C8B-B14F-4D97-AF65-F5344CB8AC3E}">
        <p14:creationId xmlns:p14="http://schemas.microsoft.com/office/powerpoint/2010/main" val="40237177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36FCE28-2BA5-CA65-A799-4326D92E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Skatofilie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0AEA7F-99B1-7C51-51DE-0C184FE71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 řeckého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skatos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hnůj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Láska ke špíně a výkalům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issing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močení jako součást sexuální aktivity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áliba v tzv. graffiti – nápisy a čmáranice na zdi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94840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B4114F3-1C88-80D6-DC5D-A2386DAF3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Telefonní skatofilie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562867-BFAA-1362-4318-8A69ACFD11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nonymní telefonáty s erotickým obsahem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05812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06FE49C-1AEC-7446-7C8F-F621149C7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Klysmafilie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515E06-CF7E-8D02-3D21-7E37B95B4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(klysma – klystýr)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Vaginální či anální stimulace prostřednictvím výplachů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Bývá spojena s masochismem nebo i s fetišismem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Zvláštní odrůdou je uretrální manipulace – zavádění předmětů do močové roury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084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72C6695-5DBB-AFCC-70DF-545291C8E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Trolismus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3EADE-E4B0-8E64-252F-2D1D458125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1638" y="953293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ozorování partnerky při sexuálním styku s jiným mužem, nebo ukazování nahé partnerky jiným mužům </a:t>
            </a:r>
          </a:p>
          <a:p>
            <a:pPr marL="0" lvl="0" indent="0">
              <a:spcAft>
                <a:spcPts val="800"/>
              </a:spcAft>
              <a:buNone/>
            </a:pPr>
            <a:endParaRPr lang="cs-CZ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Kleptofilie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sexuální vzrušení prostřednictvím krádeže</a:t>
            </a:r>
          </a:p>
          <a:p>
            <a:pPr>
              <a:spcAft>
                <a:spcPts val="800"/>
              </a:spcAft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Naratofilie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vulgární komunikace s partnerem prostřednictvím vyprávění nemravných příběhů</a:t>
            </a:r>
          </a:p>
          <a:p>
            <a:pPr>
              <a:spcAft>
                <a:spcPts val="800"/>
              </a:spcAft>
            </a:pPr>
            <a:r>
              <a:rPr lang="cs-CZ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Symforofilie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sledování katastrof či automobilových havárií za účelem sexuálního vzrušení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790411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F72BC9F-F434-58B2-CE6D-FB298BA5E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rgbClr val="FFFFFF"/>
                </a:solidFill>
              </a:rPr>
              <a:t>Deviace v objektu</a:t>
            </a:r>
          </a:p>
        </p:txBody>
      </p:sp>
      <p:sp>
        <p:nvSpPr>
          <p:cNvPr id="21" name="Arc 20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C6A20C-5CFF-BC92-EE83-E4A28FD060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31172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59E1A8F-08FB-DCD8-F3CD-C6B1B175C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Pedofilie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E36690-B9B4-A8D8-3179-494EF8134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áska k dětem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erotické zaměření na objekty v předpubertálním věku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děti ve věku 5 – 12 let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heterosexuální, homosexuální i bisexuální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743834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D1FA8E-0C64-C42F-B8D4-69AA15FD6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Pedofilové bývají většinou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sociosexuálně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nezralí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Prožívají dominantní roli, od dítěte očekávají zájem a obdiv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edofilova osobnost je podobně strukturovaná jako osobnost dítěte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Svět dětí je pedofilům blízký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Pokud se nejedná o kombinovanou poruchu, např. kombinaci s agresí a násilím, nedochází většinou ke genitálnímu spojení, pedofilové se často spokojují s dotykovou, případně masturbační aktivitou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0460722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2079C1F-9D52-6868-C786-C00454AB4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Fetišismus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1B3188-3C4B-03AD-30BE-8A683FFBD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Erotické zaměření na neživé předměty nebo na části těla, které mohou zastupovat normální sexuální objekt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Fetiš se stává nejdůležitější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součástí  sexuálního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vzrušení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 fetišismu je možno uvažovat o možném vzniku tzv. „podmiňováním“ –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vpečeťovací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fází raných sexuálních vzpomínek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Nejčastějšími druhy fetišů jsou části oblečení, prádlo a zejména boty</a:t>
            </a:r>
          </a:p>
          <a:p>
            <a:pPr marL="0" lv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5062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BBB7E45-6D75-5BDF-02CF-952E50197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400">
                <a:solidFill>
                  <a:srgbClr val="FFFFFF"/>
                </a:solidFill>
              </a:rPr>
              <a:t>Transvestitismus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04536E-EE2D-3BEB-16F5-FCA8562BB0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Sexuálního vzrušení je dosaženo převlékáním se do šatů opačného pohlaví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Nebývá narušen pocit příslušnosti k vlastnímu pohlaví; tím se transvestité liší od transsexuálů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První příznaky transvestitismu se někdy projevují už v dětství, někdy se stává, že v pozdějším věku vymizí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Plnou pohodu transvestitovi zaručí trvalé tajné nošení aspoň části oblečení opačného pohlaví pod normálním oděvem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940548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AF81476-4770-C37E-D299-D3CDB7173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Jiné deviace v objektu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E64C09-D04E-7DC9-8B9F-E41E9A1A89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vláštní odrůdy fetišismu, objekty jejich zájmu jsou však často tak neobvyklé, že se pro každou takovou skupinu vžil samostatný název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4789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089FB04-3C1F-0023-CEE8-7F0A18E6E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Erektilní dysfunkce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8507C5-5BA3-5AB4-4FD5-BBA78BA66D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= impotence; poruchy erekce</a:t>
            </a:r>
          </a:p>
          <a:p>
            <a:r>
              <a:rPr lang="cs-CZ" dirty="0"/>
              <a:t>Jedna z nejčastějších sexuálních dysfunkcí u mužů</a:t>
            </a:r>
          </a:p>
          <a:p>
            <a:r>
              <a:rPr lang="cs-CZ" dirty="0"/>
              <a:t>Občas se to může stát každému – stres, únava, úzkost, velké množství alkoholu</a:t>
            </a:r>
          </a:p>
        </p:txBody>
      </p:sp>
    </p:spTree>
    <p:extLst>
      <p:ext uri="{BB962C8B-B14F-4D97-AF65-F5344CB8AC3E}">
        <p14:creationId xmlns:p14="http://schemas.microsoft.com/office/powerpoint/2010/main" val="2803468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0A4D54-7216-2AB1-EF3E-FE510C1D0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Nekrofilie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94332A-CC55-E923-A68D-872CE2D124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Představuje touhu být v přítomnosti mrtvého těla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Nositele této úchylky fascinuje vše kolem pohřbů a mrtvol, někd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dochází k dotykovým aktivitám, nebo dokonce k souloži se skutečnou mrtvolou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Výskyt této úchylky je velmi ojedinělý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58412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B15EB7B-6F5C-FBCA-9A8E-9709CA449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Zoofilie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E4C6AD-5751-1CE6-360F-0C4F779A2D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Preference zvířete jako sexuálního objektu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Formikofilie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formica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mravenec) -  sexuální zájem je zde soustředěn na malé živočichy (žáby, šneky, hmyz); tito živočichové jsou přikládáni na tělo v okolí genitálu nebo na prsa</a:t>
            </a:r>
          </a:p>
          <a:p>
            <a:pPr marL="0" indent="0"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9288019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37BEA7-259D-AEA2-C74C-16F1A26D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cs-CZ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86E255-5471-7AEC-9C53-C549846DFF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Pyrofilie = S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exuální pyromanie </a:t>
            </a:r>
          </a:p>
          <a:p>
            <a:pPr>
              <a:spcAft>
                <a:spcPts val="800"/>
              </a:spcAft>
            </a:pP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Gerontofilie  = Sexuální zaměření na staré osoby</a:t>
            </a:r>
          </a:p>
          <a:p>
            <a:pPr>
              <a:spcAft>
                <a:spcPts val="800"/>
              </a:spcAft>
            </a:pP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Somnofilie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Preferuje spícího partnera </a:t>
            </a:r>
          </a:p>
          <a:p>
            <a:pPr>
              <a:spcAft>
                <a:spcPts val="800"/>
              </a:spcAft>
            </a:pPr>
            <a:r>
              <a:rPr lang="cs-CZ" sz="2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Statuofilie</a:t>
            </a:r>
            <a:r>
              <a:rPr lang="cs-CZ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=   Projevuje se erotickým zájmem o sochy</a:t>
            </a:r>
          </a:p>
          <a:p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21375074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00841DE-B0A7-3A67-D093-840CB1AE6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Sexuální deviace u žen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543640-D398-C2B9-8198-A6079E63E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exuální úchylky se u žen vyskytují podstatně méně často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Společnost je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ženskému sexuálnímu chování tolerantnější 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Většina sexuálních deliktů žen má formu zneužití dětí, zvláště v rámci příbuzenstva (incestní chování)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případech pedofilního chování nejde u žen většinou o jednorázový delikt, ale o opakované pedofilní aktivity; sotva pětina žen při nich používá nějakou formu násilí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eviantní žena je daleko lépe než deviantní muž schopna své sexuální aktivity realizovat na úrovni ryze fantazijní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Daleko menší agresivita také způsobí, že ženské úchylky jsou lépe před veřejností utajené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130334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05A05E6-93A2-1831-D172-6E4597B07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Etiologie sexuálních deviací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928738-276F-FDC7-D2B1-A22B525ED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7272" y="636190"/>
            <a:ext cx="6906491" cy="5585619"/>
          </a:xfrm>
        </p:spPr>
        <p:txBody>
          <a:bodyPr anchor="ctr">
            <a:normAutofit/>
          </a:bodyPr>
          <a:lstStyle/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Sexuální chování každého člověka se utváří v průběhu nitroděložního vývoje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Sexuologie dnes nechápe úchylné sexuální chování jako naučené; 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Výchovné vlivy na to působí jen velmi omezeně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60400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60BA8E7-50BA-1012-8062-6230DF2BA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Diagnostika a léčba sociálních deviací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1AAD18-E175-E0C9-5846-76AFC5A869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lnSpcReduction="10000"/>
          </a:bodyPr>
          <a:lstStyle/>
          <a:p>
            <a:r>
              <a:rPr lang="cs-CZ" sz="3200" dirty="0"/>
              <a:t>Většina sexuálně úchylných projevů – trestných činů – páchána osobami, které sexuálními úchylky netrpí</a:t>
            </a:r>
          </a:p>
          <a:p>
            <a:r>
              <a:rPr lang="cs-CZ" sz="3200" dirty="0"/>
              <a:t>Důležitá diagnostika a léčba – může být často simulována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Psychodiagnostické metody využívají různých psychologických testů a speciálních dotazníků</a:t>
            </a:r>
          </a:p>
          <a:p>
            <a:pPr marL="342900" indent="-342900">
              <a:buFont typeface="Symbol" pitchFamily="2" charset="2"/>
              <a:buChar char=""/>
            </a:pP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 léčbě sexuálních deviací přichází v první řadě v úvahu psychoterapie, především zaměřená na prevenci recidivy</a:t>
            </a:r>
            <a:endParaRPr lang="cs-CZ" sz="3200" dirty="0"/>
          </a:p>
          <a:p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8466707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38732C-9BF5-9644-3D19-AE6BA9521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C3564E-AFE4-28BC-31FE-181AF4733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Terapie sexuálních dysfunkcí - Zdraví.Euro.cz</a:t>
            </a:r>
            <a:endParaRPr lang="cs-CZ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2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sexuální dysfunkce | NZIP</a:t>
            </a:r>
            <a:endParaRPr lang="cs-CZ" sz="2400" dirty="0"/>
          </a:p>
          <a:p>
            <a:r>
              <a:rPr lang="cs-CZ" sz="2400" b="0" i="0" dirty="0">
                <a:effectLst/>
                <a:latin typeface="Verdana" panose="020B0604030504040204" pitchFamily="34" charset="0"/>
              </a:rPr>
              <a:t>UZEL, Radim a Miroslav MITLÖHNER. </a:t>
            </a:r>
            <a:r>
              <a:rPr lang="cs-CZ" sz="2400" b="0" i="1" dirty="0">
                <a:effectLst/>
                <a:latin typeface="Verdana" panose="020B0604030504040204" pitchFamily="34" charset="0"/>
              </a:rPr>
              <a:t>Vybrané otázky lidské sexuality: texty k sociální práci</a:t>
            </a:r>
            <a:r>
              <a:rPr lang="cs-CZ" sz="2400" b="0" i="0" dirty="0">
                <a:effectLst/>
                <a:latin typeface="Verdana" panose="020B0604030504040204" pitchFamily="34" charset="0"/>
              </a:rPr>
              <a:t>. Hradec Králové: Gaudeamus, 2007. Právo v sociální práci. ISBN 978-80-7041-609-9.</a:t>
            </a:r>
          </a:p>
          <a:p>
            <a:r>
              <a:rPr lang="cs-CZ" sz="2400" b="0" i="0" dirty="0">
                <a:effectLst/>
                <a:latin typeface="Verdana" panose="020B0604030504040204" pitchFamily="34" charset="0"/>
              </a:rPr>
              <a:t>WEISS, Petr. </a:t>
            </a:r>
            <a:r>
              <a:rPr lang="cs-CZ" sz="2400" b="0" i="1" dirty="0">
                <a:effectLst/>
                <a:latin typeface="Verdana" panose="020B0604030504040204" pitchFamily="34" charset="0"/>
              </a:rPr>
              <a:t>Sexuální deviace: klasifikace, diagnostika, léčba</a:t>
            </a:r>
            <a:r>
              <a:rPr lang="cs-CZ" sz="2400" b="0" i="0" dirty="0">
                <a:effectLst/>
                <a:latin typeface="Verdana" panose="020B0604030504040204" pitchFamily="34" charset="0"/>
              </a:rPr>
              <a:t>. Vyd. 2. Praha: Portál, 2008. ISBN 978-80-7367-419-9.</a:t>
            </a:r>
            <a:endParaRPr lang="cs-CZ" sz="2400" dirty="0">
              <a:latin typeface="Verdana" panose="020B0604030504040204" pitchFamily="34" charset="0"/>
            </a:endParaRPr>
          </a:p>
          <a:p>
            <a:r>
              <a:rPr lang="cs-CZ" sz="2400" b="0" i="0" dirty="0">
                <a:effectLst/>
                <a:latin typeface="Verdana" panose="020B0604030504040204" pitchFamily="34" charset="0"/>
              </a:rPr>
              <a:t>KRATOCHVÍL, Stanislav. </a:t>
            </a:r>
            <a:r>
              <a:rPr lang="cs-CZ" sz="2400" b="0" i="1" dirty="0">
                <a:effectLst/>
                <a:latin typeface="Verdana" panose="020B0604030504040204" pitchFamily="34" charset="0"/>
              </a:rPr>
              <a:t>Sexuální dysfunkce: příčiny a léčba</a:t>
            </a:r>
            <a:r>
              <a:rPr lang="cs-CZ" sz="2400" b="0" i="0" dirty="0">
                <a:effectLst/>
                <a:latin typeface="Verdana" panose="020B0604030504040204" pitchFamily="34" charset="0"/>
              </a:rPr>
              <a:t>. 2. </a:t>
            </a:r>
            <a:r>
              <a:rPr lang="cs-CZ" sz="2400" b="0" i="0" dirty="0" err="1">
                <a:effectLst/>
                <a:latin typeface="Verdana" panose="020B0604030504040204" pitchFamily="34" charset="0"/>
              </a:rPr>
              <a:t>aktualiz</a:t>
            </a:r>
            <a:r>
              <a:rPr lang="cs-CZ" sz="2400" b="0" i="0" dirty="0">
                <a:effectLst/>
                <a:latin typeface="Verdana" panose="020B0604030504040204" pitchFamily="34" charset="0"/>
              </a:rPr>
              <a:t>. a </a:t>
            </a:r>
            <a:r>
              <a:rPr lang="cs-CZ" sz="2400" b="0" i="0" dirty="0" err="1">
                <a:effectLst/>
                <a:latin typeface="Verdana" panose="020B0604030504040204" pitchFamily="34" charset="0"/>
              </a:rPr>
              <a:t>rozšíř</a:t>
            </a:r>
            <a:r>
              <a:rPr lang="cs-CZ" sz="2400" b="0" i="0" dirty="0">
                <a:effectLst/>
                <a:latin typeface="Verdana" panose="020B0604030504040204" pitchFamily="34" charset="0"/>
              </a:rPr>
              <a:t>. vyd. Praha: Grada, 2003. Psyché. ISBN 80-247-0203-7.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1098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DEF19FB-45B1-D963-65B8-15D646009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Předčasná ejakulace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AAE1A3-EB72-2CE0-0C7E-A32F183C0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Druhá nejčastější </a:t>
            </a:r>
          </a:p>
          <a:p>
            <a:r>
              <a:rPr lang="cs-CZ" dirty="0"/>
              <a:t>Ejakulace je příliš rychlá – pohlavní styk trvá velmi krátce – nesoulad v partnerském vztahu</a:t>
            </a:r>
          </a:p>
          <a:p>
            <a:r>
              <a:rPr lang="cs-CZ" dirty="0"/>
              <a:t>K ejakulaci dochází před, během nebo krátce po vniknutí penisu do pochvy</a:t>
            </a:r>
          </a:p>
        </p:txBody>
      </p:sp>
    </p:spTree>
    <p:extLst>
      <p:ext uri="{BB962C8B-B14F-4D97-AF65-F5344CB8AC3E}">
        <p14:creationId xmlns:p14="http://schemas.microsoft.com/office/powerpoint/2010/main" val="629713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E2B80F3-F23A-35FD-1503-C966CC0D4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endParaRPr lang="cs-CZ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EECB31E-B6B8-8D3D-5865-45111C40B4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Anorgasmie – neschopnost dospět při sexu orgasmu</a:t>
            </a:r>
          </a:p>
          <a:p>
            <a:r>
              <a:rPr lang="cs-CZ" dirty="0"/>
              <a:t>Retardovaný orgasmus – abnormálně dlouhá orgastická latence</a:t>
            </a:r>
          </a:p>
          <a:p>
            <a:r>
              <a:rPr lang="cs-CZ" dirty="0"/>
              <a:t>Suchý orgasmus</a:t>
            </a:r>
          </a:p>
        </p:txBody>
      </p:sp>
    </p:spTree>
    <p:extLst>
      <p:ext uri="{BB962C8B-B14F-4D97-AF65-F5344CB8AC3E}">
        <p14:creationId xmlns:p14="http://schemas.microsoft.com/office/powerpoint/2010/main" val="371872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737BDC0-A6EE-C0AA-4EA4-9029C6488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 sz="3700">
                <a:solidFill>
                  <a:srgbClr val="FFFFFF"/>
                </a:solidFill>
              </a:rPr>
              <a:t>Hypersexualita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7A8784-2872-20EC-864E-E79AA93D3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Muže (satyriáza)</a:t>
            </a:r>
          </a:p>
          <a:p>
            <a:r>
              <a:rPr lang="cs-CZ" dirty="0"/>
              <a:t>Ženy (nymfomanie)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Nízká sexuální vzrušivost u žen – frigidita 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4042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EBD6956-15AA-45F1-BE11-0A0C6E640A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vaginismus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27337F-5300-485F-9D0F-77039E6BE1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Mimovolné křečovité sevření svalů pánevního dna, které obklopují pochvu</a:t>
            </a:r>
          </a:p>
          <a:p>
            <a:r>
              <a:rPr lang="cs-CZ" dirty="0"/>
              <a:t>Penis nemůže proniknout do poševního vchodu, nebo může vniknout pouze s bolestí</a:t>
            </a:r>
          </a:p>
          <a:p>
            <a:r>
              <a:rPr lang="cs-CZ" dirty="0"/>
              <a:t>Někdy není možné zavést ani tampon nebo vlastní prst, ani některá vyšetření u gynekologa</a:t>
            </a:r>
          </a:p>
        </p:txBody>
      </p:sp>
    </p:spTree>
    <p:extLst>
      <p:ext uri="{BB962C8B-B14F-4D97-AF65-F5344CB8AC3E}">
        <p14:creationId xmlns:p14="http://schemas.microsoft.com/office/powerpoint/2010/main" val="3596627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93EFCCC-46D3-2D81-D216-3662EA89D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Dyspareunie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5934F86-0EA4-7484-382B-95DE68A69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cs-CZ" dirty="0"/>
              <a:t>= bolest při pohlavním styku</a:t>
            </a:r>
          </a:p>
          <a:p>
            <a:r>
              <a:rPr lang="cs-CZ" dirty="0"/>
              <a:t>Organické příčiny: infekce, záněty ženských pohlavních orgánů, sexuálně přenosné infekce, endometrióza, následky úrazů, operací, malformace </a:t>
            </a:r>
            <a:r>
              <a:rPr lang="cs-CZ" dirty="0" err="1"/>
              <a:t>pohl</a:t>
            </a:r>
            <a:r>
              <a:rPr lang="cs-CZ" dirty="0"/>
              <a:t>. orgánů, nádory, vaginální suchost</a:t>
            </a:r>
          </a:p>
          <a:p>
            <a:r>
              <a:rPr lang="cs-CZ" dirty="0"/>
              <a:t>Neorganické příčiny: problémy v partnerském vztahu, psychosociální faktory, úzkostné poruchy, prožité sexuální násilí</a:t>
            </a:r>
          </a:p>
        </p:txBody>
      </p:sp>
    </p:spTree>
    <p:extLst>
      <p:ext uri="{BB962C8B-B14F-4D97-AF65-F5344CB8AC3E}">
        <p14:creationId xmlns:p14="http://schemas.microsoft.com/office/powerpoint/2010/main" val="2092633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12F9EA2-0525-15BA-DEFC-7E84216DD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Sexuální deviace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FE170-1584-C5BB-2BCE-E666A53E4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cs-CZ" dirty="0"/>
              <a:t>= parafilie</a:t>
            </a:r>
          </a:p>
          <a:p>
            <a:pPr marL="342900" lvl="0" indent="-342900"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Představují kvalitativní odchylku od normálního sexuálního chování </a:t>
            </a:r>
          </a:p>
          <a:p>
            <a:pPr marL="342900" lvl="0" indent="-342900">
              <a:spcAft>
                <a:spcPts val="800"/>
              </a:spcAft>
              <a:buFont typeface="Symbol" pitchFamily="2" charset="2"/>
              <a:buChar char=""/>
            </a:pP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„impulzy, fantazie a praktiky, které jsou neobvyklé, úchylné a bizarní“.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497632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3066</TotalTime>
  <Words>1482</Words>
  <Application>Microsoft Office PowerPoint</Application>
  <PresentationFormat>Širokoúhlá obrazovka</PresentationFormat>
  <Paragraphs>169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Calibri Light</vt:lpstr>
      <vt:lpstr>Symbol</vt:lpstr>
      <vt:lpstr>Verdana</vt:lpstr>
      <vt:lpstr>Motiv Office</vt:lpstr>
      <vt:lpstr>Sexuální dysfunkce a deviace</vt:lpstr>
      <vt:lpstr>Sexuální dysfunkce</vt:lpstr>
      <vt:lpstr>Erektilní dysfunkce</vt:lpstr>
      <vt:lpstr>Předčasná ejakulace</vt:lpstr>
      <vt:lpstr>Prezentace aplikace PowerPoint</vt:lpstr>
      <vt:lpstr>Hypersexualita </vt:lpstr>
      <vt:lpstr>vaginismus</vt:lpstr>
      <vt:lpstr>Dyspareunie </vt:lpstr>
      <vt:lpstr>Sexuální deviace</vt:lpstr>
      <vt:lpstr>Prezentace aplikace PowerPoint</vt:lpstr>
      <vt:lpstr>Deviace v aktivitě</vt:lpstr>
      <vt:lpstr>Voyerismus</vt:lpstr>
      <vt:lpstr>Exhibicionismus</vt:lpstr>
      <vt:lpstr>Frotérismus</vt:lpstr>
      <vt:lpstr>Patologická sexuální agresivita </vt:lpstr>
      <vt:lpstr>Agresivní sadismus</vt:lpstr>
      <vt:lpstr>Sadomasochismus</vt:lpstr>
      <vt:lpstr>Prezentace aplikace PowerPoint</vt:lpstr>
      <vt:lpstr>Erotografomanie</vt:lpstr>
      <vt:lpstr>Skatofilie</vt:lpstr>
      <vt:lpstr>Telefonní skatofilie</vt:lpstr>
      <vt:lpstr>Klysmafilie</vt:lpstr>
      <vt:lpstr>Trolismus</vt:lpstr>
      <vt:lpstr>Deviace v objektu</vt:lpstr>
      <vt:lpstr>Pedofilie</vt:lpstr>
      <vt:lpstr>Prezentace aplikace PowerPoint</vt:lpstr>
      <vt:lpstr>Fetišismus</vt:lpstr>
      <vt:lpstr>Transvestitismus</vt:lpstr>
      <vt:lpstr>Jiné deviace v objektu</vt:lpstr>
      <vt:lpstr>Nekrofilie</vt:lpstr>
      <vt:lpstr>Zoofilie</vt:lpstr>
      <vt:lpstr>Prezentace aplikace PowerPoint</vt:lpstr>
      <vt:lpstr>Sexuální deviace u žen</vt:lpstr>
      <vt:lpstr>Etiologie sexuálních deviací</vt:lpstr>
      <vt:lpstr>Diagnostika a léčba sociálních deviací</vt:lpstr>
      <vt:lpstr>Zdroje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Sexuální dysfunkce a deviace</dc:title>
  <dc:creator>Hana Kelly Pálková</dc:creator>
  <cp:lastModifiedBy>Slana Reissmannova Jitka</cp:lastModifiedBy>
  <cp:revision>9</cp:revision>
  <dcterms:created xsi:type="dcterms:W3CDTF">2022-10-31T11:46:35Z</dcterms:created>
  <dcterms:modified xsi:type="dcterms:W3CDTF">2022-12-17T19:01:48Z</dcterms:modified>
</cp:coreProperties>
</file>