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1" r:id="rId9"/>
    <p:sldId id="262" r:id="rId10"/>
    <p:sldId id="263" r:id="rId11"/>
    <p:sldId id="264" r:id="rId12"/>
    <p:sldId id="271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68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39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1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57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0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070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814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41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71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11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58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6BD76B4-C37C-4676-9D64-BE12865856D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9A2AD3F-05FF-4C92-B648-D69338B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46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lecnekusmevu.cz/wp-content/uploads/2019/03/kuba-jednou-bude-cht%C3%ADt-m%C3%ADt-d%C4%9Bti.pdf" TargetMode="External"/><Relationship Id="rId2" Type="http://schemas.openxmlformats.org/officeDocument/2006/relationships/hyperlink" Target="https://www.spolecnekusmevu.cz/wp-content/uploads/2019/03/hanka-jednou-bude-cht%C3%ADt-m%C3%ADt-d%C4%9Bt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000" dirty="0"/>
              <a:t>Riziko poruchy fertility u dospívajících s onkologickým onemocněním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/>
              <a:t>Kateřina Křístková 511565, Alžběta Rybníčková </a:t>
            </a:r>
            <a:r>
              <a:rPr lang="cs-CZ" dirty="0"/>
              <a:t>494547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76160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Co se dá pro zachování plodnosti udělat před protinádorovou léčbou a po léčbě?</a:t>
            </a:r>
          </a:p>
          <a:p>
            <a:pPr marL="0" indent="0">
              <a:buNone/>
            </a:pPr>
            <a:r>
              <a:rPr lang="cs-CZ" sz="2800" dirty="0"/>
              <a:t>Uchování vajíček (hormony) – ovariální punkce</a:t>
            </a:r>
          </a:p>
          <a:p>
            <a:pPr marL="0" indent="0">
              <a:buNone/>
            </a:pPr>
            <a:r>
              <a:rPr lang="cs-CZ" sz="2800" dirty="0"/>
              <a:t>Autotransplantace vajíček a tkáně </a:t>
            </a:r>
          </a:p>
          <a:p>
            <a:pPr marL="0" indent="0">
              <a:buNone/>
            </a:pPr>
            <a:r>
              <a:rPr lang="cs-CZ" sz="2800" dirty="0"/>
              <a:t>	(i s nezralými vajíčky – experimentální přístup)</a:t>
            </a:r>
          </a:p>
          <a:p>
            <a:pPr marL="0" indent="0">
              <a:buNone/>
            </a:pPr>
            <a:r>
              <a:rPr lang="cs-CZ" sz="2800" dirty="0"/>
              <a:t>Přemístění vaječníků</a:t>
            </a:r>
          </a:p>
        </p:txBody>
      </p:sp>
    </p:spTree>
    <p:extLst>
      <p:ext uri="{BB962C8B-B14F-4D97-AF65-F5344CB8AC3E}">
        <p14:creationId xmlns:p14="http://schemas.microsoft.com/office/powerpoint/2010/main" val="254236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1914" y="2077798"/>
            <a:ext cx="10058400" cy="4050792"/>
          </a:xfrm>
        </p:spPr>
        <p:txBody>
          <a:bodyPr>
            <a:normAutofit/>
          </a:bodyPr>
          <a:lstStyle/>
          <a:p>
            <a:r>
              <a:rPr lang="cs-CZ" sz="2800" b="1" dirty="0"/>
              <a:t>Druhy umělého oplodnění</a:t>
            </a:r>
          </a:p>
          <a:p>
            <a:pPr marL="0" indent="0">
              <a:buNone/>
            </a:pPr>
            <a:r>
              <a:rPr lang="cs-CZ" sz="2800" dirty="0"/>
              <a:t>Inseminace</a:t>
            </a:r>
          </a:p>
          <a:p>
            <a:pPr marL="0" indent="0">
              <a:buNone/>
            </a:pPr>
            <a:r>
              <a:rPr lang="cs-CZ" sz="2800" dirty="0"/>
              <a:t>IVF</a:t>
            </a:r>
          </a:p>
          <a:p>
            <a:pPr marL="0" indent="0">
              <a:buNone/>
            </a:pPr>
            <a:r>
              <a:rPr lang="cs-CZ" sz="2800" dirty="0" err="1"/>
              <a:t>Intracytoplazmatická</a:t>
            </a:r>
            <a:r>
              <a:rPr lang="cs-CZ" sz="2800" dirty="0"/>
              <a:t> injekce spermie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3074" name="Picture 2" descr="Umělé oplodnění – IVF | Zdraví jako váše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289304"/>
            <a:ext cx="5227914" cy="19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7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883" y="1994799"/>
            <a:ext cx="11122153" cy="4082444"/>
          </a:xfrm>
        </p:spPr>
        <p:txBody>
          <a:bodyPr>
            <a:normAutofit/>
          </a:bodyPr>
          <a:lstStyle/>
          <a:p>
            <a:r>
              <a:rPr lang="cs-CZ" sz="2800" b="1" dirty="0"/>
              <a:t>Vysoké riziko: </a:t>
            </a:r>
          </a:p>
          <a:p>
            <a:pPr marL="0" indent="0">
              <a:buNone/>
            </a:pPr>
            <a:r>
              <a:rPr lang="cs-CZ" sz="2800" dirty="0"/>
              <a:t>Celotělové ozařování, transplantace kostní dřeně, </a:t>
            </a:r>
            <a:r>
              <a:rPr lang="cs-CZ" sz="2800" dirty="0" err="1"/>
              <a:t>Hodgkinův</a:t>
            </a:r>
            <a:r>
              <a:rPr lang="cs-CZ" sz="2800" dirty="0"/>
              <a:t> lymfom vysokého rizika</a:t>
            </a:r>
          </a:p>
          <a:p>
            <a:pPr marL="0" indent="0">
              <a:buNone/>
            </a:pPr>
            <a:r>
              <a:rPr lang="cs-CZ" sz="2800" b="1" dirty="0"/>
              <a:t>Stření riziko: </a:t>
            </a:r>
          </a:p>
          <a:p>
            <a:pPr marL="0" indent="0">
              <a:buNone/>
            </a:pPr>
            <a:r>
              <a:rPr lang="cs-CZ" sz="2800" dirty="0"/>
              <a:t>Akutní myeloidní leukémie, Osteosarkom, Neuroblastom</a:t>
            </a:r>
          </a:p>
          <a:p>
            <a:pPr marL="0" indent="0">
              <a:buNone/>
            </a:pPr>
            <a:r>
              <a:rPr lang="cs-CZ" sz="2800" b="1" dirty="0"/>
              <a:t>Nízké riziko:</a:t>
            </a:r>
          </a:p>
          <a:p>
            <a:pPr marL="0" indent="0">
              <a:buNone/>
            </a:pPr>
            <a:r>
              <a:rPr lang="cs-CZ" sz="2800" dirty="0"/>
              <a:t>Akutní </a:t>
            </a:r>
            <a:r>
              <a:rPr lang="cs-CZ" sz="2800" dirty="0" err="1"/>
              <a:t>lymfoblastická</a:t>
            </a:r>
            <a:r>
              <a:rPr lang="cs-CZ" sz="2800" dirty="0"/>
              <a:t> leukémie, Mozkové nádory: pouze operace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5008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pic>
        <p:nvPicPr>
          <p:cNvPr id="1026" name="Picture 2" descr="Feel Eco je v přírodě doma - PŘÍROD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57" y="1758035"/>
            <a:ext cx="6612981" cy="44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6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22" y="797859"/>
            <a:ext cx="3534040" cy="5002876"/>
          </a:xfrm>
        </p:spPr>
      </p:pic>
      <p:pic>
        <p:nvPicPr>
          <p:cNvPr id="2050" name="Picture 2" descr="SPOLEČNĚ K ÚSMĚVU, z.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04" y="643530"/>
            <a:ext cx="2413581" cy="23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rucha fertility – SPOLEČNĚ K ÚSMĚVU, z.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20" y="1826888"/>
            <a:ext cx="2944817" cy="29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ile di vita e fertilità: c'è un importante collegamento :: Blog su Tod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429926"/>
            <a:ext cx="3908425" cy="29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7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Brožura dívka/chlapec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· </a:t>
            </a:r>
            <a:r>
              <a:rPr lang="cs-CZ" dirty="0">
                <a:hlinkClick r:id="rId2"/>
              </a:rPr>
              <a:t>Hanka jednou bude chtít mít děti – brožura určená pro dívky</a:t>
            </a:r>
            <a:br>
              <a:rPr lang="cs-CZ" dirty="0"/>
            </a:br>
            <a:r>
              <a:rPr lang="cs-CZ" dirty="0"/>
              <a:t>· </a:t>
            </a:r>
            <a:r>
              <a:rPr lang="cs-CZ" dirty="0">
                <a:hlinkClick r:id="rId3"/>
              </a:rPr>
              <a:t>Kuba jednou bude chtít mít děti – brožura určená pro chlapce</a:t>
            </a:r>
            <a:endParaRPr lang="cs-CZ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87" y="2896749"/>
            <a:ext cx="5642721" cy="383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1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znamená být </a:t>
            </a:r>
            <a:r>
              <a:rPr lang="cs-CZ" sz="2800" b="1" dirty="0"/>
              <a:t>plodná</a:t>
            </a:r>
            <a:r>
              <a:rPr lang="en-GB" sz="2800" b="1" dirty="0"/>
              <a:t>, </a:t>
            </a:r>
            <a:r>
              <a:rPr lang="en-GB" sz="2800" b="1" dirty="0" err="1"/>
              <a:t>plodný</a:t>
            </a:r>
            <a:r>
              <a:rPr lang="cs-CZ" sz="2800" dirty="0"/>
              <a:t>?</a:t>
            </a:r>
          </a:p>
          <a:p>
            <a:r>
              <a:rPr lang="cs-CZ" sz="2800" dirty="0"/>
              <a:t>Jak na plodnost působí chemoterapie a radioterapie?</a:t>
            </a:r>
          </a:p>
        </p:txBody>
      </p:sp>
      <p:pic>
        <p:nvPicPr>
          <p:cNvPr id="4098" name="Picture 2" descr="Nejčastější příčina neplodnosti tkví ve vejcovodech, tvrdí statistika -  iDNE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4037930"/>
            <a:ext cx="3690710" cy="21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ermatogeneze - Folandrol">
            <a:extLst>
              <a:ext uri="{FF2B5EF4-FFF2-40B4-BE49-F238E27FC236}">
                <a16:creationId xmlns:a16="http://schemas.microsoft.com/office/drawing/2014/main" id="{AB98368A-E832-FE41-B66B-589DCF6C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57" y="3806380"/>
            <a:ext cx="3829202" cy="23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1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chlapec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85434"/>
            <a:ext cx="10058400" cy="4050792"/>
          </a:xfrm>
        </p:spPr>
        <p:txBody>
          <a:bodyPr/>
          <a:lstStyle/>
          <a:p>
            <a:r>
              <a:rPr lang="cs-CZ" sz="2800" b="1" dirty="0"/>
              <a:t>Co zvyšuje poruchy plodnosti? 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sz="2800" dirty="0" err="1"/>
              <a:t>ozařov</a:t>
            </a:r>
            <a:r>
              <a:rPr lang="en-GB" sz="2800" dirty="0"/>
              <a:t>á</a:t>
            </a:r>
            <a:r>
              <a:rPr lang="cs-CZ" sz="2800" dirty="0"/>
              <a:t>ní pánve a varlat,</a:t>
            </a:r>
          </a:p>
          <a:p>
            <a:pPr>
              <a:buFontTx/>
              <a:buChar char="-"/>
            </a:pPr>
            <a:r>
              <a:rPr lang="cs-CZ" sz="2800" dirty="0"/>
              <a:t>celotělové ozáření, </a:t>
            </a:r>
          </a:p>
          <a:p>
            <a:pPr>
              <a:buFontTx/>
              <a:buChar char="-"/>
            </a:pPr>
            <a:r>
              <a:rPr lang="cs-CZ" sz="2800" dirty="0"/>
              <a:t>při určitých dávkách mohou být škodlivé i léky (cytostatika) – užívané při léčbě dětských nádorových onemocnění</a:t>
            </a:r>
          </a:p>
        </p:txBody>
      </p:sp>
      <p:pic>
        <p:nvPicPr>
          <p:cNvPr id="2050" name="Picture 2" descr="Jak zjistit, že jste opravdu neplodný? | Vzdělávací blog kliniky PFC">
            <a:extLst>
              <a:ext uri="{FF2B5EF4-FFF2-40B4-BE49-F238E27FC236}">
                <a16:creationId xmlns:a16="http://schemas.microsoft.com/office/drawing/2014/main" id="{FD088923-6987-EEA2-17B1-F9C4CC2A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05" y="820227"/>
            <a:ext cx="4240291" cy="260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3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chlapec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Vyšetření plodnosti </a:t>
            </a:r>
          </a:p>
          <a:p>
            <a:pPr>
              <a:buFontTx/>
              <a:buChar char="-"/>
            </a:pPr>
            <a:r>
              <a:rPr lang="cs-CZ" sz="2400" dirty="0"/>
              <a:t>Hormonální testy</a:t>
            </a:r>
          </a:p>
          <a:p>
            <a:pPr>
              <a:buFontTx/>
              <a:buChar char="-"/>
            </a:pPr>
            <a:r>
              <a:rPr lang="en-GB" sz="2400" dirty="0"/>
              <a:t>P</a:t>
            </a:r>
            <a:r>
              <a:rPr lang="cs-CZ" sz="2400" dirty="0" err="1"/>
              <a:t>ohlavní</a:t>
            </a:r>
            <a:r>
              <a:rPr lang="cs-CZ" sz="2400" dirty="0"/>
              <a:t> znaky (růst pubického ochlupení a velikost varlat) </a:t>
            </a:r>
          </a:p>
          <a:p>
            <a:pPr>
              <a:buFontTx/>
              <a:buChar char="-"/>
            </a:pPr>
            <a:r>
              <a:rPr lang="cs-CZ" sz="2400" dirty="0"/>
              <a:t>Anamnéza – zdravotní historie </a:t>
            </a:r>
          </a:p>
          <a:p>
            <a:pPr>
              <a:buFontTx/>
              <a:buChar char="-"/>
            </a:pPr>
            <a:r>
              <a:rPr lang="cs-CZ" sz="2400" dirty="0"/>
              <a:t>Lékařské vyšetření </a:t>
            </a:r>
          </a:p>
          <a:p>
            <a:pPr>
              <a:buFontTx/>
              <a:buChar char="-"/>
            </a:pPr>
            <a:r>
              <a:rPr lang="cs-CZ" sz="2400" dirty="0"/>
              <a:t>Hormonální testy – měření hladiny hormon</a:t>
            </a:r>
            <a:r>
              <a:rPr lang="en-GB" sz="2400" dirty="0"/>
              <a:t>u</a:t>
            </a:r>
            <a:r>
              <a:rPr lang="cs-CZ" sz="2400" dirty="0"/>
              <a:t> LH, FSH, testosterone a </a:t>
            </a:r>
            <a:r>
              <a:rPr lang="cs-CZ" sz="2400" dirty="0" err="1"/>
              <a:t>inhibinu</a:t>
            </a:r>
            <a:r>
              <a:rPr lang="cs-CZ" sz="2400" dirty="0"/>
              <a:t> B v krvi </a:t>
            </a:r>
          </a:p>
          <a:p>
            <a:pPr>
              <a:buFontTx/>
              <a:buChar char="-"/>
            </a:pPr>
            <a:r>
              <a:rPr lang="cs-CZ" sz="2400" dirty="0"/>
              <a:t>Analýza spermatu </a:t>
            </a:r>
          </a:p>
        </p:txBody>
      </p:sp>
      <p:pic>
        <p:nvPicPr>
          <p:cNvPr id="3074" name="Picture 2" descr="Spermiogram - Modrý koník">
            <a:extLst>
              <a:ext uri="{FF2B5EF4-FFF2-40B4-BE49-F238E27FC236}">
                <a16:creationId xmlns:a16="http://schemas.microsoft.com/office/drawing/2014/main" id="{52701E76-42B1-8A10-DDBC-DDF1545C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794" y="313622"/>
            <a:ext cx="4138509" cy="25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1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chlapec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Co se dá pro zachování plodnosti udělat před protinádorovou léčbou a po léčbě?</a:t>
            </a:r>
          </a:p>
          <a:p>
            <a:pPr>
              <a:buFontTx/>
              <a:buChar char="-"/>
            </a:pPr>
            <a:r>
              <a:rPr lang="cs-CZ" sz="2800" dirty="0"/>
              <a:t>Odebrání tkáně z varlete </a:t>
            </a:r>
          </a:p>
          <a:p>
            <a:pPr>
              <a:buFontTx/>
              <a:buChar char="-"/>
            </a:pPr>
            <a:r>
              <a:rPr lang="cs-CZ" sz="2800" dirty="0"/>
              <a:t>Zamrazení spermatu</a:t>
            </a:r>
          </a:p>
        </p:txBody>
      </p:sp>
    </p:spTree>
    <p:extLst>
      <p:ext uri="{BB962C8B-B14F-4D97-AF65-F5344CB8AC3E}">
        <p14:creationId xmlns:p14="http://schemas.microsoft.com/office/powerpoint/2010/main" val="405094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Co zvyšuje poruchy plodnosti? </a:t>
            </a:r>
            <a:r>
              <a:rPr lang="cs-CZ" sz="2400" dirty="0"/>
              <a:t>(u onkologických diagnóz)</a:t>
            </a:r>
          </a:p>
          <a:p>
            <a:pPr marL="0" indent="0">
              <a:buNone/>
            </a:pPr>
            <a:r>
              <a:rPr lang="cs-CZ" sz="2400" dirty="0"/>
              <a:t>Ozařování pánve, mozku, celotělové ozařování</a:t>
            </a:r>
          </a:p>
          <a:p>
            <a:pPr marL="0" indent="0">
              <a:buNone/>
            </a:pPr>
            <a:r>
              <a:rPr lang="cs-CZ" sz="2400" dirty="0"/>
              <a:t>Některé druhy chemoterapeutik (cytostatik)</a:t>
            </a:r>
          </a:p>
          <a:p>
            <a:pPr marL="0" indent="0">
              <a:buNone/>
            </a:pPr>
            <a:r>
              <a:rPr lang="cs-CZ" sz="2400" dirty="0"/>
              <a:t>Transplantace kostní dřeně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Podpora plodnosti za pomoci bylinek a vitamínů - Zdraví.Euro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94" y="3562370"/>
            <a:ext cx="4033346" cy="24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0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Vyšetření plodnosti</a:t>
            </a:r>
          </a:p>
          <a:p>
            <a:pPr marL="0" indent="0">
              <a:buNone/>
            </a:pPr>
            <a:r>
              <a:rPr lang="cs-CZ" sz="2800" dirty="0"/>
              <a:t>Pohlavní znaky – pubické ochlupení, růst prsou</a:t>
            </a:r>
          </a:p>
          <a:p>
            <a:pPr marL="0" indent="0">
              <a:buNone/>
            </a:pPr>
            <a:r>
              <a:rPr lang="cs-CZ" sz="2800" dirty="0"/>
              <a:t>Menstruace - pravidelná</a:t>
            </a:r>
          </a:p>
          <a:p>
            <a:pPr marL="0" indent="0">
              <a:buNone/>
            </a:pPr>
            <a:r>
              <a:rPr lang="cs-CZ" sz="2800" dirty="0"/>
              <a:t>Hormonální testy</a:t>
            </a:r>
          </a:p>
          <a:p>
            <a:pPr marL="0" indent="0">
              <a:buNone/>
            </a:pPr>
            <a:r>
              <a:rPr lang="cs-CZ" sz="2800" dirty="0"/>
              <a:t>Ultrazvuk</a:t>
            </a:r>
          </a:p>
        </p:txBody>
      </p:sp>
      <p:pic>
        <p:nvPicPr>
          <p:cNvPr id="2050" name="Picture 2" descr="Co obnáší vyšetření plodnosti? :: Otehotn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3614151"/>
            <a:ext cx="4004595" cy="27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k probíhá vyšetření plodnosti u ženy - eMimino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74" y="509296"/>
            <a:ext cx="3356295" cy="18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31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2975</TotalTime>
  <Words>289</Words>
  <Application>Microsoft Office PowerPoint</Application>
  <PresentationFormat>Širokoúhlá obrazovka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Rockwell</vt:lpstr>
      <vt:lpstr>Rockwell Condensed</vt:lpstr>
      <vt:lpstr>Wingdings</vt:lpstr>
      <vt:lpstr>Dřevo</vt:lpstr>
      <vt:lpstr>Riziko poruchy fertility u dospívajících s onkologickým onemocněním </vt:lpstr>
      <vt:lpstr>Prezentace aplikace PowerPoint</vt:lpstr>
      <vt:lpstr>Brožura dívka/chlapec</vt:lpstr>
      <vt:lpstr>Obecně</vt:lpstr>
      <vt:lpstr>chlapec</vt:lpstr>
      <vt:lpstr>chlapec</vt:lpstr>
      <vt:lpstr>chlapec</vt:lpstr>
      <vt:lpstr>dívka</vt:lpstr>
      <vt:lpstr>dívka</vt:lpstr>
      <vt:lpstr>dívka</vt:lpstr>
      <vt:lpstr>dívka</vt:lpstr>
      <vt:lpstr>dívka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Riziko poruchy fertility u dospívajících s onkologickým onemocněním</dc:title>
  <dc:creator>DELL</dc:creator>
  <cp:lastModifiedBy>Slana Reissmannova Jitka</cp:lastModifiedBy>
  <cp:revision>17</cp:revision>
  <dcterms:created xsi:type="dcterms:W3CDTF">2022-11-17T15:17:46Z</dcterms:created>
  <dcterms:modified xsi:type="dcterms:W3CDTF">2022-12-17T19:01:01Z</dcterms:modified>
</cp:coreProperties>
</file>