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86" d="100"/>
          <a:sy n="86" d="100"/>
        </p:scale>
        <p:origin x="47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9DF52A-A2D6-42BE-B424-9B05B14DD9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1FFD920-2500-47DC-805A-3B9154900F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BB9C85C-6314-4417-90A0-6EB166B8E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4E951-F714-4D66-9D2E-C07CB3BA33E6}" type="datetimeFigureOut">
              <a:rPr lang="cs-CZ" smtClean="0"/>
              <a:t>27.11.2020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52D5FE6-39BB-4107-AB8A-AD87AD4E9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70ADF78-4DFC-4575-B9F1-B717865F7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C5A87-4F21-4AAA-BB39-20E48C3BEF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5381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C595F4-5391-4D65-9919-F9AF123B6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66F08FA-D9D1-46A7-9EA2-9AD7F15410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17BDF44-7CA5-40C9-8F0F-06FCDC759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4E951-F714-4D66-9D2E-C07CB3BA33E6}" type="datetimeFigureOut">
              <a:rPr lang="cs-CZ" smtClean="0"/>
              <a:t>27.11.2020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0417B8F-5121-4B5A-9EC1-2BE917C0E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01081EF-F4B3-48A5-A96F-07796694E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C5A87-4F21-4AAA-BB39-20E48C3BEF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5033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2B26C9E-DD6E-401D-96F2-98D0B5B896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C496CC0-EDE3-44C0-B507-B085DF4F8C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1C24E01-C468-40A4-8205-7C0C58402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4E951-F714-4D66-9D2E-C07CB3BA33E6}" type="datetimeFigureOut">
              <a:rPr lang="cs-CZ" smtClean="0"/>
              <a:t>27.11.2020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F1287BF-462E-47C4-8F0C-48478982C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43E0261-31FA-4D85-8F94-53EA53A19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C5A87-4F21-4AAA-BB39-20E48C3BEF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2334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927C2A-7A5C-4453-9250-BF3BDF721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9D142D-81E4-4A50-B169-37E9FD3B41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2CBB78B-97BC-496C-B72D-A354DD0B1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4E951-F714-4D66-9D2E-C07CB3BA33E6}" type="datetimeFigureOut">
              <a:rPr lang="cs-CZ" smtClean="0"/>
              <a:t>27.11.2020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AB7E0FF-3E68-4A32-AD80-291E5074C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B534551-BDA4-4CDE-8656-C0F399436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C5A87-4F21-4AAA-BB39-20E48C3BEF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9311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0645BB-249B-4EBA-B8E3-009073812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0072A3B-EB30-4606-AD52-BB6394EA76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B323866-20B1-4809-B71D-99AD7A8DD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4E951-F714-4D66-9D2E-C07CB3BA33E6}" type="datetimeFigureOut">
              <a:rPr lang="cs-CZ" smtClean="0"/>
              <a:t>27.11.2020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B15F57A-1187-48EC-9E89-1E38F7C79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02F5EE4-7CEE-4C30-B2D8-FB9B95512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C5A87-4F21-4AAA-BB39-20E48C3BEF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7477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E91483-682C-4650-BB72-0D0D7C287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F071C6-26BA-42B9-9415-B8C236764A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C54869E-60FB-4540-8087-0388344F3D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62094AE-CE03-4CFC-B0D1-C7F4C3573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4E951-F714-4D66-9D2E-C07CB3BA33E6}" type="datetimeFigureOut">
              <a:rPr lang="cs-CZ" smtClean="0"/>
              <a:t>27.11.2020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D31D205-1C70-4D70-82FF-9B53C16D5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AAD6B2B-68EF-442D-B17F-5A2FCEE6C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C5A87-4F21-4AAA-BB39-20E48C3BEF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6558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DC644C-3B47-4F12-A2EA-CCA80844E8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116CCC6-FBF1-49D5-81A9-8DBCB8CBB7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72D1A77-EC59-4951-B2A4-E47515810A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C178ACD-AD1F-47C7-BCEB-F1528DF8D9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A09A9CD-81D0-4DE9-AA8E-061CF656C5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B605A0D-38D7-4589-868E-164876145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4E951-F714-4D66-9D2E-C07CB3BA33E6}" type="datetimeFigureOut">
              <a:rPr lang="cs-CZ" smtClean="0"/>
              <a:t>27.11.2020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DB6C7D9-8B94-4764-BF4F-B1F630362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3908B02-B91F-47B5-A978-B493D68F1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C5A87-4F21-4AAA-BB39-20E48C3BEF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5623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4C7C33-4AA4-4D13-9A45-302730C93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4F5EDA6-8FEB-48AD-9C13-EA57B20BE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4E951-F714-4D66-9D2E-C07CB3BA33E6}" type="datetimeFigureOut">
              <a:rPr lang="cs-CZ" smtClean="0"/>
              <a:t>27.11.2020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0BAC4AB-2F2F-427B-A58B-0C82BE657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40C4225-3151-4365-8C44-73334E302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C5A87-4F21-4AAA-BB39-20E48C3BEF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7919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D12C8E3-2DB9-4802-A20D-6386C95CC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4E951-F714-4D66-9D2E-C07CB3BA33E6}" type="datetimeFigureOut">
              <a:rPr lang="cs-CZ" smtClean="0"/>
              <a:t>27.11.2020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9255000-6B07-4EEE-AE87-05B88217A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293B31C-E791-4F83-9E5B-50833D168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C5A87-4F21-4AAA-BB39-20E48C3BEF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7992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594142-349C-4CD5-B374-48836A2E5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D3F0C1-B0B4-4AF5-A81A-8C245E39E5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C013D8D-9A59-43FE-909A-E8870B5AD6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A3FBF21-FBCD-408A-B010-2852B14CE5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4E951-F714-4D66-9D2E-C07CB3BA33E6}" type="datetimeFigureOut">
              <a:rPr lang="cs-CZ" smtClean="0"/>
              <a:t>27.11.2020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E63963B-4C23-464D-AA1B-F6F3180FE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FDF9ACA-C5D1-4AA0-8290-F36EDF139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C5A87-4F21-4AAA-BB39-20E48C3BEF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6714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9F8524-4FF9-4116-8E17-4D568716B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29A3FC5-46EF-40E9-A73D-E9D6FA72E2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9851891-0F8D-4906-973B-DD45EF7160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588DD84-3097-4AE6-BFEA-68414C70E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4E951-F714-4D66-9D2E-C07CB3BA33E6}" type="datetimeFigureOut">
              <a:rPr lang="cs-CZ" smtClean="0"/>
              <a:t>27.11.2020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840FCA3-D849-40A4-A77F-6B6DF4765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459F5F3-C4F1-45BD-A24F-973918A7E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C5A87-4F21-4AAA-BB39-20E48C3BEF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7323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C95EA68-11D2-4ACF-954A-250ABBC55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06D6A57-107D-4679-B164-8C6D8FD7E1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93FD331-5C6C-4579-B4AE-B62C07F596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E4E951-F714-4D66-9D2E-C07CB3BA33E6}" type="datetimeFigureOut">
              <a:rPr lang="cs-CZ" smtClean="0"/>
              <a:t>27.11.2020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ADFA9C2-A3C7-4EA8-9EA4-A0D307C05B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FFA1696-E66C-478E-9990-1BDCF7BD7E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BC5A87-4F21-4AAA-BB39-20E48C3BEF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0493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ulozto.cz/hledej?q=u&#382;dil" TargetMode="External"/><Relationship Id="rId2" Type="http://schemas.openxmlformats.org/officeDocument/2006/relationships/hyperlink" Target="http://kvv.upol.cz/images/upload/files/V%C3%9DTVAR_small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DC9967-20F6-44D9-A2B1-B4B0B18BC72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Didaktika výtvarných činností</a:t>
            </a:r>
          </a:p>
        </p:txBody>
      </p:sp>
    </p:spTree>
    <p:extLst>
      <p:ext uri="{BB962C8B-B14F-4D97-AF65-F5344CB8AC3E}">
        <p14:creationId xmlns:p14="http://schemas.microsoft.com/office/powerpoint/2010/main" val="3043493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2B1E15-154D-428D-9606-6B3AACE8E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Úkoly: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EBDA941-52AE-47AF-8EC3-9E78E0C719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A. Popsat výchozí situaci v MŠ - jaká je nabídka výtvarných činností, jak často probíhají, co je charakterizuje, jaký je zájem dětí, jaké jsou v konkrétní MŠ příležitosti setkávat se s uměním a kulturními podněty.</a:t>
            </a:r>
          </a:p>
          <a:p>
            <a:r>
              <a:rPr lang="cs-CZ" dirty="0"/>
              <a:t>B. Popsat, zdokumentovat a reflektovat konkrétní výtvarnou činnost, kterou navrhnete a realizujete (popište příležitosti k učení prostřednictvím výtvarné činnosti inspirované uměním či kulturními podněty, které jsou v daném regionu pro vás dostupné.</a:t>
            </a:r>
          </a:p>
          <a:p>
            <a:pPr marL="0" indent="0">
              <a:buNone/>
            </a:pPr>
            <a:r>
              <a:rPr lang="cs-CZ" dirty="0"/>
              <a:t>Průběh realizované aktivity:</a:t>
            </a:r>
          </a:p>
          <a:p>
            <a:r>
              <a:rPr lang="cs-CZ" dirty="0"/>
              <a:t>jak byla motivovaná (co zajímavého z umění a kultury jste zamýšleli dětem zprostředkovat); jaký byl průběh činnosti; kolik dětí zaujala; jak byly děti samostatné, aktivní; jaké byly výsledky -  zdokumentujte, okomentujte; </a:t>
            </a:r>
          </a:p>
          <a:p>
            <a:r>
              <a:rPr lang="cs-CZ" dirty="0"/>
              <a:t>jaký byl přínos výtvarné činnosti z hlediska předškolního vzdělávání - čím děti obohatila z hlediska vzdělávacích cílů daných RVP PV; jaké zajímavé reakce dětí přinesla. </a:t>
            </a:r>
          </a:p>
          <a:p>
            <a:r>
              <a:rPr lang="cs-CZ" dirty="0"/>
              <a:t>Průběh i výsledky zdokumentujte. Popište, čím byla obohacena praxe výtvarných činností v konkrétní MŠ. Práci budete obhajovat v rámci zkoušky.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4354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185FE8-8F6F-423E-A5BA-BE1E21F3B3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664103" cy="819619"/>
          </a:xfrm>
        </p:spPr>
        <p:txBody>
          <a:bodyPr>
            <a:normAutofit/>
          </a:bodyPr>
          <a:lstStyle/>
          <a:p>
            <a:r>
              <a:rPr lang="cs-CZ" sz="2800" b="1" dirty="0"/>
              <a:t>Okruhy ke zkoušce: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B1082E-FB70-4350-A5B5-1A13CEB392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562600" cy="4351338"/>
          </a:xfrm>
        </p:spPr>
        <p:txBody>
          <a:bodyPr>
            <a:normAutofit/>
          </a:bodyPr>
          <a:lstStyle/>
          <a:p>
            <a:r>
              <a:rPr lang="cs-CZ" sz="2000" dirty="0"/>
              <a:t>znalost RVP PV v kontextu nabídky výtvarných činností; </a:t>
            </a:r>
          </a:p>
          <a:p>
            <a:r>
              <a:rPr lang="cs-CZ" sz="2000" dirty="0"/>
              <a:t>spontánní dětský výtvarný projev a jeho specifika; kreslířská typologie; kritéria hodnocení tvorby dětí;</a:t>
            </a:r>
          </a:p>
          <a:p>
            <a:r>
              <a:rPr lang="cs-CZ" sz="2000" dirty="0"/>
              <a:t>výukové metody, formy a výtvarné činnosti v MŠ; </a:t>
            </a:r>
          </a:p>
          <a:p>
            <a:r>
              <a:rPr lang="cs-CZ" sz="2000" dirty="0"/>
              <a:t>výtvarné vyjadřovací prostředky.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0393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C18D36-13CF-452D-8512-486F9836D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2572910" cy="795765"/>
          </a:xfrm>
        </p:spPr>
        <p:txBody>
          <a:bodyPr>
            <a:normAutofit/>
          </a:bodyPr>
          <a:lstStyle/>
          <a:p>
            <a:r>
              <a:rPr lang="cs-CZ" sz="2800" dirty="0"/>
              <a:t>Literatura: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610E2E-ADC7-4666-BCA1-030ADD0A59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9573"/>
            <a:ext cx="10515600" cy="2997642"/>
          </a:xfrm>
        </p:spPr>
        <p:txBody>
          <a:bodyPr>
            <a:normAutofit/>
          </a:bodyPr>
          <a:lstStyle/>
          <a:p>
            <a:pPr lvl="0"/>
            <a:r>
              <a:rPr lang="cs-CZ" sz="1800" b="1" dirty="0"/>
              <a:t>STADLEROVÁ, H.  a kol. </a:t>
            </a:r>
            <a:r>
              <a:rPr lang="cs-CZ" sz="1800" b="1" i="1" dirty="0"/>
              <a:t>(2011). PO O </a:t>
            </a:r>
            <a:r>
              <a:rPr lang="cs-CZ" sz="1800" i="1" dirty="0"/>
              <a:t>Východiska a inspirace pro výtvarnou tvorbu dětí v předškolním vzdělávání. </a:t>
            </a:r>
            <a:r>
              <a:rPr lang="cs-CZ" sz="1800" dirty="0"/>
              <a:t>Brno: MU. </a:t>
            </a:r>
            <a:endParaRPr lang="cs-CZ" sz="1800" b="1" dirty="0"/>
          </a:p>
          <a:p>
            <a:pPr lvl="0"/>
            <a:r>
              <a:rPr lang="cs-CZ" sz="1800" b="1" dirty="0"/>
              <a:t>STEHLÍKOVÁ BABYRÁDOVÁ, H. (2014). </a:t>
            </a:r>
            <a:r>
              <a:rPr lang="cs-CZ" sz="1800" i="1" dirty="0"/>
              <a:t>Výtvarný projev dítěte předškolního věku v jednadvacátém století. </a:t>
            </a:r>
            <a:r>
              <a:rPr lang="cs-CZ" sz="1800" dirty="0"/>
              <a:t>Olomouc: UP. Dostupné: </a:t>
            </a:r>
            <a:r>
              <a:rPr lang="cs-CZ" sz="1800" u="sng" dirty="0">
                <a:hlinkClick r:id="rId2"/>
              </a:rPr>
              <a:t>http://kvv.upol.cz/images/upload/files/V%C3%9DTVAR_small.pdf</a:t>
            </a:r>
            <a:endParaRPr lang="cs-CZ" sz="1800" dirty="0"/>
          </a:p>
          <a:p>
            <a:pPr lvl="0"/>
            <a:r>
              <a:rPr lang="cs-CZ" sz="1800" b="1" dirty="0"/>
              <a:t>ŠOBÁŇOVÁ, P.</a:t>
            </a:r>
            <a:r>
              <a:rPr lang="cs-CZ" sz="1800" dirty="0"/>
              <a:t> (2019). </a:t>
            </a:r>
            <a:r>
              <a:rPr lang="cs-CZ" sz="1800" i="1" dirty="0"/>
              <a:t>Výtvarný projev a disabilita. Kořeny a současnost proinkluzivní didaktiky výtvarné výchovy. </a:t>
            </a:r>
            <a:r>
              <a:rPr lang="cs-CZ" sz="1800" dirty="0"/>
              <a:t>Olomouc: UP. </a:t>
            </a:r>
          </a:p>
          <a:p>
            <a:pPr lvl="0"/>
            <a:r>
              <a:rPr lang="cs-CZ" sz="1800" b="1" dirty="0"/>
              <a:t>UŽDIL, J. (2004). </a:t>
            </a:r>
            <a:r>
              <a:rPr lang="cs-CZ" sz="1800" i="1" dirty="0"/>
              <a:t>Čáry, klikyháky, paňáci a auta: výtvarný projev a psychický život dítěte. </a:t>
            </a:r>
            <a:r>
              <a:rPr lang="cs-CZ" sz="1800" dirty="0"/>
              <a:t>Praha: Portál, 2004, 128 s. ISBN 80-7178-599-7. </a:t>
            </a:r>
          </a:p>
          <a:p>
            <a:r>
              <a:rPr lang="cs-CZ" sz="1800" b="1" dirty="0">
                <a:hlinkClick r:id="rId3"/>
              </a:rPr>
              <a:t>https:</a:t>
            </a:r>
            <a:r>
              <a:rPr lang="cs-CZ" sz="1800" dirty="0">
                <a:hlinkClick r:id="rId3"/>
              </a:rPr>
              <a:t>//ulozto.cz/hledej?q=uždil</a:t>
            </a:r>
            <a:endParaRPr lang="cs-CZ" sz="1800" dirty="0"/>
          </a:p>
          <a:p>
            <a:endParaRPr lang="cs-CZ" sz="2000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3" name="Rectangle 10">
            <a:extLst>
              <a:ext uri="{FF2B5EF4-FFF2-40B4-BE49-F238E27FC236}">
                <a16:creationId xmlns:a16="http://schemas.microsoft.com/office/drawing/2014/main" id="{BACA84AC-BD3B-4D99-B4A7-CB022381C6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70205" y="4585538"/>
            <a:ext cx="7251590" cy="70788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Další stud. materiály d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ostupné z:  </a:t>
            </a:r>
            <a:r>
              <a:rPr kumimoji="0" lang="cs-CZ" altLang="cs-CZ" sz="2000" b="0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Odborné publikace | </a:t>
            </a:r>
            <a:r>
              <a:rPr kumimoji="0" lang="cs-CZ" altLang="cs-CZ" sz="2000" b="0" i="0" u="sng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insea</a:t>
            </a:r>
            <a:r>
              <a:rPr kumimoji="0" lang="cs-CZ" altLang="cs-CZ" sz="2000" b="0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cs-CZ" altLang="cs-CZ" sz="2000" b="0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www.insea.cz  ( např. </a:t>
            </a:r>
            <a:r>
              <a:rPr kumimoji="0" lang="cs-CZ" altLang="cs-CZ" sz="2000" b="0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ŠOBÁŇOVÁ, P. </a:t>
            </a:r>
            <a:r>
              <a:rPr kumimoji="0" lang="cs-CZ" altLang="cs-CZ" sz="2000" b="0" i="1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Výtvarný projev a disabilita.)</a:t>
            </a:r>
            <a:endParaRPr kumimoji="0" lang="cs-CZ" alt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9434045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391</Words>
  <Application>Microsoft Office PowerPoint</Application>
  <PresentationFormat>Širokoúhlá obrazovka</PresentationFormat>
  <Paragraphs>23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Motiv Office</vt:lpstr>
      <vt:lpstr>Didaktika výtvarných činností</vt:lpstr>
      <vt:lpstr>Úkoly:</vt:lpstr>
      <vt:lpstr>Okruhy ke zkoušce:</vt:lpstr>
      <vt:lpstr>Literatura: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Didaktika výtvarných činností</dc:title>
  <dc:creator>Hana Stadlerová</dc:creator>
  <cp:lastModifiedBy>Stadlerová</cp:lastModifiedBy>
  <cp:revision>11</cp:revision>
  <dcterms:created xsi:type="dcterms:W3CDTF">2020-10-08T14:38:33Z</dcterms:created>
  <dcterms:modified xsi:type="dcterms:W3CDTF">2020-11-27T18:39:42Z</dcterms:modified>
</cp:coreProperties>
</file>