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256" r:id="rId2"/>
    <p:sldId id="578" r:id="rId3"/>
    <p:sldId id="579" r:id="rId4"/>
    <p:sldId id="586" r:id="rId5"/>
    <p:sldId id="583" r:id="rId6"/>
    <p:sldId id="585" r:id="rId7"/>
    <p:sldId id="584" r:id="rId8"/>
    <p:sldId id="580" r:id="rId9"/>
    <p:sldId id="582" r:id="rId10"/>
    <p:sldId id="591" r:id="rId11"/>
    <p:sldId id="587" r:id="rId12"/>
    <p:sldId id="588" r:id="rId13"/>
    <p:sldId id="589" r:id="rId14"/>
    <p:sldId id="590" r:id="rId15"/>
    <p:sldId id="592" r:id="rId16"/>
    <p:sldId id="594" r:id="rId17"/>
    <p:sldId id="596" r:id="rId18"/>
    <p:sldId id="595" r:id="rId1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44F2831C-B8FC-49F0-83EC-FD298C664880}">
          <p14:sldIdLst>
            <p14:sldId id="256"/>
            <p14:sldId id="578"/>
            <p14:sldId id="579"/>
            <p14:sldId id="586"/>
            <p14:sldId id="583"/>
            <p14:sldId id="585"/>
            <p14:sldId id="584"/>
            <p14:sldId id="580"/>
            <p14:sldId id="582"/>
            <p14:sldId id="591"/>
            <p14:sldId id="587"/>
            <p14:sldId id="588"/>
            <p14:sldId id="589"/>
            <p14:sldId id="590"/>
            <p14:sldId id="592"/>
            <p14:sldId id="594"/>
            <p14:sldId id="596"/>
            <p14:sldId id="595"/>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7300"/>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67" d="100"/>
          <a:sy n="67" d="100"/>
        </p:scale>
        <p:origin x="640" y="4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JUDr. Malachta - KOV</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JUDr. Malachta - KOV</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JUDr. Malachta - KOV</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zakonyprolidi.cz/disk/cs/file/2005/2005c017z0064_2010c020z0057u00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JUDr. Malachta - KOV</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41352" y="2729471"/>
            <a:ext cx="11361600" cy="1171580"/>
          </a:xfrm>
        </p:spPr>
        <p:txBody>
          <a:bodyPr/>
          <a:lstStyle/>
          <a:p>
            <a:pPr algn="ctr"/>
            <a:r>
              <a:rPr lang="cs-CZ" dirty="0">
                <a:solidFill>
                  <a:srgbClr val="C00000"/>
                </a:solidFill>
              </a:rPr>
              <a:t>Odpovědnost učitele MŠ za jednání a úrazy žáků</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644361" y="4128529"/>
            <a:ext cx="11361600" cy="1235527"/>
          </a:xfrm>
        </p:spPr>
        <p:txBody>
          <a:bodyPr/>
          <a:lstStyle/>
          <a:p>
            <a:pPr algn="ctr"/>
            <a:r>
              <a:rPr lang="cs-CZ" dirty="0"/>
              <a:t>JUDr. Radovan Malachta</a:t>
            </a:r>
          </a:p>
          <a:p>
            <a:pPr algn="ctr"/>
            <a:r>
              <a:rPr lang="cs-CZ" dirty="0"/>
              <a:t>Základy práva pro MŠ</a:t>
            </a:r>
          </a:p>
          <a:p>
            <a:pPr algn="ctr"/>
            <a:r>
              <a:rPr lang="cs-CZ" dirty="0"/>
              <a:t>podzim 2022</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10FB4BF-DEE5-421E-B2A5-900B386DB9C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0BB4CE9-D271-4A6B-8356-419697D340F7}"/>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D4147D16-C774-4D95-B054-68FFAEBF873E}"/>
              </a:ext>
            </a:extLst>
          </p:cNvPr>
          <p:cNvSpPr>
            <a:spLocks noGrp="1"/>
          </p:cNvSpPr>
          <p:nvPr>
            <p:ph type="title"/>
          </p:nvPr>
        </p:nvSpPr>
        <p:spPr/>
        <p:txBody>
          <a:bodyPr/>
          <a:lstStyle/>
          <a:p>
            <a:r>
              <a:rPr lang="cs-CZ" dirty="0"/>
              <a:t>Obrácená situace – škoda vzniklá dětem</a:t>
            </a:r>
          </a:p>
        </p:txBody>
      </p:sp>
      <p:sp>
        <p:nvSpPr>
          <p:cNvPr id="5" name="Zástupný obsah 4">
            <a:extLst>
              <a:ext uri="{FF2B5EF4-FFF2-40B4-BE49-F238E27FC236}">
                <a16:creationId xmlns:a16="http://schemas.microsoft.com/office/drawing/2014/main" id="{420A29FF-02DE-4DE1-9216-62F5602E7D79}"/>
              </a:ext>
            </a:extLst>
          </p:cNvPr>
          <p:cNvSpPr>
            <a:spLocks noGrp="1"/>
          </p:cNvSpPr>
          <p:nvPr>
            <p:ph idx="1"/>
          </p:nvPr>
        </p:nvSpPr>
        <p:spPr>
          <a:xfrm>
            <a:off x="720000" y="1692001"/>
            <a:ext cx="10753200" cy="2937149"/>
          </a:xfrm>
          <a:solidFill>
            <a:schemeClr val="accent4">
              <a:lumMod val="20000"/>
              <a:lumOff val="80000"/>
            </a:schemeClr>
          </a:solidFill>
          <a:ln>
            <a:solidFill>
              <a:schemeClr val="accent1"/>
            </a:solidFill>
          </a:ln>
        </p:spPr>
        <p:txBody>
          <a:bodyPr/>
          <a:lstStyle/>
          <a:p>
            <a:r>
              <a:rPr lang="cs-CZ" dirty="0">
                <a:solidFill>
                  <a:schemeClr val="tx2"/>
                </a:solidFill>
              </a:rPr>
              <a:t>odpovědnost právnické osoby vykonávající činnost dané školy </a:t>
            </a:r>
            <a:r>
              <a:rPr lang="cs-CZ" dirty="0"/>
              <a:t>– škoda vznikne dětem v MŠ </a:t>
            </a:r>
            <a:r>
              <a:rPr lang="cs-CZ" b="0" i="0" dirty="0">
                <a:solidFill>
                  <a:srgbClr val="000000"/>
                </a:solidFill>
                <a:effectLst/>
                <a:latin typeface="Arial" panose="020B0604020202020204" pitchFamily="34" charset="0"/>
              </a:rPr>
              <a:t>při vyučování nebo v přímé souvislosti s ním, též při výchově mimo vyučování ve školském zařízení</a:t>
            </a:r>
          </a:p>
          <a:p>
            <a:r>
              <a:rPr lang="cs-CZ" dirty="0">
                <a:solidFill>
                  <a:srgbClr val="000000"/>
                </a:solidFill>
                <a:latin typeface="Arial" panose="020B0604020202020204" pitchFamily="34" charset="0"/>
              </a:rPr>
              <a:t>objektivní odpovědnost </a:t>
            </a:r>
            <a:endParaRPr lang="cs-CZ" b="0" i="0" dirty="0">
              <a:solidFill>
                <a:srgbClr val="000000"/>
              </a:solidFill>
              <a:effectLst/>
              <a:latin typeface="Arial" panose="020B0604020202020204" pitchFamily="34" charset="0"/>
            </a:endParaRPr>
          </a:p>
          <a:p>
            <a:r>
              <a:rPr lang="cs-CZ" dirty="0">
                <a:solidFill>
                  <a:srgbClr val="000000"/>
                </a:solidFill>
                <a:latin typeface="Arial" panose="020B0604020202020204" pitchFamily="34" charset="0"/>
              </a:rPr>
              <a:t>§ 391/2 zákona č. 262/2006 Sb., </a:t>
            </a:r>
            <a:r>
              <a:rPr lang="cs-CZ" dirty="0">
                <a:solidFill>
                  <a:schemeClr val="tx2"/>
                </a:solidFill>
                <a:latin typeface="Arial" panose="020B0604020202020204" pitchFamily="34" charset="0"/>
              </a:rPr>
              <a:t>zákoník práce</a:t>
            </a:r>
          </a:p>
          <a:p>
            <a:r>
              <a:rPr lang="cs-CZ" dirty="0">
                <a:solidFill>
                  <a:srgbClr val="000000"/>
                </a:solidFill>
                <a:latin typeface="Arial" panose="020B0604020202020204" pitchFamily="34" charset="0"/>
              </a:rPr>
              <a:t>konkrétní příklady</a:t>
            </a:r>
            <a:endParaRPr lang="cs-CZ" dirty="0"/>
          </a:p>
        </p:txBody>
      </p:sp>
      <p:sp>
        <p:nvSpPr>
          <p:cNvPr id="6" name="Ovál 5">
            <a:extLst>
              <a:ext uri="{FF2B5EF4-FFF2-40B4-BE49-F238E27FC236}">
                <a16:creationId xmlns:a16="http://schemas.microsoft.com/office/drawing/2014/main" id="{39020D35-3FEC-49FD-9CAD-B3DCA89276D8}"/>
              </a:ext>
            </a:extLst>
          </p:cNvPr>
          <p:cNvSpPr/>
          <p:nvPr/>
        </p:nvSpPr>
        <p:spPr bwMode="auto">
          <a:xfrm>
            <a:off x="7953375" y="4149225"/>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civilněprávní</a:t>
            </a:r>
          </a:p>
        </p:txBody>
      </p:sp>
    </p:spTree>
    <p:extLst>
      <p:ext uri="{BB962C8B-B14F-4D97-AF65-F5344CB8AC3E}">
        <p14:creationId xmlns:p14="http://schemas.microsoft.com/office/powerpoint/2010/main" val="1132197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D513C3E-84A6-4CFE-870F-C85B3878792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BCEA5BE9-EB56-457A-95F8-F86DE3DB734F}"/>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D17BCD8E-8291-4B46-9076-2FED96C4754C}"/>
              </a:ext>
            </a:extLst>
          </p:cNvPr>
          <p:cNvSpPr>
            <a:spLocks noGrp="1"/>
          </p:cNvSpPr>
          <p:nvPr>
            <p:ph type="title"/>
          </p:nvPr>
        </p:nvSpPr>
        <p:spPr/>
        <p:txBody>
          <a:bodyPr/>
          <a:lstStyle/>
          <a:p>
            <a:r>
              <a:rPr lang="cs-CZ" dirty="0"/>
              <a:t>Trestněprávní odpovědnost</a:t>
            </a:r>
          </a:p>
        </p:txBody>
      </p:sp>
      <p:sp>
        <p:nvSpPr>
          <p:cNvPr id="5" name="Zástupný obsah 4">
            <a:extLst>
              <a:ext uri="{FF2B5EF4-FFF2-40B4-BE49-F238E27FC236}">
                <a16:creationId xmlns:a16="http://schemas.microsoft.com/office/drawing/2014/main" id="{32DD9573-A9EB-4E98-A327-484F0B17F7D0}"/>
              </a:ext>
            </a:extLst>
          </p:cNvPr>
          <p:cNvSpPr>
            <a:spLocks noGrp="1"/>
          </p:cNvSpPr>
          <p:nvPr>
            <p:ph idx="1"/>
          </p:nvPr>
        </p:nvSpPr>
        <p:spPr>
          <a:xfrm>
            <a:off x="720000" y="1602001"/>
            <a:ext cx="10753200" cy="4535999"/>
          </a:xfrm>
          <a:solidFill>
            <a:schemeClr val="accent4">
              <a:lumMod val="20000"/>
              <a:lumOff val="80000"/>
            </a:schemeClr>
          </a:solidFill>
          <a:ln>
            <a:solidFill>
              <a:schemeClr val="accent1"/>
            </a:solidFill>
          </a:ln>
        </p:spPr>
        <p:txBody>
          <a:bodyPr/>
          <a:lstStyle/>
          <a:p>
            <a:r>
              <a:rPr lang="cs-CZ" dirty="0"/>
              <a:t>např. dítě se zraní – bude mu ublíženo na zdraví a dojde k naplnění skutkové podstaty nějakého trestného činu</a:t>
            </a:r>
          </a:p>
          <a:p>
            <a:r>
              <a:rPr lang="cs-CZ" dirty="0"/>
              <a:t>kritérium dohledu, které se bude zkoumat – zda byl, či nebyl vykonáván náležitý dohled tak, jak měl + otázka prevence</a:t>
            </a:r>
          </a:p>
          <a:p>
            <a:r>
              <a:rPr lang="cs-CZ" dirty="0">
                <a:solidFill>
                  <a:schemeClr val="tx2"/>
                </a:solidFill>
              </a:rPr>
              <a:t>trestněprávní odpovědnost </a:t>
            </a:r>
            <a:r>
              <a:rPr lang="cs-CZ" dirty="0"/>
              <a:t>– jsme odpovědni od 15 let (den poté)</a:t>
            </a:r>
          </a:p>
          <a:p>
            <a:r>
              <a:rPr lang="cs-CZ" dirty="0"/>
              <a:t>odpovědnost bude přičtena konkrétní osobě (ředitel školy či pedagogický pracovník školy) dle okolností</a:t>
            </a:r>
          </a:p>
          <a:p>
            <a:r>
              <a:rPr lang="cs-CZ" dirty="0"/>
              <a:t>vinu posuzuje a trest ukládá </a:t>
            </a:r>
            <a:r>
              <a:rPr lang="cs-CZ" dirty="0">
                <a:solidFill>
                  <a:schemeClr val="tx2"/>
                </a:solidFill>
              </a:rPr>
              <a:t>soud</a:t>
            </a:r>
          </a:p>
          <a:p>
            <a:r>
              <a:rPr lang="cs-CZ" dirty="0"/>
              <a:t>konkrétní trestné činy a tresty – zákon č. 40/2009 Sb., </a:t>
            </a:r>
            <a:r>
              <a:rPr lang="cs-CZ" dirty="0">
                <a:solidFill>
                  <a:schemeClr val="tx2"/>
                </a:solidFill>
              </a:rPr>
              <a:t>trestní zákoník </a:t>
            </a:r>
          </a:p>
          <a:p>
            <a:pPr marL="72000" indent="0">
              <a:buNone/>
            </a:pPr>
            <a:endParaRPr lang="cs-CZ" dirty="0"/>
          </a:p>
        </p:txBody>
      </p:sp>
      <p:sp>
        <p:nvSpPr>
          <p:cNvPr id="6" name="Ovál 5">
            <a:extLst>
              <a:ext uri="{FF2B5EF4-FFF2-40B4-BE49-F238E27FC236}">
                <a16:creationId xmlns:a16="http://schemas.microsoft.com/office/drawing/2014/main" id="{36CDA70C-694E-4620-9980-106408CCE6B3}"/>
              </a:ext>
            </a:extLst>
          </p:cNvPr>
          <p:cNvSpPr/>
          <p:nvPr/>
        </p:nvSpPr>
        <p:spPr bwMode="auto">
          <a:xfrm>
            <a:off x="8134350" y="378000"/>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trestněprávní</a:t>
            </a:r>
          </a:p>
        </p:txBody>
      </p:sp>
    </p:spTree>
    <p:extLst>
      <p:ext uri="{BB962C8B-B14F-4D97-AF65-F5344CB8AC3E}">
        <p14:creationId xmlns:p14="http://schemas.microsoft.com/office/powerpoint/2010/main" val="921996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2C2BAB5-C8CC-4D7C-9D4B-31B12332FD28}"/>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E1538CE0-35ED-4DED-B589-3220D74E00E7}"/>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0385CF78-7F5A-4BBA-9324-7FA92293F0B0}"/>
              </a:ext>
            </a:extLst>
          </p:cNvPr>
          <p:cNvSpPr>
            <a:spLocks noGrp="1"/>
          </p:cNvSpPr>
          <p:nvPr>
            <p:ph type="title"/>
          </p:nvPr>
        </p:nvSpPr>
        <p:spPr/>
        <p:txBody>
          <a:bodyPr/>
          <a:lstStyle/>
          <a:p>
            <a:r>
              <a:rPr lang="cs-CZ" dirty="0"/>
              <a:t>Příklad trestných činů </a:t>
            </a:r>
          </a:p>
        </p:txBody>
      </p:sp>
      <p:sp>
        <p:nvSpPr>
          <p:cNvPr id="5" name="Zástupný obsah 4">
            <a:extLst>
              <a:ext uri="{FF2B5EF4-FFF2-40B4-BE49-F238E27FC236}">
                <a16:creationId xmlns:a16="http://schemas.microsoft.com/office/drawing/2014/main" id="{D5861702-CD22-4391-9373-CB1C7C1C8220}"/>
              </a:ext>
            </a:extLst>
          </p:cNvPr>
          <p:cNvSpPr>
            <a:spLocks noGrp="1"/>
          </p:cNvSpPr>
          <p:nvPr>
            <p:ph idx="1"/>
          </p:nvPr>
        </p:nvSpPr>
        <p:spPr>
          <a:xfrm>
            <a:off x="720000" y="1476789"/>
            <a:ext cx="10753200" cy="4828761"/>
          </a:xfrm>
          <a:solidFill>
            <a:schemeClr val="accent4">
              <a:lumMod val="20000"/>
              <a:lumOff val="80000"/>
            </a:schemeClr>
          </a:solidFill>
          <a:ln>
            <a:solidFill>
              <a:schemeClr val="accent1"/>
            </a:solidFill>
          </a:ln>
        </p:spPr>
        <p:txBody>
          <a:bodyPr/>
          <a:lstStyle/>
          <a:p>
            <a:r>
              <a:rPr lang="cs-CZ" dirty="0"/>
              <a:t>příklady trestných činů </a:t>
            </a:r>
            <a:r>
              <a:rPr lang="cs-CZ" dirty="0">
                <a:solidFill>
                  <a:schemeClr val="tx2"/>
                </a:solidFill>
              </a:rPr>
              <a:t>spáchaných na dítěti mladší 15 let</a:t>
            </a:r>
          </a:p>
          <a:p>
            <a:pPr lvl="1"/>
            <a:r>
              <a:rPr lang="cs-CZ" dirty="0"/>
              <a:t>vražda (15-20 let, výjimečný trest)</a:t>
            </a:r>
          </a:p>
          <a:p>
            <a:pPr lvl="1"/>
            <a:r>
              <a:rPr lang="cs-CZ" dirty="0"/>
              <a:t>zabití (5-15 let)</a:t>
            </a:r>
          </a:p>
          <a:p>
            <a:pPr lvl="1"/>
            <a:r>
              <a:rPr lang="cs-CZ" dirty="0"/>
              <a:t>usmrcení z nedbalosti (0-3 roky, zákaz činnosti), ale </a:t>
            </a:r>
            <a:r>
              <a:rPr lang="cs-CZ" b="0" i="0" dirty="0">
                <a:solidFill>
                  <a:srgbClr val="000000"/>
                </a:solidFill>
                <a:effectLst/>
                <a:latin typeface="Arial" panose="020B0604020202020204" pitchFamily="34" charset="0"/>
              </a:rPr>
              <a:t>porušení důležité povinnosti vyplývající ze zaměstnání, povolání, postavení nebo funkce nebo uloženou mu podle zákona (1-6 let)</a:t>
            </a:r>
            <a:endParaRPr lang="cs-CZ" dirty="0"/>
          </a:p>
          <a:p>
            <a:pPr lvl="1"/>
            <a:r>
              <a:rPr lang="cs-CZ" dirty="0"/>
              <a:t>těžké ublížení na zdraví (5-12 let)</a:t>
            </a:r>
          </a:p>
          <a:p>
            <a:pPr lvl="1"/>
            <a:r>
              <a:rPr lang="cs-CZ" dirty="0"/>
              <a:t>ublížení na zdraví (1-5 let)</a:t>
            </a:r>
          </a:p>
          <a:p>
            <a:pPr lvl="1"/>
            <a:r>
              <a:rPr lang="cs-CZ" dirty="0"/>
              <a:t>mučení a jiné nelidské a kruté zacházení (5-12 let)</a:t>
            </a:r>
          </a:p>
          <a:p>
            <a:pPr lvl="1"/>
            <a:r>
              <a:rPr lang="cs-CZ" dirty="0"/>
              <a:t>pohlavní zneužití (1-8 let), je-li svěřeno do dozoru osoby (2-10 let)</a:t>
            </a:r>
          </a:p>
          <a:p>
            <a:pPr lvl="1"/>
            <a:r>
              <a:rPr lang="cs-CZ" b="0" i="0" dirty="0">
                <a:solidFill>
                  <a:srgbClr val="000000"/>
                </a:solidFill>
                <a:effectLst/>
                <a:latin typeface="Arial" panose="020B0604020202020204" pitchFamily="34" charset="0"/>
              </a:rPr>
              <a:t>opuštění dítěte, o které máme povinnost pečovat a které si samo nemůže opatřit pomoc, a vystaví tím dítě nebezpečí smrti nebo ublížení na zdraví (6 měs.-3 roky), mladší dítě jak 3 roky (1-5 let)</a:t>
            </a:r>
          </a:p>
          <a:p>
            <a:pPr lvl="1"/>
            <a:r>
              <a:rPr lang="cs-CZ" dirty="0">
                <a:solidFill>
                  <a:srgbClr val="000000"/>
                </a:solidFill>
                <a:latin typeface="Arial" panose="020B0604020202020204" pitchFamily="34" charset="0"/>
              </a:rPr>
              <a:t>…</a:t>
            </a:r>
          </a:p>
          <a:p>
            <a:pPr lvl="1"/>
            <a:r>
              <a:rPr lang="cs-CZ" dirty="0">
                <a:solidFill>
                  <a:srgbClr val="000000"/>
                </a:solidFill>
                <a:latin typeface="Arial" panose="020B0604020202020204" pitchFamily="34" charset="0"/>
              </a:rPr>
              <a:t>prostituce ohrožující mravní vývoj dětí – v blízkosti školy či školského zařízení (0-2 roky)</a:t>
            </a:r>
          </a:p>
          <a:p>
            <a:endParaRPr lang="cs-CZ" dirty="0"/>
          </a:p>
        </p:txBody>
      </p:sp>
    </p:spTree>
    <p:extLst>
      <p:ext uri="{BB962C8B-B14F-4D97-AF65-F5344CB8AC3E}">
        <p14:creationId xmlns:p14="http://schemas.microsoft.com/office/powerpoint/2010/main" val="2345636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79D4246-66D8-4E5A-AA0E-F8B9DD2B2AB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DE9B3801-F0B6-468B-AFFC-4A32A6F7F73C}"/>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7DB1BBD7-2E09-478D-BCB6-CC6E98289FD0}"/>
              </a:ext>
            </a:extLst>
          </p:cNvPr>
          <p:cNvSpPr>
            <a:spLocks noGrp="1"/>
          </p:cNvSpPr>
          <p:nvPr>
            <p:ph type="title"/>
          </p:nvPr>
        </p:nvSpPr>
        <p:spPr/>
        <p:txBody>
          <a:bodyPr/>
          <a:lstStyle/>
          <a:p>
            <a:r>
              <a:rPr lang="cs-CZ" dirty="0"/>
              <a:t>Trestněprávní odpovědnost</a:t>
            </a:r>
          </a:p>
        </p:txBody>
      </p:sp>
      <p:sp>
        <p:nvSpPr>
          <p:cNvPr id="5" name="Zástupný obsah 4">
            <a:extLst>
              <a:ext uri="{FF2B5EF4-FFF2-40B4-BE49-F238E27FC236}">
                <a16:creationId xmlns:a16="http://schemas.microsoft.com/office/drawing/2014/main" id="{A18DF156-EE42-4FB1-A61A-E4FCBA1925F6}"/>
              </a:ext>
            </a:extLst>
          </p:cNvPr>
          <p:cNvSpPr>
            <a:spLocks noGrp="1"/>
          </p:cNvSpPr>
          <p:nvPr>
            <p:ph idx="1"/>
          </p:nvPr>
        </p:nvSpPr>
        <p:spPr>
          <a:xfrm>
            <a:off x="720000" y="1692003"/>
            <a:ext cx="10753200" cy="2803798"/>
          </a:xfrm>
          <a:solidFill>
            <a:schemeClr val="accent4">
              <a:lumMod val="20000"/>
              <a:lumOff val="80000"/>
            </a:schemeClr>
          </a:solidFill>
          <a:ln>
            <a:solidFill>
              <a:schemeClr val="accent1"/>
            </a:solidFill>
          </a:ln>
        </p:spPr>
        <p:txBody>
          <a:bodyPr/>
          <a:lstStyle/>
          <a:p>
            <a:r>
              <a:rPr lang="cs-CZ" dirty="0"/>
              <a:t>ne jakýkoliv úraz či zranění zakládá trestněprávní odpovědnost</a:t>
            </a:r>
          </a:p>
          <a:p>
            <a:r>
              <a:rPr lang="cs-CZ" dirty="0"/>
              <a:t>podstata trestního práva je, že se aplikuje jako poslední „lék“ – pokud jde situace vyřešit jiným právním odvětvím, použije se nejprve toto právní odvětví</a:t>
            </a:r>
          </a:p>
          <a:p>
            <a:r>
              <a:rPr lang="cs-CZ" dirty="0"/>
              <a:t>je cesta, jak nebýt trestně odpovědný, i když „se něco stane“? Ano, prokázání, že náležitý dohled nebyl zanedbán!</a:t>
            </a:r>
          </a:p>
        </p:txBody>
      </p:sp>
    </p:spTree>
    <p:extLst>
      <p:ext uri="{BB962C8B-B14F-4D97-AF65-F5344CB8AC3E}">
        <p14:creationId xmlns:p14="http://schemas.microsoft.com/office/powerpoint/2010/main" val="405873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8268B0-D1CB-461C-8B2F-6B5A4D86490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10F03ED-9315-4876-867A-029A3CA31B92}"/>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9094CA19-E40D-42B2-8C0F-0AA292ECD323}"/>
              </a:ext>
            </a:extLst>
          </p:cNvPr>
          <p:cNvSpPr>
            <a:spLocks noGrp="1"/>
          </p:cNvSpPr>
          <p:nvPr>
            <p:ph type="title"/>
          </p:nvPr>
        </p:nvSpPr>
        <p:spPr/>
        <p:txBody>
          <a:bodyPr/>
          <a:lstStyle/>
          <a:p>
            <a:r>
              <a:rPr lang="cs-CZ" dirty="0"/>
              <a:t>Bezpečnost a ochrana zdraví</a:t>
            </a:r>
          </a:p>
        </p:txBody>
      </p:sp>
      <p:sp>
        <p:nvSpPr>
          <p:cNvPr id="5" name="Zástupný obsah 4">
            <a:extLst>
              <a:ext uri="{FF2B5EF4-FFF2-40B4-BE49-F238E27FC236}">
                <a16:creationId xmlns:a16="http://schemas.microsoft.com/office/drawing/2014/main" id="{C63C4347-E91B-41E9-8A73-BED237D8D9E4}"/>
              </a:ext>
            </a:extLst>
          </p:cNvPr>
          <p:cNvSpPr>
            <a:spLocks noGrp="1"/>
          </p:cNvSpPr>
          <p:nvPr>
            <p:ph idx="1"/>
          </p:nvPr>
        </p:nvSpPr>
        <p:spPr>
          <a:xfrm>
            <a:off x="720000" y="1644377"/>
            <a:ext cx="10753200" cy="3003824"/>
          </a:xfrm>
          <a:solidFill>
            <a:schemeClr val="accent4">
              <a:lumMod val="20000"/>
              <a:lumOff val="80000"/>
            </a:schemeClr>
          </a:solidFill>
          <a:ln>
            <a:solidFill>
              <a:schemeClr val="accent1"/>
            </a:solidFill>
          </a:ln>
        </p:spPr>
        <p:txBody>
          <a:bodyPr/>
          <a:lstStyle/>
          <a:p>
            <a:r>
              <a:rPr lang="cs-CZ" b="0" i="0" dirty="0">
                <a:solidFill>
                  <a:srgbClr val="000000"/>
                </a:solidFill>
                <a:effectLst/>
                <a:latin typeface="Arial" panose="020B0604020202020204" pitchFamily="34" charset="0"/>
              </a:rPr>
              <a:t>škola má povinnost zajistit bezpečnost a ochranu zdraví dětí při vzdělávání a s ním přímo souvisejících činnostech (§ 29/2 </a:t>
            </a:r>
            <a:r>
              <a:rPr lang="cs-CZ" b="0" i="0" dirty="0" err="1">
                <a:solidFill>
                  <a:srgbClr val="000000"/>
                </a:solidFill>
                <a:effectLst/>
                <a:latin typeface="Arial" panose="020B0604020202020204" pitchFamily="34" charset="0"/>
              </a:rPr>
              <a:t>ŠkZ</a:t>
            </a:r>
            <a:r>
              <a:rPr lang="cs-CZ" b="0" i="0" dirty="0">
                <a:solidFill>
                  <a:srgbClr val="000000"/>
                </a:solidFill>
                <a:effectLst/>
                <a:latin typeface="Arial" panose="020B0604020202020204" pitchFamily="34" charset="0"/>
              </a:rPr>
              <a:t>)</a:t>
            </a:r>
          </a:p>
          <a:p>
            <a:r>
              <a:rPr lang="cs-CZ" dirty="0">
                <a:solidFill>
                  <a:srgbClr val="000000"/>
                </a:solidFill>
                <a:latin typeface="Arial" panose="020B0604020202020204" pitchFamily="34" charset="0"/>
              </a:rPr>
              <a:t>škola poskytuje n</a:t>
            </a:r>
            <a:r>
              <a:rPr lang="cs-CZ" b="0" i="0" dirty="0">
                <a:solidFill>
                  <a:srgbClr val="000000"/>
                </a:solidFill>
                <a:effectLst/>
                <a:latin typeface="Arial" panose="020B0604020202020204" pitchFamily="34" charset="0"/>
              </a:rPr>
              <a:t>ezbytné informace k zajištění bezpečnosti a ochrany zdraví (§ 29/2 </a:t>
            </a:r>
            <a:r>
              <a:rPr lang="cs-CZ" b="0" i="0" dirty="0" err="1">
                <a:solidFill>
                  <a:srgbClr val="000000"/>
                </a:solidFill>
                <a:effectLst/>
                <a:latin typeface="Arial" panose="020B0604020202020204" pitchFamily="34" charset="0"/>
              </a:rPr>
              <a:t>ŠkZ</a:t>
            </a:r>
            <a:r>
              <a:rPr lang="cs-CZ" b="0" i="0" dirty="0">
                <a:solidFill>
                  <a:srgbClr val="000000"/>
                </a:solidFill>
                <a:effectLst/>
                <a:latin typeface="Arial" panose="020B0604020202020204" pitchFamily="34" charset="0"/>
              </a:rPr>
              <a:t>) – otázka prevence</a:t>
            </a:r>
          </a:p>
          <a:p>
            <a:r>
              <a:rPr lang="cs-CZ" dirty="0">
                <a:solidFill>
                  <a:srgbClr val="000000"/>
                </a:solidFill>
                <a:latin typeface="Arial" panose="020B0604020202020204" pitchFamily="34" charset="0"/>
              </a:rPr>
              <a:t>měl by upravovat tuto oblast </a:t>
            </a:r>
            <a:r>
              <a:rPr lang="cs-CZ" dirty="0">
                <a:solidFill>
                  <a:schemeClr val="tx2"/>
                </a:solidFill>
                <a:latin typeface="Arial" panose="020B0604020202020204" pitchFamily="34" charset="0"/>
              </a:rPr>
              <a:t>školní řád</a:t>
            </a:r>
            <a:r>
              <a:rPr lang="cs-CZ" dirty="0">
                <a:solidFill>
                  <a:srgbClr val="000000"/>
                </a:solidFill>
                <a:latin typeface="Arial" panose="020B0604020202020204" pitchFamily="34" charset="0"/>
              </a:rPr>
              <a:t>, který vydává ředitel MŠ (§ 30 </a:t>
            </a:r>
            <a:r>
              <a:rPr lang="cs-CZ" dirty="0" err="1">
                <a:solidFill>
                  <a:srgbClr val="000000"/>
                </a:solidFill>
                <a:latin typeface="Arial" panose="020B0604020202020204" pitchFamily="34" charset="0"/>
              </a:rPr>
              <a:t>ŠkZ</a:t>
            </a:r>
            <a:r>
              <a:rPr lang="cs-CZ" dirty="0">
                <a:solidFill>
                  <a:srgbClr val="000000"/>
                </a:solidFill>
                <a:latin typeface="Arial" panose="020B0604020202020204" pitchFamily="34" charset="0"/>
              </a:rPr>
              <a:t>)</a:t>
            </a:r>
            <a:endParaRPr lang="cs-CZ" dirty="0"/>
          </a:p>
        </p:txBody>
      </p:sp>
    </p:spTree>
    <p:extLst>
      <p:ext uri="{BB962C8B-B14F-4D97-AF65-F5344CB8AC3E}">
        <p14:creationId xmlns:p14="http://schemas.microsoft.com/office/powerpoint/2010/main" val="1485843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BC3099-0CE6-4B04-9F94-7748F28E478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1531B5EF-1AAA-4641-A98C-18AB5CCC9B47}"/>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0FB9C82F-65FD-41BB-B8B1-A422306BC39C}"/>
              </a:ext>
            </a:extLst>
          </p:cNvPr>
          <p:cNvSpPr>
            <a:spLocks noGrp="1"/>
          </p:cNvSpPr>
          <p:nvPr>
            <p:ph type="title"/>
          </p:nvPr>
        </p:nvSpPr>
        <p:spPr/>
        <p:txBody>
          <a:bodyPr/>
          <a:lstStyle/>
          <a:p>
            <a:r>
              <a:rPr lang="cs-CZ" dirty="0"/>
              <a:t>Úrazy z pohledu práva</a:t>
            </a:r>
          </a:p>
        </p:txBody>
      </p:sp>
      <p:sp>
        <p:nvSpPr>
          <p:cNvPr id="5" name="Zástupný obsah 4">
            <a:extLst>
              <a:ext uri="{FF2B5EF4-FFF2-40B4-BE49-F238E27FC236}">
                <a16:creationId xmlns:a16="http://schemas.microsoft.com/office/drawing/2014/main" id="{D3EAB36B-E56B-477E-A3B5-F91E6B12C8DB}"/>
              </a:ext>
            </a:extLst>
          </p:cNvPr>
          <p:cNvSpPr>
            <a:spLocks noGrp="1"/>
          </p:cNvSpPr>
          <p:nvPr>
            <p:ph idx="1"/>
          </p:nvPr>
        </p:nvSpPr>
        <p:spPr/>
        <p:txBody>
          <a:bodyPr/>
          <a:lstStyle/>
          <a:p>
            <a:r>
              <a:rPr lang="cs-CZ" dirty="0"/>
              <a:t>základní nastavení – školský zákon (zejm. § 30 </a:t>
            </a:r>
            <a:r>
              <a:rPr lang="cs-CZ" dirty="0" err="1"/>
              <a:t>ŠkZ</a:t>
            </a:r>
            <a:r>
              <a:rPr lang="cs-CZ" dirty="0"/>
              <a:t>)</a:t>
            </a:r>
          </a:p>
          <a:p>
            <a:pPr lvl="1"/>
            <a:r>
              <a:rPr lang="cs-CZ" b="0" i="0" dirty="0">
                <a:solidFill>
                  <a:srgbClr val="000000"/>
                </a:solidFill>
                <a:effectLst/>
                <a:latin typeface="Arial" panose="020B0604020202020204" pitchFamily="34" charset="0"/>
              </a:rPr>
              <a:t>škola – povinna vést </a:t>
            </a:r>
            <a:r>
              <a:rPr lang="cs-CZ" b="0" i="0" dirty="0">
                <a:solidFill>
                  <a:schemeClr val="tx2"/>
                </a:solidFill>
                <a:effectLst/>
                <a:latin typeface="Arial" panose="020B0604020202020204" pitchFamily="34" charset="0"/>
              </a:rPr>
              <a:t>evidenci úrazů dětí </a:t>
            </a:r>
            <a:r>
              <a:rPr lang="cs-CZ" b="0" i="0" dirty="0">
                <a:solidFill>
                  <a:srgbClr val="000000"/>
                </a:solidFill>
                <a:effectLst/>
                <a:latin typeface="Arial" panose="020B0604020202020204" pitchFamily="34" charset="0"/>
              </a:rPr>
              <a:t>– při činnostech uvedených zde výše, vyhotovit a zaslat záznam o úrazu příslušným orgánům a institucím – podrobnosti ve vyhlášce (§ 30 </a:t>
            </a:r>
            <a:r>
              <a:rPr lang="cs-CZ" b="0" i="0" dirty="0" err="1">
                <a:solidFill>
                  <a:srgbClr val="000000"/>
                </a:solidFill>
                <a:effectLst/>
                <a:latin typeface="Arial" panose="020B0604020202020204" pitchFamily="34" charset="0"/>
              </a:rPr>
              <a:t>ŠkZ</a:t>
            </a:r>
            <a:r>
              <a:rPr lang="cs-CZ" b="0" i="0" dirty="0">
                <a:solidFill>
                  <a:srgbClr val="000000"/>
                </a:solidFill>
                <a:effectLst/>
                <a:latin typeface="Arial" panose="020B0604020202020204" pitchFamily="34" charset="0"/>
              </a:rPr>
              <a:t>)</a:t>
            </a:r>
            <a:endParaRPr lang="cs-CZ" dirty="0"/>
          </a:p>
          <a:p>
            <a:r>
              <a:rPr lang="cs-CZ" dirty="0"/>
              <a:t>podrobnosti – vyhláška 64/2005 Sb., </a:t>
            </a:r>
            <a:r>
              <a:rPr lang="pt-BR" dirty="0">
                <a:solidFill>
                  <a:schemeClr val="tx2"/>
                </a:solidFill>
              </a:rPr>
              <a:t>o evidenci úrazů dětí, žáků a studentů</a:t>
            </a:r>
            <a:endParaRPr lang="cs-CZ" dirty="0">
              <a:solidFill>
                <a:schemeClr val="tx2"/>
              </a:solidFill>
            </a:endParaRPr>
          </a:p>
          <a:p>
            <a:pPr lvl="1"/>
            <a:r>
              <a:rPr lang="cs-CZ" dirty="0"/>
              <a:t>všechny úrazy v souvislosti s činnostmi vymezenými v § 29/2 </a:t>
            </a:r>
            <a:r>
              <a:rPr lang="cs-CZ" dirty="0" err="1"/>
              <a:t>ŠkZ</a:t>
            </a:r>
            <a:r>
              <a:rPr lang="cs-CZ" dirty="0"/>
              <a:t> (viz slide dříve)</a:t>
            </a:r>
          </a:p>
          <a:p>
            <a:pPr lvl="1"/>
            <a:r>
              <a:rPr lang="cs-CZ" dirty="0">
                <a:solidFill>
                  <a:schemeClr val="tx2"/>
                </a:solidFill>
              </a:rPr>
              <a:t>do 24 hodin</a:t>
            </a:r>
            <a:r>
              <a:rPr lang="cs-CZ" dirty="0"/>
              <a:t>, co se škola (školské zařízení) o úrazu dozví</a:t>
            </a:r>
          </a:p>
          <a:p>
            <a:pPr lvl="1"/>
            <a:r>
              <a:rPr lang="cs-CZ" dirty="0">
                <a:solidFill>
                  <a:schemeClr val="tx2"/>
                </a:solidFill>
              </a:rPr>
              <a:t>co se vyplňuje </a:t>
            </a:r>
            <a:r>
              <a:rPr lang="cs-CZ" dirty="0"/>
              <a:t>- pořadové číslo, jméno/příjmení/datum narození zraněného, popis úrazu a popis události, datum a místo události, informace o ošetření úrazu, podpis, další údaje, pokud jsou potřeba</a:t>
            </a:r>
          </a:p>
        </p:txBody>
      </p:sp>
    </p:spTree>
    <p:extLst>
      <p:ext uri="{BB962C8B-B14F-4D97-AF65-F5344CB8AC3E}">
        <p14:creationId xmlns:p14="http://schemas.microsoft.com/office/powerpoint/2010/main" val="3596884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1811234-E4C5-431A-8B43-4E00CFAF4246}"/>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D01F1DF-20AE-4FAB-ACB1-DA004D8FB0DA}"/>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C22E7F1F-41E6-45F8-9DA6-0AAE5B0EC42C}"/>
              </a:ext>
            </a:extLst>
          </p:cNvPr>
          <p:cNvSpPr>
            <a:spLocks noGrp="1"/>
          </p:cNvSpPr>
          <p:nvPr>
            <p:ph type="title"/>
          </p:nvPr>
        </p:nvSpPr>
        <p:spPr/>
        <p:txBody>
          <a:bodyPr/>
          <a:lstStyle/>
          <a:p>
            <a:r>
              <a:rPr lang="cs-CZ" dirty="0"/>
              <a:t>Úrazy z pohledu práva – pokračování </a:t>
            </a:r>
          </a:p>
        </p:txBody>
      </p:sp>
      <p:sp>
        <p:nvSpPr>
          <p:cNvPr id="5" name="Zástupný obsah 4">
            <a:extLst>
              <a:ext uri="{FF2B5EF4-FFF2-40B4-BE49-F238E27FC236}">
                <a16:creationId xmlns:a16="http://schemas.microsoft.com/office/drawing/2014/main" id="{34FDC4A2-988F-48EA-A0F5-16DB321F87BA}"/>
              </a:ext>
            </a:extLst>
          </p:cNvPr>
          <p:cNvSpPr>
            <a:spLocks noGrp="1"/>
          </p:cNvSpPr>
          <p:nvPr>
            <p:ph idx="1"/>
          </p:nvPr>
        </p:nvSpPr>
        <p:spPr>
          <a:xfrm>
            <a:off x="720000" y="1692002"/>
            <a:ext cx="10753200" cy="4445998"/>
          </a:xfrm>
        </p:spPr>
        <p:txBody>
          <a:bodyPr/>
          <a:lstStyle/>
          <a:p>
            <a:r>
              <a:rPr lang="cs-CZ" dirty="0">
                <a:solidFill>
                  <a:schemeClr val="tx2"/>
                </a:solidFill>
              </a:rPr>
              <a:t>škola hlásí bez zbytečného odkladu </a:t>
            </a:r>
            <a:r>
              <a:rPr lang="cs-CZ" dirty="0"/>
              <a:t>(tj. ihned)</a:t>
            </a:r>
          </a:p>
          <a:p>
            <a:pPr lvl="1"/>
            <a:r>
              <a:rPr lang="cs-CZ" dirty="0"/>
              <a:t>zákonnému zástupci žáka</a:t>
            </a:r>
          </a:p>
          <a:p>
            <a:pPr lvl="1"/>
            <a:r>
              <a:rPr lang="cs-CZ" dirty="0"/>
              <a:t>pojišťovně, je-li škola pojištěna pro případ za škodu vzniklou na životě a zdraví žáků</a:t>
            </a:r>
          </a:p>
          <a:p>
            <a:pPr lvl="1"/>
            <a:r>
              <a:rPr lang="cs-CZ" dirty="0"/>
              <a:t>u některých úrazů inspektorátu práce</a:t>
            </a:r>
          </a:p>
          <a:p>
            <a:pPr lvl="1"/>
            <a:r>
              <a:rPr lang="cs-CZ" dirty="0"/>
              <a:t>Policii ČR - pokud je podezření na spáchání trestného činu či přestupku či jedná se o smrtelný úraz </a:t>
            </a:r>
          </a:p>
          <a:p>
            <a:pPr lvl="1"/>
            <a:r>
              <a:rPr lang="cs-CZ" dirty="0"/>
              <a:t>záznamy o úrazu – za kalendářní měsíc – zdravotní pojišťovně žáka a ČŠI</a:t>
            </a:r>
          </a:p>
          <a:p>
            <a:pPr lvl="1"/>
            <a:r>
              <a:rPr lang="cs-CZ" dirty="0"/>
              <a:t>smrtelné úrazy – do 5 dnů – kromě zdravotní pojišťovny, ČŠI, Policii ČR také zřizovateli</a:t>
            </a:r>
          </a:p>
          <a:p>
            <a:r>
              <a:rPr lang="cs-CZ" dirty="0">
                <a:solidFill>
                  <a:schemeClr val="tx2"/>
                </a:solidFill>
              </a:rPr>
              <a:t>záznam o úrazu</a:t>
            </a:r>
          </a:p>
          <a:p>
            <a:pPr lvl="1"/>
            <a:r>
              <a:rPr lang="cs-CZ" dirty="0"/>
              <a:t>něco jiného než kniha úrazů</a:t>
            </a:r>
          </a:p>
          <a:p>
            <a:pPr lvl="1"/>
            <a:r>
              <a:rPr lang="cs-CZ" dirty="0"/>
              <a:t>2 po sobě jdoucí dny je dítě/žák nepřítomen v důsledku úrazu či se jedná o smrtelný úraz (nemusí „umřít“ hned, ale do 1 roku na následky úrazu)</a:t>
            </a:r>
          </a:p>
          <a:p>
            <a:pPr lvl="1"/>
            <a:r>
              <a:rPr lang="cs-CZ" dirty="0">
                <a:hlinkClick r:id="rId2"/>
              </a:rPr>
              <a:t>https://www.zakonyprolidi.cz/disk/cs/file/2005/2005c017z0064_2010c020z0057u001.pdf</a:t>
            </a:r>
            <a:r>
              <a:rPr lang="cs-CZ" dirty="0"/>
              <a:t> vzor</a:t>
            </a:r>
          </a:p>
        </p:txBody>
      </p:sp>
    </p:spTree>
    <p:extLst>
      <p:ext uri="{BB962C8B-B14F-4D97-AF65-F5344CB8AC3E}">
        <p14:creationId xmlns:p14="http://schemas.microsoft.com/office/powerpoint/2010/main" val="354352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C6E1376-40A9-41F1-85E6-5899E7935F69}"/>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DDC784E-A9C9-482A-80EF-418D4C44D8E1}"/>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04133C33-0344-4A5C-B6E1-EC74B0A7FE82}"/>
              </a:ext>
            </a:extLst>
          </p:cNvPr>
          <p:cNvSpPr>
            <a:spLocks noGrp="1"/>
          </p:cNvSpPr>
          <p:nvPr>
            <p:ph type="title"/>
          </p:nvPr>
        </p:nvSpPr>
        <p:spPr/>
        <p:txBody>
          <a:bodyPr/>
          <a:lstStyle/>
          <a:p>
            <a:r>
              <a:rPr lang="cs-CZ" dirty="0" err="1"/>
              <a:t>Správněprávní</a:t>
            </a:r>
            <a:r>
              <a:rPr lang="cs-CZ" dirty="0"/>
              <a:t> odpovědnost</a:t>
            </a:r>
          </a:p>
        </p:txBody>
      </p:sp>
      <p:sp>
        <p:nvSpPr>
          <p:cNvPr id="5" name="Zástupný obsah 4">
            <a:extLst>
              <a:ext uri="{FF2B5EF4-FFF2-40B4-BE49-F238E27FC236}">
                <a16:creationId xmlns:a16="http://schemas.microsoft.com/office/drawing/2014/main" id="{267D81D0-5295-4AA5-AE92-3D6A0A6BB169}"/>
              </a:ext>
            </a:extLst>
          </p:cNvPr>
          <p:cNvSpPr>
            <a:spLocks noGrp="1"/>
          </p:cNvSpPr>
          <p:nvPr>
            <p:ph idx="1"/>
          </p:nvPr>
        </p:nvSpPr>
        <p:spPr>
          <a:xfrm>
            <a:off x="720000" y="1692002"/>
            <a:ext cx="10753200" cy="3308623"/>
          </a:xfrm>
          <a:solidFill>
            <a:schemeClr val="accent4">
              <a:lumMod val="20000"/>
              <a:lumOff val="80000"/>
            </a:schemeClr>
          </a:solidFill>
          <a:ln>
            <a:solidFill>
              <a:schemeClr val="accent1"/>
            </a:solidFill>
          </a:ln>
        </p:spPr>
        <p:txBody>
          <a:bodyPr/>
          <a:lstStyle/>
          <a:p>
            <a:r>
              <a:rPr lang="cs-CZ" dirty="0"/>
              <a:t>tam, kde (typicky) ředitel MŠ poruší povinnosti plynoucí ze </a:t>
            </a:r>
            <a:r>
              <a:rPr lang="cs-CZ" dirty="0">
                <a:solidFill>
                  <a:schemeClr val="tx2"/>
                </a:solidFill>
              </a:rPr>
              <a:t>správního práva </a:t>
            </a:r>
            <a:r>
              <a:rPr lang="cs-CZ" dirty="0"/>
              <a:t>(př. neodůvodní nepřijetí žáka do předškolního vzdělávání, celá řada příkladů ze školského zákona, zákona o ochraně veřejného zdraví, související vyhlášky, …)</a:t>
            </a:r>
          </a:p>
          <a:p>
            <a:r>
              <a:rPr lang="cs-CZ" dirty="0"/>
              <a:t>řadí se sem i </a:t>
            </a:r>
            <a:r>
              <a:rPr lang="cs-CZ" dirty="0">
                <a:solidFill>
                  <a:schemeClr val="tx2"/>
                </a:solidFill>
              </a:rPr>
              <a:t>přestupky</a:t>
            </a:r>
          </a:p>
          <a:p>
            <a:r>
              <a:rPr lang="cs-CZ" dirty="0"/>
              <a:t>případně finance – veřejnosprávní kontrola nakládání s finančními prostředky (ze státního rozpočtu) – finančněprávní odpovědnost</a:t>
            </a:r>
          </a:p>
        </p:txBody>
      </p:sp>
      <p:sp>
        <p:nvSpPr>
          <p:cNvPr id="6" name="Ovál 5">
            <a:extLst>
              <a:ext uri="{FF2B5EF4-FFF2-40B4-BE49-F238E27FC236}">
                <a16:creationId xmlns:a16="http://schemas.microsoft.com/office/drawing/2014/main" id="{BBB36951-A575-43B5-B806-88B23837C228}"/>
              </a:ext>
            </a:extLst>
          </p:cNvPr>
          <p:cNvSpPr/>
          <p:nvPr/>
        </p:nvSpPr>
        <p:spPr bwMode="auto">
          <a:xfrm>
            <a:off x="8134350" y="378000"/>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err="1">
                <a:ln>
                  <a:noFill/>
                </a:ln>
                <a:solidFill>
                  <a:schemeClr val="tx1"/>
                </a:solidFill>
                <a:effectLst/>
                <a:latin typeface="+mn-lt"/>
              </a:rPr>
              <a:t>správněprávní</a:t>
            </a:r>
            <a:endParaRPr kumimoji="0" lang="cs-CZ"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210254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828EE4F-67E1-4E0A-B92E-64EF5D5941B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FD3E783-FBA8-4118-8D7E-C00B123AF06D}"/>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6" name="Nadpis 5">
            <a:extLst>
              <a:ext uri="{FF2B5EF4-FFF2-40B4-BE49-F238E27FC236}">
                <a16:creationId xmlns:a16="http://schemas.microsoft.com/office/drawing/2014/main" id="{A1B84FCF-619C-4558-873D-4E9EB9442D62}"/>
              </a:ext>
            </a:extLst>
          </p:cNvPr>
          <p:cNvSpPr>
            <a:spLocks noGrp="1"/>
          </p:cNvSpPr>
          <p:nvPr>
            <p:ph type="title"/>
          </p:nvPr>
        </p:nvSpPr>
        <p:spPr/>
        <p:txBody>
          <a:bodyPr/>
          <a:lstStyle/>
          <a:p>
            <a:r>
              <a:rPr lang="cs-CZ" dirty="0"/>
              <a:t>DĚKUJI ZA POZORNOST</a:t>
            </a:r>
          </a:p>
        </p:txBody>
      </p:sp>
    </p:spTree>
    <p:extLst>
      <p:ext uri="{BB962C8B-B14F-4D97-AF65-F5344CB8AC3E}">
        <p14:creationId xmlns:p14="http://schemas.microsoft.com/office/powerpoint/2010/main" val="326465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F4FAF5-3744-42E7-ABCA-0AFEEFBD7184}"/>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CA3359D-D675-4BCD-B329-8A5C1088668B}"/>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25128AD6-2B3A-4EE8-B1D6-81A552306692}"/>
              </a:ext>
            </a:extLst>
          </p:cNvPr>
          <p:cNvSpPr>
            <a:spLocks noGrp="1"/>
          </p:cNvSpPr>
          <p:nvPr>
            <p:ph type="title"/>
          </p:nvPr>
        </p:nvSpPr>
        <p:spPr/>
        <p:txBody>
          <a:bodyPr/>
          <a:lstStyle/>
          <a:p>
            <a:r>
              <a:rPr lang="cs-CZ" dirty="0"/>
              <a:t>Právní úprava</a:t>
            </a:r>
          </a:p>
        </p:txBody>
      </p:sp>
      <p:sp>
        <p:nvSpPr>
          <p:cNvPr id="5" name="Zástupný obsah 4">
            <a:extLst>
              <a:ext uri="{FF2B5EF4-FFF2-40B4-BE49-F238E27FC236}">
                <a16:creationId xmlns:a16="http://schemas.microsoft.com/office/drawing/2014/main" id="{C23BB0FA-D8E3-4860-8B23-D10094CE3BE6}"/>
              </a:ext>
            </a:extLst>
          </p:cNvPr>
          <p:cNvSpPr>
            <a:spLocks noGrp="1"/>
          </p:cNvSpPr>
          <p:nvPr>
            <p:ph idx="1"/>
          </p:nvPr>
        </p:nvSpPr>
        <p:spPr>
          <a:xfrm>
            <a:off x="720000" y="1692002"/>
            <a:ext cx="10753200" cy="584473"/>
          </a:xfrm>
          <a:solidFill>
            <a:schemeClr val="accent4">
              <a:lumMod val="20000"/>
              <a:lumOff val="80000"/>
            </a:schemeClr>
          </a:solidFill>
          <a:ln>
            <a:solidFill>
              <a:schemeClr val="accent1"/>
            </a:solidFill>
          </a:ln>
        </p:spPr>
        <p:txBody>
          <a:bodyPr/>
          <a:lstStyle/>
          <a:p>
            <a:r>
              <a:rPr lang="cs-CZ" b="0" dirty="0">
                <a:effectLst/>
                <a:latin typeface="Arial" panose="020B0604020202020204" pitchFamily="34" charset="0"/>
              </a:rPr>
              <a:t>velmi roztříštěná, řada právních předpisů podle typů odpovědnosti</a:t>
            </a:r>
          </a:p>
          <a:p>
            <a:pPr marL="72000" indent="0">
              <a:buNone/>
            </a:pPr>
            <a:endParaRPr lang="cs-CZ" dirty="0"/>
          </a:p>
        </p:txBody>
      </p:sp>
    </p:spTree>
    <p:extLst>
      <p:ext uri="{BB962C8B-B14F-4D97-AF65-F5344CB8AC3E}">
        <p14:creationId xmlns:p14="http://schemas.microsoft.com/office/powerpoint/2010/main" val="193285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500EBD1-F8AD-4A4E-AFBE-C6C82DEB5B7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C41E19A-92E6-424E-86D4-0358F9626239}"/>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3A37E719-E2E5-4A9D-B6D3-92BC634A4C29}"/>
              </a:ext>
            </a:extLst>
          </p:cNvPr>
          <p:cNvSpPr>
            <a:spLocks noGrp="1"/>
          </p:cNvSpPr>
          <p:nvPr>
            <p:ph type="title"/>
          </p:nvPr>
        </p:nvSpPr>
        <p:spPr/>
        <p:txBody>
          <a:bodyPr/>
          <a:lstStyle/>
          <a:p>
            <a:r>
              <a:rPr lang="cs-CZ" dirty="0"/>
              <a:t>Typy odpovědnosti</a:t>
            </a:r>
          </a:p>
        </p:txBody>
      </p:sp>
      <p:sp>
        <p:nvSpPr>
          <p:cNvPr id="5" name="Zástupný obsah 4">
            <a:extLst>
              <a:ext uri="{FF2B5EF4-FFF2-40B4-BE49-F238E27FC236}">
                <a16:creationId xmlns:a16="http://schemas.microsoft.com/office/drawing/2014/main" id="{A294BE51-E3A3-4FBE-B343-7D5BC6A2D73E}"/>
              </a:ext>
            </a:extLst>
          </p:cNvPr>
          <p:cNvSpPr>
            <a:spLocks noGrp="1"/>
          </p:cNvSpPr>
          <p:nvPr>
            <p:ph idx="1"/>
          </p:nvPr>
        </p:nvSpPr>
        <p:spPr>
          <a:xfrm>
            <a:off x="720000" y="1692002"/>
            <a:ext cx="10753200" cy="4535998"/>
          </a:xfrm>
          <a:solidFill>
            <a:schemeClr val="accent4">
              <a:lumMod val="20000"/>
              <a:lumOff val="80000"/>
            </a:schemeClr>
          </a:solidFill>
          <a:ln>
            <a:solidFill>
              <a:schemeClr val="accent1"/>
            </a:solidFill>
          </a:ln>
        </p:spPr>
        <p:txBody>
          <a:bodyPr/>
          <a:lstStyle/>
          <a:p>
            <a:r>
              <a:rPr lang="cs-CZ" dirty="0"/>
              <a:t>trestněprávní odpovědnost</a:t>
            </a:r>
          </a:p>
          <a:p>
            <a:r>
              <a:rPr lang="cs-CZ" dirty="0"/>
              <a:t>civilněprávní odpovědnost</a:t>
            </a:r>
          </a:p>
          <a:p>
            <a:r>
              <a:rPr lang="cs-CZ" dirty="0" err="1"/>
              <a:t>správněprávní</a:t>
            </a:r>
            <a:r>
              <a:rPr lang="cs-CZ" dirty="0"/>
              <a:t> odpovědnost</a:t>
            </a:r>
          </a:p>
          <a:p>
            <a:endParaRPr lang="cs-CZ" dirty="0"/>
          </a:p>
          <a:p>
            <a:r>
              <a:rPr lang="cs-CZ" dirty="0">
                <a:solidFill>
                  <a:schemeClr val="tx2"/>
                </a:solidFill>
              </a:rPr>
              <a:t>subjektivní odpovědnost </a:t>
            </a:r>
            <a:r>
              <a:rPr lang="cs-CZ" dirty="0"/>
              <a:t>– potřeba zavinění – odpovídá ten, kdo škodu zavinil svým protiprávním jednáním</a:t>
            </a:r>
          </a:p>
          <a:p>
            <a:r>
              <a:rPr lang="cs-CZ" dirty="0" err="1">
                <a:solidFill>
                  <a:schemeClr val="tx2"/>
                </a:solidFill>
              </a:rPr>
              <a:t>sbjektivní</a:t>
            </a:r>
            <a:r>
              <a:rPr lang="cs-CZ" dirty="0">
                <a:solidFill>
                  <a:schemeClr val="tx2"/>
                </a:solidFill>
              </a:rPr>
              <a:t> odpovědnost </a:t>
            </a:r>
            <a:r>
              <a:rPr lang="cs-CZ" dirty="0"/>
              <a:t>– není potřeba zavinění – odpovědnost za následek protiprávního jednání, nikoliv za samotné jednání</a:t>
            </a:r>
          </a:p>
          <a:p>
            <a:endParaRPr lang="cs-CZ" dirty="0"/>
          </a:p>
          <a:p>
            <a:r>
              <a:rPr lang="cs-CZ" dirty="0"/>
              <a:t>Porušení povinnosti, vznik škody, příčinná souvislost</a:t>
            </a:r>
          </a:p>
          <a:p>
            <a:endParaRPr lang="cs-CZ" dirty="0"/>
          </a:p>
        </p:txBody>
      </p:sp>
    </p:spTree>
    <p:extLst>
      <p:ext uri="{BB962C8B-B14F-4D97-AF65-F5344CB8AC3E}">
        <p14:creationId xmlns:p14="http://schemas.microsoft.com/office/powerpoint/2010/main" val="798469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3A92086-160F-4672-984A-77D3528F9164}"/>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F6148F79-2585-4F22-A074-381B61E33435}"/>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617F0E21-F743-4809-A200-A1B1719A0C87}"/>
              </a:ext>
            </a:extLst>
          </p:cNvPr>
          <p:cNvSpPr>
            <a:spLocks noGrp="1"/>
          </p:cNvSpPr>
          <p:nvPr>
            <p:ph type="title"/>
          </p:nvPr>
        </p:nvSpPr>
        <p:spPr/>
        <p:txBody>
          <a:bodyPr/>
          <a:lstStyle/>
          <a:p>
            <a:r>
              <a:rPr lang="cs-CZ" dirty="0"/>
              <a:t>Dohled jako ústřední pojem</a:t>
            </a:r>
          </a:p>
        </p:txBody>
      </p:sp>
      <p:sp>
        <p:nvSpPr>
          <p:cNvPr id="5" name="Zástupný obsah 4">
            <a:extLst>
              <a:ext uri="{FF2B5EF4-FFF2-40B4-BE49-F238E27FC236}">
                <a16:creationId xmlns:a16="http://schemas.microsoft.com/office/drawing/2014/main" id="{EBC0D5CD-A5D5-4125-9348-7ABD33D8933F}"/>
              </a:ext>
            </a:extLst>
          </p:cNvPr>
          <p:cNvSpPr>
            <a:spLocks noGrp="1"/>
          </p:cNvSpPr>
          <p:nvPr>
            <p:ph idx="1"/>
          </p:nvPr>
        </p:nvSpPr>
        <p:spPr>
          <a:xfrm>
            <a:off x="720000" y="1692002"/>
            <a:ext cx="10753200" cy="2670448"/>
          </a:xfrm>
          <a:solidFill>
            <a:schemeClr val="accent4">
              <a:lumMod val="20000"/>
              <a:lumOff val="80000"/>
            </a:schemeClr>
          </a:solidFill>
          <a:ln>
            <a:solidFill>
              <a:schemeClr val="accent1"/>
            </a:solidFill>
          </a:ln>
        </p:spPr>
        <p:txBody>
          <a:bodyPr/>
          <a:lstStyle/>
          <a:p>
            <a:r>
              <a:rPr lang="cs-CZ" dirty="0">
                <a:solidFill>
                  <a:schemeClr val="tx2"/>
                </a:solidFill>
              </a:rPr>
              <a:t>dohled </a:t>
            </a:r>
            <a:r>
              <a:rPr lang="cs-CZ" dirty="0"/>
              <a:t>– kritérium, které je zvažováno při určování odpovědnosti</a:t>
            </a:r>
          </a:p>
          <a:p>
            <a:r>
              <a:rPr lang="cs-CZ" dirty="0"/>
              <a:t>otázka, kdo má dohled zajišťovat a kdo vykonávat</a:t>
            </a:r>
          </a:p>
          <a:p>
            <a:r>
              <a:rPr lang="cs-CZ" dirty="0"/>
              <a:t>vliv jak na soukromé, tak veřejné právo (resp. civilní, tak trestní odpovědnost)</a:t>
            </a:r>
          </a:p>
          <a:p>
            <a:pPr marL="72000" indent="0">
              <a:buNone/>
            </a:pPr>
            <a:r>
              <a:rPr lang="cs-CZ" i="1" dirty="0"/>
              <a:t>? Co si představíte pod pojmem dohled, resp. náležitý dohled ?</a:t>
            </a:r>
          </a:p>
          <a:p>
            <a:endParaRPr lang="cs-CZ" dirty="0"/>
          </a:p>
          <a:p>
            <a:endParaRPr lang="cs-CZ" dirty="0"/>
          </a:p>
        </p:txBody>
      </p:sp>
    </p:spTree>
    <p:extLst>
      <p:ext uri="{BB962C8B-B14F-4D97-AF65-F5344CB8AC3E}">
        <p14:creationId xmlns:p14="http://schemas.microsoft.com/office/powerpoint/2010/main" val="474998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E793758-2A6D-4679-8259-F7B199BE91D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300213B-E014-4B4C-A39A-C8AC6596F763}"/>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AFACCE0-0685-42EC-9F99-65E794A1AAB1}"/>
              </a:ext>
            </a:extLst>
          </p:cNvPr>
          <p:cNvSpPr>
            <a:spLocks noGrp="1"/>
          </p:cNvSpPr>
          <p:nvPr>
            <p:ph type="title"/>
          </p:nvPr>
        </p:nvSpPr>
        <p:spPr/>
        <p:txBody>
          <a:bodyPr/>
          <a:lstStyle/>
          <a:p>
            <a:r>
              <a:rPr lang="cs-CZ" dirty="0"/>
              <a:t>Dohled – školský zákon </a:t>
            </a:r>
          </a:p>
        </p:txBody>
      </p:sp>
      <p:sp>
        <p:nvSpPr>
          <p:cNvPr id="5" name="Zástupný obsah 4">
            <a:extLst>
              <a:ext uri="{FF2B5EF4-FFF2-40B4-BE49-F238E27FC236}">
                <a16:creationId xmlns:a16="http://schemas.microsoft.com/office/drawing/2014/main" id="{A03EE8F9-FB7A-48D8-86F3-2D5C403B3D6C}"/>
              </a:ext>
            </a:extLst>
          </p:cNvPr>
          <p:cNvSpPr>
            <a:spLocks noGrp="1"/>
          </p:cNvSpPr>
          <p:nvPr>
            <p:ph idx="1"/>
          </p:nvPr>
        </p:nvSpPr>
        <p:spPr>
          <a:xfrm>
            <a:off x="720000" y="1554938"/>
            <a:ext cx="10753200" cy="4673061"/>
          </a:xfrm>
        </p:spPr>
        <p:txBody>
          <a:bodyPr/>
          <a:lstStyle/>
          <a:p>
            <a:r>
              <a:rPr lang="cs-CZ" dirty="0"/>
              <a:t>zákon č. 561/2004 Sb., </a:t>
            </a:r>
            <a:r>
              <a:rPr lang="cs-CZ" dirty="0">
                <a:solidFill>
                  <a:schemeClr val="tx2"/>
                </a:solidFill>
              </a:rPr>
              <a:t>školský zákon </a:t>
            </a:r>
          </a:p>
          <a:p>
            <a:pPr lvl="1"/>
            <a:r>
              <a:rPr lang="cs-CZ" sz="2400" i="1" dirty="0">
                <a:solidFill>
                  <a:schemeClr val="tx2"/>
                </a:solidFill>
                <a:latin typeface="Arial" panose="020B0604020202020204" pitchFamily="34" charset="0"/>
              </a:rPr>
              <a:t>Školy a školská zařízení zajišťují bezpečnost a ochranu zdraví </a:t>
            </a:r>
            <a:r>
              <a:rPr lang="cs-CZ" sz="2400" i="1" dirty="0">
                <a:latin typeface="Arial" panose="020B0604020202020204" pitchFamily="34" charset="0"/>
              </a:rPr>
              <a:t>dětí, žáků a studentů při vzdělávání a s ním přímo souvisejících činnostech a při poskytování školských služeb a poskytují žákům a studentům nezbytné informace k zajištění bezpečnosti a ochrany zdraví. </a:t>
            </a:r>
            <a:r>
              <a:rPr lang="cs-CZ" sz="2400" dirty="0">
                <a:latin typeface="Arial" panose="020B0604020202020204" pitchFamily="34" charset="0"/>
              </a:rPr>
              <a:t>(§ 29/2)</a:t>
            </a:r>
          </a:p>
          <a:p>
            <a:pPr lvl="2"/>
            <a:r>
              <a:rPr lang="cs-CZ" sz="2000" dirty="0">
                <a:latin typeface="Arial" panose="020B0604020202020204" pitchFamily="34" charset="0"/>
              </a:rPr>
              <a:t>stanovena mj. povinnost prevence – bude se zkoumat následně např. poučení žáků</a:t>
            </a:r>
          </a:p>
          <a:p>
            <a:pPr lvl="2"/>
            <a:r>
              <a:rPr lang="cs-CZ" sz="2000" dirty="0">
                <a:latin typeface="Arial" panose="020B0604020202020204" pitchFamily="34" charset="0"/>
              </a:rPr>
              <a:t>toto ustanovení dále odkazuje na vyhlášku ministerstva (následující slide)</a:t>
            </a:r>
          </a:p>
          <a:p>
            <a:pPr lvl="1"/>
            <a:r>
              <a:rPr lang="cs-CZ" sz="2400" i="1" dirty="0">
                <a:solidFill>
                  <a:schemeClr val="tx2"/>
                </a:solidFill>
              </a:rPr>
              <a:t>Pedagogický pracovník </a:t>
            </a:r>
            <a:r>
              <a:rPr lang="cs-CZ" sz="2400" i="1" dirty="0"/>
              <a:t>je povinen chránit bezpečí a zdraví dítěte, žáka a studenta a předcházet všem formám rizikového chování ve školách a školských zařízeních. </a:t>
            </a:r>
            <a:r>
              <a:rPr lang="cs-CZ" sz="2400" dirty="0"/>
              <a:t>(§ 22b písm. c)</a:t>
            </a:r>
          </a:p>
          <a:p>
            <a:pPr lvl="1"/>
            <a:r>
              <a:rPr lang="cs-CZ" sz="2400" b="0" i="1" dirty="0">
                <a:solidFill>
                  <a:schemeClr val="tx2"/>
                </a:solidFill>
                <a:effectLst/>
                <a:latin typeface="Arial" panose="020B0604020202020204" pitchFamily="34" charset="0"/>
              </a:rPr>
              <a:t>Ředitel školy </a:t>
            </a:r>
            <a:r>
              <a:rPr lang="cs-CZ" sz="2400" b="0" i="1" dirty="0">
                <a:effectLst/>
                <a:latin typeface="Arial" panose="020B0604020202020204" pitchFamily="34" charset="0"/>
              </a:rPr>
              <a:t>a školského zařízení </a:t>
            </a:r>
            <a:r>
              <a:rPr lang="cs-CZ" sz="2400" i="1" dirty="0"/>
              <a:t>odpovídá za zajištění dohledu nad dětmi a nezletilými žáky ve škole a školském zařízení. </a:t>
            </a:r>
            <a:r>
              <a:rPr lang="cs-CZ" sz="2400" dirty="0"/>
              <a:t>(§ 161/4 písm. h) </a:t>
            </a:r>
          </a:p>
          <a:p>
            <a:pPr lvl="2"/>
            <a:r>
              <a:rPr lang="cs-CZ" sz="2000" dirty="0"/>
              <a:t>týká se zajištění dohledu</a:t>
            </a:r>
          </a:p>
          <a:p>
            <a:pPr lvl="2"/>
            <a:endParaRPr lang="cs-CZ" sz="2000" dirty="0"/>
          </a:p>
          <a:p>
            <a:pPr marL="72000" indent="0">
              <a:buNone/>
            </a:pPr>
            <a:endParaRPr lang="cs-CZ" dirty="0">
              <a:solidFill>
                <a:schemeClr val="tx2"/>
              </a:solidFill>
            </a:endParaRPr>
          </a:p>
        </p:txBody>
      </p:sp>
    </p:spTree>
    <p:extLst>
      <p:ext uri="{BB962C8B-B14F-4D97-AF65-F5344CB8AC3E}">
        <p14:creationId xmlns:p14="http://schemas.microsoft.com/office/powerpoint/2010/main" val="3319750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4B3B4D-9689-4319-97D2-652ED57CF30C}"/>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A89937C-357F-4F54-9A92-9E38D7A3227A}"/>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2CF864A7-37FB-457D-AC8F-78F0B08C76C7}"/>
              </a:ext>
            </a:extLst>
          </p:cNvPr>
          <p:cNvSpPr>
            <a:spLocks noGrp="1"/>
          </p:cNvSpPr>
          <p:nvPr>
            <p:ph type="title"/>
          </p:nvPr>
        </p:nvSpPr>
        <p:spPr/>
        <p:txBody>
          <a:bodyPr/>
          <a:lstStyle/>
          <a:p>
            <a:r>
              <a:rPr lang="cs-CZ" dirty="0"/>
              <a:t>Dohled – vyhláška o předškolním vzdělávání</a:t>
            </a:r>
          </a:p>
        </p:txBody>
      </p:sp>
      <p:sp>
        <p:nvSpPr>
          <p:cNvPr id="5" name="Zástupný obsah 4">
            <a:extLst>
              <a:ext uri="{FF2B5EF4-FFF2-40B4-BE49-F238E27FC236}">
                <a16:creationId xmlns:a16="http://schemas.microsoft.com/office/drawing/2014/main" id="{76A29EC3-0266-4F1B-8B05-1EDF1E159112}"/>
              </a:ext>
            </a:extLst>
          </p:cNvPr>
          <p:cNvSpPr>
            <a:spLocks noGrp="1"/>
          </p:cNvSpPr>
          <p:nvPr>
            <p:ph idx="1"/>
          </p:nvPr>
        </p:nvSpPr>
        <p:spPr>
          <a:xfrm>
            <a:off x="720000" y="1692002"/>
            <a:ext cx="10753200" cy="4270648"/>
          </a:xfrm>
        </p:spPr>
        <p:txBody>
          <a:bodyPr/>
          <a:lstStyle/>
          <a:p>
            <a:r>
              <a:rPr lang="cs-CZ" dirty="0"/>
              <a:t>vyhláška č. 14/2005 Sb., </a:t>
            </a:r>
            <a:r>
              <a:rPr lang="cs-CZ" dirty="0">
                <a:solidFill>
                  <a:schemeClr val="tx2"/>
                </a:solidFill>
              </a:rPr>
              <a:t>o předškolním vzdělávání</a:t>
            </a:r>
          </a:p>
          <a:p>
            <a:pPr lvl="1"/>
            <a:r>
              <a:rPr lang="cs-CZ" sz="2400" i="1" dirty="0">
                <a:solidFill>
                  <a:schemeClr val="tx2"/>
                </a:solidFill>
              </a:rPr>
              <a:t>Právnická osoba</a:t>
            </a:r>
            <a:r>
              <a:rPr lang="cs-CZ" sz="2400" i="1" dirty="0"/>
              <a:t>, která vykonává činnost mateřské školy, vykonává dohled nad dítětem od doby, kdy je učitel mateřské školy převezme od jeho zákonného zástupce nebo jím pověřené osoby, až do doby, kdy je učitel mateřské školy předá jeho zákonnému zástupci nebo jím pověřené osobě. Předat dítě pověřené osobě lze jen na základě písemného pověření vystaveného zákonným zástupcem dítěte.</a:t>
            </a:r>
          </a:p>
          <a:p>
            <a:pPr lvl="2"/>
            <a:r>
              <a:rPr lang="cs-CZ" sz="2000" dirty="0"/>
              <a:t>nepředáváme dítě někomu, kdo není zákonný zástupce</a:t>
            </a:r>
          </a:p>
          <a:p>
            <a:pPr lvl="2"/>
            <a:r>
              <a:rPr lang="cs-CZ" sz="2000" dirty="0"/>
              <a:t>dohled vykonává MŠ jako právnická osoba</a:t>
            </a:r>
          </a:p>
          <a:p>
            <a:pPr lvl="2"/>
            <a:r>
              <a:rPr lang="cs-CZ" sz="2000" dirty="0"/>
              <a:t>dále ve vyhlášce (§ 5) stanoveny </a:t>
            </a:r>
            <a:r>
              <a:rPr lang="cs-CZ" sz="2000" dirty="0">
                <a:solidFill>
                  <a:schemeClr val="tx2"/>
                </a:solidFill>
              </a:rPr>
              <a:t>počty učitelů MŠ ředitelem školy k zajištění bezpečnosti dětí </a:t>
            </a:r>
            <a:r>
              <a:rPr lang="cs-CZ" sz="2000" dirty="0"/>
              <a:t>mimo místo, kde se uskutečňuje vzdělávání (20 dětí, výjimečně zvýšení o 8, jiné počty pro děti s podpůrnými opatřeními či mladší 3 let)</a:t>
            </a:r>
          </a:p>
          <a:p>
            <a:endParaRPr lang="cs-CZ" dirty="0"/>
          </a:p>
        </p:txBody>
      </p:sp>
    </p:spTree>
    <p:extLst>
      <p:ext uri="{BB962C8B-B14F-4D97-AF65-F5344CB8AC3E}">
        <p14:creationId xmlns:p14="http://schemas.microsoft.com/office/powerpoint/2010/main" val="1107377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CF5DEF-F2E8-4EC5-99FA-15C361220666}"/>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DE17260-29FF-4C6A-BC2F-F0415BE3AB58}"/>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42B100AE-815C-47E9-9D4D-DD507DC5BE8B}"/>
              </a:ext>
            </a:extLst>
          </p:cNvPr>
          <p:cNvSpPr>
            <a:spLocks noGrp="1"/>
          </p:cNvSpPr>
          <p:nvPr>
            <p:ph type="title"/>
          </p:nvPr>
        </p:nvSpPr>
        <p:spPr/>
        <p:txBody>
          <a:bodyPr/>
          <a:lstStyle/>
          <a:p>
            <a:r>
              <a:rPr lang="cs-CZ" dirty="0"/>
              <a:t>Dohled – vyhláška (stanovení </a:t>
            </a:r>
            <a:r>
              <a:rPr lang="cs-CZ" dirty="0" err="1"/>
              <a:t>pracov</a:t>
            </a:r>
            <a:r>
              <a:rPr lang="cs-CZ" dirty="0"/>
              <a:t>. řádu)</a:t>
            </a:r>
          </a:p>
        </p:txBody>
      </p:sp>
      <p:sp>
        <p:nvSpPr>
          <p:cNvPr id="5" name="Zástupný obsah 4">
            <a:extLst>
              <a:ext uri="{FF2B5EF4-FFF2-40B4-BE49-F238E27FC236}">
                <a16:creationId xmlns:a16="http://schemas.microsoft.com/office/drawing/2014/main" id="{E04F946C-04C3-438C-A2E5-F58FCBDC9F3C}"/>
              </a:ext>
            </a:extLst>
          </p:cNvPr>
          <p:cNvSpPr>
            <a:spLocks noGrp="1"/>
          </p:cNvSpPr>
          <p:nvPr>
            <p:ph idx="1"/>
          </p:nvPr>
        </p:nvSpPr>
        <p:spPr>
          <a:xfrm>
            <a:off x="720000" y="1415776"/>
            <a:ext cx="10881450" cy="4899299"/>
          </a:xfrm>
        </p:spPr>
        <p:txBody>
          <a:bodyPr/>
          <a:lstStyle/>
          <a:p>
            <a:r>
              <a:rPr lang="cs-CZ" dirty="0"/>
              <a:t>vyhláška č. 263/2007 Sb., kterou se stanoví </a:t>
            </a:r>
            <a:r>
              <a:rPr lang="cs-CZ" dirty="0">
                <a:solidFill>
                  <a:schemeClr val="tx2"/>
                </a:solidFill>
              </a:rPr>
              <a:t>pracovní řád pro zaměstnance škol </a:t>
            </a:r>
            <a:r>
              <a:rPr lang="cs-CZ" dirty="0"/>
              <a:t>a školských zařízení zřízených Ministerstvem školství, mládeže a tělovýchovy, krajem, obcí nebo dobrovolným svazkem obcí – zejména § 6</a:t>
            </a:r>
          </a:p>
          <a:p>
            <a:pPr lvl="1"/>
            <a:r>
              <a:rPr lang="cs-CZ" dirty="0"/>
              <a:t>dohled jako práce související s přímou pedagogickou činností vyplývající z organizace vzdělávání a výchovy ve školách (§ 3)</a:t>
            </a:r>
          </a:p>
          <a:p>
            <a:pPr lvl="1"/>
            <a:r>
              <a:rPr lang="cs-CZ" dirty="0"/>
              <a:t>dohled vykonáván v zájmu </a:t>
            </a:r>
            <a:r>
              <a:rPr lang="cs-CZ" b="0" i="0" dirty="0">
                <a:solidFill>
                  <a:srgbClr val="000000"/>
                </a:solidFill>
                <a:effectLst/>
                <a:latin typeface="Arial" panose="020B0604020202020204" pitchFamily="34" charset="0"/>
              </a:rPr>
              <a:t>předcházení škodám na zdraví, majetku, přírodě a živ. prostředí</a:t>
            </a:r>
          </a:p>
          <a:p>
            <a:pPr lvl="1"/>
            <a:r>
              <a:rPr lang="cs-CZ" dirty="0">
                <a:solidFill>
                  <a:schemeClr val="tx2"/>
                </a:solidFill>
              </a:rPr>
              <a:t>ředitel určuje provádění dohledu nad žáky </a:t>
            </a:r>
            <a:r>
              <a:rPr lang="cs-CZ" dirty="0"/>
              <a:t>(kritéria, ke kterým přihlíží – věk, rozumová vyspělost žáků, činnost, dopravní a jiná rizika)</a:t>
            </a:r>
          </a:p>
          <a:p>
            <a:pPr lvl="1"/>
            <a:r>
              <a:rPr lang="cs-CZ" dirty="0">
                <a:solidFill>
                  <a:schemeClr val="tx2"/>
                </a:solidFill>
              </a:rPr>
              <a:t>dohled pedagogického pracovníka i mimo školu </a:t>
            </a:r>
            <a:r>
              <a:rPr lang="cs-CZ" dirty="0"/>
              <a:t>(kurzy, exkurze, akce pořádané MŠ, …) – je-li místo shromáždění mimo školu, začíná dohled 15 minut před dobou shromáždění, končí v čase a místě předem určeném – 1 den před se oznamuje zák. zástupcům </a:t>
            </a:r>
          </a:p>
          <a:p>
            <a:pPr lvl="1"/>
            <a:r>
              <a:rPr lang="cs-CZ" dirty="0">
                <a:solidFill>
                  <a:schemeClr val="tx2"/>
                </a:solidFill>
              </a:rPr>
              <a:t>dohled – může vykonávat i jiný zaměstnanec školy, musí být řádně poučen, o poučení se vyhotovuje záznam </a:t>
            </a:r>
          </a:p>
          <a:p>
            <a:pPr lvl="1"/>
            <a:endParaRPr lang="cs-CZ" dirty="0"/>
          </a:p>
          <a:p>
            <a:pPr lvl="1"/>
            <a:endParaRPr lang="cs-CZ" dirty="0"/>
          </a:p>
          <a:p>
            <a:endParaRPr lang="cs-CZ" dirty="0"/>
          </a:p>
        </p:txBody>
      </p:sp>
    </p:spTree>
    <p:extLst>
      <p:ext uri="{BB962C8B-B14F-4D97-AF65-F5344CB8AC3E}">
        <p14:creationId xmlns:p14="http://schemas.microsoft.com/office/powerpoint/2010/main" val="277053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C79937-DFFD-449B-884A-21B1E397BDD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69DDD62F-9D41-48BB-9FEF-ED7C87D4EBC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890CBDF4-9D55-4B35-98DA-725CD0823DFF}"/>
              </a:ext>
            </a:extLst>
          </p:cNvPr>
          <p:cNvSpPr>
            <a:spLocks noGrp="1"/>
          </p:cNvSpPr>
          <p:nvPr>
            <p:ph type="title"/>
          </p:nvPr>
        </p:nvSpPr>
        <p:spPr/>
        <p:txBody>
          <a:bodyPr/>
          <a:lstStyle/>
          <a:p>
            <a:r>
              <a:rPr lang="cs-CZ" dirty="0"/>
              <a:t>Odpovědnost za jednání žáků</a:t>
            </a:r>
          </a:p>
        </p:txBody>
      </p:sp>
      <p:sp>
        <p:nvSpPr>
          <p:cNvPr id="5" name="Zástupný obsah 4">
            <a:extLst>
              <a:ext uri="{FF2B5EF4-FFF2-40B4-BE49-F238E27FC236}">
                <a16:creationId xmlns:a16="http://schemas.microsoft.com/office/drawing/2014/main" id="{8BD294C8-E11C-4E61-B4C6-28B119B1C4AD}"/>
              </a:ext>
            </a:extLst>
          </p:cNvPr>
          <p:cNvSpPr>
            <a:spLocks noGrp="1"/>
          </p:cNvSpPr>
          <p:nvPr>
            <p:ph idx="1"/>
          </p:nvPr>
        </p:nvSpPr>
        <p:spPr>
          <a:xfrm>
            <a:off x="720000" y="1491977"/>
            <a:ext cx="10753200" cy="4646024"/>
          </a:xfrm>
          <a:solidFill>
            <a:schemeClr val="accent4">
              <a:lumMod val="20000"/>
              <a:lumOff val="80000"/>
            </a:schemeClr>
          </a:solidFill>
          <a:ln>
            <a:solidFill>
              <a:schemeClr val="accent1"/>
            </a:solidFill>
          </a:ln>
        </p:spPr>
        <p:txBody>
          <a:bodyPr/>
          <a:lstStyle/>
          <a:p>
            <a:r>
              <a:rPr lang="cs-CZ" sz="2400" dirty="0"/>
              <a:t>plyne z občanského zákoníku – soukromé (civilní) právo</a:t>
            </a:r>
          </a:p>
          <a:p>
            <a:r>
              <a:rPr lang="cs-CZ" sz="2400" dirty="0"/>
              <a:t>dítě jako </a:t>
            </a:r>
            <a:r>
              <a:rPr lang="cs-CZ" sz="2400" dirty="0">
                <a:solidFill>
                  <a:schemeClr val="tx2"/>
                </a:solidFill>
              </a:rPr>
              <a:t>škůdce</a:t>
            </a:r>
          </a:p>
          <a:p>
            <a:r>
              <a:rPr lang="cs-CZ" sz="2400" dirty="0"/>
              <a:t>škoda způsobená tím, kdo nemůže posoudit následky svého jednání – otázka, kdo může a nemůže (věk, duševní porucha, způsobilost ovládnout své jednání a posoudit následky)</a:t>
            </a:r>
          </a:p>
          <a:p>
            <a:r>
              <a:rPr lang="cs-CZ" sz="2400" dirty="0"/>
              <a:t>kritérium 13 let</a:t>
            </a:r>
          </a:p>
          <a:p>
            <a:r>
              <a:rPr lang="cs-CZ" sz="2400" dirty="0"/>
              <a:t>škoda, kterou způsobí nezletilý mladší 13 let – nahrazuje ten, kdo zanedbal </a:t>
            </a:r>
            <a:r>
              <a:rPr lang="cs-CZ" sz="2400" dirty="0">
                <a:solidFill>
                  <a:schemeClr val="tx2"/>
                </a:solidFill>
              </a:rPr>
              <a:t>náležitý dohled </a:t>
            </a:r>
            <a:r>
              <a:rPr lang="cs-CZ" sz="2400" dirty="0"/>
              <a:t>(v MŠ – pedagogický pracovník)</a:t>
            </a:r>
            <a:endParaRPr lang="cs-CZ" sz="2400" dirty="0">
              <a:solidFill>
                <a:schemeClr val="tx2"/>
              </a:solidFill>
            </a:endParaRPr>
          </a:p>
          <a:p>
            <a:r>
              <a:rPr lang="cs-CZ" sz="2400" dirty="0"/>
              <a:t>pokud </a:t>
            </a:r>
            <a:r>
              <a:rPr lang="cs-CZ" sz="2400" dirty="0">
                <a:solidFill>
                  <a:schemeClr val="tx2"/>
                </a:solidFill>
              </a:rPr>
              <a:t>nebyl zanedbán náležitý dohled </a:t>
            </a:r>
            <a:r>
              <a:rPr lang="cs-CZ" sz="2400" dirty="0"/>
              <a:t>– hradí škodu ten, kdo má a vůči dítěti vykonává rodičovskou odpovědnost (majetkové kritérium spravedlnosti)</a:t>
            </a:r>
          </a:p>
        </p:txBody>
      </p:sp>
      <p:sp>
        <p:nvSpPr>
          <p:cNvPr id="6" name="Ovál 5">
            <a:extLst>
              <a:ext uri="{FF2B5EF4-FFF2-40B4-BE49-F238E27FC236}">
                <a16:creationId xmlns:a16="http://schemas.microsoft.com/office/drawing/2014/main" id="{6A150658-3AC8-4F50-BB1E-5956E3E85039}"/>
              </a:ext>
            </a:extLst>
          </p:cNvPr>
          <p:cNvSpPr/>
          <p:nvPr/>
        </p:nvSpPr>
        <p:spPr bwMode="auto">
          <a:xfrm>
            <a:off x="8134350" y="378000"/>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civilněprávní</a:t>
            </a:r>
          </a:p>
        </p:txBody>
      </p:sp>
    </p:spTree>
    <p:extLst>
      <p:ext uri="{BB962C8B-B14F-4D97-AF65-F5344CB8AC3E}">
        <p14:creationId xmlns:p14="http://schemas.microsoft.com/office/powerpoint/2010/main" val="3853064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55DE117-CD4D-4F51-BB04-30EF65FC2F2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607EF9F8-AA9B-4111-90CB-137804CB97ED}"/>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3C7992AC-592F-488D-A1CE-0A8F5F8D42CF}"/>
              </a:ext>
            </a:extLst>
          </p:cNvPr>
          <p:cNvSpPr>
            <a:spLocks noGrp="1"/>
          </p:cNvSpPr>
          <p:nvPr>
            <p:ph type="title"/>
          </p:nvPr>
        </p:nvSpPr>
        <p:spPr/>
        <p:txBody>
          <a:bodyPr/>
          <a:lstStyle/>
          <a:p>
            <a:r>
              <a:rPr lang="cs-CZ" dirty="0"/>
              <a:t>Vykopírovaná ustanovení: § 2920 a 2921 OZ</a:t>
            </a:r>
          </a:p>
        </p:txBody>
      </p:sp>
      <p:sp>
        <p:nvSpPr>
          <p:cNvPr id="5" name="Zástupný obsah 4">
            <a:extLst>
              <a:ext uri="{FF2B5EF4-FFF2-40B4-BE49-F238E27FC236}">
                <a16:creationId xmlns:a16="http://schemas.microsoft.com/office/drawing/2014/main" id="{1F6EB6D7-B71B-4938-8D14-2E1EC6C13663}"/>
              </a:ext>
            </a:extLst>
          </p:cNvPr>
          <p:cNvSpPr>
            <a:spLocks noGrp="1"/>
          </p:cNvSpPr>
          <p:nvPr>
            <p:ph idx="1"/>
          </p:nvPr>
        </p:nvSpPr>
        <p:spPr/>
        <p:txBody>
          <a:bodyPr/>
          <a:lstStyle/>
          <a:p>
            <a:pPr>
              <a:lnSpc>
                <a:spcPct val="100000"/>
              </a:lnSpc>
            </a:pPr>
            <a:r>
              <a:rPr lang="cs-CZ" sz="2400" b="0" i="1" dirty="0">
                <a:solidFill>
                  <a:srgbClr val="000000"/>
                </a:solidFill>
                <a:effectLst/>
                <a:latin typeface="Arial" panose="020B0604020202020204" pitchFamily="34" charset="0"/>
              </a:rPr>
              <a:t>Škodu způsobenou nezletilým mladším třinácti let nahradí ten, kdo nad ním zanedbal náležitý dohled. Nedošlo-li ke škodě v důsledku zanedbání náležitého dohledu, nahradí škodu nezletilý, způsobil-li ji činem povahy úmyslného trestného činu nebo je-li to spravedlivé se zřetelem k jeho majetkovým poměrům a majetkovým poměrům poškozeného. </a:t>
            </a:r>
            <a:r>
              <a:rPr lang="cs-CZ" sz="2400" b="0" i="0" dirty="0">
                <a:solidFill>
                  <a:srgbClr val="000000"/>
                </a:solidFill>
                <a:effectLst/>
                <a:latin typeface="Arial" panose="020B0604020202020204" pitchFamily="34" charset="0"/>
              </a:rPr>
              <a:t>(§ 2920/3 OZ)</a:t>
            </a:r>
          </a:p>
          <a:p>
            <a:pPr>
              <a:lnSpc>
                <a:spcPct val="100000"/>
              </a:lnSpc>
            </a:pPr>
            <a:endParaRPr lang="cs-CZ" sz="2400" b="0" i="0" dirty="0">
              <a:solidFill>
                <a:srgbClr val="000000"/>
              </a:solidFill>
              <a:effectLst/>
              <a:latin typeface="Arial" panose="020B0604020202020204" pitchFamily="34" charset="0"/>
            </a:endParaRPr>
          </a:p>
          <a:p>
            <a:pPr>
              <a:lnSpc>
                <a:spcPct val="100000"/>
              </a:lnSpc>
            </a:pPr>
            <a:r>
              <a:rPr lang="cs-CZ" sz="2400" b="0" i="1" dirty="0">
                <a:solidFill>
                  <a:srgbClr val="000000"/>
                </a:solidFill>
                <a:effectLst/>
                <a:latin typeface="Arial" panose="020B0604020202020204" pitchFamily="34" charset="0"/>
              </a:rPr>
              <a:t>Není-li nezletilý škůdce povinen k náhradě a ke škodě nedošlo v důsledku zanedbání náležitého dohledu, nahradí škodu ten, kdo má a vůči dítěti vykonává rodičovskou odpovědnost v plném rozsahu, je-li to spravedlivé se zřetelem k jeho majetkovým poměrům a majetkovým poměrům poškozeného. (§ 2921/2 OZ)</a:t>
            </a:r>
            <a:endParaRPr lang="cs-CZ" sz="2400" i="1" dirty="0"/>
          </a:p>
        </p:txBody>
      </p:sp>
    </p:spTree>
    <p:extLst>
      <p:ext uri="{BB962C8B-B14F-4D97-AF65-F5344CB8AC3E}">
        <p14:creationId xmlns:p14="http://schemas.microsoft.com/office/powerpoint/2010/main" val="2860099252"/>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Template>
  <TotalTime>0</TotalTime>
  <Words>1673</Words>
  <Application>Microsoft Office PowerPoint</Application>
  <PresentationFormat>Širokoúhlá obrazovka</PresentationFormat>
  <Paragraphs>153</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Tahoma</vt:lpstr>
      <vt:lpstr>Wingdings</vt:lpstr>
      <vt:lpstr>Prezentace_MU_CZ</vt:lpstr>
      <vt:lpstr>Odpovědnost učitele MŠ za jednání a úrazy žáků</vt:lpstr>
      <vt:lpstr>Právní úprava</vt:lpstr>
      <vt:lpstr>Typy odpovědnosti</vt:lpstr>
      <vt:lpstr>Dohled jako ústřední pojem</vt:lpstr>
      <vt:lpstr>Dohled – školský zákon </vt:lpstr>
      <vt:lpstr>Dohled – vyhláška o předškolním vzdělávání</vt:lpstr>
      <vt:lpstr>Dohled – vyhláška (stanovení pracov. řádu)</vt:lpstr>
      <vt:lpstr>Odpovědnost za jednání žáků</vt:lpstr>
      <vt:lpstr>Vykopírovaná ustanovení: § 2920 a 2921 OZ</vt:lpstr>
      <vt:lpstr>Obrácená situace – škoda vzniklá dětem</vt:lpstr>
      <vt:lpstr>Trestněprávní odpovědnost</vt:lpstr>
      <vt:lpstr>Příklad trestných činů </vt:lpstr>
      <vt:lpstr>Trestněprávní odpovědnost</vt:lpstr>
      <vt:lpstr>Bezpečnost a ochrana zdraví</vt:lpstr>
      <vt:lpstr>Úrazy z pohledu práva</vt:lpstr>
      <vt:lpstr>Úrazy z pohledu práva – pokračování </vt:lpstr>
      <vt:lpstr>Správněprávní odpovědnost</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Radovan Malachta</dc:creator>
  <cp:lastModifiedBy>Radovan Malachta</cp:lastModifiedBy>
  <cp:revision>230</cp:revision>
  <cp:lastPrinted>1601-01-01T00:00:00Z</cp:lastPrinted>
  <dcterms:created xsi:type="dcterms:W3CDTF">2022-09-19T06:49:37Z</dcterms:created>
  <dcterms:modified xsi:type="dcterms:W3CDTF">2022-12-09T06:55:05Z</dcterms:modified>
</cp:coreProperties>
</file>