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6"/>
  </p:notesMasterIdLst>
  <p:handoutMasterIdLst>
    <p:handoutMasterId r:id="rId27"/>
  </p:handoutMasterIdLst>
  <p:sldIdLst>
    <p:sldId id="256" r:id="rId2"/>
    <p:sldId id="608" r:id="rId3"/>
    <p:sldId id="607" r:id="rId4"/>
    <p:sldId id="584" r:id="rId5"/>
    <p:sldId id="609" r:id="rId6"/>
    <p:sldId id="610" r:id="rId7"/>
    <p:sldId id="611" r:id="rId8"/>
    <p:sldId id="612" r:id="rId9"/>
    <p:sldId id="613" r:id="rId10"/>
    <p:sldId id="614" r:id="rId11"/>
    <p:sldId id="615" r:id="rId12"/>
    <p:sldId id="616" r:id="rId13"/>
    <p:sldId id="617" r:id="rId14"/>
    <p:sldId id="618" r:id="rId15"/>
    <p:sldId id="619" r:id="rId16"/>
    <p:sldId id="620" r:id="rId17"/>
    <p:sldId id="621" r:id="rId18"/>
    <p:sldId id="622" r:id="rId19"/>
    <p:sldId id="623" r:id="rId20"/>
    <p:sldId id="624" r:id="rId21"/>
    <p:sldId id="625" r:id="rId22"/>
    <p:sldId id="626" r:id="rId23"/>
    <p:sldId id="627" r:id="rId24"/>
    <p:sldId id="577" r:id="rId2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F7300"/>
    <a:srgbClr val="91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9" autoAdjust="0"/>
    <p:restoredTop sz="95768" autoAdjust="0"/>
  </p:normalViewPr>
  <p:slideViewPr>
    <p:cSldViewPr snapToGrid="0">
      <p:cViewPr varScale="1">
        <p:scale>
          <a:sx n="113" d="100"/>
          <a:sy n="113" d="100"/>
        </p:scale>
        <p:origin x="504" y="10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BD356B-D07C-4E59-8F9B-BBDE6455E96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8DA3C5-3A07-4DA7-8CC0-E106C02B69D2}">
      <dgm:prSet phldrT="[Text]"/>
      <dgm:spPr/>
      <dgm:t>
        <a:bodyPr/>
        <a:lstStyle/>
        <a:p>
          <a:r>
            <a:rPr lang="cs-CZ" dirty="0"/>
            <a:t>zákonný režim</a:t>
          </a:r>
          <a:endParaRPr lang="en-US" dirty="0"/>
        </a:p>
      </dgm:t>
    </dgm:pt>
    <dgm:pt modelId="{A9E28464-7DD7-442D-9158-722521EFD192}" type="parTrans" cxnId="{BEB9D2EC-E594-410A-8E5F-886EE6B03223}">
      <dgm:prSet/>
      <dgm:spPr/>
      <dgm:t>
        <a:bodyPr/>
        <a:lstStyle/>
        <a:p>
          <a:endParaRPr lang="en-US"/>
        </a:p>
      </dgm:t>
    </dgm:pt>
    <dgm:pt modelId="{C736863F-3613-4C4B-90CC-DB3845D82E79}" type="sibTrans" cxnId="{BEB9D2EC-E594-410A-8E5F-886EE6B03223}">
      <dgm:prSet/>
      <dgm:spPr/>
      <dgm:t>
        <a:bodyPr/>
        <a:lstStyle/>
        <a:p>
          <a:endParaRPr lang="en-US"/>
        </a:p>
      </dgm:t>
    </dgm:pt>
    <dgm:pt modelId="{F7A16989-A085-48BA-8E32-9F11BB5E8215}">
      <dgm:prSet phldrT="[Text]"/>
      <dgm:spPr/>
      <dgm:t>
        <a:bodyPr/>
        <a:lstStyle/>
        <a:p>
          <a:r>
            <a:rPr lang="cs-CZ" dirty="0"/>
            <a:t>smluvený režim</a:t>
          </a:r>
          <a:endParaRPr lang="en-US" dirty="0"/>
        </a:p>
      </dgm:t>
    </dgm:pt>
    <dgm:pt modelId="{A9E8EA5E-7F64-41B4-8676-32DAB4FEBDAB}" type="parTrans" cxnId="{8F6D4ECD-3E17-46B3-B6F2-1BE256C354A8}">
      <dgm:prSet/>
      <dgm:spPr/>
      <dgm:t>
        <a:bodyPr/>
        <a:lstStyle/>
        <a:p>
          <a:endParaRPr lang="en-US"/>
        </a:p>
      </dgm:t>
    </dgm:pt>
    <dgm:pt modelId="{860886F2-B2CC-4569-84FC-34104C5D468A}" type="sibTrans" cxnId="{8F6D4ECD-3E17-46B3-B6F2-1BE256C354A8}">
      <dgm:prSet/>
      <dgm:spPr/>
      <dgm:t>
        <a:bodyPr/>
        <a:lstStyle/>
        <a:p>
          <a:endParaRPr lang="en-US"/>
        </a:p>
      </dgm:t>
    </dgm:pt>
    <dgm:pt modelId="{033DB2D1-D654-48EA-9199-FC45CA852ECF}">
      <dgm:prSet phldrT="[Text]"/>
      <dgm:spPr/>
      <dgm:t>
        <a:bodyPr/>
        <a:lstStyle/>
        <a:p>
          <a:r>
            <a:rPr lang="cs-CZ" dirty="0"/>
            <a:t>režim založený rozhodnutím soudu</a:t>
          </a:r>
          <a:endParaRPr lang="en-US" dirty="0"/>
        </a:p>
      </dgm:t>
    </dgm:pt>
    <dgm:pt modelId="{89AB8FC5-C0AE-4633-BD81-D8B46D88E3B7}" type="parTrans" cxnId="{7B9A36F0-5548-4854-8714-D036D928F650}">
      <dgm:prSet/>
      <dgm:spPr/>
      <dgm:t>
        <a:bodyPr/>
        <a:lstStyle/>
        <a:p>
          <a:endParaRPr lang="en-US"/>
        </a:p>
      </dgm:t>
    </dgm:pt>
    <dgm:pt modelId="{66F3C8A8-B33E-4F63-9F39-8288D4B163D3}" type="sibTrans" cxnId="{7B9A36F0-5548-4854-8714-D036D928F650}">
      <dgm:prSet/>
      <dgm:spPr/>
      <dgm:t>
        <a:bodyPr/>
        <a:lstStyle/>
        <a:p>
          <a:endParaRPr lang="en-US"/>
        </a:p>
      </dgm:t>
    </dgm:pt>
    <dgm:pt modelId="{E51C7CD2-4A9D-442E-8832-6D01FBE891CA}" type="pres">
      <dgm:prSet presAssocID="{DBBD356B-D07C-4E59-8F9B-BBDE6455E96C}" presName="linear" presStyleCnt="0">
        <dgm:presLayoutVars>
          <dgm:dir/>
          <dgm:animLvl val="lvl"/>
          <dgm:resizeHandles val="exact"/>
        </dgm:presLayoutVars>
      </dgm:prSet>
      <dgm:spPr/>
    </dgm:pt>
    <dgm:pt modelId="{DCCD59D3-3326-45AC-839D-60D93F4ADFFA}" type="pres">
      <dgm:prSet presAssocID="{658DA3C5-3A07-4DA7-8CC0-E106C02B69D2}" presName="parentLin" presStyleCnt="0"/>
      <dgm:spPr/>
    </dgm:pt>
    <dgm:pt modelId="{EB5C303B-218B-4F3A-B5B3-4C272150466E}" type="pres">
      <dgm:prSet presAssocID="{658DA3C5-3A07-4DA7-8CC0-E106C02B69D2}" presName="parentLeftMargin" presStyleLbl="node1" presStyleIdx="0" presStyleCnt="3"/>
      <dgm:spPr/>
    </dgm:pt>
    <dgm:pt modelId="{6E447D56-DB6C-44BC-8852-80A297C0026A}" type="pres">
      <dgm:prSet presAssocID="{658DA3C5-3A07-4DA7-8CC0-E106C02B69D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2D62C42-B9AC-435B-9DCF-A59948A42ECD}" type="pres">
      <dgm:prSet presAssocID="{658DA3C5-3A07-4DA7-8CC0-E106C02B69D2}" presName="negativeSpace" presStyleCnt="0"/>
      <dgm:spPr/>
    </dgm:pt>
    <dgm:pt modelId="{9DD8C166-34CB-4FF7-B215-5E3BA28FC809}" type="pres">
      <dgm:prSet presAssocID="{658DA3C5-3A07-4DA7-8CC0-E106C02B69D2}" presName="childText" presStyleLbl="conFgAcc1" presStyleIdx="0" presStyleCnt="3">
        <dgm:presLayoutVars>
          <dgm:bulletEnabled val="1"/>
        </dgm:presLayoutVars>
      </dgm:prSet>
      <dgm:spPr/>
    </dgm:pt>
    <dgm:pt modelId="{7E4FB5F9-A012-4CE9-97E5-7292C066DF40}" type="pres">
      <dgm:prSet presAssocID="{C736863F-3613-4C4B-90CC-DB3845D82E79}" presName="spaceBetweenRectangles" presStyleCnt="0"/>
      <dgm:spPr/>
    </dgm:pt>
    <dgm:pt modelId="{69EA8DAA-3DF6-4115-B04B-275136E1ED7A}" type="pres">
      <dgm:prSet presAssocID="{F7A16989-A085-48BA-8E32-9F11BB5E8215}" presName="parentLin" presStyleCnt="0"/>
      <dgm:spPr/>
    </dgm:pt>
    <dgm:pt modelId="{A284B8D9-18EF-4E8C-8BB2-47E259602D6A}" type="pres">
      <dgm:prSet presAssocID="{F7A16989-A085-48BA-8E32-9F11BB5E8215}" presName="parentLeftMargin" presStyleLbl="node1" presStyleIdx="0" presStyleCnt="3"/>
      <dgm:spPr/>
    </dgm:pt>
    <dgm:pt modelId="{B5ED3C14-9554-4380-AE08-7DF40A1B4748}" type="pres">
      <dgm:prSet presAssocID="{F7A16989-A085-48BA-8E32-9F11BB5E821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645AC76-0BA0-4ED6-8C8D-F6F073FCF4FC}" type="pres">
      <dgm:prSet presAssocID="{F7A16989-A085-48BA-8E32-9F11BB5E8215}" presName="negativeSpace" presStyleCnt="0"/>
      <dgm:spPr/>
    </dgm:pt>
    <dgm:pt modelId="{B7FB6A4F-C221-4B5F-AB15-067453FCA293}" type="pres">
      <dgm:prSet presAssocID="{F7A16989-A085-48BA-8E32-9F11BB5E8215}" presName="childText" presStyleLbl="conFgAcc1" presStyleIdx="1" presStyleCnt="3">
        <dgm:presLayoutVars>
          <dgm:bulletEnabled val="1"/>
        </dgm:presLayoutVars>
      </dgm:prSet>
      <dgm:spPr/>
    </dgm:pt>
    <dgm:pt modelId="{5794CA87-9136-4BDE-BADB-C302C9C6EF74}" type="pres">
      <dgm:prSet presAssocID="{860886F2-B2CC-4569-84FC-34104C5D468A}" presName="spaceBetweenRectangles" presStyleCnt="0"/>
      <dgm:spPr/>
    </dgm:pt>
    <dgm:pt modelId="{5C4F225B-0BBC-4B10-872B-325D81620A2E}" type="pres">
      <dgm:prSet presAssocID="{033DB2D1-D654-48EA-9199-FC45CA852ECF}" presName="parentLin" presStyleCnt="0"/>
      <dgm:spPr/>
    </dgm:pt>
    <dgm:pt modelId="{7D29780E-265D-49D9-88AE-CA64D53E64FD}" type="pres">
      <dgm:prSet presAssocID="{033DB2D1-D654-48EA-9199-FC45CA852ECF}" presName="parentLeftMargin" presStyleLbl="node1" presStyleIdx="1" presStyleCnt="3"/>
      <dgm:spPr/>
    </dgm:pt>
    <dgm:pt modelId="{F2AA2707-6334-4A21-8562-506AF6E97490}" type="pres">
      <dgm:prSet presAssocID="{033DB2D1-D654-48EA-9199-FC45CA852EC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4D6CF6D-C2A0-4062-935B-07A0ED63A46E}" type="pres">
      <dgm:prSet presAssocID="{033DB2D1-D654-48EA-9199-FC45CA852ECF}" presName="negativeSpace" presStyleCnt="0"/>
      <dgm:spPr/>
    </dgm:pt>
    <dgm:pt modelId="{CE1F960C-EBBF-447C-8311-CFEF8FE92EF5}" type="pres">
      <dgm:prSet presAssocID="{033DB2D1-D654-48EA-9199-FC45CA852EC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103A803-DA19-4A3E-8466-D231497090B2}" type="presOf" srcId="{F7A16989-A085-48BA-8E32-9F11BB5E8215}" destId="{B5ED3C14-9554-4380-AE08-7DF40A1B4748}" srcOrd="1" destOrd="0" presId="urn:microsoft.com/office/officeart/2005/8/layout/list1"/>
    <dgm:cxn modelId="{6911885B-A69D-48E8-8ED6-1A967D7FDA1F}" type="presOf" srcId="{658DA3C5-3A07-4DA7-8CC0-E106C02B69D2}" destId="{6E447D56-DB6C-44BC-8852-80A297C0026A}" srcOrd="1" destOrd="0" presId="urn:microsoft.com/office/officeart/2005/8/layout/list1"/>
    <dgm:cxn modelId="{C738C85F-A946-4C55-8084-7EC8B818A3D3}" type="presOf" srcId="{033DB2D1-D654-48EA-9199-FC45CA852ECF}" destId="{F2AA2707-6334-4A21-8562-506AF6E97490}" srcOrd="1" destOrd="0" presId="urn:microsoft.com/office/officeart/2005/8/layout/list1"/>
    <dgm:cxn modelId="{D1402C85-18FB-4B79-B7EA-ACFB324BA357}" type="presOf" srcId="{033DB2D1-D654-48EA-9199-FC45CA852ECF}" destId="{7D29780E-265D-49D9-88AE-CA64D53E64FD}" srcOrd="0" destOrd="0" presId="urn:microsoft.com/office/officeart/2005/8/layout/list1"/>
    <dgm:cxn modelId="{5F630D8A-10AF-42ED-AC0A-5EA90537DF87}" type="presOf" srcId="{F7A16989-A085-48BA-8E32-9F11BB5E8215}" destId="{A284B8D9-18EF-4E8C-8BB2-47E259602D6A}" srcOrd="0" destOrd="0" presId="urn:microsoft.com/office/officeart/2005/8/layout/list1"/>
    <dgm:cxn modelId="{312F2990-17A6-4ED4-94F4-A123A50537F0}" type="presOf" srcId="{DBBD356B-D07C-4E59-8F9B-BBDE6455E96C}" destId="{E51C7CD2-4A9D-442E-8832-6D01FBE891CA}" srcOrd="0" destOrd="0" presId="urn:microsoft.com/office/officeart/2005/8/layout/list1"/>
    <dgm:cxn modelId="{437008A7-F821-4B68-A3B5-D8D77E36D2A0}" type="presOf" srcId="{658DA3C5-3A07-4DA7-8CC0-E106C02B69D2}" destId="{EB5C303B-218B-4F3A-B5B3-4C272150466E}" srcOrd="0" destOrd="0" presId="urn:microsoft.com/office/officeart/2005/8/layout/list1"/>
    <dgm:cxn modelId="{8F6D4ECD-3E17-46B3-B6F2-1BE256C354A8}" srcId="{DBBD356B-D07C-4E59-8F9B-BBDE6455E96C}" destId="{F7A16989-A085-48BA-8E32-9F11BB5E8215}" srcOrd="1" destOrd="0" parTransId="{A9E8EA5E-7F64-41B4-8676-32DAB4FEBDAB}" sibTransId="{860886F2-B2CC-4569-84FC-34104C5D468A}"/>
    <dgm:cxn modelId="{BEB9D2EC-E594-410A-8E5F-886EE6B03223}" srcId="{DBBD356B-D07C-4E59-8F9B-BBDE6455E96C}" destId="{658DA3C5-3A07-4DA7-8CC0-E106C02B69D2}" srcOrd="0" destOrd="0" parTransId="{A9E28464-7DD7-442D-9158-722521EFD192}" sibTransId="{C736863F-3613-4C4B-90CC-DB3845D82E79}"/>
    <dgm:cxn modelId="{7B9A36F0-5548-4854-8714-D036D928F650}" srcId="{DBBD356B-D07C-4E59-8F9B-BBDE6455E96C}" destId="{033DB2D1-D654-48EA-9199-FC45CA852ECF}" srcOrd="2" destOrd="0" parTransId="{89AB8FC5-C0AE-4633-BD81-D8B46D88E3B7}" sibTransId="{66F3C8A8-B33E-4F63-9F39-8288D4B163D3}"/>
    <dgm:cxn modelId="{DAE08282-DA7E-43EB-9B16-1715914EF7DF}" type="presParOf" srcId="{E51C7CD2-4A9D-442E-8832-6D01FBE891CA}" destId="{DCCD59D3-3326-45AC-839D-60D93F4ADFFA}" srcOrd="0" destOrd="0" presId="urn:microsoft.com/office/officeart/2005/8/layout/list1"/>
    <dgm:cxn modelId="{F7AF4BC9-F3B0-43BF-A9A8-78DA76A3E026}" type="presParOf" srcId="{DCCD59D3-3326-45AC-839D-60D93F4ADFFA}" destId="{EB5C303B-218B-4F3A-B5B3-4C272150466E}" srcOrd="0" destOrd="0" presId="urn:microsoft.com/office/officeart/2005/8/layout/list1"/>
    <dgm:cxn modelId="{F8629C31-CA30-4F20-82FA-96973B08A88C}" type="presParOf" srcId="{DCCD59D3-3326-45AC-839D-60D93F4ADFFA}" destId="{6E447D56-DB6C-44BC-8852-80A297C0026A}" srcOrd="1" destOrd="0" presId="urn:microsoft.com/office/officeart/2005/8/layout/list1"/>
    <dgm:cxn modelId="{67EE6D61-3933-42BD-A34D-B9A5EF6FED62}" type="presParOf" srcId="{E51C7CD2-4A9D-442E-8832-6D01FBE891CA}" destId="{B2D62C42-B9AC-435B-9DCF-A59948A42ECD}" srcOrd="1" destOrd="0" presId="urn:microsoft.com/office/officeart/2005/8/layout/list1"/>
    <dgm:cxn modelId="{6A71D06D-318F-44D0-B4FB-3BED49242990}" type="presParOf" srcId="{E51C7CD2-4A9D-442E-8832-6D01FBE891CA}" destId="{9DD8C166-34CB-4FF7-B215-5E3BA28FC809}" srcOrd="2" destOrd="0" presId="urn:microsoft.com/office/officeart/2005/8/layout/list1"/>
    <dgm:cxn modelId="{D7EC9D30-A06A-4D1D-B85B-9993306F6FDC}" type="presParOf" srcId="{E51C7CD2-4A9D-442E-8832-6D01FBE891CA}" destId="{7E4FB5F9-A012-4CE9-97E5-7292C066DF40}" srcOrd="3" destOrd="0" presId="urn:microsoft.com/office/officeart/2005/8/layout/list1"/>
    <dgm:cxn modelId="{01AC8399-2375-48A0-930F-0FCF614E66E9}" type="presParOf" srcId="{E51C7CD2-4A9D-442E-8832-6D01FBE891CA}" destId="{69EA8DAA-3DF6-4115-B04B-275136E1ED7A}" srcOrd="4" destOrd="0" presId="urn:microsoft.com/office/officeart/2005/8/layout/list1"/>
    <dgm:cxn modelId="{F0FFFD7E-06D9-46DB-86C0-646618077152}" type="presParOf" srcId="{69EA8DAA-3DF6-4115-B04B-275136E1ED7A}" destId="{A284B8D9-18EF-4E8C-8BB2-47E259602D6A}" srcOrd="0" destOrd="0" presId="urn:microsoft.com/office/officeart/2005/8/layout/list1"/>
    <dgm:cxn modelId="{3C4891A9-5625-4AD1-96F1-EE7CF960503B}" type="presParOf" srcId="{69EA8DAA-3DF6-4115-B04B-275136E1ED7A}" destId="{B5ED3C14-9554-4380-AE08-7DF40A1B4748}" srcOrd="1" destOrd="0" presId="urn:microsoft.com/office/officeart/2005/8/layout/list1"/>
    <dgm:cxn modelId="{1F66A22E-D0BD-4045-81B8-9DB851C66CAC}" type="presParOf" srcId="{E51C7CD2-4A9D-442E-8832-6D01FBE891CA}" destId="{9645AC76-0BA0-4ED6-8C8D-F6F073FCF4FC}" srcOrd="5" destOrd="0" presId="urn:microsoft.com/office/officeart/2005/8/layout/list1"/>
    <dgm:cxn modelId="{C5AE74C1-7D90-4147-B1E8-996C68C76797}" type="presParOf" srcId="{E51C7CD2-4A9D-442E-8832-6D01FBE891CA}" destId="{B7FB6A4F-C221-4B5F-AB15-067453FCA293}" srcOrd="6" destOrd="0" presId="urn:microsoft.com/office/officeart/2005/8/layout/list1"/>
    <dgm:cxn modelId="{7348A061-9ACE-4259-B9D0-E037B45BD1B6}" type="presParOf" srcId="{E51C7CD2-4A9D-442E-8832-6D01FBE891CA}" destId="{5794CA87-9136-4BDE-BADB-C302C9C6EF74}" srcOrd="7" destOrd="0" presId="urn:microsoft.com/office/officeart/2005/8/layout/list1"/>
    <dgm:cxn modelId="{5838D276-1C6D-4EC5-810A-AC6FFA78A8CC}" type="presParOf" srcId="{E51C7CD2-4A9D-442E-8832-6D01FBE891CA}" destId="{5C4F225B-0BBC-4B10-872B-325D81620A2E}" srcOrd="8" destOrd="0" presId="urn:microsoft.com/office/officeart/2005/8/layout/list1"/>
    <dgm:cxn modelId="{13D4A181-5329-4227-8258-7FB7703F15F0}" type="presParOf" srcId="{5C4F225B-0BBC-4B10-872B-325D81620A2E}" destId="{7D29780E-265D-49D9-88AE-CA64D53E64FD}" srcOrd="0" destOrd="0" presId="urn:microsoft.com/office/officeart/2005/8/layout/list1"/>
    <dgm:cxn modelId="{B1FAAC56-88D2-4D5E-8A26-E601EA121889}" type="presParOf" srcId="{5C4F225B-0BBC-4B10-872B-325D81620A2E}" destId="{F2AA2707-6334-4A21-8562-506AF6E97490}" srcOrd="1" destOrd="0" presId="urn:microsoft.com/office/officeart/2005/8/layout/list1"/>
    <dgm:cxn modelId="{D2FCFAC8-09E3-436A-AF2B-8DEB3D2E70D9}" type="presParOf" srcId="{E51C7CD2-4A9D-442E-8832-6D01FBE891CA}" destId="{94D6CF6D-C2A0-4062-935B-07A0ED63A46E}" srcOrd="9" destOrd="0" presId="urn:microsoft.com/office/officeart/2005/8/layout/list1"/>
    <dgm:cxn modelId="{98C98BA8-672C-4F29-953A-F994886D5B40}" type="presParOf" srcId="{E51C7CD2-4A9D-442E-8832-6D01FBE891CA}" destId="{CE1F960C-EBBF-447C-8311-CFEF8FE92EF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DC0D55-1974-4305-9672-5B2442CFBAA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38031E-9367-47AA-9BA7-A06068EDE410}">
      <dgm:prSet phldrT="[Text]"/>
      <dgm:spPr/>
      <dgm:t>
        <a:bodyPr/>
        <a:lstStyle/>
        <a:p>
          <a:r>
            <a:rPr lang="cs-CZ" dirty="0"/>
            <a:t>režim odděleného jmění</a:t>
          </a:r>
          <a:endParaRPr lang="en-US" dirty="0"/>
        </a:p>
      </dgm:t>
    </dgm:pt>
    <dgm:pt modelId="{067F8D79-73A2-4B05-9439-5F56161AC50F}" type="parTrans" cxnId="{38637F2C-F60F-4A83-9DA2-EE7767A74B4A}">
      <dgm:prSet/>
      <dgm:spPr/>
      <dgm:t>
        <a:bodyPr/>
        <a:lstStyle/>
        <a:p>
          <a:endParaRPr lang="en-US"/>
        </a:p>
      </dgm:t>
    </dgm:pt>
    <dgm:pt modelId="{63C10A2B-C5EB-4EAB-98E5-0E08B004A489}" type="sibTrans" cxnId="{38637F2C-F60F-4A83-9DA2-EE7767A74B4A}">
      <dgm:prSet/>
      <dgm:spPr/>
      <dgm:t>
        <a:bodyPr/>
        <a:lstStyle/>
        <a:p>
          <a:endParaRPr lang="en-US"/>
        </a:p>
      </dgm:t>
    </dgm:pt>
    <dgm:pt modelId="{F72A1832-6F30-43BA-A076-FFA27DF0E9A4}">
      <dgm:prSet phldrT="[Text]"/>
      <dgm:spPr/>
      <dgm:t>
        <a:bodyPr/>
        <a:lstStyle/>
        <a:p>
          <a:r>
            <a:rPr lang="cs-CZ" dirty="0"/>
            <a:t>režim zužující rozsah SJM</a:t>
          </a:r>
          <a:endParaRPr lang="en-US" dirty="0"/>
        </a:p>
      </dgm:t>
    </dgm:pt>
    <dgm:pt modelId="{A743D76B-1111-49DA-915F-2BD9E7E7164C}" type="parTrans" cxnId="{1B545DE3-6C70-484D-88D2-701DDBC28A0E}">
      <dgm:prSet/>
      <dgm:spPr/>
      <dgm:t>
        <a:bodyPr/>
        <a:lstStyle/>
        <a:p>
          <a:endParaRPr lang="en-US"/>
        </a:p>
      </dgm:t>
    </dgm:pt>
    <dgm:pt modelId="{79226777-7D1E-44AA-9C8B-FA24A9CF52A9}" type="sibTrans" cxnId="{1B545DE3-6C70-484D-88D2-701DDBC28A0E}">
      <dgm:prSet/>
      <dgm:spPr/>
      <dgm:t>
        <a:bodyPr/>
        <a:lstStyle/>
        <a:p>
          <a:endParaRPr lang="en-US"/>
        </a:p>
      </dgm:t>
    </dgm:pt>
    <dgm:pt modelId="{B72E1468-E045-441A-9378-21B57DE9636B}">
      <dgm:prSet phldrT="[Text]"/>
      <dgm:spPr/>
      <dgm:t>
        <a:bodyPr/>
        <a:lstStyle/>
        <a:p>
          <a:r>
            <a:rPr lang="cs-CZ" dirty="0"/>
            <a:t>režim, kdy SJM vzniká ke dni zániku manželství</a:t>
          </a:r>
          <a:endParaRPr lang="en-US" dirty="0"/>
        </a:p>
      </dgm:t>
    </dgm:pt>
    <dgm:pt modelId="{483702B8-4B9A-4355-9FB8-29769122765F}" type="parTrans" cxnId="{E2889829-0636-44E8-BC0E-14B371ADECCD}">
      <dgm:prSet/>
      <dgm:spPr/>
      <dgm:t>
        <a:bodyPr/>
        <a:lstStyle/>
        <a:p>
          <a:endParaRPr lang="en-US"/>
        </a:p>
      </dgm:t>
    </dgm:pt>
    <dgm:pt modelId="{FCA487DF-CDB3-4066-839C-BD38D554775F}" type="sibTrans" cxnId="{E2889829-0636-44E8-BC0E-14B371ADECCD}">
      <dgm:prSet/>
      <dgm:spPr/>
      <dgm:t>
        <a:bodyPr/>
        <a:lstStyle/>
        <a:p>
          <a:endParaRPr lang="en-US"/>
        </a:p>
      </dgm:t>
    </dgm:pt>
    <dgm:pt modelId="{B9252091-2BC2-40FD-907B-87DA437A3F5F}">
      <dgm:prSet/>
      <dgm:spPr/>
      <dgm:t>
        <a:bodyPr/>
        <a:lstStyle/>
        <a:p>
          <a:r>
            <a:rPr lang="cs-CZ" dirty="0"/>
            <a:t>režim rozšiřující rozsah SJM</a:t>
          </a:r>
          <a:endParaRPr lang="en-US" dirty="0"/>
        </a:p>
      </dgm:t>
    </dgm:pt>
    <dgm:pt modelId="{CBBE32BA-CFD6-42A3-98DF-44EB9CA87358}" type="parTrans" cxnId="{81AD37CF-CD74-44D9-B1B2-3315CAD6305E}">
      <dgm:prSet/>
      <dgm:spPr/>
      <dgm:t>
        <a:bodyPr/>
        <a:lstStyle/>
        <a:p>
          <a:endParaRPr lang="en-US"/>
        </a:p>
      </dgm:t>
    </dgm:pt>
    <dgm:pt modelId="{1D5F6F21-B08F-495A-884F-4C7B702EF580}" type="sibTrans" cxnId="{81AD37CF-CD74-44D9-B1B2-3315CAD6305E}">
      <dgm:prSet/>
      <dgm:spPr/>
      <dgm:t>
        <a:bodyPr/>
        <a:lstStyle/>
        <a:p>
          <a:endParaRPr lang="en-US"/>
        </a:p>
      </dgm:t>
    </dgm:pt>
    <dgm:pt modelId="{DBD12764-A65F-4ED5-B43A-95FE3D77C40C}" type="pres">
      <dgm:prSet presAssocID="{E3DC0D55-1974-4305-9672-5B2442CFBAA5}" presName="Name0" presStyleCnt="0">
        <dgm:presLayoutVars>
          <dgm:chMax val="7"/>
          <dgm:chPref val="7"/>
          <dgm:dir/>
        </dgm:presLayoutVars>
      </dgm:prSet>
      <dgm:spPr/>
    </dgm:pt>
    <dgm:pt modelId="{FF9589B3-6BE6-4962-B446-3A57FE457FAA}" type="pres">
      <dgm:prSet presAssocID="{E3DC0D55-1974-4305-9672-5B2442CFBAA5}" presName="Name1" presStyleCnt="0"/>
      <dgm:spPr/>
    </dgm:pt>
    <dgm:pt modelId="{C1007890-5345-495A-9CB8-AD76AFE2D39E}" type="pres">
      <dgm:prSet presAssocID="{E3DC0D55-1974-4305-9672-5B2442CFBAA5}" presName="cycle" presStyleCnt="0"/>
      <dgm:spPr/>
    </dgm:pt>
    <dgm:pt modelId="{01ECA705-8FB4-4370-AFEC-4E1CB40A39C1}" type="pres">
      <dgm:prSet presAssocID="{E3DC0D55-1974-4305-9672-5B2442CFBAA5}" presName="srcNode" presStyleLbl="node1" presStyleIdx="0" presStyleCnt="4"/>
      <dgm:spPr/>
    </dgm:pt>
    <dgm:pt modelId="{70E9B6A2-E9E8-455C-A545-6B3E2F648D3E}" type="pres">
      <dgm:prSet presAssocID="{E3DC0D55-1974-4305-9672-5B2442CFBAA5}" presName="conn" presStyleLbl="parChTrans1D2" presStyleIdx="0" presStyleCnt="1"/>
      <dgm:spPr/>
    </dgm:pt>
    <dgm:pt modelId="{3758DB06-89AE-4819-A749-CF6269B610B2}" type="pres">
      <dgm:prSet presAssocID="{E3DC0D55-1974-4305-9672-5B2442CFBAA5}" presName="extraNode" presStyleLbl="node1" presStyleIdx="0" presStyleCnt="4"/>
      <dgm:spPr/>
    </dgm:pt>
    <dgm:pt modelId="{06C4436D-4B48-49CD-B78E-62249E99CCDD}" type="pres">
      <dgm:prSet presAssocID="{E3DC0D55-1974-4305-9672-5B2442CFBAA5}" presName="dstNode" presStyleLbl="node1" presStyleIdx="0" presStyleCnt="4"/>
      <dgm:spPr/>
    </dgm:pt>
    <dgm:pt modelId="{7835C630-7F7F-4EAA-B48C-7082BD5B8530}" type="pres">
      <dgm:prSet presAssocID="{0238031E-9367-47AA-9BA7-A06068EDE410}" presName="text_1" presStyleLbl="node1" presStyleIdx="0" presStyleCnt="4">
        <dgm:presLayoutVars>
          <dgm:bulletEnabled val="1"/>
        </dgm:presLayoutVars>
      </dgm:prSet>
      <dgm:spPr/>
    </dgm:pt>
    <dgm:pt modelId="{3682667D-63FF-4CD8-9699-D5C11F603F65}" type="pres">
      <dgm:prSet presAssocID="{0238031E-9367-47AA-9BA7-A06068EDE410}" presName="accent_1" presStyleCnt="0"/>
      <dgm:spPr/>
    </dgm:pt>
    <dgm:pt modelId="{4340295A-CAEF-49C6-8A72-60F6883A6F41}" type="pres">
      <dgm:prSet presAssocID="{0238031E-9367-47AA-9BA7-A06068EDE410}" presName="accentRepeatNode" presStyleLbl="solidFgAcc1" presStyleIdx="0" presStyleCnt="4"/>
      <dgm:spPr/>
    </dgm:pt>
    <dgm:pt modelId="{8B8E5F9B-0004-4125-BB47-55C497CE4CA9}" type="pres">
      <dgm:prSet presAssocID="{B9252091-2BC2-40FD-907B-87DA437A3F5F}" presName="text_2" presStyleLbl="node1" presStyleIdx="1" presStyleCnt="4">
        <dgm:presLayoutVars>
          <dgm:bulletEnabled val="1"/>
        </dgm:presLayoutVars>
      </dgm:prSet>
      <dgm:spPr/>
    </dgm:pt>
    <dgm:pt modelId="{C4111C2B-F108-4612-BD1C-76997FF7FDB4}" type="pres">
      <dgm:prSet presAssocID="{B9252091-2BC2-40FD-907B-87DA437A3F5F}" presName="accent_2" presStyleCnt="0"/>
      <dgm:spPr/>
    </dgm:pt>
    <dgm:pt modelId="{455C0DB9-72E6-467E-8F61-8163BD1ACE6C}" type="pres">
      <dgm:prSet presAssocID="{B9252091-2BC2-40FD-907B-87DA437A3F5F}" presName="accentRepeatNode" presStyleLbl="solidFgAcc1" presStyleIdx="1" presStyleCnt="4"/>
      <dgm:spPr/>
    </dgm:pt>
    <dgm:pt modelId="{3141BA52-F9D9-44B2-9495-292343A623DF}" type="pres">
      <dgm:prSet presAssocID="{F72A1832-6F30-43BA-A076-FFA27DF0E9A4}" presName="text_3" presStyleLbl="node1" presStyleIdx="2" presStyleCnt="4">
        <dgm:presLayoutVars>
          <dgm:bulletEnabled val="1"/>
        </dgm:presLayoutVars>
      </dgm:prSet>
      <dgm:spPr/>
    </dgm:pt>
    <dgm:pt modelId="{D4941BB0-E03D-49C9-A44E-491F4A2E90E6}" type="pres">
      <dgm:prSet presAssocID="{F72A1832-6F30-43BA-A076-FFA27DF0E9A4}" presName="accent_3" presStyleCnt="0"/>
      <dgm:spPr/>
    </dgm:pt>
    <dgm:pt modelId="{791A20BD-5613-4AAC-B596-D908A29D8D8C}" type="pres">
      <dgm:prSet presAssocID="{F72A1832-6F30-43BA-A076-FFA27DF0E9A4}" presName="accentRepeatNode" presStyleLbl="solidFgAcc1" presStyleIdx="2" presStyleCnt="4"/>
      <dgm:spPr/>
    </dgm:pt>
    <dgm:pt modelId="{CDC5AEF7-7D9E-4B86-90F9-3FDA1260ED15}" type="pres">
      <dgm:prSet presAssocID="{B72E1468-E045-441A-9378-21B57DE9636B}" presName="text_4" presStyleLbl="node1" presStyleIdx="3" presStyleCnt="4">
        <dgm:presLayoutVars>
          <dgm:bulletEnabled val="1"/>
        </dgm:presLayoutVars>
      </dgm:prSet>
      <dgm:spPr/>
    </dgm:pt>
    <dgm:pt modelId="{AA5EE99D-6240-4ED3-B434-665CEE52F18B}" type="pres">
      <dgm:prSet presAssocID="{B72E1468-E045-441A-9378-21B57DE9636B}" presName="accent_4" presStyleCnt="0"/>
      <dgm:spPr/>
    </dgm:pt>
    <dgm:pt modelId="{DD546F2B-355F-49D3-8A39-FF4A680D494F}" type="pres">
      <dgm:prSet presAssocID="{B72E1468-E045-441A-9378-21B57DE9636B}" presName="accentRepeatNode" presStyleLbl="solidFgAcc1" presStyleIdx="3" presStyleCnt="4"/>
      <dgm:spPr/>
    </dgm:pt>
  </dgm:ptLst>
  <dgm:cxnLst>
    <dgm:cxn modelId="{05515124-395C-4894-891A-4E477A9DE0AB}" type="presOf" srcId="{B9252091-2BC2-40FD-907B-87DA437A3F5F}" destId="{8B8E5F9B-0004-4125-BB47-55C497CE4CA9}" srcOrd="0" destOrd="0" presId="urn:microsoft.com/office/officeart/2008/layout/VerticalCurvedList"/>
    <dgm:cxn modelId="{E2889829-0636-44E8-BC0E-14B371ADECCD}" srcId="{E3DC0D55-1974-4305-9672-5B2442CFBAA5}" destId="{B72E1468-E045-441A-9378-21B57DE9636B}" srcOrd="3" destOrd="0" parTransId="{483702B8-4B9A-4355-9FB8-29769122765F}" sibTransId="{FCA487DF-CDB3-4066-839C-BD38D554775F}"/>
    <dgm:cxn modelId="{38637F2C-F60F-4A83-9DA2-EE7767A74B4A}" srcId="{E3DC0D55-1974-4305-9672-5B2442CFBAA5}" destId="{0238031E-9367-47AA-9BA7-A06068EDE410}" srcOrd="0" destOrd="0" parTransId="{067F8D79-73A2-4B05-9439-5F56161AC50F}" sibTransId="{63C10A2B-C5EB-4EAB-98E5-0E08B004A489}"/>
    <dgm:cxn modelId="{073D1454-4CF1-46D6-963F-7D38BF03BF19}" type="presOf" srcId="{63C10A2B-C5EB-4EAB-98E5-0E08B004A489}" destId="{70E9B6A2-E9E8-455C-A545-6B3E2F648D3E}" srcOrd="0" destOrd="0" presId="urn:microsoft.com/office/officeart/2008/layout/VerticalCurvedList"/>
    <dgm:cxn modelId="{8887DCA6-3F15-4C4A-B041-FB58455E83EF}" type="presOf" srcId="{E3DC0D55-1974-4305-9672-5B2442CFBAA5}" destId="{DBD12764-A65F-4ED5-B43A-95FE3D77C40C}" srcOrd="0" destOrd="0" presId="urn:microsoft.com/office/officeart/2008/layout/VerticalCurvedList"/>
    <dgm:cxn modelId="{061D87B6-169B-43B7-A100-F5F7433DE3C8}" type="presOf" srcId="{F72A1832-6F30-43BA-A076-FFA27DF0E9A4}" destId="{3141BA52-F9D9-44B2-9495-292343A623DF}" srcOrd="0" destOrd="0" presId="urn:microsoft.com/office/officeart/2008/layout/VerticalCurvedList"/>
    <dgm:cxn modelId="{81AD37CF-CD74-44D9-B1B2-3315CAD6305E}" srcId="{E3DC0D55-1974-4305-9672-5B2442CFBAA5}" destId="{B9252091-2BC2-40FD-907B-87DA437A3F5F}" srcOrd="1" destOrd="0" parTransId="{CBBE32BA-CFD6-42A3-98DF-44EB9CA87358}" sibTransId="{1D5F6F21-B08F-495A-884F-4C7B702EF580}"/>
    <dgm:cxn modelId="{18C570DC-71D4-4FCE-8A2D-4F215B21EAAC}" type="presOf" srcId="{0238031E-9367-47AA-9BA7-A06068EDE410}" destId="{7835C630-7F7F-4EAA-B48C-7082BD5B8530}" srcOrd="0" destOrd="0" presId="urn:microsoft.com/office/officeart/2008/layout/VerticalCurvedList"/>
    <dgm:cxn modelId="{1B545DE3-6C70-484D-88D2-701DDBC28A0E}" srcId="{E3DC0D55-1974-4305-9672-5B2442CFBAA5}" destId="{F72A1832-6F30-43BA-A076-FFA27DF0E9A4}" srcOrd="2" destOrd="0" parTransId="{A743D76B-1111-49DA-915F-2BD9E7E7164C}" sibTransId="{79226777-7D1E-44AA-9C8B-FA24A9CF52A9}"/>
    <dgm:cxn modelId="{5B666EED-4C57-445E-80AB-E8E11CB33552}" type="presOf" srcId="{B72E1468-E045-441A-9378-21B57DE9636B}" destId="{CDC5AEF7-7D9E-4B86-90F9-3FDA1260ED15}" srcOrd="0" destOrd="0" presId="urn:microsoft.com/office/officeart/2008/layout/VerticalCurvedList"/>
    <dgm:cxn modelId="{973B2C70-3D13-4242-B7F1-2C5C72D39B30}" type="presParOf" srcId="{DBD12764-A65F-4ED5-B43A-95FE3D77C40C}" destId="{FF9589B3-6BE6-4962-B446-3A57FE457FAA}" srcOrd="0" destOrd="0" presId="urn:microsoft.com/office/officeart/2008/layout/VerticalCurvedList"/>
    <dgm:cxn modelId="{43595D00-805E-47A5-9AFC-BA850882BE56}" type="presParOf" srcId="{FF9589B3-6BE6-4962-B446-3A57FE457FAA}" destId="{C1007890-5345-495A-9CB8-AD76AFE2D39E}" srcOrd="0" destOrd="0" presId="urn:microsoft.com/office/officeart/2008/layout/VerticalCurvedList"/>
    <dgm:cxn modelId="{10F3CC48-7ACB-4AD1-BB3F-2824F4B08462}" type="presParOf" srcId="{C1007890-5345-495A-9CB8-AD76AFE2D39E}" destId="{01ECA705-8FB4-4370-AFEC-4E1CB40A39C1}" srcOrd="0" destOrd="0" presId="urn:microsoft.com/office/officeart/2008/layout/VerticalCurvedList"/>
    <dgm:cxn modelId="{38240E3E-7670-4B2C-9E86-01FD4255FCEB}" type="presParOf" srcId="{C1007890-5345-495A-9CB8-AD76AFE2D39E}" destId="{70E9B6A2-E9E8-455C-A545-6B3E2F648D3E}" srcOrd="1" destOrd="0" presId="urn:microsoft.com/office/officeart/2008/layout/VerticalCurvedList"/>
    <dgm:cxn modelId="{6A4E56E2-F6BD-4C1C-9486-BA15F51D44C8}" type="presParOf" srcId="{C1007890-5345-495A-9CB8-AD76AFE2D39E}" destId="{3758DB06-89AE-4819-A749-CF6269B610B2}" srcOrd="2" destOrd="0" presId="urn:microsoft.com/office/officeart/2008/layout/VerticalCurvedList"/>
    <dgm:cxn modelId="{6EDBCC3C-FF8A-4340-8592-7CA48B18B698}" type="presParOf" srcId="{C1007890-5345-495A-9CB8-AD76AFE2D39E}" destId="{06C4436D-4B48-49CD-B78E-62249E99CCDD}" srcOrd="3" destOrd="0" presId="urn:microsoft.com/office/officeart/2008/layout/VerticalCurvedList"/>
    <dgm:cxn modelId="{70062215-9C21-4788-8FDD-688980F794F2}" type="presParOf" srcId="{FF9589B3-6BE6-4962-B446-3A57FE457FAA}" destId="{7835C630-7F7F-4EAA-B48C-7082BD5B8530}" srcOrd="1" destOrd="0" presId="urn:microsoft.com/office/officeart/2008/layout/VerticalCurvedList"/>
    <dgm:cxn modelId="{575A6D12-C13D-4E21-9A48-27BFF8012CAC}" type="presParOf" srcId="{FF9589B3-6BE6-4962-B446-3A57FE457FAA}" destId="{3682667D-63FF-4CD8-9699-D5C11F603F65}" srcOrd="2" destOrd="0" presId="urn:microsoft.com/office/officeart/2008/layout/VerticalCurvedList"/>
    <dgm:cxn modelId="{785FDE19-F5BE-4676-85EA-46D3A78D09FD}" type="presParOf" srcId="{3682667D-63FF-4CD8-9699-D5C11F603F65}" destId="{4340295A-CAEF-49C6-8A72-60F6883A6F41}" srcOrd="0" destOrd="0" presId="urn:microsoft.com/office/officeart/2008/layout/VerticalCurvedList"/>
    <dgm:cxn modelId="{C5D279B7-4CEA-45BA-A2FD-60B9D3976B2D}" type="presParOf" srcId="{FF9589B3-6BE6-4962-B446-3A57FE457FAA}" destId="{8B8E5F9B-0004-4125-BB47-55C497CE4CA9}" srcOrd="3" destOrd="0" presId="urn:microsoft.com/office/officeart/2008/layout/VerticalCurvedList"/>
    <dgm:cxn modelId="{0FA44F1A-69F0-49E2-9D4C-1162AB2114D9}" type="presParOf" srcId="{FF9589B3-6BE6-4962-B446-3A57FE457FAA}" destId="{C4111C2B-F108-4612-BD1C-76997FF7FDB4}" srcOrd="4" destOrd="0" presId="urn:microsoft.com/office/officeart/2008/layout/VerticalCurvedList"/>
    <dgm:cxn modelId="{BEA00894-D943-446C-A9FA-BC2323B4CB77}" type="presParOf" srcId="{C4111C2B-F108-4612-BD1C-76997FF7FDB4}" destId="{455C0DB9-72E6-467E-8F61-8163BD1ACE6C}" srcOrd="0" destOrd="0" presId="urn:microsoft.com/office/officeart/2008/layout/VerticalCurvedList"/>
    <dgm:cxn modelId="{09471B12-4094-40CC-97DD-2440406D3E00}" type="presParOf" srcId="{FF9589B3-6BE6-4962-B446-3A57FE457FAA}" destId="{3141BA52-F9D9-44B2-9495-292343A623DF}" srcOrd="5" destOrd="0" presId="urn:microsoft.com/office/officeart/2008/layout/VerticalCurvedList"/>
    <dgm:cxn modelId="{875BCFEF-4DA4-4469-BA27-7A52254291C8}" type="presParOf" srcId="{FF9589B3-6BE6-4962-B446-3A57FE457FAA}" destId="{D4941BB0-E03D-49C9-A44E-491F4A2E90E6}" srcOrd="6" destOrd="0" presId="urn:microsoft.com/office/officeart/2008/layout/VerticalCurvedList"/>
    <dgm:cxn modelId="{9B35BCC2-85CA-4681-88C6-2871646EB2BE}" type="presParOf" srcId="{D4941BB0-E03D-49C9-A44E-491F4A2E90E6}" destId="{791A20BD-5613-4AAC-B596-D908A29D8D8C}" srcOrd="0" destOrd="0" presId="urn:microsoft.com/office/officeart/2008/layout/VerticalCurvedList"/>
    <dgm:cxn modelId="{942433F9-D28F-47A8-8C30-C8B36A3BC1D8}" type="presParOf" srcId="{FF9589B3-6BE6-4962-B446-3A57FE457FAA}" destId="{CDC5AEF7-7D9E-4B86-90F9-3FDA1260ED15}" srcOrd="7" destOrd="0" presId="urn:microsoft.com/office/officeart/2008/layout/VerticalCurvedList"/>
    <dgm:cxn modelId="{63096863-0916-474C-9A91-1D9A1609ABF4}" type="presParOf" srcId="{FF9589B3-6BE6-4962-B446-3A57FE457FAA}" destId="{AA5EE99D-6240-4ED3-B434-665CEE52F18B}" srcOrd="8" destOrd="0" presId="urn:microsoft.com/office/officeart/2008/layout/VerticalCurvedList"/>
    <dgm:cxn modelId="{CAB6EEBA-9079-4213-91CA-E02B0883DDD0}" type="presParOf" srcId="{AA5EE99D-6240-4ED3-B434-665CEE52F18B}" destId="{DD546F2B-355F-49D3-8A39-FF4A680D494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8C166-34CB-4FF7-B215-5E3BA28FC809}">
      <dsp:nvSpPr>
        <dsp:cNvPr id="0" name=""/>
        <dsp:cNvSpPr/>
      </dsp:nvSpPr>
      <dsp:spPr>
        <a:xfrm>
          <a:off x="0" y="287153"/>
          <a:ext cx="8128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447D56-DB6C-44BC-8852-80A297C0026A}">
      <dsp:nvSpPr>
        <dsp:cNvPr id="0" name=""/>
        <dsp:cNvSpPr/>
      </dsp:nvSpPr>
      <dsp:spPr>
        <a:xfrm>
          <a:off x="406400" y="50992"/>
          <a:ext cx="56896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zákonný režim</a:t>
          </a:r>
          <a:endParaRPr lang="en-US" sz="1600" kern="1200" dirty="0"/>
        </a:p>
      </dsp:txBody>
      <dsp:txXfrm>
        <a:off x="429457" y="74049"/>
        <a:ext cx="5643486" cy="426206"/>
      </dsp:txXfrm>
    </dsp:sp>
    <dsp:sp modelId="{B7FB6A4F-C221-4B5F-AB15-067453FCA293}">
      <dsp:nvSpPr>
        <dsp:cNvPr id="0" name=""/>
        <dsp:cNvSpPr/>
      </dsp:nvSpPr>
      <dsp:spPr>
        <a:xfrm>
          <a:off x="0" y="1012913"/>
          <a:ext cx="8128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D3C14-9554-4380-AE08-7DF40A1B4748}">
      <dsp:nvSpPr>
        <dsp:cNvPr id="0" name=""/>
        <dsp:cNvSpPr/>
      </dsp:nvSpPr>
      <dsp:spPr>
        <a:xfrm>
          <a:off x="406400" y="776753"/>
          <a:ext cx="56896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smluvený režim</a:t>
          </a:r>
          <a:endParaRPr lang="en-US" sz="1600" kern="1200" dirty="0"/>
        </a:p>
      </dsp:txBody>
      <dsp:txXfrm>
        <a:off x="429457" y="799810"/>
        <a:ext cx="5643486" cy="426206"/>
      </dsp:txXfrm>
    </dsp:sp>
    <dsp:sp modelId="{CE1F960C-EBBF-447C-8311-CFEF8FE92EF5}">
      <dsp:nvSpPr>
        <dsp:cNvPr id="0" name=""/>
        <dsp:cNvSpPr/>
      </dsp:nvSpPr>
      <dsp:spPr>
        <a:xfrm>
          <a:off x="0" y="1738673"/>
          <a:ext cx="8128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AA2707-6334-4A21-8562-506AF6E97490}">
      <dsp:nvSpPr>
        <dsp:cNvPr id="0" name=""/>
        <dsp:cNvSpPr/>
      </dsp:nvSpPr>
      <dsp:spPr>
        <a:xfrm>
          <a:off x="406400" y="1502512"/>
          <a:ext cx="56896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režim založený rozhodnutím soudu</a:t>
          </a:r>
          <a:endParaRPr lang="en-US" sz="1600" kern="1200" dirty="0"/>
        </a:p>
      </dsp:txBody>
      <dsp:txXfrm>
        <a:off x="429457" y="1525569"/>
        <a:ext cx="5643486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E9B6A2-E9E8-455C-A545-6B3E2F648D3E}">
      <dsp:nvSpPr>
        <dsp:cNvPr id="0" name=""/>
        <dsp:cNvSpPr/>
      </dsp:nvSpPr>
      <dsp:spPr>
        <a:xfrm>
          <a:off x="-3914223" y="-601012"/>
          <a:ext cx="4664891" cy="4664891"/>
        </a:xfrm>
        <a:prstGeom prst="blockArc">
          <a:avLst>
            <a:gd name="adj1" fmla="val 18900000"/>
            <a:gd name="adj2" fmla="val 2700000"/>
            <a:gd name="adj3" fmla="val 46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5C630-7F7F-4EAA-B48C-7082BD5B8530}">
      <dsp:nvSpPr>
        <dsp:cNvPr id="0" name=""/>
        <dsp:cNvSpPr/>
      </dsp:nvSpPr>
      <dsp:spPr>
        <a:xfrm>
          <a:off x="393399" y="266225"/>
          <a:ext cx="7688908" cy="5327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2852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režim odděleného jmění</a:t>
          </a:r>
          <a:endParaRPr lang="en-US" sz="2600" kern="1200" dirty="0"/>
        </a:p>
      </dsp:txBody>
      <dsp:txXfrm>
        <a:off x="393399" y="266225"/>
        <a:ext cx="7688908" cy="532727"/>
      </dsp:txXfrm>
    </dsp:sp>
    <dsp:sp modelId="{4340295A-CAEF-49C6-8A72-60F6883A6F41}">
      <dsp:nvSpPr>
        <dsp:cNvPr id="0" name=""/>
        <dsp:cNvSpPr/>
      </dsp:nvSpPr>
      <dsp:spPr>
        <a:xfrm>
          <a:off x="60444" y="199634"/>
          <a:ext cx="665909" cy="6659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8E5F9B-0004-4125-BB47-55C497CE4CA9}">
      <dsp:nvSpPr>
        <dsp:cNvPr id="0" name=""/>
        <dsp:cNvSpPr/>
      </dsp:nvSpPr>
      <dsp:spPr>
        <a:xfrm>
          <a:off x="698823" y="1065454"/>
          <a:ext cx="7383483" cy="5327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2852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režim rozšiřující rozsah SJM</a:t>
          </a:r>
          <a:endParaRPr lang="en-US" sz="2600" kern="1200" dirty="0"/>
        </a:p>
      </dsp:txBody>
      <dsp:txXfrm>
        <a:off x="698823" y="1065454"/>
        <a:ext cx="7383483" cy="532727"/>
      </dsp:txXfrm>
    </dsp:sp>
    <dsp:sp modelId="{455C0DB9-72E6-467E-8F61-8163BD1ACE6C}">
      <dsp:nvSpPr>
        <dsp:cNvPr id="0" name=""/>
        <dsp:cNvSpPr/>
      </dsp:nvSpPr>
      <dsp:spPr>
        <a:xfrm>
          <a:off x="365869" y="998863"/>
          <a:ext cx="665909" cy="6659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41BA52-F9D9-44B2-9495-292343A623DF}">
      <dsp:nvSpPr>
        <dsp:cNvPr id="0" name=""/>
        <dsp:cNvSpPr/>
      </dsp:nvSpPr>
      <dsp:spPr>
        <a:xfrm>
          <a:off x="698823" y="1864684"/>
          <a:ext cx="7383483" cy="5327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2852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režim zužující rozsah SJM</a:t>
          </a:r>
          <a:endParaRPr lang="en-US" sz="2600" kern="1200" dirty="0"/>
        </a:p>
      </dsp:txBody>
      <dsp:txXfrm>
        <a:off x="698823" y="1864684"/>
        <a:ext cx="7383483" cy="532727"/>
      </dsp:txXfrm>
    </dsp:sp>
    <dsp:sp modelId="{791A20BD-5613-4AAC-B596-D908A29D8D8C}">
      <dsp:nvSpPr>
        <dsp:cNvPr id="0" name=""/>
        <dsp:cNvSpPr/>
      </dsp:nvSpPr>
      <dsp:spPr>
        <a:xfrm>
          <a:off x="365869" y="1798093"/>
          <a:ext cx="665909" cy="6659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5AEF7-7D9E-4B86-90F9-3FDA1260ED15}">
      <dsp:nvSpPr>
        <dsp:cNvPr id="0" name=""/>
        <dsp:cNvSpPr/>
      </dsp:nvSpPr>
      <dsp:spPr>
        <a:xfrm>
          <a:off x="393399" y="2663913"/>
          <a:ext cx="7688908" cy="5327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2852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režim, kdy SJM vzniká ke dni zániku manželství</a:t>
          </a:r>
          <a:endParaRPr lang="en-US" sz="2600" kern="1200" dirty="0"/>
        </a:p>
      </dsp:txBody>
      <dsp:txXfrm>
        <a:off x="393399" y="2663913"/>
        <a:ext cx="7688908" cy="532727"/>
      </dsp:txXfrm>
    </dsp:sp>
    <dsp:sp modelId="{DD546F2B-355F-49D3-8A39-FF4A680D494F}">
      <dsp:nvSpPr>
        <dsp:cNvPr id="0" name=""/>
        <dsp:cNvSpPr/>
      </dsp:nvSpPr>
      <dsp:spPr>
        <a:xfrm>
          <a:off x="60444" y="2597322"/>
          <a:ext cx="665909" cy="6659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D911E5E-6197-7848-99A5-8C8627D1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Obrázek 8">
            <a:extLst>
              <a:ext uri="{FF2B5EF4-FFF2-40B4-BE49-F238E27FC236}">
                <a16:creationId xmlns:a16="http://schemas.microsoft.com/office/drawing/2014/main" id="{A9039D6B-799E-F449-83E9-C13BAA09AF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E49E2218-4CCF-BC44-930E-B31D9BFD89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DD6941B3-7740-5745-9EAD-9C3115979A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6CF9942-BE26-4A4C-A2D8-ABA21EDF53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883B3136-B228-D44A-AB43-48B383AAA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5418" cy="593152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PED slide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2872" y="2021800"/>
            <a:ext cx="4106254" cy="28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3D544807-CCC8-C147-BC84-731878E3FF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2B69AC62-8722-274E-BC02-F54E66A102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A8614ED3-CCC3-4849-B628-61C3AB8D12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672C6AD4-B64D-9447-94F1-173288638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3" name="Obrázek 8">
            <a:extLst>
              <a:ext uri="{FF2B5EF4-FFF2-40B4-BE49-F238E27FC236}">
                <a16:creationId xmlns:a16="http://schemas.microsoft.com/office/drawing/2014/main" id="{BD079056-37C1-BB41-A10B-5467FD1004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Obrázek 8">
            <a:extLst>
              <a:ext uri="{FF2B5EF4-FFF2-40B4-BE49-F238E27FC236}">
                <a16:creationId xmlns:a16="http://schemas.microsoft.com/office/drawing/2014/main" id="{81F1F6BC-132D-3746-8DEA-8E0070523D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21663280-9DA9-6D46-9A85-58C09D41A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4789C4D8-85B1-0E4B-80EB-3DD1C97BF8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A4692E60-FDF9-1E4F-A820-B4DF2F6561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DAF3088-3E4D-9845-B71B-E817345CD8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Rodinné právo – základy 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DA74EBB-06F9-2F42-BBA7-49358111E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361" y="4128529"/>
            <a:ext cx="11361600" cy="1235527"/>
          </a:xfrm>
        </p:spPr>
        <p:txBody>
          <a:bodyPr/>
          <a:lstStyle/>
          <a:p>
            <a:pPr algn="ctr"/>
            <a:r>
              <a:rPr lang="cs-CZ" dirty="0"/>
              <a:t>JUDr. Radovan Malachta</a:t>
            </a:r>
          </a:p>
          <a:p>
            <a:pPr algn="ctr"/>
            <a:r>
              <a:rPr lang="cs-CZ" dirty="0"/>
              <a:t>YOVp01 Základy práva pro MŠ</a:t>
            </a:r>
          </a:p>
          <a:p>
            <a:pPr algn="ctr"/>
            <a:r>
              <a:rPr lang="cs-CZ" dirty="0"/>
              <a:t>podzim 2022</a:t>
            </a:r>
          </a:p>
        </p:txBody>
      </p:sp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C23D651-EDB5-45F1-85D5-B4F4FA90EC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0AC69E-1366-4828-B14D-9D11F6128D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89E2198-4511-4DCC-808F-AEE1CD6C6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Vzájemná práva a povinnosti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1591909-3946-4A93-9CBC-D8DEF90C3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1"/>
            <a:ext cx="10753200" cy="4158465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/>
              <a:t>celá řada vzájemných práva a povinností, například:</a:t>
            </a:r>
          </a:p>
          <a:p>
            <a:pPr lvl="1"/>
            <a:r>
              <a:rPr lang="cs-CZ" dirty="0"/>
              <a:t>rovnost muže a ženy</a:t>
            </a:r>
          </a:p>
          <a:p>
            <a:pPr lvl="1"/>
            <a:r>
              <a:rPr lang="cs-CZ" dirty="0"/>
              <a:t>povinnost úcty, respektu navzájem své důstojnosti</a:t>
            </a:r>
          </a:p>
          <a:p>
            <a:pPr lvl="1"/>
            <a:r>
              <a:rPr lang="cs-CZ" dirty="0"/>
              <a:t>povinnost žít spolu, být si věrni, podporovat</a:t>
            </a:r>
          </a:p>
          <a:p>
            <a:pPr lvl="1"/>
            <a:r>
              <a:rPr lang="cs-CZ" dirty="0"/>
              <a:t>povinnost společně pečovat o děti a vytvářet zdravé rodinné prostředí</a:t>
            </a:r>
          </a:p>
          <a:p>
            <a:pPr lvl="1"/>
            <a:r>
              <a:rPr lang="cs-CZ" dirty="0"/>
              <a:t>právo na informace (příjmy, jmění, činnosti – pracovní, studijní apod.)</a:t>
            </a:r>
          </a:p>
          <a:p>
            <a:pPr lvl="1"/>
            <a:r>
              <a:rPr lang="cs-CZ" dirty="0"/>
              <a:t>zákonné zastoupené v běžných záležitostech</a:t>
            </a:r>
          </a:p>
          <a:p>
            <a:pPr lvl="1"/>
            <a:r>
              <a:rPr lang="cs-CZ" dirty="0"/>
              <a:t>povinnost a právo spolurozhodovat o záležitostech rodiny a obstarávat záležitosti rodiny</a:t>
            </a:r>
          </a:p>
          <a:p>
            <a:pPr lvl="1"/>
            <a:r>
              <a:rPr lang="cs-CZ" dirty="0"/>
              <a:t>právo na rozvod </a:t>
            </a:r>
          </a:p>
          <a:p>
            <a:pPr lvl="1"/>
            <a:r>
              <a:rPr lang="cs-CZ" dirty="0"/>
              <a:t>vzájemná vyživovací povinnost</a:t>
            </a:r>
          </a:p>
          <a:p>
            <a:pPr lvl="1"/>
            <a:r>
              <a:rPr lang="cs-CZ" dirty="0"/>
              <a:t>společné jmění manželů</a:t>
            </a:r>
          </a:p>
          <a:p>
            <a:pPr lvl="1"/>
            <a:r>
              <a:rPr lang="cs-CZ" dirty="0"/>
              <a:t>…..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D05E6B7-D5D5-4EC5-9857-0A7372378272}"/>
              </a:ext>
            </a:extLst>
          </p:cNvPr>
          <p:cNvSpPr/>
          <p:nvPr/>
        </p:nvSpPr>
        <p:spPr bwMode="auto">
          <a:xfrm>
            <a:off x="7806268" y="305304"/>
            <a:ext cx="4063999" cy="128096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§ 687 a násl.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800" dirty="0">
                <a:solidFill>
                  <a:schemeClr val="accent2">
                    <a:lumMod val="50000"/>
                  </a:schemeClr>
                </a:solidFill>
              </a:rPr>
              <a:t>občanského zákoníku</a:t>
            </a:r>
            <a:endParaRPr kumimoji="0" lang="en-US" sz="2800" b="0" i="0" u="none" strike="noStrike" cap="none" normalizeH="0" baseline="0" dirty="0" err="1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7954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73B06F-5DE3-4ED6-A329-1C4CD77013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DF0A48-1B09-465F-858D-9512A7121E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154227-902C-4F6E-9A60-025B81254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Společné jmění manželů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71DBCB-3398-4B3B-BB94-5CB1DBDAF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083198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/>
              <a:t>základem je </a:t>
            </a:r>
            <a:r>
              <a:rPr lang="cs-CZ" dirty="0">
                <a:solidFill>
                  <a:schemeClr val="tx2"/>
                </a:solidFill>
              </a:rPr>
              <a:t>spoluvlastnický vztah </a:t>
            </a:r>
            <a:r>
              <a:rPr lang="cs-CZ" dirty="0"/>
              <a:t>manželů k majetku</a:t>
            </a:r>
          </a:p>
          <a:p>
            <a:r>
              <a:rPr lang="cs-CZ" dirty="0"/>
              <a:t>jmění = souhrn majetku určité osoby a jejich dluhů = aktiva i pasiva</a:t>
            </a:r>
          </a:p>
          <a:p>
            <a:r>
              <a:rPr lang="cs-CZ" dirty="0"/>
              <a:t>vzniká nejdříve </a:t>
            </a:r>
            <a:r>
              <a:rPr lang="cs-CZ" dirty="0">
                <a:solidFill>
                  <a:schemeClr val="tx2"/>
                </a:solidFill>
              </a:rPr>
              <a:t>uzavřením manželství </a:t>
            </a:r>
            <a:r>
              <a:rPr lang="cs-CZ" dirty="0"/>
              <a:t>a zaniká nejpozději se </a:t>
            </a:r>
            <a:r>
              <a:rPr lang="cs-CZ" dirty="0">
                <a:solidFill>
                  <a:schemeClr val="tx2"/>
                </a:solidFill>
              </a:rPr>
              <a:t>zánikem manželství </a:t>
            </a:r>
          </a:p>
          <a:p>
            <a:r>
              <a:rPr lang="cs-CZ" dirty="0"/>
              <a:t>3 režimy: </a:t>
            </a:r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921B697-24AC-488D-8E29-37C954E1E6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4763779"/>
              </p:ext>
            </p:extLst>
          </p:nvPr>
        </p:nvGraphicFramePr>
        <p:xfrm>
          <a:off x="3158066" y="4035134"/>
          <a:ext cx="8128000" cy="2192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03C05454-76D5-47A4-AACD-1A98723F404D}"/>
              </a:ext>
            </a:extLst>
          </p:cNvPr>
          <p:cNvSpPr/>
          <p:nvPr/>
        </p:nvSpPr>
        <p:spPr bwMode="auto">
          <a:xfrm>
            <a:off x="6942334" y="325119"/>
            <a:ext cx="4529666" cy="128096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§ 708 a násl.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800" dirty="0">
                <a:solidFill>
                  <a:schemeClr val="accent2">
                    <a:lumMod val="50000"/>
                  </a:schemeClr>
                </a:solidFill>
              </a:rPr>
              <a:t>občanského zákoníku</a:t>
            </a:r>
            <a:endParaRPr kumimoji="0" lang="en-US" sz="2800" b="0" i="0" u="none" strike="noStrike" cap="none" normalizeH="0" baseline="0" dirty="0" err="1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29319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0218379-0D58-490E-8B21-8664FE298F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573C4C-198E-4405-AF63-21340E8360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59EC12-D992-4BE6-BBD7-5E56D90CD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Zákonný režim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B58B1B6-4B54-4F26-8EE2-36E92C5FDE8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/>
              <a:t>základní, pokud si manželé něco jiného neujednají nebo neurčí jinak soud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součástí je to, co </a:t>
            </a:r>
            <a:r>
              <a:rPr lang="cs-CZ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nabyl jeden z manželů nebo čeho nabyli oba manželé společně za trvání manželství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nejen aktiva, ale </a:t>
            </a:r>
            <a:r>
              <a:rPr lang="cs-CZ" dirty="0">
                <a:solidFill>
                  <a:schemeClr val="tx2"/>
                </a:solidFill>
                <a:latin typeface="Arial" panose="020B0604020202020204" pitchFamily="34" charset="0"/>
              </a:rPr>
              <a:t>pasiva 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– tj. dluhy převzaté za trvání manželství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v </a:t>
            </a:r>
            <a:r>
              <a:rPr lang="cs-CZ" dirty="0">
                <a:solidFill>
                  <a:schemeClr val="tx2"/>
                </a:solidFill>
                <a:latin typeface="Arial" panose="020B0604020202020204" pitchFamily="34" charset="0"/>
              </a:rPr>
              <a:t>běžných záležitostech 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– každý z manželů jedná sám za sebe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v </a:t>
            </a:r>
            <a:r>
              <a:rPr lang="cs-CZ" dirty="0">
                <a:solidFill>
                  <a:schemeClr val="tx2"/>
                </a:solidFill>
                <a:latin typeface="Arial" panose="020B0604020202020204" pitchFamily="34" charset="0"/>
              </a:rPr>
              <a:t>ostatních záležitostech 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– jednají společně, nebo jedná jeden se souhlasem druhého (lze udělit souhlas i následně) – pokud ne, druhý manžel se může dovolat neplatnosti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80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91798B6-7761-4A51-934F-D57E5D605B7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692C9C-1DB7-4D97-928A-C8BBD282E6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2066D3A-EB76-4C2C-A7B0-E465BF81C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nespadá do SJM – výjimky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472E48-EDB7-4B03-AFF8-94C3183AF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012" y="1617936"/>
            <a:ext cx="8672945" cy="408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121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B5CBF62-0D2E-4300-835C-54AC673147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DB924-9685-4E74-8F50-6476A457AA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56B8763-BEBD-4A60-A673-A809EA335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Smluvený režim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807D98-3414-4F18-9CBB-25ADBEF8E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před uzavřením </a:t>
            </a:r>
            <a:r>
              <a:rPr lang="cs-CZ" dirty="0"/>
              <a:t>manželství – předmanželská smlouva</a:t>
            </a:r>
          </a:p>
          <a:p>
            <a:r>
              <a:rPr lang="cs-CZ" dirty="0">
                <a:solidFill>
                  <a:schemeClr val="tx2"/>
                </a:solidFill>
              </a:rPr>
              <a:t>během manželství </a:t>
            </a:r>
            <a:r>
              <a:rPr lang="cs-CZ" dirty="0"/>
              <a:t>– od sjednání smlouvy </a:t>
            </a:r>
          </a:p>
          <a:p>
            <a:pPr marL="72000" indent="0">
              <a:buNone/>
            </a:pPr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7054A3A-D9FA-4045-8D5C-42D23142B4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4627222"/>
              </p:ext>
            </p:extLst>
          </p:nvPr>
        </p:nvGraphicFramePr>
        <p:xfrm>
          <a:off x="2032000" y="2675467"/>
          <a:ext cx="8128000" cy="3462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2736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0539C2-CBF4-4503-A362-6141A4C3A9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6BA5DD-DF7D-4862-B47E-AE56733280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61EDE06-3C20-417B-B2FC-59D19B1CA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Režim založený rozhodnutím soudu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5B6840-E177-4B3A-BACB-39BBBDB3E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1542265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/>
              <a:t>úprava režimu soudem – často tam, kde není dohoda s manželem možná</a:t>
            </a:r>
          </a:p>
          <a:p>
            <a:r>
              <a:rPr lang="cs-CZ" dirty="0"/>
              <a:t>podává se žaloba k soudu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012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AFBF18D-C5C1-4115-B74D-F41BFB42AE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72653D-B9A9-47C3-B129-60279B8F0F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3BED2E-4219-4877-A377-49C9A1AF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Vypořádání SJM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C04AEB-E024-4C14-A7C8-73F696E8D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2024865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dohoda </a:t>
            </a:r>
            <a:r>
              <a:rPr lang="cs-CZ" dirty="0"/>
              <a:t>o vypořádání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/>
              <a:t>vypořádání </a:t>
            </a:r>
            <a:r>
              <a:rPr lang="cs-CZ" dirty="0">
                <a:solidFill>
                  <a:schemeClr val="tx2"/>
                </a:solidFill>
              </a:rPr>
              <a:t>soudním rozhodnutím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>
                <a:solidFill>
                  <a:schemeClr val="tx2"/>
                </a:solidFill>
              </a:rPr>
              <a:t>domněnka vypořádání </a:t>
            </a:r>
            <a:r>
              <a:rPr lang="cs-CZ" dirty="0"/>
              <a:t>– do 3 let nedošlo k vypořádání dohodou ani nebyl podán návrh na vypořádání k soudu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66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A0D634A-DE2A-4A52-A074-CB5E3C690A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C3D8D5-3DB6-4CEF-807C-E736DA2F11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40AAF45-F3D0-489F-B66D-1393CD63F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Vyživovací povinnost mezi manžely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459EEB-A69B-4574-87B8-373EE2CAE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2854598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/>
              <a:t>kdy vzniká: uzavřením manželství a 				             po celou dobu trvání manželství</a:t>
            </a:r>
          </a:p>
          <a:p>
            <a:r>
              <a:rPr lang="cs-CZ" dirty="0"/>
              <a:t>životní úroveň manželů není stejná</a:t>
            </a:r>
          </a:p>
          <a:p>
            <a:r>
              <a:rPr lang="cs-CZ" dirty="0"/>
              <a:t>musí jít o soulad s dobrými mravy – nezneužívá se právo</a:t>
            </a:r>
          </a:p>
          <a:p>
            <a:r>
              <a:rPr lang="cs-CZ" dirty="0"/>
              <a:t>rozsah? Tak, aby </a:t>
            </a:r>
            <a:r>
              <a:rPr lang="cs-CZ" dirty="0">
                <a:solidFill>
                  <a:schemeClr val="tx2"/>
                </a:solidFill>
              </a:rPr>
              <a:t>hmotná a kulturní úroveň obou manželů byla zásadně stejná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5AD2DE1-9D33-444C-8E0E-DFF72059E47D}"/>
              </a:ext>
            </a:extLst>
          </p:cNvPr>
          <p:cNvSpPr/>
          <p:nvPr/>
        </p:nvSpPr>
        <p:spPr bwMode="auto">
          <a:xfrm>
            <a:off x="7001601" y="1296002"/>
            <a:ext cx="4529666" cy="128096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§ 697, 910 a násl.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800" dirty="0">
                <a:solidFill>
                  <a:schemeClr val="accent2">
                    <a:lumMod val="50000"/>
                  </a:schemeClr>
                </a:solidFill>
              </a:rPr>
              <a:t>občanského zákoníku</a:t>
            </a:r>
            <a:endParaRPr kumimoji="0" lang="en-US" sz="2800" b="0" i="0" u="none" strike="noStrike" cap="none" normalizeH="0" baseline="0" dirty="0" err="1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32913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8E0610-9715-4756-B510-2AEE4CDB82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52EDF3-8973-4F42-8064-A940A8C355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EAC7FAF-4DA0-4925-BD2D-43B3A15D9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manželství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E545C3-03E8-42E8-B44C-6F90B5552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2405865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smrt</a:t>
            </a:r>
          </a:p>
          <a:p>
            <a:r>
              <a:rPr lang="cs-CZ" dirty="0">
                <a:solidFill>
                  <a:schemeClr val="tx2"/>
                </a:solidFill>
              </a:rPr>
              <a:t>prohlášením </a:t>
            </a:r>
            <a:r>
              <a:rPr lang="cs-CZ" dirty="0"/>
              <a:t>jednoho manžela </a:t>
            </a:r>
            <a:r>
              <a:rPr lang="cs-CZ" dirty="0">
                <a:solidFill>
                  <a:schemeClr val="tx2"/>
                </a:solidFill>
              </a:rPr>
              <a:t>za mrtvého</a:t>
            </a:r>
          </a:p>
          <a:p>
            <a:r>
              <a:rPr lang="cs-CZ" dirty="0">
                <a:solidFill>
                  <a:schemeClr val="tx2"/>
                </a:solidFill>
              </a:rPr>
              <a:t>prohlášením</a:t>
            </a:r>
            <a:r>
              <a:rPr lang="cs-CZ" dirty="0"/>
              <a:t> manželství </a:t>
            </a:r>
            <a:r>
              <a:rPr lang="cs-CZ" dirty="0">
                <a:solidFill>
                  <a:schemeClr val="tx2"/>
                </a:solidFill>
              </a:rPr>
              <a:t>za neplatné</a:t>
            </a:r>
          </a:p>
          <a:p>
            <a:r>
              <a:rPr lang="cs-CZ" dirty="0">
                <a:solidFill>
                  <a:schemeClr val="tx2"/>
                </a:solidFill>
              </a:rPr>
              <a:t>změnou pohlaví</a:t>
            </a:r>
          </a:p>
          <a:p>
            <a:r>
              <a:rPr lang="cs-CZ" dirty="0"/>
              <a:t>zrušení </a:t>
            </a:r>
            <a:r>
              <a:rPr lang="cs-CZ" dirty="0">
                <a:solidFill>
                  <a:schemeClr val="tx2"/>
                </a:solidFill>
              </a:rPr>
              <a:t>rozvodem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21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513C860-19A6-4311-9880-AC36D68D2E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420720-3E23-45D0-854D-5EC68270AC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5C2C153-FC4D-480E-BB8D-CF83D4508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Zrušení manželství rozvodem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CB0582C-3AFE-42E3-BAA5-98A299E5D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1484998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/>
              <a:t>2 varianty: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/>
              <a:t>rozvod se zjišťováním příčin rozvratu</a:t>
            </a:r>
          </a:p>
          <a:p>
            <a:pPr marL="586350" indent="-514350">
              <a:buFont typeface="+mj-lt"/>
              <a:buAutoNum type="arabicPeriod"/>
            </a:pPr>
            <a:r>
              <a:rPr lang="cs-CZ" dirty="0"/>
              <a:t>rozvod bez zjišťování příčin rozvratu (tzv. smluvený rozvod)</a:t>
            </a:r>
          </a:p>
          <a:p>
            <a:pPr marL="72000" indent="0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8D93C41-943F-4FD4-AFA1-E6A5A4BE1018}"/>
              </a:ext>
            </a:extLst>
          </p:cNvPr>
          <p:cNvSpPr/>
          <p:nvPr/>
        </p:nvSpPr>
        <p:spPr bwMode="auto">
          <a:xfrm>
            <a:off x="7357201" y="945788"/>
            <a:ext cx="4529666" cy="128096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§ 755 a násl.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800" dirty="0">
                <a:solidFill>
                  <a:schemeClr val="accent2">
                    <a:lumMod val="50000"/>
                  </a:schemeClr>
                </a:solidFill>
              </a:rPr>
              <a:t>občanského zákoníku</a:t>
            </a:r>
            <a:endParaRPr kumimoji="0" lang="en-US" sz="2800" b="0" i="0" u="none" strike="noStrike" cap="none" normalizeH="0" baseline="0" dirty="0" err="1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4B8928-4021-4221-8F5B-7895FD74E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199" y="3318932"/>
            <a:ext cx="4461934" cy="3331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09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44D1CB2-04F5-47BD-822F-FD15A919DA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05DB30-6A6A-4F9D-9637-85488BF786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45A2B4C-B465-4464-A597-1DE296BF3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00" y="491400"/>
            <a:ext cx="10753200" cy="451576"/>
          </a:xfrm>
        </p:spPr>
        <p:txBody>
          <a:bodyPr/>
          <a:lstStyle/>
          <a:p>
            <a:r>
              <a:rPr lang="cs-CZ" dirty="0"/>
              <a:t>Právní úprava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E24A08-6CFB-44B6-86E6-813895CB4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400" y="1317488"/>
            <a:ext cx="10753200" cy="4910511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občanský zákoník (zákon č. 89/2012 Sb.)</a:t>
            </a:r>
          </a:p>
          <a:p>
            <a:r>
              <a:rPr lang="cs-CZ" dirty="0"/>
              <a:t>zákon o registrovaném partnerství (zákon č. 115/2006 Sb.)</a:t>
            </a:r>
          </a:p>
          <a:p>
            <a:r>
              <a:rPr lang="cs-CZ" dirty="0"/>
              <a:t>zákon o matrikách, jménu a příjmení (zákon č. 301/2000 Sb.)</a:t>
            </a:r>
          </a:p>
          <a:p>
            <a:r>
              <a:rPr lang="cs-CZ" dirty="0"/>
              <a:t>celá řada dalších vnitrostátních předpisů – návaznost na MŠ</a:t>
            </a:r>
          </a:p>
          <a:p>
            <a:pPr lvl="1"/>
            <a:r>
              <a:rPr lang="cs-CZ" u="sng" dirty="0"/>
              <a:t>školský zákon </a:t>
            </a:r>
            <a:r>
              <a:rPr lang="cs-CZ" dirty="0"/>
              <a:t>(zákon č. 561/2004 Sb.) – souvisí – součástí rodičovské odpovědnosti je výchova a vzdělávání, zahrnuje i povinnou školní docházku</a:t>
            </a:r>
          </a:p>
          <a:p>
            <a:pPr lvl="1"/>
            <a:r>
              <a:rPr lang="cs-CZ" u="sng" dirty="0"/>
              <a:t>zákon o sociálně-právní ochraně dětí </a:t>
            </a:r>
            <a:r>
              <a:rPr lang="cs-CZ" dirty="0"/>
              <a:t>(zákon č. 359/1999 Sb.) – zajišťuje ochranu práv dětí státem – okruh dětí, které je potřeba chránit (týrané děti, děti v nebezpečí apod.)</a:t>
            </a:r>
          </a:p>
          <a:p>
            <a:r>
              <a:rPr lang="cs-CZ" dirty="0"/>
              <a:t>Listina základních práv a svobod ČR, Ústava ČR</a:t>
            </a:r>
          </a:p>
          <a:p>
            <a:r>
              <a:rPr lang="cs-CZ" dirty="0"/>
              <a:t>mezinárodní lidskoprávní úmluvy</a:t>
            </a:r>
          </a:p>
          <a:p>
            <a:r>
              <a:rPr lang="cs-CZ" dirty="0"/>
              <a:t>procesní úprava – občanský soudní řád, zákon o zvláštních řízeních soudních</a:t>
            </a:r>
          </a:p>
          <a:p>
            <a:endParaRPr lang="cs-CZ" dirty="0"/>
          </a:p>
          <a:p>
            <a:pPr lvl="1"/>
            <a:endParaRPr lang="cs-CZ" dirty="0"/>
          </a:p>
          <a:p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584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1C7B086-5078-4C2A-82D8-4C30CF015E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73348C-C7BD-44E7-B56A-2C0E4272AE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D5A24C5-CDA4-4D31-B8FF-D1ADF4AB0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Rozvod</a:t>
            </a:r>
            <a:br>
              <a:rPr lang="cs-CZ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6A6FDAA-0097-478E-A482-4985BE449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3"/>
            <a:ext cx="10753200" cy="3743598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rozvod se zjišťováním příčin rozvratu</a:t>
            </a:r>
          </a:p>
          <a:p>
            <a:pPr lvl="1"/>
            <a:r>
              <a:rPr lang="cs-CZ" dirty="0"/>
              <a:t>nezjišťuje se vina</a:t>
            </a:r>
          </a:p>
          <a:p>
            <a:r>
              <a:rPr lang="cs-CZ" dirty="0">
                <a:solidFill>
                  <a:schemeClr val="tx2"/>
                </a:solidFill>
              </a:rPr>
              <a:t>rozvod bez zjišťování příčin rozvratu </a:t>
            </a:r>
            <a:r>
              <a:rPr lang="cs-CZ" dirty="0"/>
              <a:t>(tzv. smluvený rozvod)</a:t>
            </a:r>
          </a:p>
          <a:p>
            <a:pPr lvl="1"/>
            <a:r>
              <a:rPr lang="cs-CZ" dirty="0"/>
              <a:t>manželství trvá alespoň jeden rok</a:t>
            </a:r>
          </a:p>
          <a:p>
            <a:pPr lvl="1"/>
            <a:r>
              <a:rPr lang="cs-CZ" dirty="0"/>
              <a:t>manželé spolu více jak 6 měsíců nežijí</a:t>
            </a:r>
          </a:p>
          <a:p>
            <a:pPr lvl="1"/>
            <a:r>
              <a:rPr lang="cs-CZ" dirty="0"/>
              <a:t>předloží se dohoda o poměrech k nezletilému dítěti – musí být před rozvodem schválena dohoda o péči o nezletilé (úprava poměrů dítěte po rozvodu – výkon rodičovské odpovědnosti, vyživovací povinnost dítěte)</a:t>
            </a:r>
          </a:p>
          <a:p>
            <a:pPr lvl="1"/>
            <a:r>
              <a:rPr lang="cs-CZ" dirty="0"/>
              <a:t>dohoda o majetkovém vypořádání – majetkové poměry, bydlení, výživné po rozvodu</a:t>
            </a:r>
          </a:p>
          <a:p>
            <a:pPr lvl="1"/>
            <a:r>
              <a:rPr lang="cs-CZ" dirty="0"/>
              <a:t>nutnost písemné formy s ověřenými (úředně) podpisy – veřejná listina, nejlépe notářský zápis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3161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B2B131-18D6-4BD1-9929-2D509D330A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BFB8B4-D0B0-49A5-A71F-FE932CABEF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3A5C9A2-91CE-4DE1-A5C0-3B557B89C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Pamatuj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C09449-67FC-4DA1-B934-A51E23063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2515931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r>
              <a:rPr lang="cs-CZ" dirty="0"/>
              <a:t>soud nikdy nerozvede manželství dříve,				   dokud nebudou vyřešeny děti</a:t>
            </a:r>
          </a:p>
          <a:p>
            <a:r>
              <a:rPr lang="cs-CZ" dirty="0"/>
              <a:t>až po právní moci rozsudku soudu péče o nezletilé – úprava poměrů k nezletilým dětem pro dobu po rozvodu – řízení ve věcech péče soudu o nezletilé</a:t>
            </a:r>
            <a:endParaRPr lang="en-US" dirty="0"/>
          </a:p>
        </p:txBody>
      </p:sp>
      <p:pic>
        <p:nvPicPr>
          <p:cNvPr id="2050" name="Picture 2" descr="Chování Dominika Feriho je veřejné tajemství.“ Ženy popsaly traumatizující  zkušenosti s mladým politikem">
            <a:extLst>
              <a:ext uri="{FF2B5EF4-FFF2-40B4-BE49-F238E27FC236}">
                <a16:creationId xmlns:a16="http://schemas.microsoft.com/office/drawing/2014/main" id="{025C34C8-3C90-4DF1-A740-05B9FFB24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12398"/>
            <a:ext cx="2876021" cy="1913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9197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73E65C7-B6E0-4270-ADE0-57C99D5EF0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FF517A-8832-426B-A2A4-33249CC738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22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52C1418-90D1-4BF0-9E13-E706D7EA2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Soud nemusí manželství rozvést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B369C7B-A34B-46E7-BAF7-63A6DFE79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2600598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/>
              <a:t>tzv. </a:t>
            </a:r>
            <a:r>
              <a:rPr lang="cs-CZ" dirty="0" err="1"/>
              <a:t>tvrdostní</a:t>
            </a:r>
            <a:r>
              <a:rPr lang="cs-CZ" dirty="0"/>
              <a:t> klauzule</a:t>
            </a:r>
          </a:p>
          <a:p>
            <a:r>
              <a:rPr lang="cs-CZ" dirty="0">
                <a:solidFill>
                  <a:schemeClr val="tx2"/>
                </a:solidFill>
              </a:rPr>
              <a:t>rozpor se zájmem nezletilého dítěte</a:t>
            </a:r>
          </a:p>
          <a:p>
            <a:pPr lvl="1"/>
            <a:r>
              <a:rPr lang="cs-CZ" dirty="0"/>
              <a:t>soud se může obrátit s dotazem na opatrovníka, který byl dítěti ustanoven v řízení o úpravě poměrů pro dobu po rozvodu, zda rozvodu „brání“ zájem dítě – například postižení</a:t>
            </a:r>
          </a:p>
          <a:p>
            <a:r>
              <a:rPr lang="cs-CZ" dirty="0">
                <a:solidFill>
                  <a:schemeClr val="tx2"/>
                </a:solidFill>
              </a:rPr>
              <a:t>rozpor se zájmem manžela</a:t>
            </a:r>
          </a:p>
          <a:p>
            <a:pPr lvl="1"/>
            <a:r>
              <a:rPr lang="cs-CZ" dirty="0"/>
              <a:t>při prokázání lze návrh na rozvod manželství zamítnout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3248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F440EA3-7956-417F-A353-9D5D164FF0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3870AA-8417-49C0-91C8-AD1918426A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23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F15D2FB-E383-442D-A990-62EB6A772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Důsledky rozvodu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8C7694-9595-410D-A65C-540592BBD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760531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dirty="0"/>
              <a:t>manžel může </a:t>
            </a:r>
            <a:r>
              <a:rPr lang="cs-CZ" dirty="0">
                <a:solidFill>
                  <a:schemeClr val="tx2"/>
                </a:solidFill>
              </a:rPr>
              <a:t>změnit příjmení </a:t>
            </a:r>
            <a:r>
              <a:rPr lang="cs-CZ" dirty="0"/>
              <a:t>zpět na své dřívější příjmení (do 6 měsíců po rozvodu)</a:t>
            </a:r>
          </a:p>
          <a:p>
            <a:r>
              <a:rPr lang="cs-CZ" dirty="0">
                <a:solidFill>
                  <a:schemeClr val="tx2"/>
                </a:solidFill>
              </a:rPr>
              <a:t>vyživovací povinnost mezi rozvedenými manžely </a:t>
            </a:r>
            <a:r>
              <a:rPr lang="cs-CZ" dirty="0"/>
              <a:t>(rozvedený manžel se nedokáže sám živit, tato neschopnost má původ v manželství či v souvislosti s ním, nejde o zneužití práva, další předpoklady) – zánik smrtí, uzavřením nového manželství, u sankčního výživného – 3 roky od rozvodu či méně)</a:t>
            </a:r>
          </a:p>
          <a:p>
            <a:r>
              <a:rPr lang="cs-CZ" dirty="0"/>
              <a:t>otázka </a:t>
            </a:r>
            <a:r>
              <a:rPr lang="cs-CZ" dirty="0">
                <a:solidFill>
                  <a:schemeClr val="tx2"/>
                </a:solidFill>
              </a:rPr>
              <a:t>bydlení po rozvodu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0213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CC4F6A2-E811-8940-0696-E6493E70E8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4F77B03-1A62-D96D-311E-2E54517297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24</a:t>
            </a:fld>
            <a:endParaRPr lang="cs-CZ" altLang="cs-CZ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81060161-784F-82F7-CDB7-2D46ACB51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401171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BC1D8B7-262D-4BF9-95AD-BBC8AC806C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54739B-FA04-4171-945C-B54E1D9DF9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84F78E3-2904-4330-9DF0-8B389563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Vztahy mezi manžely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67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D95CCCD-275E-4AF8-9825-4D0E305107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2B3A581-0B2D-494A-86C9-BD77B97EF1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4A0BE89-C390-4E2C-B667-8D5A6A16E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Manželství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E3A0E8FC-0F05-5500-8AD0-E6C179081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404931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trvalý svazek muže a ženy vzniklý způsobem, který stanoví tento zákon</a:t>
            </a:r>
          </a:p>
          <a:p>
            <a:r>
              <a:rPr lang="cs-CZ" dirty="0"/>
              <a:t>hlavní účel: založení rodiny, řádná výchova dětí a vzájemná podpora a pomoc</a:t>
            </a:r>
          </a:p>
          <a:p>
            <a:r>
              <a:rPr lang="cs-CZ" dirty="0"/>
              <a:t>jedná se o statusový právní vztah</a:t>
            </a:r>
          </a:p>
          <a:p>
            <a:r>
              <a:rPr lang="cs-CZ" dirty="0"/>
              <a:t>zákonné překážky manželství – nesmí být dány, aby mohlo být manželství platně uzavřeno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5BD4AF7-A0B4-40D4-9E85-A6DC25F8023D}"/>
              </a:ext>
            </a:extLst>
          </p:cNvPr>
          <p:cNvSpPr/>
          <p:nvPr/>
        </p:nvSpPr>
        <p:spPr bwMode="auto">
          <a:xfrm>
            <a:off x="6460068" y="319233"/>
            <a:ext cx="4529666" cy="128096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§ 655 a násl.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800" dirty="0">
                <a:solidFill>
                  <a:schemeClr val="accent2">
                    <a:lumMod val="50000"/>
                  </a:schemeClr>
                </a:solidFill>
              </a:rPr>
              <a:t>občanského zákoníku</a:t>
            </a:r>
            <a:endParaRPr kumimoji="0" lang="en-US" sz="2800" b="0" i="0" u="none" strike="noStrike" cap="none" normalizeH="0" baseline="0" dirty="0" err="1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022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0DD28A-3785-425D-BA5B-A023369B49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3ED3B5-62AA-4A24-B0E9-5F708F1EE4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E907517-9CCC-4C13-8647-295FCE367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Zákonné překážky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FFB2AF-E20C-472E-9F5B-B97C8646D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97268"/>
            <a:ext cx="10753200" cy="4640732"/>
          </a:xfrm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nezletilost a nesvéprávnost </a:t>
            </a:r>
            <a:r>
              <a:rPr lang="cs-CZ" dirty="0"/>
              <a:t>(tj. </a:t>
            </a:r>
            <a:r>
              <a:rPr lang="cs-CZ" dirty="0" err="1"/>
              <a:t>sňatečný</a:t>
            </a:r>
            <a:r>
              <a:rPr lang="cs-CZ" dirty="0"/>
              <a:t> věk)</a:t>
            </a:r>
          </a:p>
          <a:p>
            <a:pPr lvl="1"/>
            <a:r>
              <a:rPr lang="cs-CZ" dirty="0" err="1"/>
              <a:t>sňatečný</a:t>
            </a:r>
            <a:r>
              <a:rPr lang="cs-CZ" dirty="0"/>
              <a:t> věk: 18 let (zletilost), výjimečně 16 let – soud povolil uzavřít manželství NEBO soud přiznal osobám svéprávnost </a:t>
            </a:r>
          </a:p>
          <a:p>
            <a:r>
              <a:rPr lang="cs-CZ" dirty="0">
                <a:solidFill>
                  <a:schemeClr val="tx2"/>
                </a:solidFill>
              </a:rPr>
              <a:t>omezená svéprávnost</a:t>
            </a:r>
          </a:p>
          <a:p>
            <a:pPr lvl="1"/>
            <a:r>
              <a:rPr lang="cs-CZ" dirty="0"/>
              <a:t>nelze, pokud soud v této věci omezil svéprávnost</a:t>
            </a:r>
          </a:p>
          <a:p>
            <a:r>
              <a:rPr lang="cs-CZ" dirty="0">
                <a:solidFill>
                  <a:schemeClr val="tx2"/>
                </a:solidFill>
              </a:rPr>
              <a:t>jiné manželství, registrované partnerství či jiný obdobný svazek uzavřený v zahraničí</a:t>
            </a:r>
          </a:p>
          <a:p>
            <a:pPr lvl="1"/>
            <a:r>
              <a:rPr lang="cs-CZ" dirty="0"/>
              <a:t>bigamie</a:t>
            </a:r>
          </a:p>
          <a:p>
            <a:r>
              <a:rPr lang="cs-CZ" dirty="0">
                <a:solidFill>
                  <a:schemeClr val="tx2"/>
                </a:solidFill>
              </a:rPr>
              <a:t>příbuzenství</a:t>
            </a:r>
          </a:p>
          <a:p>
            <a:pPr lvl="1"/>
            <a:r>
              <a:rPr lang="cs-CZ" dirty="0"/>
              <a:t>mezi předky a potomky, mezi sourozenci – jak pokrevní, v rámci osvojení</a:t>
            </a:r>
          </a:p>
          <a:p>
            <a:r>
              <a:rPr lang="cs-CZ" dirty="0">
                <a:solidFill>
                  <a:schemeClr val="tx2"/>
                </a:solidFill>
              </a:rPr>
              <a:t>existence poručenství, pěstounství či svěřenectví</a:t>
            </a:r>
          </a:p>
          <a:p>
            <a:pPr lvl="1"/>
            <a:r>
              <a:rPr lang="cs-CZ" dirty="0"/>
              <a:t>stav závislosti 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F84A545-1CD2-458A-8B9D-23CD54FC54A6}"/>
              </a:ext>
            </a:extLst>
          </p:cNvPr>
          <p:cNvSpPr/>
          <p:nvPr/>
        </p:nvSpPr>
        <p:spPr bwMode="auto">
          <a:xfrm>
            <a:off x="6460068" y="319233"/>
            <a:ext cx="4529666" cy="128096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§ 671 a násl.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800" dirty="0">
                <a:solidFill>
                  <a:schemeClr val="accent2">
                    <a:lumMod val="50000"/>
                  </a:schemeClr>
                </a:solidFill>
              </a:rPr>
              <a:t>občanského zákoníku</a:t>
            </a:r>
            <a:endParaRPr kumimoji="0" lang="en-US" sz="2800" b="0" i="0" u="none" strike="noStrike" cap="none" normalizeH="0" baseline="0" dirty="0" err="1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0098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F179E51-CCB1-4338-B801-8E555A9D14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B3F213-80BE-4F9B-8D63-49B1A62259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FCBB4A2-8EF3-4900-99A8-052DA0CAE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Zákonné překážky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F94AB7-F2EC-480B-9036-A506A6C41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2371998"/>
          </a:xfrm>
        </p:spPr>
        <p:txBody>
          <a:bodyPr/>
          <a:lstStyle/>
          <a:p>
            <a:r>
              <a:rPr lang="cs-CZ" dirty="0"/>
              <a:t>důsledek: </a:t>
            </a:r>
            <a:r>
              <a:rPr lang="cs-CZ" dirty="0">
                <a:solidFill>
                  <a:schemeClr val="tx2"/>
                </a:solidFill>
              </a:rPr>
              <a:t>neplatnost</a:t>
            </a:r>
            <a:r>
              <a:rPr lang="cs-CZ" dirty="0"/>
              <a:t> manželství</a:t>
            </a:r>
          </a:p>
          <a:p>
            <a:r>
              <a:rPr lang="cs-CZ" dirty="0" err="1">
                <a:solidFill>
                  <a:schemeClr val="tx2"/>
                </a:solidFill>
              </a:rPr>
              <a:t>předoddavkové</a:t>
            </a:r>
            <a:r>
              <a:rPr lang="cs-CZ" dirty="0">
                <a:solidFill>
                  <a:schemeClr val="tx2"/>
                </a:solidFill>
              </a:rPr>
              <a:t> řízení</a:t>
            </a:r>
            <a:r>
              <a:rPr lang="cs-CZ" dirty="0"/>
              <a:t> – zkoumají se zákonné překážky</a:t>
            </a:r>
          </a:p>
          <a:p>
            <a:pPr lvl="1"/>
            <a:r>
              <a:rPr lang="cs-CZ" dirty="0"/>
              <a:t>povinné u matričního úřadu, v jehož obvodu má být manželství uzavřeno</a:t>
            </a:r>
          </a:p>
          <a:p>
            <a:pPr lvl="1"/>
            <a:r>
              <a:rPr lang="cs-CZ" dirty="0"/>
              <a:t>končí se: stanovením termínu u občanského sňatku, vydáním osvědčení u církevního sňatku</a:t>
            </a:r>
          </a:p>
          <a:p>
            <a:pPr lvl="1"/>
            <a:r>
              <a:rPr lang="cs-CZ" dirty="0"/>
              <a:t>nemusí se konat, pokud jde o uzavření manželství v přímém ohrožení života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883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4D10FC0-D94F-422B-B3E2-8ABA756C37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9BE375-F7D3-4AD7-9855-821655C942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2CCBAC-DA65-4172-B6B6-8066AFBB0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 ze zákona vzniká manželství?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2D65E3-D5F6-4CF7-80E8-E363A4376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2101065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svobodným a úplným </a:t>
            </a:r>
            <a:r>
              <a:rPr lang="cs-CZ" dirty="0">
                <a:solidFill>
                  <a:schemeClr val="tx2"/>
                </a:solidFill>
              </a:rPr>
              <a:t>souhlasným projevem vůle snoubenců</a:t>
            </a:r>
            <a:r>
              <a:rPr lang="cs-CZ" dirty="0"/>
              <a:t>, že spolu vstupují do manželství</a:t>
            </a:r>
          </a:p>
          <a:p>
            <a:pPr lvl="1"/>
            <a:r>
              <a:rPr lang="cs-CZ" dirty="0"/>
              <a:t>před tím: prohlášení, že nejsou známy zákonné překážky, znají svůj zdravotní stav a zvážili majetkové poměry</a:t>
            </a:r>
          </a:p>
          <a:p>
            <a:pPr lvl="1"/>
            <a:r>
              <a:rPr lang="cs-CZ" dirty="0"/>
              <a:t>dohoda o příjmení – v rámci </a:t>
            </a:r>
            <a:r>
              <a:rPr lang="cs-CZ" dirty="0" err="1"/>
              <a:t>předoddavkového</a:t>
            </a:r>
            <a:r>
              <a:rPr lang="cs-CZ" dirty="0"/>
              <a:t> řízení, je možné napravit i dodatečně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4E8941-CB5D-404B-9F90-CB7BEBEF8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734" y="4051417"/>
            <a:ext cx="6354062" cy="111458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E7E1C48-0CB5-4DB0-BA51-AAEDDB500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6456" y="4955174"/>
            <a:ext cx="5994943" cy="1182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34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1C1CA5-151D-4AD4-9DF5-2309BD0051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5CE4AE-FE6C-4E02-9733-38D72FDA79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661EA6-8AE3-4265-B9AA-0894B4BFF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2450B52-D83F-4B33-ACE0-B47A00724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2846131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občanský sňatek</a:t>
            </a:r>
          </a:p>
          <a:p>
            <a:pPr lvl="1"/>
            <a:r>
              <a:rPr lang="cs-CZ" dirty="0"/>
              <a:t>oddávající osoba: starosta, místostarosta, pověřený člen zastupitelstva obce</a:t>
            </a:r>
          </a:p>
          <a:p>
            <a:pPr lvl="1"/>
            <a:r>
              <a:rPr lang="cs-CZ" dirty="0"/>
              <a:t>přítomnost matrikáře povinná</a:t>
            </a:r>
          </a:p>
          <a:p>
            <a:pPr lvl="1"/>
            <a:r>
              <a:rPr lang="cs-CZ" dirty="0"/>
              <a:t>prakticky kdekoliv (kterékoliv vhodné místo)</a:t>
            </a:r>
          </a:p>
          <a:p>
            <a:r>
              <a:rPr lang="cs-CZ" dirty="0">
                <a:solidFill>
                  <a:schemeClr val="tx2"/>
                </a:solidFill>
              </a:rPr>
              <a:t>církevní sňatek</a:t>
            </a:r>
          </a:p>
          <a:p>
            <a:pPr lvl="1"/>
            <a:r>
              <a:rPr lang="cs-CZ" dirty="0"/>
              <a:t>osoba pověřená oprávněnou církví – dle zákona o církvích a náboženských společnostech</a:t>
            </a:r>
          </a:p>
          <a:p>
            <a:pPr lvl="1"/>
            <a:r>
              <a:rPr lang="cs-CZ" dirty="0"/>
              <a:t>místo dle přepisů církve</a:t>
            </a:r>
          </a:p>
          <a:p>
            <a:pPr lvl="1"/>
            <a:r>
              <a:rPr lang="cs-CZ" dirty="0"/>
              <a:t>zajímavost: církevní sňatek je upraven v § 666 občanského zákoníku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BFEBF6-8DA2-4D8F-BB1D-F66EB8F3A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95" y="4754329"/>
            <a:ext cx="8059275" cy="1257475"/>
          </a:xfrm>
          <a:prstGeom prst="rect">
            <a:avLst/>
          </a:prstGeom>
        </p:spPr>
      </p:pic>
      <p:pic>
        <p:nvPicPr>
          <p:cNvPr id="1026" name="Picture 2" descr="Bojíte se čísla 666? Asi zbytečně. Ten ďábel míval jméno a vy ho znáte |  popelky">
            <a:extLst>
              <a:ext uri="{FF2B5EF4-FFF2-40B4-BE49-F238E27FC236}">
                <a16:creationId xmlns:a16="http://schemas.microsoft.com/office/drawing/2014/main" id="{85060824-0D61-4A00-975F-2B5C7EC9D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370" y="4808775"/>
            <a:ext cx="3219450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392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1A7024-9D11-422D-8AA9-6720965AC2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E6684A-D07B-46E2-8988-625DDCE04E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08AD36-0ACD-4D64-9F78-5F8378D40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Zajímavosti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5B1F7E-B1EE-4CB1-AB05-AE0430F61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3252531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r>
              <a:rPr lang="cs-CZ" dirty="0"/>
              <a:t>Uzavření manželství v </a:t>
            </a:r>
            <a:r>
              <a:rPr lang="cs-CZ" dirty="0">
                <a:solidFill>
                  <a:srgbClr val="C00000"/>
                </a:solidFill>
              </a:rPr>
              <a:t>zastoupení</a:t>
            </a:r>
            <a:r>
              <a:rPr lang="cs-CZ" dirty="0"/>
              <a:t>? ANO</a:t>
            </a:r>
          </a:p>
          <a:p>
            <a:pPr lvl="1"/>
            <a:r>
              <a:rPr lang="cs-CZ" dirty="0"/>
              <a:t>plná moc, ale nenárokové</a:t>
            </a:r>
          </a:p>
          <a:p>
            <a:r>
              <a:rPr lang="cs-CZ" dirty="0"/>
              <a:t>Uzavření manželství v </a:t>
            </a:r>
            <a:r>
              <a:rPr lang="cs-CZ" dirty="0">
                <a:solidFill>
                  <a:srgbClr val="C00000"/>
                </a:solidFill>
              </a:rPr>
              <a:t>zahraničí</a:t>
            </a:r>
            <a:r>
              <a:rPr lang="cs-CZ" dirty="0"/>
              <a:t>? ANO</a:t>
            </a:r>
          </a:p>
          <a:p>
            <a:pPr lvl="1"/>
            <a:r>
              <a:rPr lang="cs-CZ" dirty="0"/>
              <a:t>Uznání: zvláštní matrika Brno-střed</a:t>
            </a:r>
          </a:p>
          <a:p>
            <a:r>
              <a:rPr lang="cs-CZ" dirty="0"/>
              <a:t>Uzavření v </a:t>
            </a:r>
            <a:r>
              <a:rPr lang="cs-CZ" dirty="0">
                <a:solidFill>
                  <a:srgbClr val="C00000"/>
                </a:solidFill>
              </a:rPr>
              <a:t>přímém ohrožení života</a:t>
            </a:r>
            <a:r>
              <a:rPr lang="cs-CZ" dirty="0"/>
              <a:t>? ANO</a:t>
            </a:r>
          </a:p>
          <a:p>
            <a:pPr lvl="1"/>
            <a:r>
              <a:rPr lang="cs-CZ" dirty="0"/>
              <a:t>v ČR: kterýkoliv organ veřejné moci (či organ oprávněné církve u církevního sňatku)</a:t>
            </a:r>
          </a:p>
          <a:p>
            <a:pPr lvl="1"/>
            <a:r>
              <a:rPr lang="cs-CZ" dirty="0"/>
              <a:t>v zahraničí: velitel lodi či letadla plující/letící pod vlajkou ČR, velitel vojenské jednotky v zahraničí</a:t>
            </a:r>
          </a:p>
        </p:txBody>
      </p:sp>
    </p:spTree>
    <p:extLst>
      <p:ext uri="{BB962C8B-B14F-4D97-AF65-F5344CB8AC3E}">
        <p14:creationId xmlns:p14="http://schemas.microsoft.com/office/powerpoint/2010/main" val="3287662321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ped-prezentace-16-9-cz-v11.potx" id="{BF980F82-0351-4C4C-85E7-AC1CF4DBE477}" vid="{193BAAB5-9875-4D70-AE35-2537A0D5A484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muni-ped-prezentace-16-9-cz-v11</Template>
  <TotalTime>0</TotalTime>
  <Words>1347</Words>
  <Application>Microsoft Office PowerPoint</Application>
  <PresentationFormat>Widescreen</PresentationFormat>
  <Paragraphs>200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Tahoma</vt:lpstr>
      <vt:lpstr>Wingdings</vt:lpstr>
      <vt:lpstr>Prezentace_MU_CZ</vt:lpstr>
      <vt:lpstr>Rodinné právo – základy </vt:lpstr>
      <vt:lpstr>Právní úprava</vt:lpstr>
      <vt:lpstr>Vztahy mezi manžely</vt:lpstr>
      <vt:lpstr>Manželství</vt:lpstr>
      <vt:lpstr>Zákonné překážky</vt:lpstr>
      <vt:lpstr>Zákonné překážky</vt:lpstr>
      <vt:lpstr>Kdy ze zákona vzniká manželství?</vt:lpstr>
      <vt:lpstr>Formy</vt:lpstr>
      <vt:lpstr>Zajímavosti</vt:lpstr>
      <vt:lpstr>Vzájemná práva a povinnosti</vt:lpstr>
      <vt:lpstr>Společné jmění manželů </vt:lpstr>
      <vt:lpstr>Zákonný režim</vt:lpstr>
      <vt:lpstr>Co nespadá do SJM – výjimky </vt:lpstr>
      <vt:lpstr>Smluvený režim</vt:lpstr>
      <vt:lpstr>Režim založený rozhodnutím soudu</vt:lpstr>
      <vt:lpstr>Vypořádání SJM</vt:lpstr>
      <vt:lpstr>Vyživovací povinnost mezi manžely</vt:lpstr>
      <vt:lpstr>Zánik manželství</vt:lpstr>
      <vt:lpstr>Zrušení manželství rozvodem</vt:lpstr>
      <vt:lpstr>Rozvod </vt:lpstr>
      <vt:lpstr>Pamatuj</vt:lpstr>
      <vt:lpstr>Soud nemusí manželství rozvést</vt:lpstr>
      <vt:lpstr>Důsledky rozvodu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Radovan Malachta</dc:creator>
  <cp:lastModifiedBy>Radovan Malachta</cp:lastModifiedBy>
  <cp:revision>105</cp:revision>
  <cp:lastPrinted>1601-01-01T00:00:00Z</cp:lastPrinted>
  <dcterms:created xsi:type="dcterms:W3CDTF">2022-09-19T06:49:37Z</dcterms:created>
  <dcterms:modified xsi:type="dcterms:W3CDTF">2022-11-29T15:34:04Z</dcterms:modified>
</cp:coreProperties>
</file>