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handoutMasterIdLst>
    <p:handoutMasterId r:id="rId32"/>
  </p:handoutMasterIdLst>
  <p:sldIdLst>
    <p:sldId id="262" r:id="rId2"/>
    <p:sldId id="271" r:id="rId3"/>
    <p:sldId id="272" r:id="rId4"/>
    <p:sldId id="273" r:id="rId5"/>
    <p:sldId id="274" r:id="rId6"/>
    <p:sldId id="275" r:id="rId7"/>
    <p:sldId id="293" r:id="rId8"/>
    <p:sldId id="294" r:id="rId9"/>
    <p:sldId id="295" r:id="rId10"/>
    <p:sldId id="296" r:id="rId11"/>
    <p:sldId id="277" r:id="rId12"/>
    <p:sldId id="280" r:id="rId13"/>
    <p:sldId id="279" r:id="rId14"/>
    <p:sldId id="276" r:id="rId15"/>
    <p:sldId id="278" r:id="rId16"/>
    <p:sldId id="283" r:id="rId17"/>
    <p:sldId id="285" r:id="rId18"/>
    <p:sldId id="284" r:id="rId19"/>
    <p:sldId id="290" r:id="rId20"/>
    <p:sldId id="291" r:id="rId21"/>
    <p:sldId id="288" r:id="rId22"/>
    <p:sldId id="287" r:id="rId23"/>
    <p:sldId id="292" r:id="rId24"/>
    <p:sldId id="286" r:id="rId25"/>
    <p:sldId id="281" r:id="rId26"/>
    <p:sldId id="282" r:id="rId27"/>
    <p:sldId id="289" r:id="rId28"/>
    <p:sldId id="270" r:id="rId29"/>
    <p:sldId id="268" r:id="rId30"/>
  </p:sldIdLst>
  <p:sldSz cx="12192000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F7300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741"/>
  </p:normalViewPr>
  <p:slideViewPr>
    <p:cSldViewPr snapToGrid="0">
      <p:cViewPr>
        <p:scale>
          <a:sx n="79" d="100"/>
          <a:sy n="79" d="100"/>
        </p:scale>
        <p:origin x="416" y="70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y.com/cs/-Zobrazit---p%C5%99idat-vrstvy/overlays?currents,39.349,-52.022,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ion.cnn.com/2015/02/26/world/subway-cars-coral-reef/index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mnn.com/green-tech/transportation/photos/transcendent-transportation-graveyards/redbird-reef-delaware" TargetMode="External"/><Relationship Id="rId4" Type="http://schemas.openxmlformats.org/officeDocument/2006/relationships/hyperlink" Target="https://www.idnes.cz/zpravy/zahranicni/newyorske-metro-je-precpane-i-v-mori.A080520_172945_zahranicni_miz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ion.cnn.com/2015/02/26/world/subway-cars-coral-reef/index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dnes.cz/zpravy/zahranicni/newyorske-metro-je-precpane-i-v-mori.A080520_172945_zahranicni_miz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ion.cnn.com/2015/02/26/world/subway-cars-coral-reef/index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dnes.cz/zpravy/zahranicni/newyorske-metro-je-precpane-i-v-mori.A080520_172945_zahranicni_miz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rogueoutdoorsman.com/dec-announces-new-marine-habitat-created-at-moriches-reef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jscuba.net/reefs/site_nj_brightliners.php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y.com/cs/-Zobrazit---p%C5%99idat-vrstvy/overlays?currents,39.349,-52.022,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 sympozia: sdílet zkušenosti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64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https://www.windy.com/cs/-Zobrazit---p%C5%99idat-vrstvy/overlays?currents,39.349,-52.022,5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419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447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https://edition.cnn.com/2015/02/26/world/subway-cars-coral-reef/index.html</a:t>
            </a:r>
            <a:endParaRPr lang="cs-CZ" dirty="0"/>
          </a:p>
          <a:p>
            <a:r>
              <a:rPr lang="cs-CZ" dirty="0">
                <a:hlinkClick r:id="rId4"/>
              </a:rPr>
              <a:t>https://www.idnes.cz/zpravy/zahranicni/newyorske-metro-je-precpane-i-v-mori.A080520_172945_zahranicni_miz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https://archpaper.com/2016/03/dump-subway-cars-dumped-atlantic-create-artificial-reef/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hlinkClick r:id="rId5"/>
              </a:rPr>
              <a:t>https://www.mnn.com/green-tech/transportation/photos/transcendent-transportation-graveyards/redbird-reef-delaware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https://edition.cnn.com/2015/02/26/world/subway-cars-coral-reef/index.html</a:t>
            </a:r>
            <a:endParaRPr lang="cs-CZ" dirty="0"/>
          </a:p>
          <a:p>
            <a:r>
              <a:rPr lang="cs-CZ" dirty="0">
                <a:hlinkClick r:id="rId4"/>
              </a:rPr>
              <a:t>https://www.idnes.cz/zpravy/zahranicni/newyorske-metro-je-precpane-i-v-mori.A080520_172945_zahranicni_miz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https://archpaper.com/2016/03/dump-subway-cars-dumped-atlantic-create-artificial-reef/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827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https://edition.cnn.com/2015/02/26/world/subway-cars-coral-reef/index.html</a:t>
            </a:r>
            <a:endParaRPr lang="cs-CZ" dirty="0"/>
          </a:p>
          <a:p>
            <a:r>
              <a:rPr lang="cs-CZ" dirty="0">
                <a:hlinkClick r:id="rId4"/>
              </a:rPr>
              <a:t>https://www.idnes.cz/zpravy/zahranicni/newyorske-metro-je-precpane-i-v-mori.A080520_172945_zahranicni_miz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https://archpaper.com/2016/03/dump-subway-cars-dumped-atlantic-create-artificial-reef/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876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33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https://therogueoutdoorsman.com/dec-announces-new-marine-habitat-created-at-moriches-reef/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2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350 000 pracovních</a:t>
            </a:r>
            <a:r>
              <a:rPr lang="cs-CZ" baseline="0" dirty="0"/>
              <a:t> míst </a:t>
            </a:r>
          </a:p>
          <a:p>
            <a:r>
              <a:rPr lang="cs-CZ" baseline="0" dirty="0"/>
              <a:t>Hot </a:t>
            </a:r>
            <a:r>
              <a:rPr lang="cs-CZ" baseline="0" dirty="0" err="1"/>
              <a:t>spots</a:t>
            </a:r>
            <a:endParaRPr lang="cs-CZ" baseline="0" dirty="0"/>
          </a:p>
          <a:p>
            <a:r>
              <a:rPr lang="cs-CZ" baseline="0" dirty="0"/>
              <a:t>výzkum – vytváří nový život nebo jen přitahují to, co už v oceánu stejně je?</a:t>
            </a:r>
          </a:p>
          <a:p>
            <a:r>
              <a:rPr lang="cs-CZ" dirty="0"/>
              <a:t>habitat</a:t>
            </a:r>
            <a:r>
              <a:rPr lang="cs-CZ" baseline="0" dirty="0"/>
              <a:t> pro 150 mořských živočišných druhů</a:t>
            </a:r>
          </a:p>
          <a:p>
            <a:r>
              <a:rPr lang="cs-CZ" baseline="0" dirty="0"/>
              <a:t>Vliv bouří, soli a písku</a:t>
            </a:r>
          </a:p>
          <a:p>
            <a:endParaRPr lang="cs-CZ" dirty="0"/>
          </a:p>
          <a:p>
            <a:r>
              <a:rPr lang="cs-CZ" dirty="0">
                <a:hlinkClick r:id="rId3"/>
              </a:rPr>
              <a:t>https://njscuba.net/reefs/site_nj_brightliners.php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470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75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https://www.windy.com/cs/-Zobrazit---p%C5%99idat-vrstvy/overlays?currents,39.349,-52.022,5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9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051C32-BBE1-4467-9DA7-7AC76538B95C}" type="datetime1">
              <a:rPr lang="cs-CZ" smtClean="0"/>
              <a:t>25.09.2022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 dirty="0"/>
              <a:t>Přidejte zápatí.</a:t>
            </a:r>
          </a:p>
        </p:txBody>
      </p:sp>
    </p:spTree>
    <p:extLst>
      <p:ext uri="{BB962C8B-B14F-4D97-AF65-F5344CB8AC3E}">
        <p14:creationId xmlns:p14="http://schemas.microsoft.com/office/powerpoint/2010/main" val="25300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lepsiubuducnostzeme.sk/kurz2/story_html5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lepsiageografia@gmail.co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nn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77" y="1634088"/>
            <a:ext cx="9787919" cy="17949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5400" dirty="0">
                <a:latin typeface="+mn-lt"/>
              </a:rPr>
              <a:t>Světový oceán:</a:t>
            </a:r>
            <a:br>
              <a:rPr lang="cs-CZ" sz="5400" dirty="0">
                <a:latin typeface="+mn-lt"/>
              </a:rPr>
            </a:br>
            <a:r>
              <a:rPr lang="cs-CZ" sz="5400" dirty="0">
                <a:latin typeface="+mn-lt"/>
              </a:rPr>
              <a:t>jak na něj ve výuce?</a:t>
            </a:r>
            <a:endParaRPr lang="cs-CZ" sz="60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030" y="3730696"/>
            <a:ext cx="9787918" cy="943405"/>
          </a:xfrm>
        </p:spPr>
        <p:txBody>
          <a:bodyPr/>
          <a:lstStyle/>
          <a:p>
            <a:pPr algn="ctr"/>
            <a:r>
              <a:rPr lang="cs-CZ" dirty="0"/>
              <a:t>Petr Knecht</a:t>
            </a:r>
          </a:p>
        </p:txBody>
      </p:sp>
    </p:spTree>
    <p:extLst>
      <p:ext uri="{BB962C8B-B14F-4D97-AF65-F5344CB8AC3E}">
        <p14:creationId xmlns:p14="http://schemas.microsoft.com/office/powerpoint/2010/main" val="301658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3887" t="-1201" r="-1990" b="1201"/>
          <a:stretch/>
        </p:blipFill>
        <p:spPr>
          <a:xfrm>
            <a:off x="2063260" y="0"/>
            <a:ext cx="8117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748071-02FC-ED0B-DE06-DF630D1347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6423F7-EE9C-8879-38BF-58F046816F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26C773-95C9-F40C-DC5C-7ED53B8D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Očekávané výstupy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E5FDA97-E551-0484-3020-6C8F5A9A0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Z-9-3-01 lokalizuje na mapách světadíly, </a:t>
            </a:r>
            <a:r>
              <a:rPr lang="cs-CZ" sz="2000" b="1" u="sng" dirty="0"/>
              <a:t>oceány</a:t>
            </a:r>
            <a:r>
              <a:rPr lang="cs-CZ" sz="2000" b="1" dirty="0"/>
              <a:t> </a:t>
            </a:r>
            <a:r>
              <a:rPr lang="cs-CZ" sz="2000" dirty="0"/>
              <a:t>a makroregiony světa podle zvolených kritérií, srovnává jejich postavení, rozvojová jádra a periferní zóny</a:t>
            </a:r>
          </a:p>
          <a:p>
            <a:r>
              <a:rPr lang="cs-CZ" sz="2000" dirty="0"/>
              <a:t>Z-9-3-02 porovnává a přiměřeně hodnotí polohu, rozlohu, přírodní, kulturní, společenské, politické a hospodářské poměry, zvláštnosti a podobnosti, potenciál a bariéry jednotlivých světadílů, </a:t>
            </a:r>
            <a:r>
              <a:rPr lang="cs-CZ" sz="2000" b="1" u="sng" dirty="0"/>
              <a:t>oceánů</a:t>
            </a:r>
            <a:r>
              <a:rPr lang="cs-CZ" sz="2000" b="1" dirty="0"/>
              <a:t>, </a:t>
            </a:r>
            <a:r>
              <a:rPr lang="cs-CZ" sz="2000" dirty="0"/>
              <a:t>vybraných makroregionů světa a vybraných (modelových) států</a:t>
            </a:r>
          </a:p>
        </p:txBody>
      </p:sp>
    </p:spTree>
    <p:extLst>
      <p:ext uri="{BB962C8B-B14F-4D97-AF65-F5344CB8AC3E}">
        <p14:creationId xmlns:p14="http://schemas.microsoft.com/office/powerpoint/2010/main" val="111008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235C25-78F6-5B3F-299E-8191845CD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7E49CA-5B32-CC57-7741-26E057235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10" name="Zástupný obsah 9" descr="Obsah obrázku text, noviny, snímek obrazovky&#10;&#10;Popis byl vytvořen automaticky">
            <a:extLst>
              <a:ext uri="{FF2B5EF4-FFF2-40B4-BE49-F238E27FC236}">
                <a16:creationId xmlns:a16="http://schemas.microsoft.com/office/drawing/2014/main" id="{98D616DF-DFA9-D383-B58C-603135D2A151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t="7853" r="2717" b="6018"/>
          <a:stretch/>
        </p:blipFill>
        <p:spPr>
          <a:xfrm>
            <a:off x="540000" y="961328"/>
            <a:ext cx="3747489" cy="4935344"/>
          </a:xfr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7587D4BC-BB26-B51C-87D6-152FDC722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" b="6026"/>
          <a:stretch/>
        </p:blipFill>
        <p:spPr>
          <a:xfrm>
            <a:off x="4463500" y="945788"/>
            <a:ext cx="6833688" cy="493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235C25-78F6-5B3F-299E-8191845CD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7E49CA-5B32-CC57-7741-26E057235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/>
          </a:p>
        </p:txBody>
      </p:sp>
      <p:pic>
        <p:nvPicPr>
          <p:cNvPr id="14" name="Obrázek 13" descr="Obsah obrázku text, noviny, snímek obrazovky, dokument&#10;&#10;Popis byl vytvořen automaticky">
            <a:extLst>
              <a:ext uri="{FF2B5EF4-FFF2-40B4-BE49-F238E27FC236}">
                <a16:creationId xmlns:a16="http://schemas.microsoft.com/office/drawing/2014/main" id="{1987C38A-01B9-E925-AFD0-F1C041F1F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521659"/>
            <a:ext cx="7093125" cy="531984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2B4D55F-A262-7D01-65DC-92B0CF3C6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7324" y="1186638"/>
            <a:ext cx="5319843" cy="39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9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20B245-711E-2DB2-3A5E-7EF2340386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E0AE64-ADFA-4470-28AA-1E3E8C71A5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F179BB-608F-6395-3F6F-67910A38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Konceptový přístup: co to je?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A35D97D-93B5-4124-8472-A3D082857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285" y="1544897"/>
            <a:ext cx="6911091" cy="4935103"/>
          </a:xfrm>
          <a:prstGeom prst="rect">
            <a:avLst/>
          </a:prstGeom>
        </p:spPr>
      </p:pic>
      <p:pic>
        <p:nvPicPr>
          <p:cNvPr id="7" name="Picture 2" descr="Modrá je dobrá? Recenze Koncepce geografického vzdělávání. Certifikovaná  metodika. – Vzdělavatel">
            <a:extLst>
              <a:ext uri="{FF2B5EF4-FFF2-40B4-BE49-F238E27FC236}">
                <a16:creationId xmlns:a16="http://schemas.microsoft.com/office/drawing/2014/main" id="{6F0DF88B-B62C-3B17-D404-F97AB487A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00" y="3762375"/>
            <a:ext cx="2780266" cy="196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3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FA740D-A9A4-2223-F162-F13A55ACF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8D4D2B-1093-8190-CFA9-F1EB9CA230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1031" name="Title 3">
            <a:extLst>
              <a:ext uri="{FF2B5EF4-FFF2-40B4-BE49-F238E27FC236}">
                <a16:creationId xmlns:a16="http://schemas.microsoft.com/office/drawing/2014/main" id="{57919907-9568-EBA9-90C0-D4683175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 dirty="0" err="1"/>
              <a:t>Učebnice</a:t>
            </a:r>
            <a:r>
              <a:rPr lang="en-US" dirty="0"/>
              <a:t> </a:t>
            </a:r>
            <a:r>
              <a:rPr lang="en-US" dirty="0" err="1"/>
              <a:t>nejsou</a:t>
            </a:r>
            <a:r>
              <a:rPr lang="en-US" dirty="0"/>
              <a:t> Bible!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A2593F-2F0E-02C7-B84A-78CCC69F4E00}"/>
              </a:ext>
            </a:extLst>
          </p:cNvPr>
          <p:cNvPicPr>
            <a:picLocks noGrp="1" noChangeAspect="1" noChangeArrowheads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152" y="1701505"/>
            <a:ext cx="4195693" cy="413999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Content Placeholder 5">
            <a:extLst>
              <a:ext uri="{FF2B5EF4-FFF2-40B4-BE49-F238E27FC236}">
                <a16:creationId xmlns:a16="http://schemas.microsoft.com/office/drawing/2014/main" id="{10B5036C-9F7C-D31F-8B3C-CBBDB4007CF1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/>
          <a:lstStyle/>
          <a:p>
            <a:pPr marL="72000" indent="0">
              <a:buNone/>
            </a:pPr>
            <a:r>
              <a:rPr lang="en-US" dirty="0">
                <a:hlinkClick r:id="rId3"/>
              </a:rPr>
              <a:t>https://www.prelepsiubuducnostzeme.sk/kurz2/story_html5.html</a:t>
            </a:r>
            <a:endParaRPr lang="en-US" dirty="0"/>
          </a:p>
          <a:p>
            <a:endParaRPr lang="en-US" dirty="0"/>
          </a:p>
          <a:p>
            <a:pPr marL="72000" indent="0">
              <a:buNone/>
            </a:pP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Ak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ste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študentom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učiteľstva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geografie na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vysokej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škole (neplatí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pre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externé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a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rozširujúce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štúdium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), členstvo na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Lepšej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geografii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môžete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získať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úplne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bezplatne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! Stačí,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ak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nám e-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mailom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(na adresu </a:t>
            </a:r>
            <a:r>
              <a:rPr lang="cs-CZ" sz="1600" b="0" i="0" u="none" strike="noStrike" dirty="0">
                <a:solidFill>
                  <a:srgbClr val="2289AC"/>
                </a:solidFill>
                <a:effectLst/>
                <a:latin typeface="Exo 2"/>
                <a:hlinkClick r:id="rId4"/>
              </a:rPr>
              <a:t>lepsiageografia@gmail.com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) pošlete sken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potvrdenia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o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Exo 2"/>
              </a:rPr>
              <a:t>návšteve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Exo 2"/>
              </a:rPr>
              <a:t> školy.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1703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13E6AA-EE0F-A07F-0596-1ADF3F5F15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58D53C-072A-DE86-3668-2295778B5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673C9C-651A-6F91-E8A2-3D6C128C2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5E521815-6CDF-86C6-79AD-9E8BC35C24AA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r="2877" b="9830"/>
          <a:stretch/>
        </p:blipFill>
        <p:spPr>
          <a:xfrm>
            <a:off x="540000" y="378000"/>
            <a:ext cx="9724648" cy="6102000"/>
          </a:xfrm>
        </p:spPr>
      </p:pic>
    </p:spTree>
    <p:extLst>
      <p:ext uri="{BB962C8B-B14F-4D97-AF65-F5344CB8AC3E}">
        <p14:creationId xmlns:p14="http://schemas.microsoft.com/office/powerpoint/2010/main" val="1705701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13E6AA-EE0F-A07F-0596-1ADF3F5F15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58D53C-072A-DE86-3668-2295778B5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673C9C-651A-6F91-E8A2-3D6C128C2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F9A39DE-2ADD-7CA3-1458-F78A0C33F449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7" b="25375"/>
          <a:stretch/>
        </p:blipFill>
        <p:spPr>
          <a:xfrm>
            <a:off x="5964477" y="1478473"/>
            <a:ext cx="5879907" cy="3519194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0A1554-5BAF-298F-514D-5DD53F994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8518" r="10498" b="19145"/>
          <a:stretch/>
        </p:blipFill>
        <p:spPr>
          <a:xfrm>
            <a:off x="414000" y="1478473"/>
            <a:ext cx="5448106" cy="351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21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BA9310-CA11-8805-71D5-CF5D559F0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0209FB-614F-081D-E230-B073C640B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879064-A987-B383-3BF6-112ABDA6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93AC08F9-216E-6A43-3F33-F2C796E3C5EC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4" r="3056" b="13190"/>
          <a:stretch/>
        </p:blipFill>
        <p:spPr>
          <a:xfrm>
            <a:off x="414000" y="378000"/>
            <a:ext cx="9253858" cy="5760000"/>
          </a:xfrm>
        </p:spPr>
      </p:pic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9DCC280A-3B65-E767-4818-12AC0022E328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05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371DFD-46D6-AA9D-BA67-00B08AAAC7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7833BA-D183-7A23-695B-48E793C79A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77F335-CA42-9737-22B9-10F8F15D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33F05ACB-B050-2EBF-98E4-ACC8B59B54B5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t="-981" r="8306" b="5757"/>
          <a:stretch/>
        </p:blipFill>
        <p:spPr>
          <a:xfrm>
            <a:off x="600183" y="378000"/>
            <a:ext cx="5927835" cy="5528845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5349DA-71C6-14BC-EBAD-A87E0824FEF6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65EBDB93-926E-7239-7355-D63801C23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r="29371"/>
          <a:stretch/>
        </p:blipFill>
        <p:spPr>
          <a:xfrm>
            <a:off x="6647835" y="464801"/>
            <a:ext cx="4263968" cy="54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5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B6DF81E-6A61-4A47-830B-56F6887C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A1A2A4D-414F-4E8C-8934-9443A5D6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25.09.2022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5BE4E0-74E4-4CFE-BBE9-1A5BE94A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2BA30BD-07E5-46F5-8D90-35045CBF4BBD}"/>
              </a:ext>
            </a:extLst>
          </p:cNvPr>
          <p:cNvSpPr/>
          <p:nvPr/>
        </p:nvSpPr>
        <p:spPr>
          <a:xfrm>
            <a:off x="8337050" y="630918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/>
              </a:rPr>
              <a:t>Zdroj: https://www.mnn.com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9ADC19D-3CB1-4174-99CA-DAD987B04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01" y="176555"/>
            <a:ext cx="10990385" cy="61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7DE37D-9880-5749-8DCD-C26D3BD8DB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52DD0F-8463-4005-BEA1-747B4498E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FE547E-D022-3138-49D6-E0CBEFEB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8AB86657-2CB7-0DB4-C653-3044B962ABD1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8748" r="7449" b="7986"/>
          <a:stretch/>
        </p:blipFill>
        <p:spPr>
          <a:xfrm>
            <a:off x="718800" y="378000"/>
            <a:ext cx="8094124" cy="5583852"/>
          </a:xfrm>
        </p:spPr>
      </p:pic>
    </p:spTree>
    <p:extLst>
      <p:ext uri="{BB962C8B-B14F-4D97-AF65-F5344CB8AC3E}">
        <p14:creationId xmlns:p14="http://schemas.microsoft.com/office/powerpoint/2010/main" val="2302411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092E0C-7C96-3DAD-E4A1-D454AA8D51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07FDB8-6CA8-E172-B6F1-6B8B57513D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AC4D9A-5C88-C96C-98CF-BE100E32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F7404B1-C17F-EA7E-EBA1-590AC31EA9D7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" r="4676" b="9050"/>
          <a:stretch/>
        </p:blipFill>
        <p:spPr>
          <a:xfrm>
            <a:off x="472789" y="570606"/>
            <a:ext cx="8167211" cy="5270897"/>
          </a:xfrm>
        </p:spPr>
      </p:pic>
    </p:spTree>
    <p:extLst>
      <p:ext uri="{BB962C8B-B14F-4D97-AF65-F5344CB8AC3E}">
        <p14:creationId xmlns:p14="http://schemas.microsoft.com/office/powerpoint/2010/main" val="853697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C81EB5-CB42-0077-F103-42BE0E9D85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078C33-F818-53C3-436A-6922951F40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E14374-DC3F-8BFE-372F-C0266B84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622B6A6-22AD-E62C-A957-0A3311D0270B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71422"/>
            <a:ext cx="7379525" cy="5534644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03E815-38B7-5D72-785E-D43542E708AA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452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6650C7-69EF-D5F5-B21B-4D1644E4ED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2CE697-4200-EAEF-AB8E-F2663F3CD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D3E51A-D121-E31A-4B1E-86E857DB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2" y="551421"/>
            <a:ext cx="10753200" cy="451576"/>
          </a:xfrm>
        </p:spPr>
        <p:txBody>
          <a:bodyPr/>
          <a:lstStyle/>
          <a:p>
            <a:r>
              <a:rPr lang="cs-CZ" dirty="0"/>
              <a:t>Znečištění </a:t>
            </a:r>
            <a:br>
              <a:rPr lang="cs-CZ" dirty="0"/>
            </a:br>
            <a:r>
              <a:rPr lang="cs-CZ" dirty="0"/>
              <a:t>plasty</a:t>
            </a: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D1FAF4D9-4F0C-5A8A-A0AD-71E599C98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r="3717" b="8137"/>
          <a:stretch/>
        </p:blipFill>
        <p:spPr>
          <a:xfrm>
            <a:off x="414000" y="551421"/>
            <a:ext cx="7657892" cy="53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42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6650C7-69EF-D5F5-B21B-4D1644E4ED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2CE697-4200-EAEF-AB8E-F2663F3CD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C8A04F27-93CA-1D87-0A69-81771B2ABD6C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 b="14008"/>
          <a:stretch/>
        </p:blipFill>
        <p:spPr>
          <a:xfrm>
            <a:off x="540000" y="567722"/>
            <a:ext cx="8100000" cy="5443225"/>
          </a:xfrm>
        </p:spPr>
      </p:pic>
    </p:spTree>
    <p:extLst>
      <p:ext uri="{BB962C8B-B14F-4D97-AF65-F5344CB8AC3E}">
        <p14:creationId xmlns:p14="http://schemas.microsoft.com/office/powerpoint/2010/main" val="749672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6650C7-69EF-D5F5-B21B-4D1644E4ED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2CE697-4200-EAEF-AB8E-F2663F3CD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D3E51A-D121-E31A-4B1E-86E857DB5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Znečištění plasty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108CD74-69EE-F3AF-87EF-4E7B1AEAFE2B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3"/>
          <a:stretch/>
        </p:blipFill>
        <p:spPr>
          <a:xfrm rot="5400000">
            <a:off x="2383142" y="-305728"/>
            <a:ext cx="4593715" cy="8011032"/>
          </a:xfrm>
        </p:spPr>
      </p:pic>
    </p:spTree>
    <p:extLst>
      <p:ext uri="{BB962C8B-B14F-4D97-AF65-F5344CB8AC3E}">
        <p14:creationId xmlns:p14="http://schemas.microsoft.com/office/powerpoint/2010/main" val="2777002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C8CCE4-AA10-9B75-679F-A64362E26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6A6DBB-E759-122F-6ECB-36652F05D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CAD305-38F4-B6C3-A47E-E8F6A0E44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66435B0-B332-BA60-74A3-A9A508FF3881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9" y="1814512"/>
            <a:ext cx="5219700" cy="3914775"/>
          </a:xfrm>
        </p:spPr>
      </p:pic>
      <p:pic>
        <p:nvPicPr>
          <p:cNvPr id="10" name="Zástupný obsah 9" descr="Obsah obrázku interiér, osoba, přeplněné&#10;&#10;Popis byl vytvořen automaticky">
            <a:extLst>
              <a:ext uri="{FF2B5EF4-FFF2-40B4-BE49-F238E27FC236}">
                <a16:creationId xmlns:a16="http://schemas.microsoft.com/office/drawing/2014/main" id="{9DF69E18-87E7-5B31-7502-A531ADEC3027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1814512"/>
            <a:ext cx="5219700" cy="3914775"/>
          </a:xfrm>
        </p:spPr>
      </p:pic>
    </p:spTree>
    <p:extLst>
      <p:ext uri="{BB962C8B-B14F-4D97-AF65-F5344CB8AC3E}">
        <p14:creationId xmlns:p14="http://schemas.microsoft.com/office/powerpoint/2010/main" val="1898202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092E0C-7C96-3DAD-E4A1-D454AA8D51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07FDB8-6CA8-E172-B6F1-6B8B57513D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AC4D9A-5C88-C96C-98CF-BE100E32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34B0AC0-24CC-47DA-9548-A18BA12CCB5E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8691" r="6968" b="10737"/>
          <a:stretch/>
        </p:blipFill>
        <p:spPr>
          <a:xfrm>
            <a:off x="539999" y="638357"/>
            <a:ext cx="7919999" cy="5380140"/>
          </a:xfrm>
        </p:spPr>
      </p:pic>
    </p:spTree>
    <p:extLst>
      <p:ext uri="{BB962C8B-B14F-4D97-AF65-F5344CB8AC3E}">
        <p14:creationId xmlns:p14="http://schemas.microsoft.com/office/powerpoint/2010/main" val="1863013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EB124E-CB55-140E-E695-4646D20EBC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60360"/>
            <a:ext cx="2023200" cy="21964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36F1C9-9327-C570-7274-D55D0F1D0B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239900-018E-659C-352A-7B0D9CEC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77835"/>
            <a:ext cx="10753200" cy="451576"/>
          </a:xfrm>
        </p:spPr>
        <p:txBody>
          <a:bodyPr anchor="t">
            <a:normAutofit fontScale="90000"/>
          </a:bodyPr>
          <a:lstStyle/>
          <a:p>
            <a:r>
              <a:rPr lang="cs-CZ" sz="3100" dirty="0" err="1"/>
              <a:t>Konceptový</a:t>
            </a:r>
            <a:r>
              <a:rPr lang="cs-CZ" sz="3100" dirty="0"/>
              <a:t> přístup: příklad z výuky regionální geografie</a:t>
            </a:r>
            <a:br>
              <a:rPr lang="cs-CZ" sz="2200" dirty="0"/>
            </a:br>
            <a:r>
              <a:rPr lang="cs-CZ" sz="2200" dirty="0"/>
              <a:t>Námořní doprava: faktor vzestupu a pádu globalizovaného světa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07E4206-C736-46FB-93F6-FF595BDD5D0F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1454955" y="1792768"/>
            <a:ext cx="3947157" cy="4410233"/>
          </a:xfrm>
          <a:prstGeom prst="rect">
            <a:avLst/>
          </a:prstGeom>
          <a:noFill/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D7CB346-A0A5-E50E-9748-F2DE5D11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977" y="1614488"/>
            <a:ext cx="4716068" cy="4350571"/>
          </a:xfrm>
          <a:prstGeom prst="rect">
            <a:avLst/>
          </a:prstGeom>
          <a:noFill/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51BF1CC-A619-2780-36FB-DB39D51C5C7D}"/>
              </a:ext>
            </a:extLst>
          </p:cNvPr>
          <p:cNvSpPr txBox="1"/>
          <p:nvPr/>
        </p:nvSpPr>
        <p:spPr>
          <a:xfrm>
            <a:off x="4986924" y="6203001"/>
            <a:ext cx="6215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[8]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63EBF64-6E0F-75FF-BB13-F9721EE4535C}"/>
              </a:ext>
            </a:extLst>
          </p:cNvPr>
          <p:cNvSpPr txBox="1"/>
          <p:nvPr/>
        </p:nvSpPr>
        <p:spPr>
          <a:xfrm>
            <a:off x="6213441" y="6203001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[8]</a:t>
            </a:r>
          </a:p>
        </p:txBody>
      </p:sp>
    </p:spTree>
    <p:extLst>
      <p:ext uri="{BB962C8B-B14F-4D97-AF65-F5344CB8AC3E}">
        <p14:creationId xmlns:p14="http://schemas.microsoft.com/office/powerpoint/2010/main" val="1447841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A3467D-7444-0B67-F11E-9A75DBF71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B40D20-F646-02AA-6FAB-E5079728F5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65C052-F0D7-FA9C-8E07-A5640BE0D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CDBD0D-19DA-3930-F192-EF853883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1010039" cy="4139998"/>
          </a:xfrm>
        </p:spPr>
        <p:txBody>
          <a:bodyPr vert="horz" lIns="0" tIns="0" rIns="0" bIns="0" rtlCol="0" anchor="t">
            <a:noAutofit/>
          </a:bodyPr>
          <a:lstStyle/>
          <a:p>
            <a:pPr marL="534670" indent="-463550">
              <a:lnSpc>
                <a:spcPct val="100000"/>
              </a:lnSpc>
              <a:buNone/>
            </a:pPr>
            <a:r>
              <a:rPr lang="cs-CZ" sz="2200" dirty="0"/>
              <a:t>[1] Lambert, D. (2021). </a:t>
            </a:r>
            <a:r>
              <a:rPr lang="cs-CZ" sz="2200" b="0" i="0" dirty="0">
                <a:effectLst/>
              </a:rPr>
              <a:t>Zeměpis. Spolu to zvládneme. </a:t>
            </a:r>
            <a:r>
              <a:rPr lang="cs-CZ" sz="2200" b="0" i="0" dirty="0" err="1">
                <a:effectLst/>
              </a:rPr>
              <a:t>Slovart</a:t>
            </a:r>
            <a:r>
              <a:rPr lang="cs-CZ" sz="2200" b="0" i="0" dirty="0">
                <a:effectLst/>
              </a:rPr>
              <a:t>.</a:t>
            </a:r>
            <a:endParaRPr lang="cs-CZ" sz="2200" dirty="0"/>
          </a:p>
          <a:p>
            <a:pPr marL="534670" indent="-463550">
              <a:lnSpc>
                <a:spcPct val="100000"/>
              </a:lnSpc>
              <a:buNone/>
            </a:pPr>
            <a:r>
              <a:rPr lang="cs-CZ" sz="2200" dirty="0"/>
              <a:t>[2] </a:t>
            </a:r>
            <a:r>
              <a:rPr lang="cs-CZ" sz="2200" dirty="0" err="1"/>
              <a:t>Steinlein</a:t>
            </a:r>
            <a:r>
              <a:rPr lang="cs-CZ" sz="2200" dirty="0"/>
              <a:t>, Ch. &amp; </a:t>
            </a:r>
            <a:r>
              <a:rPr lang="cs-CZ" sz="2200" dirty="0" err="1"/>
              <a:t>Scheier</a:t>
            </a:r>
            <a:r>
              <a:rPr lang="cs-CZ" sz="2200" dirty="0"/>
              <a:t>, M. (2021). Bez vody to nejde. Portál. </a:t>
            </a:r>
          </a:p>
          <a:p>
            <a:pPr marL="534670" indent="-463550">
              <a:lnSpc>
                <a:spcPct val="100000"/>
              </a:lnSpc>
              <a:buNone/>
            </a:pPr>
            <a:r>
              <a:rPr lang="cs-CZ" sz="2200" dirty="0"/>
              <a:t>[3] </a:t>
            </a:r>
            <a:r>
              <a:rPr lang="cs-CZ" sz="2200" dirty="0" err="1"/>
              <a:t>Gilpin</a:t>
            </a:r>
            <a:r>
              <a:rPr lang="cs-CZ" sz="2200" dirty="0"/>
              <a:t>, D. (2011). Mocné oceány. </a:t>
            </a:r>
            <a:r>
              <a:rPr lang="cs-CZ" sz="2200" dirty="0" err="1"/>
              <a:t>Readers</a:t>
            </a:r>
            <a:r>
              <a:rPr lang="cs-CZ" sz="2200" dirty="0"/>
              <a:t> Digest. </a:t>
            </a:r>
            <a:endParaRPr lang="cs-CZ" sz="2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3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B6DF81E-6A61-4A47-830B-56F6887C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A1A2A4D-414F-4E8C-8934-9443A5D6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25.09.2022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5BE4E0-74E4-4CFE-BBE9-1A5BE94A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2BA30BD-07E5-46F5-8D90-35045CBF4BBD}"/>
              </a:ext>
            </a:extLst>
          </p:cNvPr>
          <p:cNvSpPr/>
          <p:nvPr/>
        </p:nvSpPr>
        <p:spPr>
          <a:xfrm>
            <a:off x="9908071" y="6044625"/>
            <a:ext cx="2352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Zdroj: https://archpaper.com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E6C918-AC36-46C0-BEE8-82D8EAAF9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8071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5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B6DF81E-6A61-4A47-830B-56F6887C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A1A2A4D-414F-4E8C-8934-9443A5D6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25.09.2022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5BE4E0-74E4-4CFE-BBE9-1A5BE94A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2BA30BD-07E5-46F5-8D90-35045CBF4BBD}"/>
              </a:ext>
            </a:extLst>
          </p:cNvPr>
          <p:cNvSpPr/>
          <p:nvPr/>
        </p:nvSpPr>
        <p:spPr>
          <a:xfrm>
            <a:off x="7010340" y="5903972"/>
            <a:ext cx="62456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Zdroj: https://www.localike-newyork.com/blog/tag/subway/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3885"/>
            <a:ext cx="4384463" cy="328411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90122" cy="35738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63" y="0"/>
            <a:ext cx="7807537" cy="58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25.09.2022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9486" t="5726" r="9616" b="4929"/>
          <a:stretch/>
        </p:blipFill>
        <p:spPr>
          <a:xfrm>
            <a:off x="-1542157" y="-398454"/>
            <a:ext cx="1103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25.09.2022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11523323" cy="69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25.09.2022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0750" t="12963" r="48084" b="16815"/>
          <a:stretch/>
        </p:blipFill>
        <p:spPr>
          <a:xfrm>
            <a:off x="0" y="106680"/>
            <a:ext cx="7036186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25.09.2022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714" y="0"/>
            <a:ext cx="9195084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855569" y="6292334"/>
            <a:ext cx="1336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https://njscuba.net/reefs/misc_ecology.php</a:t>
            </a:r>
          </a:p>
        </p:txBody>
      </p:sp>
    </p:spTree>
    <p:extLst>
      <p:ext uri="{BB962C8B-B14F-4D97-AF65-F5344CB8AC3E}">
        <p14:creationId xmlns:p14="http://schemas.microsoft.com/office/powerpoint/2010/main" val="4178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muni-ped-prezentace-16-9-cz-v11 (1)</Template>
  <TotalTime>1625</TotalTime>
  <Words>650</Words>
  <Application>Microsoft Macintosh PowerPoint</Application>
  <PresentationFormat>Širokoúhlá obrazovka</PresentationFormat>
  <Paragraphs>115</Paragraphs>
  <Slides>29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Corbel</vt:lpstr>
      <vt:lpstr>Exo 2</vt:lpstr>
      <vt:lpstr>Tahoma</vt:lpstr>
      <vt:lpstr>Wingdings</vt:lpstr>
      <vt:lpstr>Prezentace_MU_CZ</vt:lpstr>
      <vt:lpstr>Světový oceán: jak na něj ve výuce?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Očekávané výstupy</vt:lpstr>
      <vt:lpstr>Prezentace aplikace PowerPoint</vt:lpstr>
      <vt:lpstr>Prezentace aplikace PowerPoint</vt:lpstr>
      <vt:lpstr>Konceptový přístup: co to je?</vt:lpstr>
      <vt:lpstr>Učebnice nejsou Bible!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Znečištění  plasty</vt:lpstr>
      <vt:lpstr>Prezentace aplikace PowerPoint</vt:lpstr>
      <vt:lpstr>Znečištění plasty</vt:lpstr>
      <vt:lpstr>Prezentace aplikace PowerPoint</vt:lpstr>
      <vt:lpstr>Prezentace aplikace PowerPoint</vt:lpstr>
      <vt:lpstr>Konceptový přístup: příklad z výuky regionální geografie Námořní doprava: faktor vzestupu a pádu globalizovaného světa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Konceptový přístup jako cesta k učitelské způsobilosti</dc:title>
  <dc:creator>Michaela Spurná</dc:creator>
  <cp:lastModifiedBy>Petr Knecht</cp:lastModifiedBy>
  <cp:revision>99</cp:revision>
  <cp:lastPrinted>2022-09-01T11:31:11Z</cp:lastPrinted>
  <dcterms:created xsi:type="dcterms:W3CDTF">2022-08-15T10:59:35Z</dcterms:created>
  <dcterms:modified xsi:type="dcterms:W3CDTF">2022-09-25T15:55:04Z</dcterms:modified>
</cp:coreProperties>
</file>