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  <p:sldMasterId id="2147483699" r:id="rId5"/>
  </p:sldMasterIdLst>
  <p:notesMasterIdLst>
    <p:notesMasterId r:id="rId19"/>
  </p:notesMasterIdLst>
  <p:handoutMasterIdLst>
    <p:handoutMasterId r:id="rId20"/>
  </p:handoutMasterIdLst>
  <p:sldIdLst>
    <p:sldId id="25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57" r:id="rId16"/>
    <p:sldId id="258" r:id="rId17"/>
    <p:sldId id="259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16E7F0E0-47A8-4110-9F1B-4AC7061693D4}">
          <p14:sldIdLst>
            <p14:sldId id="256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  <p14:section name="Grafické prvky" id="{99682414-5120-4F74-AC7A-BB53AE182C1A}">
          <p14:sldIdLst>
            <p14:sldId id="257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6270" autoAdjust="0"/>
  </p:normalViewPr>
  <p:slideViewPr>
    <p:cSldViewPr snapToGrid="0">
      <p:cViewPr>
        <p:scale>
          <a:sx n="100" d="100"/>
          <a:sy n="100" d="100"/>
        </p:scale>
        <p:origin x="-282" y="-1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xmlns="" id="{4E3F6318-453B-8AC0-84D8-B7532DD39E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475" y="702647"/>
            <a:ext cx="3186695" cy="117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>
                <a:solidFill>
                  <a:srgbClr val="0000DC"/>
                </a:solidFill>
              </a:defRPr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rgbClr val="0000DC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>
                <a:solidFill>
                  <a:srgbClr val="0000DC"/>
                </a:solidFill>
              </a:defRPr>
            </a:lvl1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rgbClr val="0000DC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>
                <a:solidFill>
                  <a:srgbClr val="0000DC"/>
                </a:solidFill>
              </a:defRPr>
            </a:lvl1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>
                <a:solidFill>
                  <a:srgbClr val="0000DC"/>
                </a:solidFill>
              </a:defRPr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Grafický objekt 15">
            <a:extLst>
              <a:ext uri="{FF2B5EF4-FFF2-40B4-BE49-F238E27FC236}">
                <a16:creationId xmlns:a16="http://schemas.microsoft.com/office/drawing/2014/main" xmlns="" id="{F9D8314B-EDEE-1B77-794D-EABB4177C3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20693" y="5996482"/>
            <a:ext cx="1424464" cy="52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xmlns="" id="{0BB1A771-4561-AD4C-028E-1B62439192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20693" y="5996482"/>
            <a:ext cx="1424464" cy="52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xmlns="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xmlns="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xmlns="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xmlns="" id="{D9EB9A61-AEE5-D6CB-D0CA-4B17E3EDC2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475" y="702647"/>
            <a:ext cx="3186695" cy="117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smtClean="0"/>
              <a:t>Kliknutím lze upravit styl předlohy.</a:t>
            </a:r>
            <a:endParaRPr lang="cs-CZ" noProof="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xmlns="" id="{9C2F07F3-551A-D7F0-BF01-A6D722E97B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371475" y="702647"/>
            <a:ext cx="3186694" cy="117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xmlns="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xmlns="" id="{706AEA02-0E5A-A73C-EB41-A78CE7374B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371475" y="702647"/>
            <a:ext cx="3186694" cy="117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xmlns="" id="{FA2596AD-0672-0443-5500-F8A66ED579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320693" y="5996482"/>
            <a:ext cx="1424464" cy="52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74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xmlns="" id="{70BFD67F-26A6-E29F-C77A-BB20D303C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3231393" y="2375835"/>
            <a:ext cx="5729213" cy="210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xmlns="" id="{4E3F6318-453B-8AC0-84D8-B7532DD39E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1475" y="702647"/>
            <a:ext cx="3186695" cy="117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0347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67AD159-5FFE-0D78-BFCE-B06472D3F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" r="27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 dirty="0"/>
              <a:t>Kliknutím lze upravit styl.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Kliknutím můžete upravit styl předlohy.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xmlns="" id="{4E3F6318-453B-8AC0-84D8-B7532DD39E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1475" y="702647"/>
            <a:ext cx="3186695" cy="117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0884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>
                <a:solidFill>
                  <a:srgbClr val="0000DC"/>
                </a:solidFill>
              </a:defRPr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solidFill>
                  <a:srgbClr val="0000DC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rgbClr val="0000DC"/>
                </a:solidFill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xmlns="" id="{453BA693-7D34-428F-9458-2042AEC903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xmlns="" id="{96F00C2C-AEBB-691A-88D0-4916CF819D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20693" y="5996482"/>
            <a:ext cx="1424464" cy="52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pos="740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67AD159-5FFE-0D78-BFCE-B06472D3F2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4" r="17084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 dirty="0"/>
              <a:t>Kliknutím lze upravit styl.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Kliknutím můžete upravit styl předlohy.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xmlns="" id="{4E3F6318-453B-8AC0-84D8-B7532DD39E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1475" y="702647"/>
            <a:ext cx="3186695" cy="117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885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67AD159-5FFE-0D78-BFCE-B06472D3F2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3" r="171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 dirty="0"/>
              <a:t>Kliknutím lze upravit styl.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Kliknutím můžete upravit styl předlohy.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xmlns="" id="{4E3F6318-453B-8AC0-84D8-B7532DD39E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1475" y="702647"/>
            <a:ext cx="3186695" cy="117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7690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67AD159-5FFE-0D78-BFCE-B06472D3F2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7" r="169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 dirty="0"/>
              <a:t>Kliknutím lze upravit styl.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Kliknutím můžete upravit styl předlohy.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xmlns="" id="{4E3F6318-453B-8AC0-84D8-B7532DD39E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1475" y="702647"/>
            <a:ext cx="3186695" cy="117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5287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67AD159-5FFE-0D78-BFCE-B06472D3F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2" t="7013" r="17534" b="20406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 dirty="0"/>
              <a:t>Kliknutím lze upravit styl.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Kliknutím můžete upravit styl předlohy.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xmlns="" id="{4E3F6318-453B-8AC0-84D8-B7532DD39E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1475" y="702647"/>
            <a:ext cx="3186695" cy="117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8944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67AD159-5FFE-0D78-BFCE-B06472D3F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0" r="5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 dirty="0"/>
              <a:t>Kliknutím lze upravit styl.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Kliknutím můžete upravit styl předlohy.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xmlns="" id="{4E3F6318-453B-8AC0-84D8-B7532DD39E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1475" y="702647"/>
            <a:ext cx="3186695" cy="117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2898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67AD159-5FFE-0D78-BFCE-B06472D3F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4" t="6196" r="19018" b="889"/>
          <a:stretch/>
        </p:blipFill>
        <p:spPr>
          <a:xfrm flipH="1">
            <a:off x="0" y="0"/>
            <a:ext cx="12192000" cy="6918158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 dirty="0"/>
              <a:t>Kliknutím lze upravit styl.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Kliknutím můžete upravit styl předlohy.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xmlns="" id="{4E3F6318-453B-8AC0-84D8-B7532DD39E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1475" y="702647"/>
            <a:ext cx="3186695" cy="117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5742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67AD159-5FFE-0D78-BFCE-B06472D3F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0"/>
          <a:stretch/>
        </p:blipFill>
        <p:spPr>
          <a:xfrm flipH="1">
            <a:off x="0" y="0"/>
            <a:ext cx="12192000" cy="6918158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 dirty="0"/>
              <a:t>Kliknutím lze upravit styl.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Kliknutím můžete upravit styl předlohy.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xmlns="" id="{4E3F6318-453B-8AC0-84D8-B7532DD39E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1475" y="702647"/>
            <a:ext cx="3186695" cy="117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6727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67AD159-5FFE-0D78-BFCE-B06472D3F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6" r="3760"/>
          <a:stretch/>
        </p:blipFill>
        <p:spPr>
          <a:xfrm flipH="1">
            <a:off x="0" y="0"/>
            <a:ext cx="12192000" cy="6918158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 dirty="0"/>
              <a:t>Kliknutím lze upravit styl.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Kliknutím můžete upravit styl předlohy.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xmlns="" id="{4E3F6318-453B-8AC0-84D8-B7532DD39E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1475" y="702647"/>
            <a:ext cx="3186695" cy="117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1626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67AD159-5FFE-0D78-BFCE-B06472D3F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3" r="13643"/>
          <a:stretch/>
        </p:blipFill>
        <p:spPr>
          <a:xfrm flipH="1">
            <a:off x="0" y="0"/>
            <a:ext cx="12192000" cy="6918158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 dirty="0"/>
              <a:t>Kliknutím lze upravit styl.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Kliknutím můžete upravit styl předlohy.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xmlns="" id="{4E3F6318-453B-8AC0-84D8-B7532DD39E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1475" y="702647"/>
            <a:ext cx="3186695" cy="117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1704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67AD159-5FFE-0D78-BFCE-B06472D3F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r="19149"/>
          <a:stretch/>
        </p:blipFill>
        <p:spPr>
          <a:xfrm>
            <a:off x="0" y="0"/>
            <a:ext cx="12192000" cy="6918158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 dirty="0"/>
              <a:t>Kliknutím lze upravit styl.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Kliknutím můžete upravit styl předlohy.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xmlns="" id="{4E3F6318-453B-8AC0-84D8-B7532DD39E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1475" y="702647"/>
            <a:ext cx="3186695" cy="117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2795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xmlns="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>
                <a:solidFill>
                  <a:srgbClr val="0000DC"/>
                </a:solidFill>
              </a:defRPr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solidFill>
                  <a:srgbClr val="0000DC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rgbClr val="0000DC"/>
                </a:solidFill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8" name="Zástupný symbol pro zápatí 2">
            <a:extLst>
              <a:ext uri="{FF2B5EF4-FFF2-40B4-BE49-F238E27FC236}">
                <a16:creationId xmlns:a16="http://schemas.microsoft.com/office/drawing/2014/main" xmlns="" id="{BAD8E0A7-19A4-400F-97D3-054744AA56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pic>
        <p:nvPicPr>
          <p:cNvPr id="11" name="Grafický objekt 10">
            <a:extLst>
              <a:ext uri="{FF2B5EF4-FFF2-40B4-BE49-F238E27FC236}">
                <a16:creationId xmlns:a16="http://schemas.microsoft.com/office/drawing/2014/main" xmlns="" id="{2A9B38D4-AA21-39F7-AD30-DADDAAF3E3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20693" y="5996482"/>
            <a:ext cx="1424464" cy="52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67AD159-5FFE-0D78-BFCE-B06472D3F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r="27679"/>
          <a:stretch/>
        </p:blipFill>
        <p:spPr>
          <a:xfrm>
            <a:off x="0" y="0"/>
            <a:ext cx="12192000" cy="6918158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 dirty="0"/>
              <a:t>Kliknutím lze upravit styl.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Kliknutím můžete upravit styl předlohy.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xmlns="" id="{4E3F6318-453B-8AC0-84D8-B7532DD39E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1475" y="702647"/>
            <a:ext cx="3186695" cy="117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5248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67AD159-5FFE-0D78-BFCE-B06472D3F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7" r="13168"/>
          <a:stretch/>
        </p:blipFill>
        <p:spPr>
          <a:xfrm flipH="1">
            <a:off x="0" y="0"/>
            <a:ext cx="12192000" cy="6918158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 dirty="0"/>
              <a:t>Kliknutím lze upravit styl.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Kliknutím můžete upravit styl předlohy.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xmlns="" id="{4E3F6318-453B-8AC0-84D8-B7532DD39E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1475" y="702647"/>
            <a:ext cx="3186695" cy="117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3171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>
                <a:solidFill>
                  <a:srgbClr val="0000DC"/>
                </a:solidFill>
              </a:defRPr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solidFill>
                  <a:srgbClr val="0000DC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rgbClr val="0000DC"/>
                </a:solidFill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xmlns="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>
                <a:solidFill>
                  <a:srgbClr val="0000DC"/>
                </a:solidFill>
              </a:defRPr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solidFill>
                  <a:srgbClr val="0000DC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rgbClr val="0000DC"/>
                </a:solidFill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0" name="Zástupný symbol pro zápatí 2">
            <a:extLst>
              <a:ext uri="{FF2B5EF4-FFF2-40B4-BE49-F238E27FC236}">
                <a16:creationId xmlns:a16="http://schemas.microsoft.com/office/drawing/2014/main" xmlns="" id="{A1DA839B-ED17-4DBA-BDB8-3DE6E27E69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xmlns="" id="{689DE96C-02A8-73E2-5057-A04C8B3B75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20693" y="5996482"/>
            <a:ext cx="1424464" cy="52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xmlns="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>
                <a:solidFill>
                  <a:srgbClr val="0000DC"/>
                </a:solidFill>
              </a:defRPr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solidFill>
                  <a:srgbClr val="0000DC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rgbClr val="0000DC"/>
                </a:solidFill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xmlns="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>
                <a:solidFill>
                  <a:srgbClr val="0000DC"/>
                </a:solidFill>
              </a:defRPr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solidFill>
                  <a:srgbClr val="0000DC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rgbClr val="0000DC"/>
                </a:solidFill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0" name="Zástupný symbol pro zápatí 2">
            <a:extLst>
              <a:ext uri="{FF2B5EF4-FFF2-40B4-BE49-F238E27FC236}">
                <a16:creationId xmlns:a16="http://schemas.microsoft.com/office/drawing/2014/main" xmlns="" id="{DA5B11F8-111E-456E-B2AD-F4E7E66076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xmlns="" id="{B17D30FD-31F8-48CA-5D18-C2BF2B3BD9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20693" y="5996482"/>
            <a:ext cx="1424464" cy="52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xmlns="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xmlns="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xmlns="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zápatí 2">
            <a:extLst>
              <a:ext uri="{FF2B5EF4-FFF2-40B4-BE49-F238E27FC236}">
                <a16:creationId xmlns:a16="http://schemas.microsoft.com/office/drawing/2014/main" xmlns="" id="{0F5986FE-AEA3-4F2F-8364-373124BAFB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xmlns="" id="{D3EF0597-1CAB-E2F3-8501-9D644A663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20693" y="5996482"/>
            <a:ext cx="1424464" cy="52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rgbClr val="0000DC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rgbClr val="0000DC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rgbClr val="0000DC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22" name="Zástupný symbol pro zápatí 2">
            <a:extLst>
              <a:ext uri="{FF2B5EF4-FFF2-40B4-BE49-F238E27FC236}">
                <a16:creationId xmlns:a16="http://schemas.microsoft.com/office/drawing/2014/main" xmlns="" id="{CE2EA3A4-8AD5-4382-9BBF-EBDC48C70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pic>
        <p:nvPicPr>
          <p:cNvPr id="23" name="Grafický objekt 22">
            <a:extLst>
              <a:ext uri="{FF2B5EF4-FFF2-40B4-BE49-F238E27FC236}">
                <a16:creationId xmlns:a16="http://schemas.microsoft.com/office/drawing/2014/main" xmlns="" id="{81699664-5097-F65D-3E95-5C64BE356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20693" y="5996482"/>
            <a:ext cx="1424464" cy="52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>
                <a:solidFill>
                  <a:srgbClr val="0000DC"/>
                </a:solidFill>
              </a:defRPr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xmlns="" id="{A50ECD9B-BDAC-9CB5-775C-A61CCEA40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20693" y="5996482"/>
            <a:ext cx="1424464" cy="52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xmlns="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xmlns="" id="{7D5A7C95-3540-2E40-484D-480294C20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20693" y="5996482"/>
            <a:ext cx="1424464" cy="52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rgbClr val="0000DC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4430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rgbClr val="0000DC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CFB4E03D-E6EE-47C7-A2F9-1C169DC8F3B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T</a:t>
            </a:r>
            <a:r>
              <a:rPr lang="cs-CZ" dirty="0" smtClean="0"/>
              <a:t>omkováMjUNI2023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DC2E8B6E-EE92-4870-9C18-D40BCBCC7E7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AEEC568-346A-4CD8-B7E0-1242862A4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 smtClean="0">
                <a:solidFill>
                  <a:srgbClr val="C00000"/>
                </a:solidFill>
              </a:rPr>
              <a:t>A CHOICE FROM THREE TOPICS </a:t>
            </a:r>
            <a:br>
              <a:rPr lang="cs-CZ" sz="4000" dirty="0" smtClean="0">
                <a:solidFill>
                  <a:srgbClr val="C00000"/>
                </a:solidFill>
              </a:rPr>
            </a:br>
            <a:r>
              <a:rPr lang="cs-CZ" sz="4000" dirty="0" smtClean="0">
                <a:solidFill>
                  <a:srgbClr val="C00000"/>
                </a:solidFill>
              </a:rPr>
              <a:t>BY A LIFELONG ENTHUSIAST IN ENGLISH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xmlns="" id="{08AAB46D-5433-4113-A059-5747121BB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PhDr. Kateřina Tomková, Ph.D. – </a:t>
            </a:r>
            <a:r>
              <a:rPr lang="cs-CZ" sz="2000" dirty="0" err="1" smtClean="0"/>
              <a:t>Owner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TomCat</a:t>
            </a:r>
            <a:r>
              <a:rPr lang="cs-CZ" sz="2000" dirty="0" smtClean="0"/>
              <a:t> </a:t>
            </a:r>
            <a:r>
              <a:rPr lang="cs-CZ" sz="2000" dirty="0" err="1" smtClean="0"/>
              <a:t>Playgroup</a:t>
            </a:r>
            <a:endParaRPr lang="cs-CZ" sz="2000" dirty="0" smtClean="0"/>
          </a:p>
          <a:p>
            <a:r>
              <a:rPr lang="cs-CZ" sz="2000" dirty="0" err="1" smtClean="0"/>
              <a:t>Lecturer</a:t>
            </a:r>
            <a:r>
              <a:rPr lang="cs-CZ" sz="2000" dirty="0" smtClean="0"/>
              <a:t> </a:t>
            </a:r>
            <a:r>
              <a:rPr lang="cs-CZ" sz="2000" dirty="0" err="1" smtClean="0"/>
              <a:t>at</a:t>
            </a:r>
            <a:r>
              <a:rPr lang="cs-CZ" sz="2000" dirty="0" smtClean="0"/>
              <a:t> </a:t>
            </a:r>
            <a:r>
              <a:rPr lang="cs-CZ" sz="2000" dirty="0" err="1" smtClean="0"/>
              <a:t>Depts</a:t>
            </a:r>
            <a:r>
              <a:rPr lang="cs-CZ" sz="2000" dirty="0" smtClean="0"/>
              <a:t>.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English</a:t>
            </a:r>
            <a:r>
              <a:rPr lang="cs-CZ" sz="2000" dirty="0" smtClean="0"/>
              <a:t> and </a:t>
            </a:r>
            <a:r>
              <a:rPr lang="cs-CZ" sz="2000" dirty="0" err="1" smtClean="0"/>
              <a:t>American</a:t>
            </a:r>
            <a:r>
              <a:rPr lang="cs-CZ" sz="2000" dirty="0" smtClean="0"/>
              <a:t> </a:t>
            </a:r>
            <a:r>
              <a:rPr lang="cs-CZ" sz="2000" dirty="0" err="1" smtClean="0"/>
              <a:t>Studies</a:t>
            </a:r>
            <a:r>
              <a:rPr lang="cs-CZ" sz="2000" dirty="0" smtClean="0"/>
              <a:t> </a:t>
            </a:r>
            <a:r>
              <a:rPr lang="cs-CZ" sz="2000" dirty="0" err="1" smtClean="0"/>
              <a:t>at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Faculties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Art and </a:t>
            </a:r>
            <a:r>
              <a:rPr lang="cs-CZ" sz="2000" dirty="0" err="1" smtClean="0"/>
              <a:t>Education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2952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c) </a:t>
            </a:r>
            <a:r>
              <a:rPr lang="cs-CZ" dirty="0" err="1" smtClean="0"/>
              <a:t>English</a:t>
            </a:r>
            <a:r>
              <a:rPr lang="cs-CZ" dirty="0" smtClean="0"/>
              <a:t> </a:t>
            </a:r>
            <a:r>
              <a:rPr lang="cs-CZ" dirty="0"/>
              <a:t>in song </a:t>
            </a:r>
            <a:r>
              <a:rPr lang="cs-CZ" dirty="0" err="1"/>
              <a:t>lyrics</a:t>
            </a:r>
            <a:r>
              <a:rPr lang="cs-CZ" dirty="0"/>
              <a:t/>
            </a:r>
            <a:br>
              <a:rPr lang="cs-CZ" dirty="0"/>
            </a:b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ctr">
              <a:buNone/>
            </a:pPr>
            <a:r>
              <a:rPr lang="cs-CZ" b="1" dirty="0" err="1"/>
              <a:t>s</a:t>
            </a:r>
            <a:r>
              <a:rPr lang="cs-CZ" b="1" dirty="0" err="1" smtClean="0"/>
              <a:t>ee</a:t>
            </a:r>
            <a:r>
              <a:rPr lang="cs-CZ" b="1" dirty="0" smtClean="0"/>
              <a:t> U3V </a:t>
            </a:r>
            <a:r>
              <a:rPr lang="cs-CZ" b="1" dirty="0" err="1" smtClean="0"/>
              <a:t>paper</a:t>
            </a:r>
            <a:endParaRPr lang="cs-CZ" b="1" dirty="0" smtClean="0"/>
          </a:p>
          <a:p>
            <a:endParaRPr lang="cs-CZ" dirty="0" smtClean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31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5073D38-5C3B-D709-F698-6A61088AC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2" y="215292"/>
            <a:ext cx="1429888" cy="205266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9075B490-E867-21B5-B147-53A38493AA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5825" y="354162"/>
            <a:ext cx="1429888" cy="177491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D96113FE-702C-2CF0-AC8B-700A2CCDB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6672" y="222164"/>
            <a:ext cx="1429888" cy="203891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1E13FEA8-575F-09FD-A68B-29AD850FE5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162" y="2555556"/>
            <a:ext cx="1429888" cy="185188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C37DB9C3-FC4C-23DB-779E-4B94288763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5825" y="2742784"/>
            <a:ext cx="1429888" cy="147743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E709E9D9-70CA-1CD9-AA7F-55CD21B7E1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9" y="2688809"/>
            <a:ext cx="1429888" cy="158538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4190FE1A-4078-4A68-C5BC-2459B90C0C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6672" y="2694390"/>
            <a:ext cx="1429888" cy="157421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B0231216-F03B-2F80-F2CE-F07854B7EC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631" y="4590049"/>
            <a:ext cx="1396949" cy="205266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D054B60B-8C24-F28F-09D7-6A404B6687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3934" y="4837194"/>
            <a:ext cx="1768963" cy="1818954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7000F330-2049-E7B1-0990-2708BC5945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7452" y="4662238"/>
            <a:ext cx="1359779" cy="205266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E43E58C0-5DE1-EB99-6D49-A77719EEA7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1589" y="4590048"/>
            <a:ext cx="1180054" cy="205266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F7364412-0CC4-3D66-158B-DE7551BCF3D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2105" y="415816"/>
            <a:ext cx="1429888" cy="1546613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xmlns="" id="{B6E46C10-5005-DC15-2F3C-32A564C3CA1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8768" y="223947"/>
            <a:ext cx="1429888" cy="1930348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xmlns="" id="{B5F052B5-AA32-3596-94B6-9B511F6AA6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7258" y="2402670"/>
            <a:ext cx="1279581" cy="2052661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xmlns="" id="{1AB30708-0ED9-E376-2DA3-4F47258BD6A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2328" y="2402669"/>
            <a:ext cx="1422767" cy="2052661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xmlns="" id="{22C74F57-9E45-8D1F-7095-D2E0546809A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2950" y="446429"/>
            <a:ext cx="1429888" cy="1590385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xmlns="" id="{E65C279E-20D4-67B2-35E1-54D5A7C27E3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7178" y="2455169"/>
            <a:ext cx="1381432" cy="2052661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xmlns="" id="{A3CF7B9D-287B-0AE0-1BCC-DD34E4747BB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5441" y="4699207"/>
            <a:ext cx="1429888" cy="1834342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xmlns="" id="{B7A7039F-5FE5-D8D9-9D72-DFAA7F0313F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1711" y="380656"/>
            <a:ext cx="1768963" cy="205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2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5073D38-5C3B-D709-F698-6A61088ACC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162" y="435656"/>
            <a:ext cx="1429888" cy="161193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9075B490-E867-21B5-B147-53A38493AA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5825" y="537191"/>
            <a:ext cx="1429888" cy="140886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D96113FE-702C-2CF0-AC8B-700A2CCDB3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6672" y="227546"/>
            <a:ext cx="1429888" cy="202814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1E13FEA8-575F-09FD-A68B-29AD850FE5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271" y="2742784"/>
            <a:ext cx="1876554" cy="15732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C37DB9C3-FC4C-23DB-779E-4B94288763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5848" y="2556523"/>
            <a:ext cx="1190216" cy="184995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E709E9D9-70CA-1CD9-AA7F-55CD21B7E1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9591" y="2694390"/>
            <a:ext cx="1913285" cy="147682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4190FE1A-4078-4A68-C5BC-2459B90C0C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2390" y="2818717"/>
            <a:ext cx="1868769" cy="149726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B0231216-F03B-2F80-F2CE-F07854B7EC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869314"/>
            <a:ext cx="2070448" cy="139178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D054B60B-8C24-F28F-09D7-6A404B6687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3934" y="4925472"/>
            <a:ext cx="1768963" cy="164239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7000F330-2049-E7B1-0990-2708BC5945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2678" y="4749159"/>
            <a:ext cx="2087106" cy="1734437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E43E58C0-5DE1-EB99-6D49-A77719EEA77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7530" y="4814216"/>
            <a:ext cx="1927911" cy="160432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F7364412-0CC4-3D66-158B-DE7551BCF3D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5861" y="415816"/>
            <a:ext cx="1222375" cy="1546613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xmlns="" id="{B6E46C10-5005-DC15-2F3C-32A564C3CA1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2989" y="223947"/>
            <a:ext cx="1161446" cy="1930348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xmlns="" id="{B5F052B5-AA32-3596-94B6-9B511F6AA67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9366" y="2694302"/>
            <a:ext cx="2671007" cy="1621682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xmlns="" id="{1AB30708-0ED9-E376-2DA3-4F47258BD6A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3902" y="2598157"/>
            <a:ext cx="2137076" cy="1661686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xmlns="" id="{22C74F57-9E45-8D1F-7095-D2E0546809A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3885" y="446429"/>
            <a:ext cx="1128017" cy="1590385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xmlns="" id="{A3CF7B9D-287B-0AE0-1BCC-DD34E4747B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3049" y="4833432"/>
            <a:ext cx="1876099" cy="1557161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xmlns="" id="{B7A7039F-5FE5-D8D9-9D72-DFAA7F0313F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6113" y="380656"/>
            <a:ext cx="1580159" cy="205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55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331EDC5F-AEE2-7ECA-2731-088C511E7F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064" y="258930"/>
            <a:ext cx="1921052" cy="187600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320CAE15-A83A-8B56-D84A-E3BD32A8AA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7754" y="391679"/>
            <a:ext cx="1921052" cy="161050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FBB75E59-778C-9289-6045-3BEB2AE9A0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5995" y="192193"/>
            <a:ext cx="3994963" cy="200958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66124BE2-7D32-688F-FEC6-3FD7CCBDCB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3147" y="565484"/>
            <a:ext cx="2731864" cy="1381793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xmlns="" id="{40B6AA5D-E315-1D8C-9962-FEFC42B2B7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906" y="2042989"/>
            <a:ext cx="1671900" cy="2138477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xmlns="" id="{4008A5FA-DB70-F55E-4522-41E39A2FA8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228" y="1907951"/>
            <a:ext cx="1747364" cy="2235000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xmlns="" id="{AFA53F78-D6E7-2C9B-7C64-215205AE8C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87" y="1979890"/>
            <a:ext cx="1747363" cy="2235000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xmlns="" id="{4BD29B6B-05BD-1055-C6A9-AB77051152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529" y="1907951"/>
            <a:ext cx="1791940" cy="2292016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xmlns="" id="{49D0F27C-3780-C0E4-61DB-8C18FA1B559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003" y="2146966"/>
            <a:ext cx="1410433" cy="180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45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pPr algn="ctr"/>
            <a:endParaRPr lang="cs-CZ" dirty="0" smtClean="0"/>
          </a:p>
          <a:p>
            <a:pPr algn="ctr"/>
            <a:r>
              <a:rPr lang="cs-CZ" dirty="0" smtClean="0">
                <a:solidFill>
                  <a:srgbClr val="C00000"/>
                </a:solidFill>
              </a:rPr>
              <a:t>b) </a:t>
            </a:r>
          </a:p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English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or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Czenglish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Pronunciation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cs-CZ" sz="2000" b="1" dirty="0" smtClean="0">
                <a:solidFill>
                  <a:srgbClr val="C00000"/>
                </a:solidFill>
              </a:rPr>
              <a:t>aneb </a:t>
            </a:r>
          </a:p>
          <a:p>
            <a:pPr algn="ctr"/>
            <a:r>
              <a:rPr lang="cs-CZ" sz="2000" b="1" dirty="0" smtClean="0">
                <a:solidFill>
                  <a:srgbClr val="C00000"/>
                </a:solidFill>
              </a:rPr>
              <a:t>Anglická výslovnost pro nadšence i profesionály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pPr algn="ctr"/>
            <a:endParaRPr lang="cs-CZ" dirty="0" smtClean="0"/>
          </a:p>
          <a:p>
            <a:pPr algn="ctr"/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a) </a:t>
            </a:r>
          </a:p>
          <a:p>
            <a:pPr algn="ctr"/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</a:rPr>
              <a:t>Bilingualism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</a:rPr>
              <a:t>at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</a:rPr>
              <a:t>TomCat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</a:rPr>
              <a:t>Playgroup</a:t>
            </a:r>
            <a:endParaRPr lang="cs-CZ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pPr algn="ctr"/>
            <a:endParaRPr lang="cs-CZ" dirty="0" smtClean="0"/>
          </a:p>
          <a:p>
            <a:pPr algn="ctr"/>
            <a:r>
              <a:rPr lang="cs-CZ" dirty="0" smtClean="0"/>
              <a:t>c) </a:t>
            </a:r>
          </a:p>
          <a:p>
            <a:pPr algn="ctr"/>
            <a:r>
              <a:rPr lang="cs-CZ" b="1" dirty="0" err="1" smtClean="0"/>
              <a:t>English</a:t>
            </a:r>
            <a:r>
              <a:rPr lang="cs-CZ" b="1" dirty="0" smtClean="0"/>
              <a:t> in song </a:t>
            </a:r>
            <a:r>
              <a:rPr lang="cs-CZ" b="1" dirty="0" err="1" smtClean="0"/>
              <a:t>lyrics</a:t>
            </a:r>
            <a:endParaRPr lang="cs-CZ" b="1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Please</a:t>
            </a:r>
            <a:r>
              <a:rPr lang="cs-CZ" dirty="0" smtClean="0"/>
              <a:t> </a:t>
            </a:r>
            <a:r>
              <a:rPr lang="cs-CZ" dirty="0" err="1" smtClean="0"/>
              <a:t>vote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topic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do </a:t>
            </a:r>
            <a:r>
              <a:rPr lang="cs-CZ" u="sng" dirty="0" smtClean="0"/>
              <a:t>NOT</a:t>
            </a:r>
            <a:r>
              <a:rPr lang="cs-CZ" dirty="0" smtClean="0"/>
              <a:t> </a:t>
            </a:r>
            <a:r>
              <a:rPr lang="cs-CZ" dirty="0" err="1" smtClean="0"/>
              <a:t>wish</a:t>
            </a:r>
            <a:r>
              <a:rPr lang="cs-CZ" dirty="0" smtClean="0"/>
              <a:t> to </a:t>
            </a:r>
            <a:r>
              <a:rPr lang="cs-CZ" dirty="0" err="1" smtClean="0"/>
              <a:t>hear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:</a:t>
            </a:r>
            <a:endParaRPr lang="cs-CZ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D4F402FD-BE32-E150-A8C0-E5AB6FCB0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8" y="3932087"/>
            <a:ext cx="2628901" cy="216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863" y="394165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22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a)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Bilingualism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at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TomCat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Playgroup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dirty="0">
                <a:solidFill>
                  <a:schemeClr val="accent3">
                    <a:lumMod val="50000"/>
                  </a:schemeClr>
                </a:solidFill>
              </a:rPr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u="sng" dirty="0" err="1" smtClean="0">
                <a:solidFill>
                  <a:schemeClr val="accent3">
                    <a:lumMod val="50000"/>
                  </a:schemeClr>
                </a:solidFill>
              </a:rPr>
              <a:t>Priorities</a:t>
            </a:r>
            <a:r>
              <a:rPr lang="cs-CZ" u="sng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marL="72000" indent="0">
              <a:buNone/>
            </a:pPr>
            <a:endParaRPr lang="cs-CZ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72000" indent="0">
              <a:buNone/>
            </a:pP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1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Safety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&amp;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Security</a:t>
            </a:r>
            <a:endParaRPr lang="cs-CZ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72000" indent="0">
              <a:buNone/>
            </a:pP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2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Politeness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Manners</a:t>
            </a:r>
            <a:endParaRPr lang="cs-CZ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72000" indent="0">
              <a:buNone/>
            </a:pP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3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English</a:t>
            </a:r>
            <a:endParaRPr lang="cs-CZ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3">
                  <a:lumMod val="50000"/>
                </a:schemeClr>
              </a:solidFill>
            </a:endParaRPr>
          </a:p>
          <a:p>
            <a:pPr marL="72000" indent="0">
              <a:buNone/>
            </a:pP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All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was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facilitated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by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hierarchy.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Cartoon kids playing Royalty Free Vector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1476375"/>
            <a:ext cx="3510000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22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b) </a:t>
            </a:r>
            <a:r>
              <a:rPr lang="cs-CZ" dirty="0" err="1" smtClean="0">
                <a:solidFill>
                  <a:srgbClr val="C00000"/>
                </a:solidFill>
              </a:rPr>
              <a:t>English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or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Czenglish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Pronunciation</a:t>
            </a:r>
            <a:r>
              <a:rPr lang="cs-CZ" dirty="0">
                <a:solidFill>
                  <a:srgbClr val="C00000"/>
                </a:solidFill>
              </a:rPr>
              <a:t> 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sz="2000" dirty="0">
                <a:solidFill>
                  <a:srgbClr val="C00000"/>
                </a:solidFill>
              </a:rPr>
              <a:t>aneb </a:t>
            </a:r>
            <a:br>
              <a:rPr lang="cs-CZ" sz="2000" dirty="0">
                <a:solidFill>
                  <a:srgbClr val="C00000"/>
                </a:solidFill>
              </a:rPr>
            </a:br>
            <a:r>
              <a:rPr lang="cs-CZ" sz="2000" dirty="0">
                <a:solidFill>
                  <a:srgbClr val="C00000"/>
                </a:solidFill>
              </a:rPr>
              <a:t>Anglická výslovnost pro nadšence i profesionály</a:t>
            </a:r>
            <a:r>
              <a:rPr lang="cs-CZ" dirty="0">
                <a:solidFill>
                  <a:srgbClr val="C00000"/>
                </a:solidFill>
              </a:rPr>
              <a:t/>
            </a:r>
            <a:br>
              <a:rPr lang="cs-CZ" dirty="0">
                <a:solidFill>
                  <a:srgbClr val="C00000"/>
                </a:solidFill>
              </a:rPr>
            </a:b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pPr>
              <a:buFont typeface="Arial" charset="0"/>
              <a:buChar char="•"/>
            </a:pPr>
            <a:r>
              <a:rPr lang="cs-CZ" sz="2000" dirty="0" err="1" smtClean="0">
                <a:solidFill>
                  <a:srgbClr val="C00000"/>
                </a:solidFill>
              </a:rPr>
              <a:t>Meant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err="1" smtClean="0">
                <a:solidFill>
                  <a:srgbClr val="C00000"/>
                </a:solidFill>
              </a:rPr>
              <a:t>for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err="1" smtClean="0">
                <a:solidFill>
                  <a:srgbClr val="C00000"/>
                </a:solidFill>
              </a:rPr>
              <a:t>students</a:t>
            </a:r>
            <a:r>
              <a:rPr lang="cs-CZ" sz="2000" dirty="0" smtClean="0">
                <a:solidFill>
                  <a:srgbClr val="C00000"/>
                </a:solidFill>
              </a:rPr>
              <a:t>, </a:t>
            </a:r>
            <a:r>
              <a:rPr lang="cs-CZ" sz="2000" dirty="0" err="1" smtClean="0">
                <a:solidFill>
                  <a:srgbClr val="C00000"/>
                </a:solidFill>
              </a:rPr>
              <a:t>teachers</a:t>
            </a:r>
            <a:r>
              <a:rPr lang="cs-CZ" sz="2000" dirty="0" smtClean="0">
                <a:solidFill>
                  <a:srgbClr val="C00000"/>
                </a:solidFill>
              </a:rPr>
              <a:t>, </a:t>
            </a:r>
            <a:r>
              <a:rPr lang="cs-CZ" sz="2000" dirty="0" err="1" smtClean="0">
                <a:solidFill>
                  <a:srgbClr val="C00000"/>
                </a:solidFill>
              </a:rPr>
              <a:t>scholars</a:t>
            </a:r>
            <a:r>
              <a:rPr lang="cs-CZ" sz="2000" dirty="0" smtClean="0">
                <a:solidFill>
                  <a:srgbClr val="C00000"/>
                </a:solidFill>
              </a:rPr>
              <a:t>, </a:t>
            </a:r>
            <a:r>
              <a:rPr lang="cs-CZ" sz="2000" dirty="0" err="1" smtClean="0">
                <a:solidFill>
                  <a:srgbClr val="C00000"/>
                </a:solidFill>
              </a:rPr>
              <a:t>researchers</a:t>
            </a:r>
            <a:r>
              <a:rPr lang="cs-CZ" sz="2000" dirty="0" smtClean="0">
                <a:solidFill>
                  <a:srgbClr val="C00000"/>
                </a:solidFill>
              </a:rPr>
              <a:t>, business </a:t>
            </a:r>
            <a:r>
              <a:rPr lang="cs-CZ" sz="2000" dirty="0" err="1" smtClean="0">
                <a:solidFill>
                  <a:srgbClr val="C00000"/>
                </a:solidFill>
              </a:rPr>
              <a:t>people</a:t>
            </a:r>
            <a:r>
              <a:rPr lang="cs-CZ" sz="2000" dirty="0" smtClean="0">
                <a:solidFill>
                  <a:srgbClr val="C00000"/>
                </a:solidFill>
              </a:rPr>
              <a:t>, </a:t>
            </a:r>
            <a:r>
              <a:rPr lang="cs-CZ" sz="2000" dirty="0" err="1" smtClean="0">
                <a:solidFill>
                  <a:srgbClr val="C00000"/>
                </a:solidFill>
              </a:rPr>
              <a:t>artists</a:t>
            </a:r>
            <a:r>
              <a:rPr lang="cs-CZ" sz="2000" dirty="0" smtClean="0">
                <a:solidFill>
                  <a:srgbClr val="C00000"/>
                </a:solidFill>
              </a:rPr>
              <a:t> and </a:t>
            </a:r>
            <a:r>
              <a:rPr lang="cs-CZ" sz="2000" dirty="0" err="1" smtClean="0">
                <a:solidFill>
                  <a:srgbClr val="C00000"/>
                </a:solidFill>
              </a:rPr>
              <a:t>anyone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err="1" smtClean="0">
                <a:solidFill>
                  <a:srgbClr val="C00000"/>
                </a:solidFill>
              </a:rPr>
              <a:t>else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err="1" smtClean="0">
                <a:solidFill>
                  <a:srgbClr val="C00000"/>
                </a:solidFill>
              </a:rPr>
              <a:t>striving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err="1" smtClean="0">
                <a:solidFill>
                  <a:srgbClr val="C00000"/>
                </a:solidFill>
              </a:rPr>
              <a:t>for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b="1" dirty="0" err="1" smtClean="0">
                <a:solidFill>
                  <a:srgbClr val="C00000"/>
                </a:solidFill>
              </a:rPr>
              <a:t>comfortable</a:t>
            </a:r>
            <a:r>
              <a:rPr lang="cs-CZ" sz="2000" b="1" dirty="0" smtClean="0">
                <a:solidFill>
                  <a:srgbClr val="C00000"/>
                </a:solidFill>
              </a:rPr>
              <a:t> </a:t>
            </a:r>
            <a:r>
              <a:rPr lang="cs-CZ" sz="2000" b="1" dirty="0" err="1" smtClean="0">
                <a:solidFill>
                  <a:srgbClr val="C00000"/>
                </a:solidFill>
              </a:rPr>
              <a:t>intelligibility</a:t>
            </a:r>
            <a:r>
              <a:rPr lang="cs-CZ" sz="2000" b="1" dirty="0" smtClean="0">
                <a:solidFill>
                  <a:srgbClr val="C00000"/>
                </a:solidFill>
              </a:rPr>
              <a:t> </a:t>
            </a:r>
            <a:r>
              <a:rPr lang="cs-CZ" sz="2000" dirty="0" err="1" smtClean="0">
                <a:solidFill>
                  <a:srgbClr val="C00000"/>
                </a:solidFill>
              </a:rPr>
              <a:t>communicating</a:t>
            </a:r>
            <a:r>
              <a:rPr lang="cs-CZ" sz="2000" dirty="0" smtClean="0">
                <a:solidFill>
                  <a:srgbClr val="C00000"/>
                </a:solidFill>
              </a:rPr>
              <a:t> in </a:t>
            </a:r>
            <a:r>
              <a:rPr lang="cs-CZ" sz="2000" dirty="0" err="1" smtClean="0">
                <a:solidFill>
                  <a:srgbClr val="C00000"/>
                </a:solidFill>
              </a:rPr>
              <a:t>English</a:t>
            </a:r>
            <a:r>
              <a:rPr lang="cs-CZ" sz="2000" dirty="0" smtClean="0">
                <a:solidFill>
                  <a:srgbClr val="C00000"/>
                </a:solidFill>
              </a:rPr>
              <a:t>. </a:t>
            </a:r>
          </a:p>
          <a:p>
            <a:pPr>
              <a:buFont typeface="Arial" charset="0"/>
              <a:buChar char="•"/>
            </a:pPr>
            <a:r>
              <a:rPr lang="cs-CZ" sz="2000" dirty="0" err="1" smtClean="0">
                <a:solidFill>
                  <a:srgbClr val="C00000"/>
                </a:solidFill>
              </a:rPr>
              <a:t>Lists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err="1" smtClean="0">
                <a:solidFill>
                  <a:srgbClr val="C00000"/>
                </a:solidFill>
              </a:rPr>
              <a:t>common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err="1" smtClean="0">
                <a:solidFill>
                  <a:srgbClr val="C00000"/>
                </a:solidFill>
              </a:rPr>
              <a:t>pronunciation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err="1" smtClean="0">
                <a:solidFill>
                  <a:srgbClr val="C00000"/>
                </a:solidFill>
              </a:rPr>
              <a:t>errors</a:t>
            </a:r>
            <a:r>
              <a:rPr lang="cs-CZ" sz="2000" dirty="0" smtClean="0">
                <a:solidFill>
                  <a:srgbClr val="C00000"/>
                </a:solidFill>
              </a:rPr>
              <a:t> and </a:t>
            </a:r>
            <a:r>
              <a:rPr lang="cs-CZ" sz="2000" dirty="0" err="1" smtClean="0">
                <a:solidFill>
                  <a:srgbClr val="C00000"/>
                </a:solidFill>
              </a:rPr>
              <a:t>ways</a:t>
            </a:r>
            <a:r>
              <a:rPr lang="cs-CZ" sz="2000" dirty="0" smtClean="0">
                <a:solidFill>
                  <a:srgbClr val="C00000"/>
                </a:solidFill>
              </a:rPr>
              <a:t> to </a:t>
            </a:r>
            <a:r>
              <a:rPr lang="cs-CZ" sz="2000" dirty="0" err="1" smtClean="0">
                <a:solidFill>
                  <a:srgbClr val="C00000"/>
                </a:solidFill>
              </a:rPr>
              <a:t>avoid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err="1" smtClean="0">
                <a:solidFill>
                  <a:srgbClr val="C00000"/>
                </a:solidFill>
              </a:rPr>
              <a:t>them</a:t>
            </a:r>
            <a:r>
              <a:rPr lang="cs-CZ" sz="2000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cs-CZ" sz="2000" dirty="0" err="1" smtClean="0">
                <a:solidFill>
                  <a:srgbClr val="C00000"/>
                </a:solidFill>
              </a:rPr>
              <a:t>Stresses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err="1" smtClean="0">
                <a:solidFill>
                  <a:srgbClr val="C00000"/>
                </a:solidFill>
              </a:rPr>
              <a:t>the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err="1" smtClean="0">
                <a:solidFill>
                  <a:srgbClr val="C00000"/>
                </a:solidFill>
              </a:rPr>
              <a:t>importance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err="1" smtClean="0">
                <a:solidFill>
                  <a:srgbClr val="C00000"/>
                </a:solidFill>
              </a:rPr>
              <a:t>of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err="1" smtClean="0">
                <a:solidFill>
                  <a:srgbClr val="C00000"/>
                </a:solidFill>
              </a:rPr>
              <a:t>suprasegmental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err="1" smtClean="0">
                <a:solidFill>
                  <a:srgbClr val="C00000"/>
                </a:solidFill>
              </a:rPr>
              <a:t>features</a:t>
            </a:r>
            <a:r>
              <a:rPr lang="cs-CZ" sz="2000" dirty="0" smtClean="0">
                <a:solidFill>
                  <a:srgbClr val="C00000"/>
                </a:solidFill>
              </a:rPr>
              <a:t>.</a:t>
            </a:r>
            <a:endParaRPr lang="cs-CZ" sz="2000" dirty="0">
              <a:solidFill>
                <a:srgbClr val="C00000"/>
              </a:solidFill>
            </a:endParaRPr>
          </a:p>
          <a:p>
            <a:endParaRPr lang="cs-CZ" dirty="0" smtClean="0">
              <a:solidFill>
                <a:srgbClr val="C00000"/>
              </a:solidFill>
            </a:endParaRPr>
          </a:p>
          <a:p>
            <a:pPr marL="72000" indent="0">
              <a:buNone/>
            </a:pPr>
            <a:endParaRPr lang="cs-CZ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3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 smtClean="0">
                <a:solidFill>
                  <a:srgbClr val="C00000"/>
                </a:solidFill>
              </a:rPr>
              <a:t>Pronunciation</a:t>
            </a:r>
            <a:r>
              <a:rPr lang="cs-CZ" sz="3600" dirty="0" smtClean="0">
                <a:solidFill>
                  <a:srgbClr val="C00000"/>
                </a:solidFill>
              </a:rPr>
              <a:t> </a:t>
            </a:r>
            <a:r>
              <a:rPr lang="cs-CZ" sz="3600" dirty="0" err="1" smtClean="0">
                <a:solidFill>
                  <a:srgbClr val="C00000"/>
                </a:solidFill>
              </a:rPr>
              <a:t>charts</a:t>
            </a:r>
            <a:r>
              <a:rPr lang="cs-CZ" sz="3600" dirty="0" smtClean="0">
                <a:solidFill>
                  <a:srgbClr val="C00000"/>
                </a:solidFill>
              </a:rPr>
              <a:t> </a:t>
            </a:r>
            <a:r>
              <a:rPr lang="cs-CZ" sz="3600" dirty="0" err="1" smtClean="0">
                <a:solidFill>
                  <a:srgbClr val="C00000"/>
                </a:solidFill>
              </a:rPr>
              <a:t>of</a:t>
            </a:r>
            <a:r>
              <a:rPr lang="cs-CZ" sz="3600" dirty="0" smtClean="0">
                <a:solidFill>
                  <a:srgbClr val="C00000"/>
                </a:solidFill>
              </a:rPr>
              <a:t> RP (GB) and </a:t>
            </a:r>
            <a:r>
              <a:rPr lang="cs-CZ" sz="3600" dirty="0" err="1" smtClean="0">
                <a:solidFill>
                  <a:srgbClr val="C00000"/>
                </a:solidFill>
              </a:rPr>
              <a:t>GenAm</a:t>
            </a:r>
            <a:endParaRPr lang="cs-CZ" sz="3600" dirty="0">
              <a:solidFill>
                <a:srgbClr val="C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04" y="2150773"/>
            <a:ext cx="4869936" cy="35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ázek 7" descr="Výsledek obrázku pro pronunciation chart AmE 2010 Adrian Underhil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315" y="1817686"/>
            <a:ext cx="5760720" cy="4194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642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5 </a:t>
            </a:r>
            <a:r>
              <a:rPr lang="cs-CZ" dirty="0" err="1" smtClean="0">
                <a:solidFill>
                  <a:srgbClr val="C00000"/>
                </a:solidFill>
              </a:rPr>
              <a:t>features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of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English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pronunciation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that</a:t>
            </a:r>
            <a:r>
              <a:rPr lang="cs-CZ" dirty="0" smtClean="0">
                <a:solidFill>
                  <a:srgbClr val="C00000"/>
                </a:solidFill>
              </a:rPr>
              <a:t> make </a:t>
            </a:r>
            <a:r>
              <a:rPr lang="cs-CZ" dirty="0" err="1" smtClean="0">
                <a:solidFill>
                  <a:srgbClr val="C00000"/>
                </a:solidFill>
              </a:rPr>
              <a:t>the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difference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between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harshly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foreign</a:t>
            </a:r>
            <a:r>
              <a:rPr lang="cs-CZ" dirty="0" smtClean="0">
                <a:solidFill>
                  <a:srgbClr val="C00000"/>
                </a:solidFill>
              </a:rPr>
              <a:t> and more </a:t>
            </a:r>
            <a:r>
              <a:rPr lang="cs-CZ" dirty="0" err="1" smtClean="0">
                <a:solidFill>
                  <a:srgbClr val="C00000"/>
                </a:solidFill>
              </a:rPr>
              <a:t>authentic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accents</a:t>
            </a:r>
            <a:r>
              <a:rPr lang="cs-CZ" dirty="0" smtClean="0">
                <a:solidFill>
                  <a:srgbClr val="C00000"/>
                </a:solidFill>
              </a:rPr>
              <a:t>: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 smtClean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 smtClean="0"/>
          </a:p>
          <a:p>
            <a:pPr marL="7200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1 STRESS (2 ASSOCIATED ASPIRATION OF /p/, /t/, /k/)</a:t>
            </a:r>
          </a:p>
          <a:p>
            <a:pPr marL="7200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3 REDUCTIONS</a:t>
            </a:r>
          </a:p>
          <a:p>
            <a:pPr marL="7200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4 VOICING</a:t>
            </a:r>
          </a:p>
          <a:p>
            <a:pPr marL="7200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5 LINKING / LIAISON</a:t>
            </a:r>
          </a:p>
          <a:p>
            <a:pPr marL="72000" indent="0">
              <a:buNone/>
            </a:pPr>
            <a:endParaRPr lang="cs-CZ" dirty="0">
              <a:solidFill>
                <a:srgbClr val="C00000"/>
              </a:solidFill>
            </a:endParaRPr>
          </a:p>
          <a:p>
            <a:pPr marL="7200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I </a:t>
            </a:r>
            <a:r>
              <a:rPr lang="cs-CZ" dirty="0" err="1" smtClean="0">
                <a:solidFill>
                  <a:srgbClr val="C00000"/>
                </a:solidFill>
              </a:rPr>
              <a:t>organized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events</a:t>
            </a:r>
            <a:r>
              <a:rPr lang="cs-CZ" dirty="0" smtClean="0">
                <a:solidFill>
                  <a:srgbClr val="C00000"/>
                </a:solidFill>
              </a:rPr>
              <a:t> in a hotel. A </a:t>
            </a:r>
            <a:r>
              <a:rPr lang="cs-CZ" dirty="0" err="1" smtClean="0">
                <a:solidFill>
                  <a:srgbClr val="C00000"/>
                </a:solidFill>
              </a:rPr>
              <a:t>unique</a:t>
            </a:r>
            <a:r>
              <a:rPr lang="cs-CZ" dirty="0" smtClean="0">
                <a:solidFill>
                  <a:srgbClr val="C00000"/>
                </a:solidFill>
              </a:rPr>
              <a:t> performance. </a:t>
            </a:r>
            <a:r>
              <a:rPr lang="cs-CZ" dirty="0" err="1" smtClean="0">
                <a:solidFill>
                  <a:srgbClr val="C00000"/>
                </a:solidFill>
              </a:rPr>
              <a:t>Camden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Town</a:t>
            </a:r>
            <a:r>
              <a:rPr lang="cs-CZ" dirty="0" smtClean="0">
                <a:solidFill>
                  <a:srgbClr val="C00000"/>
                </a:solidFill>
              </a:rPr>
              <a:t>. My </a:t>
            </a:r>
            <a:r>
              <a:rPr lang="cs-CZ" dirty="0" err="1" smtClean="0">
                <a:solidFill>
                  <a:srgbClr val="C00000"/>
                </a:solidFill>
              </a:rPr>
              <a:t>name‘s</a:t>
            </a:r>
            <a:r>
              <a:rPr lang="cs-CZ" dirty="0" smtClean="0">
                <a:solidFill>
                  <a:srgbClr val="C00000"/>
                </a:solidFill>
              </a:rPr>
              <a:t> Tom.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633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C00000"/>
                </a:solidFill>
              </a:rPr>
              <a:t>Recurrent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pronunciation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errors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at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bachelor</a:t>
            </a:r>
            <a:r>
              <a:rPr lang="cs-CZ" dirty="0" smtClean="0">
                <a:solidFill>
                  <a:srgbClr val="C00000"/>
                </a:solidFill>
              </a:rPr>
              <a:t> and master </a:t>
            </a:r>
            <a:r>
              <a:rPr lang="cs-CZ" dirty="0" err="1" smtClean="0">
                <a:solidFill>
                  <a:srgbClr val="C00000"/>
                </a:solidFill>
              </a:rPr>
              <a:t>defences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053375" y="2025377"/>
            <a:ext cx="10753200" cy="4139998"/>
          </a:xfrm>
        </p:spPr>
        <p:txBody>
          <a:bodyPr/>
          <a:lstStyle/>
          <a:p>
            <a:pPr marL="72000" indent="0">
              <a:buNone/>
            </a:pPr>
            <a:endParaRPr lang="cs-CZ" b="1" dirty="0" smtClean="0"/>
          </a:p>
          <a:p>
            <a:pPr marL="72000" indent="0">
              <a:buNone/>
            </a:pPr>
            <a:r>
              <a:rPr lang="cs-CZ" b="1" dirty="0" err="1" smtClean="0">
                <a:solidFill>
                  <a:srgbClr val="C00000"/>
                </a:solidFill>
              </a:rPr>
              <a:t>Segmental</a:t>
            </a:r>
            <a:r>
              <a:rPr lang="cs-CZ" b="1" dirty="0">
                <a:solidFill>
                  <a:srgbClr val="C00000"/>
                </a:solidFill>
              </a:rPr>
              <a:t>: </a:t>
            </a:r>
            <a:r>
              <a:rPr lang="cs-CZ" b="1" dirty="0" err="1">
                <a:solidFill>
                  <a:srgbClr val="C00000"/>
                </a:solidFill>
              </a:rPr>
              <a:t>th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voiced</a:t>
            </a:r>
            <a:r>
              <a:rPr lang="cs-CZ" b="1" dirty="0">
                <a:solidFill>
                  <a:srgbClr val="C00000"/>
                </a:solidFill>
              </a:rPr>
              <a:t>: </a:t>
            </a:r>
            <a:r>
              <a:rPr lang="cs-CZ" dirty="0" err="1">
                <a:solidFill>
                  <a:srgbClr val="C00000"/>
                </a:solidFill>
              </a:rPr>
              <a:t>the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other</a:t>
            </a:r>
            <a:r>
              <a:rPr lang="cs-CZ" dirty="0">
                <a:solidFill>
                  <a:srgbClr val="C00000"/>
                </a:solidFill>
              </a:rPr>
              <a:t> x </a:t>
            </a:r>
            <a:r>
              <a:rPr lang="cs-CZ" dirty="0" err="1">
                <a:solidFill>
                  <a:srgbClr val="C00000"/>
                </a:solidFill>
              </a:rPr>
              <a:t>the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udder</a:t>
            </a:r>
            <a:r>
              <a:rPr lang="cs-CZ" dirty="0">
                <a:solidFill>
                  <a:srgbClr val="C00000"/>
                </a:solidFill>
              </a:rPr>
              <a:t> </a:t>
            </a:r>
          </a:p>
          <a:p>
            <a:pPr marL="72000" indent="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                    </a:t>
            </a:r>
            <a:r>
              <a:rPr lang="cs-CZ" b="1" dirty="0" err="1">
                <a:solidFill>
                  <a:srgbClr val="C00000"/>
                </a:solidFill>
              </a:rPr>
              <a:t>th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voiceless</a:t>
            </a:r>
            <a:r>
              <a:rPr lang="cs-CZ" b="1" dirty="0">
                <a:solidFill>
                  <a:srgbClr val="C00000"/>
                </a:solidFill>
              </a:rPr>
              <a:t>: </a:t>
            </a:r>
            <a:r>
              <a:rPr lang="cs-CZ" dirty="0" err="1">
                <a:solidFill>
                  <a:srgbClr val="C00000"/>
                </a:solidFill>
              </a:rPr>
              <a:t>thousand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mythical</a:t>
            </a:r>
            <a:endParaRPr lang="cs-CZ" dirty="0">
              <a:solidFill>
                <a:srgbClr val="C00000"/>
              </a:solidFill>
            </a:endParaRPr>
          </a:p>
          <a:p>
            <a:pPr marL="72000" indent="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                    </a:t>
            </a:r>
            <a:r>
              <a:rPr lang="cs-CZ" b="1" dirty="0">
                <a:solidFill>
                  <a:srgbClr val="C00000"/>
                </a:solidFill>
              </a:rPr>
              <a:t>open </a:t>
            </a:r>
            <a:r>
              <a:rPr lang="cs-CZ" b="1" dirty="0" err="1">
                <a:solidFill>
                  <a:srgbClr val="C00000"/>
                </a:solidFill>
              </a:rPr>
              <a:t>ash</a:t>
            </a:r>
            <a:r>
              <a:rPr lang="cs-CZ" b="1" dirty="0">
                <a:solidFill>
                  <a:srgbClr val="C00000"/>
                </a:solidFill>
              </a:rPr>
              <a:t>: </a:t>
            </a:r>
            <a:r>
              <a:rPr lang="cs-CZ" dirty="0">
                <a:solidFill>
                  <a:srgbClr val="C00000"/>
                </a:solidFill>
              </a:rPr>
              <a:t>st</a:t>
            </a:r>
            <a:r>
              <a:rPr lang="cs-CZ" b="1" dirty="0">
                <a:solidFill>
                  <a:srgbClr val="C00000"/>
                </a:solidFill>
              </a:rPr>
              <a:t>a</a:t>
            </a:r>
            <a:r>
              <a:rPr lang="cs-CZ" dirty="0">
                <a:solidFill>
                  <a:srgbClr val="C00000"/>
                </a:solidFill>
              </a:rPr>
              <a:t>tic, </a:t>
            </a:r>
            <a:r>
              <a:rPr lang="cs-CZ" dirty="0" err="1">
                <a:solidFill>
                  <a:srgbClr val="C00000"/>
                </a:solidFill>
              </a:rPr>
              <a:t>ch</a:t>
            </a:r>
            <a:r>
              <a:rPr lang="cs-CZ" b="1" dirty="0" err="1">
                <a:solidFill>
                  <a:srgbClr val="C00000"/>
                </a:solidFill>
              </a:rPr>
              <a:t>a</a:t>
            </a:r>
            <a:r>
              <a:rPr lang="cs-CZ" dirty="0" err="1">
                <a:solidFill>
                  <a:srgbClr val="C00000"/>
                </a:solidFill>
              </a:rPr>
              <a:t>pter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Germ</a:t>
            </a:r>
            <a:r>
              <a:rPr lang="cs-CZ" b="1" dirty="0" err="1">
                <a:solidFill>
                  <a:srgbClr val="C00000"/>
                </a:solidFill>
              </a:rPr>
              <a:t>a</a:t>
            </a:r>
            <a:r>
              <a:rPr lang="cs-CZ" dirty="0" err="1">
                <a:solidFill>
                  <a:srgbClr val="C00000"/>
                </a:solidFill>
              </a:rPr>
              <a:t>nic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cl</a:t>
            </a:r>
            <a:r>
              <a:rPr lang="cs-CZ" b="1" dirty="0" err="1">
                <a:solidFill>
                  <a:srgbClr val="C00000"/>
                </a:solidFill>
              </a:rPr>
              <a:t>a</a:t>
            </a:r>
            <a:r>
              <a:rPr lang="cs-CZ" dirty="0" err="1">
                <a:solidFill>
                  <a:srgbClr val="C00000"/>
                </a:solidFill>
              </a:rPr>
              <a:t>ssified</a:t>
            </a:r>
            <a:r>
              <a:rPr lang="cs-CZ" dirty="0" smtClean="0">
                <a:solidFill>
                  <a:srgbClr val="C00000"/>
                </a:solidFill>
              </a:rPr>
              <a:t>,</a:t>
            </a:r>
          </a:p>
          <a:p>
            <a:pPr marL="72000" indent="0">
              <a:buNone/>
            </a:pP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smtClean="0">
                <a:solidFill>
                  <a:srgbClr val="C00000"/>
                </a:solidFill>
              </a:rPr>
              <a:t>                   </a:t>
            </a:r>
            <a:r>
              <a:rPr lang="cs-CZ" dirty="0" err="1" smtClean="0">
                <a:solidFill>
                  <a:srgbClr val="C00000"/>
                </a:solidFill>
              </a:rPr>
              <a:t>pragm</a:t>
            </a:r>
            <a:r>
              <a:rPr lang="cs-CZ" b="1" dirty="0" err="1" smtClean="0">
                <a:solidFill>
                  <a:srgbClr val="C00000"/>
                </a:solidFill>
              </a:rPr>
              <a:t>a</a:t>
            </a:r>
            <a:r>
              <a:rPr lang="cs-CZ" dirty="0" err="1" smtClean="0">
                <a:solidFill>
                  <a:srgbClr val="C00000"/>
                </a:solidFill>
              </a:rPr>
              <a:t>tic</a:t>
            </a:r>
            <a:endParaRPr lang="cs-CZ" dirty="0">
              <a:solidFill>
                <a:srgbClr val="C00000"/>
              </a:solidFill>
            </a:endParaRPr>
          </a:p>
          <a:p>
            <a:pPr marL="72000" indent="0">
              <a:buNone/>
            </a:pPr>
            <a:endParaRPr lang="cs-CZ" b="1" dirty="0" smtClean="0">
              <a:solidFill>
                <a:srgbClr val="C00000"/>
              </a:solidFill>
            </a:endParaRPr>
          </a:p>
          <a:p>
            <a:pPr marL="72000" indent="0">
              <a:buNone/>
            </a:pPr>
            <a:r>
              <a:rPr lang="cs-CZ" b="1" dirty="0" err="1" smtClean="0">
                <a:solidFill>
                  <a:srgbClr val="C00000"/>
                </a:solidFill>
              </a:rPr>
              <a:t>Liaison</a:t>
            </a:r>
            <a:r>
              <a:rPr lang="cs-CZ" b="1" dirty="0">
                <a:solidFill>
                  <a:srgbClr val="C00000"/>
                </a:solidFill>
              </a:rPr>
              <a:t>: </a:t>
            </a:r>
            <a:r>
              <a:rPr lang="cs-CZ" dirty="0">
                <a:solidFill>
                  <a:srgbClr val="C00000"/>
                </a:solidFill>
              </a:rPr>
              <a:t>in </a:t>
            </a:r>
            <a:r>
              <a:rPr lang="cs-CZ" dirty="0" err="1">
                <a:solidFill>
                  <a:srgbClr val="C00000"/>
                </a:solidFill>
              </a:rPr>
              <a:t>term</a:t>
            </a:r>
            <a:r>
              <a:rPr lang="cs-CZ" b="1" dirty="0" err="1">
                <a:solidFill>
                  <a:srgbClr val="C00000"/>
                </a:solidFill>
              </a:rPr>
              <a:t>s</a:t>
            </a:r>
            <a:r>
              <a:rPr lang="cs-CZ" b="1" dirty="0">
                <a:solidFill>
                  <a:srgbClr val="C00000"/>
                </a:solidFill>
              </a:rPr>
              <a:t>_ </a:t>
            </a:r>
            <a:r>
              <a:rPr lang="cs-CZ" dirty="0" err="1">
                <a:solidFill>
                  <a:srgbClr val="C00000"/>
                </a:solidFill>
              </a:rPr>
              <a:t>o</a:t>
            </a:r>
            <a:r>
              <a:rPr lang="cs-CZ" b="1" dirty="0" err="1">
                <a:solidFill>
                  <a:srgbClr val="C00000"/>
                </a:solidFill>
              </a:rPr>
              <a:t>f</a:t>
            </a:r>
            <a:r>
              <a:rPr lang="cs-CZ" b="1" dirty="0">
                <a:solidFill>
                  <a:srgbClr val="C00000"/>
                </a:solidFill>
              </a:rPr>
              <a:t>_ </a:t>
            </a:r>
            <a:r>
              <a:rPr lang="cs-CZ" dirty="0" err="1">
                <a:solidFill>
                  <a:srgbClr val="C00000"/>
                </a:solidFill>
              </a:rPr>
              <a:t>importance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o</a:t>
            </a:r>
            <a:r>
              <a:rPr lang="cs-CZ" b="1" dirty="0" err="1">
                <a:solidFill>
                  <a:srgbClr val="C00000"/>
                </a:solidFill>
              </a:rPr>
              <a:t>f</a:t>
            </a:r>
            <a:r>
              <a:rPr lang="cs-CZ" b="1" dirty="0">
                <a:solidFill>
                  <a:srgbClr val="C00000"/>
                </a:solidFill>
              </a:rPr>
              <a:t>_ </a:t>
            </a:r>
            <a:r>
              <a:rPr lang="cs-CZ" dirty="0" err="1">
                <a:solidFill>
                  <a:srgbClr val="C00000"/>
                </a:solidFill>
              </a:rPr>
              <a:t>othe</a:t>
            </a:r>
            <a:r>
              <a:rPr lang="cs-CZ" b="1" dirty="0" err="1">
                <a:solidFill>
                  <a:srgbClr val="C00000"/>
                </a:solidFill>
              </a:rPr>
              <a:t>r</a:t>
            </a:r>
            <a:r>
              <a:rPr lang="cs-CZ" b="1" dirty="0">
                <a:solidFill>
                  <a:srgbClr val="C00000"/>
                </a:solidFill>
              </a:rPr>
              <a:t>_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elements</a:t>
            </a:r>
            <a:r>
              <a:rPr lang="cs-CZ" dirty="0">
                <a:solidFill>
                  <a:srgbClr val="C00000"/>
                </a:solidFill>
              </a:rPr>
              <a:t>, </a:t>
            </a:r>
            <a:endParaRPr lang="cs-CZ" dirty="0" smtClean="0">
              <a:solidFill>
                <a:srgbClr val="C00000"/>
              </a:solidFill>
            </a:endParaRPr>
          </a:p>
          <a:p>
            <a:pPr marL="72000" indent="0">
              <a:buNone/>
            </a:pP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smtClean="0">
                <a:solidFill>
                  <a:srgbClr val="C00000"/>
                </a:solidFill>
              </a:rPr>
              <a:t>              </a:t>
            </a:r>
            <a:r>
              <a:rPr lang="cs-CZ" dirty="0" err="1" smtClean="0">
                <a:solidFill>
                  <a:srgbClr val="C00000"/>
                </a:solidFill>
              </a:rPr>
              <a:t>impressi</a:t>
            </a:r>
            <a:r>
              <a:rPr lang="cs-CZ" b="1" dirty="0" err="1" smtClean="0">
                <a:solidFill>
                  <a:srgbClr val="C00000"/>
                </a:solidFill>
              </a:rPr>
              <a:t>v</a:t>
            </a:r>
            <a:r>
              <a:rPr lang="cs-CZ" dirty="0" err="1" smtClean="0">
                <a:solidFill>
                  <a:srgbClr val="C00000"/>
                </a:solidFill>
              </a:rPr>
              <a:t>e</a:t>
            </a:r>
            <a:r>
              <a:rPr lang="cs-CZ" dirty="0">
                <a:solidFill>
                  <a:srgbClr val="C00000"/>
                </a:solidFill>
              </a:rPr>
              <a:t>_ </a:t>
            </a:r>
            <a:r>
              <a:rPr lang="cs-CZ" dirty="0" err="1" smtClean="0">
                <a:solidFill>
                  <a:srgbClr val="C00000"/>
                </a:solidFill>
              </a:rPr>
              <a:t>accomplishment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co’mmunicati</a:t>
            </a:r>
            <a:r>
              <a:rPr lang="cs-CZ" b="1" dirty="0" err="1">
                <a:solidFill>
                  <a:srgbClr val="C00000"/>
                </a:solidFill>
              </a:rPr>
              <a:t>v</a:t>
            </a:r>
            <a:r>
              <a:rPr lang="cs-CZ" dirty="0" err="1">
                <a:solidFill>
                  <a:srgbClr val="C00000"/>
                </a:solidFill>
              </a:rPr>
              <a:t>e</a:t>
            </a:r>
            <a:r>
              <a:rPr lang="cs-CZ" dirty="0">
                <a:solidFill>
                  <a:srgbClr val="C00000"/>
                </a:solidFill>
              </a:rPr>
              <a:t>_ </a:t>
            </a:r>
            <a:r>
              <a:rPr lang="cs-CZ" dirty="0" err="1" smtClean="0">
                <a:solidFill>
                  <a:srgbClr val="C00000"/>
                </a:solidFill>
              </a:rPr>
              <a:t>goal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48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rgbClr val="C00000"/>
                </a:solidFill>
              </a:rPr>
              <a:t>Recurrent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pronunciation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errors</a:t>
            </a:r>
            <a:r>
              <a:rPr lang="cs-CZ" dirty="0" smtClean="0">
                <a:solidFill>
                  <a:srgbClr val="C00000"/>
                </a:solidFill>
              </a:rPr>
              <a:t> 2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b="1" dirty="0" smtClean="0"/>
          </a:p>
          <a:p>
            <a:pPr marL="72000" indent="0">
              <a:buNone/>
            </a:pPr>
            <a:r>
              <a:rPr lang="cs-CZ" b="1" dirty="0" err="1" smtClean="0">
                <a:solidFill>
                  <a:srgbClr val="C00000"/>
                </a:solidFill>
              </a:rPr>
              <a:t>Misplaced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stresses</a:t>
            </a:r>
            <a:r>
              <a:rPr lang="cs-CZ" b="1" dirty="0">
                <a:solidFill>
                  <a:srgbClr val="C00000"/>
                </a:solidFill>
              </a:rPr>
              <a:t>: ‘</a:t>
            </a:r>
            <a:r>
              <a:rPr lang="cs-CZ" dirty="0" err="1">
                <a:solidFill>
                  <a:srgbClr val="C00000"/>
                </a:solidFill>
              </a:rPr>
              <a:t>admirable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characte‘ristic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co’mmunicate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con‘sider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con’tinue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con‘tribute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con‘vincing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hi‘storical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intelligi’bility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it‘self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par‘ticular</a:t>
            </a:r>
            <a:r>
              <a:rPr lang="cs-CZ" dirty="0">
                <a:solidFill>
                  <a:srgbClr val="C00000"/>
                </a:solidFill>
              </a:rPr>
              <a:t>, per ‘cent, </a:t>
            </a:r>
            <a:r>
              <a:rPr lang="cs-CZ" dirty="0" err="1">
                <a:solidFill>
                  <a:srgbClr val="C00000"/>
                </a:solidFill>
              </a:rPr>
              <a:t>persu‘</a:t>
            </a:r>
            <a:r>
              <a:rPr lang="cs-CZ" b="1" dirty="0" err="1">
                <a:solidFill>
                  <a:srgbClr val="C00000"/>
                </a:solidFill>
              </a:rPr>
              <a:t>a</a:t>
            </a:r>
            <a:r>
              <a:rPr lang="cs-CZ" dirty="0" err="1">
                <a:solidFill>
                  <a:srgbClr val="C00000"/>
                </a:solidFill>
              </a:rPr>
              <a:t>sive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phe‘nomenon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suc‘cessful</a:t>
            </a:r>
            <a:r>
              <a:rPr lang="cs-CZ" dirty="0">
                <a:solidFill>
                  <a:srgbClr val="C00000"/>
                </a:solidFill>
              </a:rPr>
              <a:t> </a:t>
            </a:r>
          </a:p>
          <a:p>
            <a:pPr marL="72000" indent="0">
              <a:buNone/>
            </a:pPr>
            <a:endParaRPr lang="cs-CZ" b="1" dirty="0" smtClean="0">
              <a:solidFill>
                <a:srgbClr val="C00000"/>
              </a:solidFill>
            </a:endParaRPr>
          </a:p>
          <a:p>
            <a:pPr marL="72000" indent="0">
              <a:buNone/>
            </a:pPr>
            <a:r>
              <a:rPr lang="cs-CZ" b="1" dirty="0" err="1" smtClean="0">
                <a:solidFill>
                  <a:srgbClr val="C00000"/>
                </a:solidFill>
              </a:rPr>
              <a:t>Mispronounced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names</a:t>
            </a:r>
            <a:r>
              <a:rPr lang="cs-CZ" b="1" dirty="0">
                <a:solidFill>
                  <a:srgbClr val="C00000"/>
                </a:solidFill>
              </a:rPr>
              <a:t>: </a:t>
            </a:r>
            <a:r>
              <a:rPr lang="cs-CZ" dirty="0" err="1">
                <a:solidFill>
                  <a:srgbClr val="C00000"/>
                </a:solidFill>
              </a:rPr>
              <a:t>Grice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Trudgill</a:t>
            </a:r>
            <a:r>
              <a:rPr lang="cs-CZ" dirty="0">
                <a:solidFill>
                  <a:srgbClr val="C00000"/>
                </a:solidFill>
              </a:rPr>
              <a:t>, Deborah, Sarah, </a:t>
            </a:r>
            <a:r>
              <a:rPr lang="cs-CZ" dirty="0" err="1">
                <a:solidFill>
                  <a:srgbClr val="C00000"/>
                </a:solidFill>
              </a:rPr>
              <a:t>Noah</a:t>
            </a:r>
            <a:endParaRPr lang="cs-CZ" dirty="0">
              <a:solidFill>
                <a:srgbClr val="C00000"/>
              </a:solidFill>
            </a:endParaRP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164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rgbClr val="C00000"/>
                </a:solidFill>
              </a:rPr>
              <a:t>Recurrent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pronunciation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errors</a:t>
            </a:r>
            <a:r>
              <a:rPr lang="cs-CZ" dirty="0" smtClean="0">
                <a:solidFill>
                  <a:srgbClr val="C00000"/>
                </a:solidFill>
              </a:rPr>
              <a:t> 3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 smtClean="0"/>
          </a:p>
          <a:p>
            <a:pPr marL="72000" indent="0">
              <a:buNone/>
            </a:pPr>
            <a:r>
              <a:rPr lang="cs-CZ" b="1" dirty="0" err="1">
                <a:solidFill>
                  <a:srgbClr val="C00000"/>
                </a:solidFill>
              </a:rPr>
              <a:t>Mispronounced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words</a:t>
            </a:r>
            <a:r>
              <a:rPr lang="cs-CZ" dirty="0">
                <a:solidFill>
                  <a:srgbClr val="C00000"/>
                </a:solidFill>
              </a:rPr>
              <a:t>: </a:t>
            </a:r>
            <a:r>
              <a:rPr lang="cs-CZ" dirty="0" err="1">
                <a:solidFill>
                  <a:srgbClr val="C00000"/>
                </a:solidFill>
              </a:rPr>
              <a:t>ambi’g</a:t>
            </a:r>
            <a:r>
              <a:rPr lang="cs-CZ" b="1" dirty="0" err="1">
                <a:solidFill>
                  <a:srgbClr val="C00000"/>
                </a:solidFill>
              </a:rPr>
              <a:t>ui</a:t>
            </a:r>
            <a:r>
              <a:rPr lang="cs-CZ" dirty="0" err="1">
                <a:solidFill>
                  <a:srgbClr val="C00000"/>
                </a:solidFill>
              </a:rPr>
              <a:t>ty</a:t>
            </a:r>
            <a:r>
              <a:rPr lang="cs-CZ" dirty="0">
                <a:solidFill>
                  <a:srgbClr val="C00000"/>
                </a:solidFill>
              </a:rPr>
              <a:t>, to ‘analyse, </a:t>
            </a:r>
            <a:r>
              <a:rPr lang="cs-CZ" dirty="0" err="1">
                <a:solidFill>
                  <a:srgbClr val="C00000"/>
                </a:solidFill>
              </a:rPr>
              <a:t>a’n</a:t>
            </a:r>
            <a:r>
              <a:rPr lang="cs-CZ" b="1" dirty="0" err="1">
                <a:solidFill>
                  <a:srgbClr val="C00000"/>
                </a:solidFill>
              </a:rPr>
              <a:t>o</a:t>
            </a:r>
            <a:r>
              <a:rPr lang="cs-CZ" dirty="0" err="1">
                <a:solidFill>
                  <a:srgbClr val="C00000"/>
                </a:solidFill>
              </a:rPr>
              <a:t>nymous</a:t>
            </a:r>
            <a:r>
              <a:rPr lang="cs-CZ" dirty="0">
                <a:solidFill>
                  <a:srgbClr val="C00000"/>
                </a:solidFill>
              </a:rPr>
              <a:t>, s/he ‘</a:t>
            </a:r>
            <a:r>
              <a:rPr lang="cs-CZ" dirty="0" err="1">
                <a:solidFill>
                  <a:srgbClr val="C00000"/>
                </a:solidFill>
              </a:rPr>
              <a:t>analyses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a’nalysis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sg</a:t>
            </a:r>
            <a:r>
              <a:rPr lang="cs-CZ" dirty="0">
                <a:solidFill>
                  <a:srgbClr val="C00000"/>
                </a:solidFill>
              </a:rPr>
              <a:t>., </a:t>
            </a:r>
            <a:r>
              <a:rPr lang="cs-CZ" dirty="0" err="1">
                <a:solidFill>
                  <a:srgbClr val="C00000"/>
                </a:solidFill>
              </a:rPr>
              <a:t>a’nalyses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pl</a:t>
            </a:r>
            <a:r>
              <a:rPr lang="cs-CZ" dirty="0">
                <a:solidFill>
                  <a:srgbClr val="C00000"/>
                </a:solidFill>
              </a:rPr>
              <a:t>., ba</a:t>
            </a:r>
            <a:r>
              <a:rPr lang="cs-CZ" b="1" dirty="0">
                <a:solidFill>
                  <a:srgbClr val="C00000"/>
                </a:solidFill>
              </a:rPr>
              <a:t>s</a:t>
            </a:r>
            <a:r>
              <a:rPr lang="cs-CZ" dirty="0">
                <a:solidFill>
                  <a:srgbClr val="C00000"/>
                </a:solidFill>
              </a:rPr>
              <a:t>ic, </a:t>
            </a:r>
            <a:r>
              <a:rPr lang="cs-CZ" dirty="0" err="1">
                <a:solidFill>
                  <a:srgbClr val="C00000"/>
                </a:solidFill>
              </a:rPr>
              <a:t>ch</a:t>
            </a:r>
            <a:r>
              <a:rPr lang="cs-CZ" b="1" dirty="0" err="1">
                <a:solidFill>
                  <a:srgbClr val="C00000"/>
                </a:solidFill>
              </a:rPr>
              <a:t>a</a:t>
            </a:r>
            <a:r>
              <a:rPr lang="cs-CZ" dirty="0" err="1">
                <a:solidFill>
                  <a:srgbClr val="C00000"/>
                </a:solidFill>
              </a:rPr>
              <a:t>nge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com‘p</a:t>
            </a:r>
            <a:r>
              <a:rPr lang="cs-CZ" b="1" dirty="0" err="1">
                <a:solidFill>
                  <a:srgbClr val="C00000"/>
                </a:solidFill>
              </a:rPr>
              <a:t>o</a:t>
            </a:r>
            <a:r>
              <a:rPr lang="cs-CZ" dirty="0" err="1">
                <a:solidFill>
                  <a:srgbClr val="C00000"/>
                </a:solidFill>
              </a:rPr>
              <a:t>se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com’p</a:t>
            </a:r>
            <a:r>
              <a:rPr lang="cs-CZ" b="1" dirty="0" err="1">
                <a:solidFill>
                  <a:srgbClr val="C00000"/>
                </a:solidFill>
              </a:rPr>
              <a:t>o</a:t>
            </a:r>
            <a:r>
              <a:rPr lang="cs-CZ" dirty="0" err="1">
                <a:solidFill>
                  <a:srgbClr val="C00000"/>
                </a:solidFill>
              </a:rPr>
              <a:t>nent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con‘</a:t>
            </a:r>
            <a:r>
              <a:rPr lang="cs-CZ" b="1" dirty="0" err="1">
                <a:solidFill>
                  <a:srgbClr val="C00000"/>
                </a:solidFill>
              </a:rPr>
              <a:t>s</a:t>
            </a:r>
            <a:r>
              <a:rPr lang="cs-CZ" dirty="0" err="1">
                <a:solidFill>
                  <a:srgbClr val="C00000"/>
                </a:solidFill>
              </a:rPr>
              <a:t>ist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c</a:t>
            </a:r>
            <a:r>
              <a:rPr lang="cs-CZ" b="1" dirty="0" err="1">
                <a:solidFill>
                  <a:srgbClr val="C00000"/>
                </a:solidFill>
              </a:rPr>
              <a:t>ri’</a:t>
            </a:r>
            <a:r>
              <a:rPr lang="cs-CZ" dirty="0" err="1">
                <a:solidFill>
                  <a:srgbClr val="C00000"/>
                </a:solidFill>
              </a:rPr>
              <a:t>terion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de‘c</a:t>
            </a:r>
            <a:r>
              <a:rPr lang="cs-CZ" b="1" dirty="0" err="1">
                <a:solidFill>
                  <a:srgbClr val="C00000"/>
                </a:solidFill>
              </a:rPr>
              <a:t>i</a:t>
            </a:r>
            <a:r>
              <a:rPr lang="cs-CZ" dirty="0" err="1">
                <a:solidFill>
                  <a:srgbClr val="C00000"/>
                </a:solidFill>
              </a:rPr>
              <a:t>sive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de‘c</a:t>
            </a:r>
            <a:r>
              <a:rPr lang="cs-CZ" b="1" dirty="0" err="1">
                <a:solidFill>
                  <a:srgbClr val="C00000"/>
                </a:solidFill>
              </a:rPr>
              <a:t>i</a:t>
            </a:r>
            <a:r>
              <a:rPr lang="cs-CZ" dirty="0" err="1">
                <a:solidFill>
                  <a:srgbClr val="C00000"/>
                </a:solidFill>
              </a:rPr>
              <a:t>sion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de‘term</a:t>
            </a:r>
            <a:r>
              <a:rPr lang="cs-CZ" b="1" dirty="0" err="1">
                <a:solidFill>
                  <a:srgbClr val="C00000"/>
                </a:solidFill>
              </a:rPr>
              <a:t>i</a:t>
            </a:r>
            <a:r>
              <a:rPr lang="cs-CZ" dirty="0" err="1">
                <a:solidFill>
                  <a:srgbClr val="C00000"/>
                </a:solidFill>
              </a:rPr>
              <a:t>ne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di’men</a:t>
            </a:r>
            <a:r>
              <a:rPr lang="cs-CZ" b="1" dirty="0" err="1">
                <a:solidFill>
                  <a:srgbClr val="C00000"/>
                </a:solidFill>
              </a:rPr>
              <a:t>sion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di’pl</a:t>
            </a:r>
            <a:r>
              <a:rPr lang="cs-CZ" b="1" dirty="0" err="1">
                <a:solidFill>
                  <a:srgbClr val="C00000"/>
                </a:solidFill>
              </a:rPr>
              <a:t>o</a:t>
            </a:r>
            <a:r>
              <a:rPr lang="cs-CZ" dirty="0" err="1">
                <a:solidFill>
                  <a:srgbClr val="C00000"/>
                </a:solidFill>
              </a:rPr>
              <a:t>ma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e’xam</a:t>
            </a:r>
            <a:r>
              <a:rPr lang="cs-CZ" b="1" dirty="0" err="1">
                <a:solidFill>
                  <a:srgbClr val="C00000"/>
                </a:solidFill>
              </a:rPr>
              <a:t>i</a:t>
            </a:r>
            <a:r>
              <a:rPr lang="cs-CZ" dirty="0" err="1">
                <a:solidFill>
                  <a:srgbClr val="C00000"/>
                </a:solidFill>
              </a:rPr>
              <a:t>ne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f</a:t>
            </a:r>
            <a:r>
              <a:rPr lang="cs-CZ" b="1" dirty="0" err="1">
                <a:solidFill>
                  <a:srgbClr val="C00000"/>
                </a:solidFill>
              </a:rPr>
              <a:t>o</a:t>
            </a:r>
            <a:r>
              <a:rPr lang="cs-CZ" dirty="0" err="1">
                <a:solidFill>
                  <a:srgbClr val="C00000"/>
                </a:solidFill>
              </a:rPr>
              <a:t>c</a:t>
            </a:r>
            <a:r>
              <a:rPr lang="cs-CZ" b="1" dirty="0" err="1">
                <a:solidFill>
                  <a:srgbClr val="C00000"/>
                </a:solidFill>
              </a:rPr>
              <a:t>u</a:t>
            </a:r>
            <a:r>
              <a:rPr lang="cs-CZ" dirty="0" err="1">
                <a:solidFill>
                  <a:srgbClr val="C00000"/>
                </a:solidFill>
              </a:rPr>
              <a:t>s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ha</a:t>
            </a:r>
            <a:r>
              <a:rPr lang="cs-CZ" b="1" dirty="0" err="1">
                <a:solidFill>
                  <a:srgbClr val="C00000"/>
                </a:solidFill>
              </a:rPr>
              <a:t>l</a:t>
            </a:r>
            <a:r>
              <a:rPr lang="cs-CZ" dirty="0" err="1">
                <a:solidFill>
                  <a:srgbClr val="C00000"/>
                </a:solidFill>
              </a:rPr>
              <a:t>f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hy’pothes</a:t>
            </a:r>
            <a:r>
              <a:rPr lang="cs-CZ" b="1" dirty="0" err="1">
                <a:solidFill>
                  <a:srgbClr val="C00000"/>
                </a:solidFill>
              </a:rPr>
              <a:t>i</a:t>
            </a:r>
            <a:r>
              <a:rPr lang="cs-CZ" dirty="0" err="1">
                <a:solidFill>
                  <a:srgbClr val="C00000"/>
                </a:solidFill>
              </a:rPr>
              <a:t>s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sg</a:t>
            </a:r>
            <a:r>
              <a:rPr lang="cs-CZ" dirty="0">
                <a:solidFill>
                  <a:srgbClr val="C00000"/>
                </a:solidFill>
              </a:rPr>
              <a:t>., </a:t>
            </a:r>
            <a:r>
              <a:rPr lang="cs-CZ" dirty="0" err="1">
                <a:solidFill>
                  <a:srgbClr val="C00000"/>
                </a:solidFill>
              </a:rPr>
              <a:t>hy’pothes</a:t>
            </a:r>
            <a:r>
              <a:rPr lang="cs-CZ" b="1" dirty="0" err="1">
                <a:solidFill>
                  <a:srgbClr val="C00000"/>
                </a:solidFill>
              </a:rPr>
              <a:t>e</a:t>
            </a:r>
            <a:r>
              <a:rPr lang="cs-CZ" dirty="0" err="1">
                <a:solidFill>
                  <a:srgbClr val="C00000"/>
                </a:solidFill>
              </a:rPr>
              <a:t>s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pl</a:t>
            </a:r>
            <a:r>
              <a:rPr lang="cs-CZ" dirty="0">
                <a:solidFill>
                  <a:srgbClr val="C00000"/>
                </a:solidFill>
              </a:rPr>
              <a:t>.,  </a:t>
            </a:r>
            <a:r>
              <a:rPr lang="cs-CZ" dirty="0" err="1">
                <a:solidFill>
                  <a:srgbClr val="C00000"/>
                </a:solidFill>
              </a:rPr>
              <a:t>in</a:t>
            </a:r>
            <a:r>
              <a:rPr lang="cs-CZ" b="1" dirty="0" err="1">
                <a:solidFill>
                  <a:srgbClr val="C00000"/>
                </a:solidFill>
              </a:rPr>
              <a:t>s</a:t>
            </a:r>
            <a:r>
              <a:rPr lang="cs-CZ" dirty="0" err="1">
                <a:solidFill>
                  <a:srgbClr val="C00000"/>
                </a:solidFill>
              </a:rPr>
              <a:t>ist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le‘</a:t>
            </a:r>
            <a:r>
              <a:rPr lang="cs-CZ" b="1" dirty="0" err="1">
                <a:solidFill>
                  <a:srgbClr val="C00000"/>
                </a:solidFill>
              </a:rPr>
              <a:t>g</a:t>
            </a:r>
            <a:r>
              <a:rPr lang="cs-CZ" dirty="0" err="1">
                <a:solidFill>
                  <a:srgbClr val="C00000"/>
                </a:solidFill>
              </a:rPr>
              <a:t>itimite</a:t>
            </a:r>
            <a:r>
              <a:rPr lang="cs-CZ" dirty="0">
                <a:solidFill>
                  <a:srgbClr val="C00000"/>
                </a:solidFill>
              </a:rPr>
              <a:t>, n</a:t>
            </a:r>
            <a:r>
              <a:rPr lang="cs-CZ" b="1" dirty="0">
                <a:solidFill>
                  <a:srgbClr val="C00000"/>
                </a:solidFill>
              </a:rPr>
              <a:t>o</a:t>
            </a:r>
            <a:r>
              <a:rPr lang="cs-CZ" dirty="0">
                <a:solidFill>
                  <a:srgbClr val="C00000"/>
                </a:solidFill>
              </a:rPr>
              <a:t>vel, </a:t>
            </a:r>
            <a:r>
              <a:rPr lang="cs-CZ" dirty="0" err="1">
                <a:solidFill>
                  <a:srgbClr val="C00000"/>
                </a:solidFill>
              </a:rPr>
              <a:t>o‘cc</a:t>
            </a:r>
            <a:r>
              <a:rPr lang="cs-CZ" b="1" dirty="0" err="1">
                <a:solidFill>
                  <a:srgbClr val="C00000"/>
                </a:solidFill>
              </a:rPr>
              <a:t>u</a:t>
            </a:r>
            <a:r>
              <a:rPr lang="cs-CZ" dirty="0" err="1">
                <a:solidFill>
                  <a:srgbClr val="C00000"/>
                </a:solidFill>
              </a:rPr>
              <a:t>r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o‘cc</a:t>
            </a:r>
            <a:r>
              <a:rPr lang="cs-CZ" b="1" dirty="0" err="1">
                <a:solidFill>
                  <a:srgbClr val="C00000"/>
                </a:solidFill>
              </a:rPr>
              <a:t>u</a:t>
            </a:r>
            <a:r>
              <a:rPr lang="cs-CZ" dirty="0" err="1">
                <a:solidFill>
                  <a:srgbClr val="C00000"/>
                </a:solidFill>
              </a:rPr>
              <a:t>rrence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own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pr</a:t>
            </a:r>
            <a:r>
              <a:rPr lang="cs-CZ" b="1" dirty="0" err="1">
                <a:solidFill>
                  <a:srgbClr val="C00000"/>
                </a:solidFill>
              </a:rPr>
              <a:t>o</a:t>
            </a:r>
            <a:r>
              <a:rPr lang="cs-CZ" dirty="0" err="1">
                <a:solidFill>
                  <a:srgbClr val="C00000"/>
                </a:solidFill>
              </a:rPr>
              <a:t>blem</a:t>
            </a:r>
            <a:r>
              <a:rPr lang="cs-CZ" dirty="0">
                <a:solidFill>
                  <a:srgbClr val="C00000"/>
                </a:solidFill>
              </a:rPr>
              <a:t>, ‘</a:t>
            </a:r>
            <a:r>
              <a:rPr lang="cs-CZ" dirty="0" err="1">
                <a:solidFill>
                  <a:srgbClr val="C00000"/>
                </a:solidFill>
              </a:rPr>
              <a:t>pr</a:t>
            </a:r>
            <a:r>
              <a:rPr lang="cs-CZ" b="1" dirty="0" err="1">
                <a:solidFill>
                  <a:srgbClr val="C00000"/>
                </a:solidFill>
              </a:rPr>
              <a:t>o</a:t>
            </a:r>
            <a:r>
              <a:rPr lang="cs-CZ" dirty="0" err="1">
                <a:solidFill>
                  <a:srgbClr val="C00000"/>
                </a:solidFill>
              </a:rPr>
              <a:t>cess</a:t>
            </a:r>
            <a:r>
              <a:rPr lang="cs-CZ" dirty="0">
                <a:solidFill>
                  <a:srgbClr val="C00000"/>
                </a:solidFill>
              </a:rPr>
              <a:t>,  </a:t>
            </a:r>
            <a:r>
              <a:rPr lang="cs-CZ" dirty="0" err="1">
                <a:solidFill>
                  <a:srgbClr val="C00000"/>
                </a:solidFill>
              </a:rPr>
              <a:t>pro’cession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psycho‘logical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the</a:t>
            </a:r>
            <a:r>
              <a:rPr lang="cs-CZ" b="1" dirty="0" err="1">
                <a:solidFill>
                  <a:srgbClr val="C00000"/>
                </a:solidFill>
              </a:rPr>
              <a:t>i</a:t>
            </a:r>
            <a:r>
              <a:rPr lang="cs-CZ" dirty="0" err="1">
                <a:solidFill>
                  <a:srgbClr val="C00000"/>
                </a:solidFill>
              </a:rPr>
              <a:t>r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the</a:t>
            </a:r>
            <a:r>
              <a:rPr lang="cs-CZ" b="1" dirty="0" err="1">
                <a:solidFill>
                  <a:srgbClr val="C00000"/>
                </a:solidFill>
              </a:rPr>
              <a:t>y</a:t>
            </a:r>
            <a:r>
              <a:rPr lang="cs-CZ" dirty="0" err="1">
                <a:solidFill>
                  <a:srgbClr val="C00000"/>
                </a:solidFill>
              </a:rPr>
              <a:t>´re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theo‘retical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C00000"/>
                </a:solidFill>
              </a:rPr>
              <a:t>theore’tician</a:t>
            </a:r>
            <a:r>
              <a:rPr lang="cs-CZ" dirty="0">
                <a:solidFill>
                  <a:srgbClr val="C00000"/>
                </a:solidFill>
              </a:rPr>
              <a:t>,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theorist</a:t>
            </a:r>
            <a:r>
              <a:rPr lang="cs-CZ" dirty="0">
                <a:solidFill>
                  <a:srgbClr val="C00000"/>
                </a:solidFill>
              </a:rPr>
              <a:t>,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theory</a:t>
            </a:r>
            <a:r>
              <a:rPr lang="cs-CZ" dirty="0">
                <a:solidFill>
                  <a:srgbClr val="C00000"/>
                </a:solidFill>
              </a:rPr>
              <a:t>, thes</a:t>
            </a:r>
            <a:r>
              <a:rPr lang="cs-CZ" b="1" dirty="0">
                <a:solidFill>
                  <a:srgbClr val="C00000"/>
                </a:solidFill>
              </a:rPr>
              <a:t>i</a:t>
            </a:r>
            <a:r>
              <a:rPr lang="cs-CZ" dirty="0">
                <a:solidFill>
                  <a:srgbClr val="C00000"/>
                </a:solidFill>
              </a:rPr>
              <a:t>s, </a:t>
            </a:r>
            <a:r>
              <a:rPr lang="cs-CZ" dirty="0" err="1">
                <a:solidFill>
                  <a:srgbClr val="C00000"/>
                </a:solidFill>
              </a:rPr>
              <a:t>thes</a:t>
            </a:r>
            <a:r>
              <a:rPr lang="cs-CZ" b="1" dirty="0" err="1">
                <a:solidFill>
                  <a:srgbClr val="C00000"/>
                </a:solidFill>
              </a:rPr>
              <a:t>e</a:t>
            </a:r>
            <a:r>
              <a:rPr lang="cs-CZ" dirty="0" err="1">
                <a:solidFill>
                  <a:srgbClr val="C00000"/>
                </a:solidFill>
              </a:rPr>
              <a:t>s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b="1" dirty="0" err="1">
                <a:solidFill>
                  <a:srgbClr val="C00000"/>
                </a:solidFill>
              </a:rPr>
              <a:t>u</a:t>
            </a:r>
            <a:r>
              <a:rPr lang="cs-CZ" dirty="0" err="1">
                <a:solidFill>
                  <a:srgbClr val="C00000"/>
                </a:solidFill>
              </a:rPr>
              <a:t>’n</a:t>
            </a:r>
            <a:r>
              <a:rPr lang="cs-CZ" b="1" dirty="0" err="1">
                <a:solidFill>
                  <a:srgbClr val="C00000"/>
                </a:solidFill>
              </a:rPr>
              <a:t>a</a:t>
            </a:r>
            <a:r>
              <a:rPr lang="cs-CZ" dirty="0" err="1">
                <a:solidFill>
                  <a:srgbClr val="C00000"/>
                </a:solidFill>
              </a:rPr>
              <a:t>nimous</a:t>
            </a:r>
            <a:endParaRPr lang="cs-CZ" dirty="0">
              <a:solidFill>
                <a:srgbClr val="C00000"/>
              </a:solidFill>
            </a:endParaRP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030696"/>
      </p:ext>
    </p:extLst>
  </p:cSld>
  <p:clrMapOvr>
    <a:masterClrMapping/>
  </p:clrMapOvr>
</p:sld>
</file>

<file path=ppt/theme/theme1.xml><?xml version="1.0" encoding="utf-8"?>
<a:theme xmlns:a="http://schemas.openxmlformats.org/drawingml/2006/main" name="mjuni_sablona_powerpoint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zentace2" id="{D1B570A3-0AF0-4513-BAA0-28AE897D748E}" vid="{F6E1FE5E-F639-484F-A2D0-F85E1A619AE3}"/>
    </a:ext>
  </a:extLst>
</a:theme>
</file>

<file path=ppt/theme/theme2.xml><?xml version="1.0" encoding="utf-8"?>
<a:theme xmlns:a="http://schemas.openxmlformats.org/drawingml/2006/main" name="Prezentace_MjUNI_Fancy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zentace2" id="{D1B570A3-0AF0-4513-BAA0-28AE897D748E}" vid="{5BCA55F5-4CFE-42CD-B183-0838C6565FC3}"/>
    </a:ext>
  </a:ext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bbd2735-9237-4571-a380-8ab77497a397">
      <Terms xmlns="http://schemas.microsoft.com/office/infopath/2007/PartnerControls"/>
    </lcf76f155ced4ddcb4097134ff3c332f>
    <TaxCatchAll xmlns="dd1c10d0-3f4e-4b3b-89b7-891af7962e2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AF05E2ECB91641B38CA5EF6A63732F" ma:contentTypeVersion="16" ma:contentTypeDescription="Vytvoří nový dokument" ma:contentTypeScope="" ma:versionID="bc165e1edb7e3114ce8339c27a7d3dfb">
  <xsd:schema xmlns:xsd="http://www.w3.org/2001/XMLSchema" xmlns:xs="http://www.w3.org/2001/XMLSchema" xmlns:p="http://schemas.microsoft.com/office/2006/metadata/properties" xmlns:ns2="ebbd2735-9237-4571-a380-8ab77497a397" xmlns:ns3="dd1c10d0-3f4e-4b3b-89b7-891af7962e22" targetNamespace="http://schemas.microsoft.com/office/2006/metadata/properties" ma:root="true" ma:fieldsID="38181f93b46f91093924b50d9af9cf1a" ns2:_="" ns3:_="">
    <xsd:import namespace="ebbd2735-9237-4571-a380-8ab77497a397"/>
    <xsd:import namespace="dd1c10d0-3f4e-4b3b-89b7-891af7962e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d2735-9237-4571-a380-8ab77497a3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c10d0-3f4e-4b3b-89b7-891af7962e2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a397b8b-8cbd-4a52-a237-3a3ccd56604b}" ma:internalName="TaxCatchAll" ma:showField="CatchAllData" ma:web="dd1c10d0-3f4e-4b3b-89b7-891af7962e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C5F2E0-8E26-463F-A84B-171377034961}">
  <ds:schemaRefs>
    <ds:schemaRef ds:uri="ebbd2735-9237-4571-a380-8ab77497a397"/>
    <ds:schemaRef ds:uri="http://purl.org/dc/terms/"/>
    <ds:schemaRef ds:uri="http://schemas.openxmlformats.org/package/2006/metadata/core-properties"/>
    <ds:schemaRef ds:uri="dd1c10d0-3f4e-4b3b-89b7-891af7962e22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943ED06-7D88-4C0E-8A0F-51B912087B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737BBE-2BE0-4456-9C5B-1B28842523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d2735-9237-4571-a380-8ab77497a397"/>
    <ds:schemaRef ds:uri="dd1c10d0-3f4e-4b3b-89b7-891af7962e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mjuni_sablona_powerpoint</Template>
  <TotalTime>100</TotalTime>
  <Words>444</Words>
  <Application>Microsoft Office PowerPoint</Application>
  <PresentationFormat>Vlastní</PresentationFormat>
  <Paragraphs>70</Paragraphs>
  <Slides>13</Slides>
  <Notes>0</Notes>
  <HiddenSlides>3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mjuni_sablona_powerpoint</vt:lpstr>
      <vt:lpstr>Prezentace_MjUNI_Fancy</vt:lpstr>
      <vt:lpstr>A CHOICE FROM THREE TOPICS  BY A LIFELONG ENTHUSIAST IN ENGLISH</vt:lpstr>
      <vt:lpstr>Please vote for the topic you do NOT wish to hear about:</vt:lpstr>
      <vt:lpstr>a) Bilingualism at the TomCat Playgroup </vt:lpstr>
      <vt:lpstr>b) English or Czenglish Pronunciation  aneb  Anglická výslovnost pro nadšence i profesionály </vt:lpstr>
      <vt:lpstr>Pronunciation charts of RP (GB) and GenAm</vt:lpstr>
      <vt:lpstr>5 features of English pronunciation that make the difference between harshly foreign and more authentic accents:</vt:lpstr>
      <vt:lpstr>Recurrent pronunciation errors at bachelor and master defences</vt:lpstr>
      <vt:lpstr>Recurrent pronunciation errors 2</vt:lpstr>
      <vt:lpstr>Recurrent pronunciation errors 3</vt:lpstr>
      <vt:lpstr>c) English in song lyrics 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CHOICE OF THREE TOPICS  BY A LIFELONG ENTHUSIAST IN ENGLISH</dc:title>
  <dc:creator>TomCat</dc:creator>
  <cp:lastModifiedBy>TomCat</cp:lastModifiedBy>
  <cp:revision>10</cp:revision>
  <cp:lastPrinted>1601-01-01T00:00:00Z</cp:lastPrinted>
  <dcterms:created xsi:type="dcterms:W3CDTF">2023-12-08T19:29:17Z</dcterms:created>
  <dcterms:modified xsi:type="dcterms:W3CDTF">2023-12-08T21:10:13Z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0x010100DEAF05E2ECB91641B38CA5EF6A63732F</vt:lpwstr>
  </property>
</Properties>
</file>