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73" r:id="rId7"/>
    <p:sldId id="274" r:id="rId8"/>
    <p:sldId id="262" r:id="rId9"/>
    <p:sldId id="275" r:id="rId10"/>
    <p:sldId id="265" r:id="rId11"/>
    <p:sldId id="272" r:id="rId12"/>
    <p:sldId id="271" r:id="rId13"/>
    <p:sldId id="263" r:id="rId14"/>
    <p:sldId id="266" r:id="rId15"/>
    <p:sldId id="264" r:id="rId16"/>
    <p:sldId id="267" r:id="rId17"/>
    <p:sldId id="268" r:id="rId18"/>
    <p:sldId id="269" r:id="rId19"/>
    <p:sldId id="270" r:id="rId20"/>
    <p:sldId id="276" r:id="rId21"/>
    <p:sldId id="279" r:id="rId22"/>
    <p:sldId id="280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uni Bold" panose="00000500000000000000" pitchFamily="50" charset="-18"/>
      <p:regular r:id="rId29"/>
      <p:bold r:id="rId30"/>
    </p:embeddedFont>
    <p:embeddedFont>
      <p:font typeface="Segoe UI Historic" panose="020B0502040204020203" pitchFamily="34" charset="0"/>
      <p:regular r:id="rId3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4B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14" y="7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AF06A-D04C-4DCC-BF4E-4D3E9E88732A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B656A-029A-4088-9405-F16CBA0EAD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08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E05DC23B-0ACB-437F-8CAD-711B943E8CC6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699E10-FBB6-4892-8D01-B53078B18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75702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/>
            </a:lvl1pPr>
          </a:lstStyle>
          <a:p>
            <a:r>
              <a:rPr lang="cs-CZ" dirty="0"/>
              <a:t>Zde bude hlavní nadpis prezentace.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34C6EA-92BC-4AE1-AECB-5B89F09765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4136"/>
            <a:ext cx="75702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D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prezentace, který může mít několik řádků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0D9C729-91FA-4006-B1FB-18BC1E52E6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AD3A0D-E0B6-4459-9ECD-F8425210A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05CF92CC-4536-B54A-BDF9-F632741AC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25" y="663390"/>
            <a:ext cx="1735962" cy="121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A8854EB-10EE-4BAB-B628-2235B50B13BD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4E4A2ABB-7047-44E5-9371-26DEDFEF50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EF68A76-9EA3-4769-89CC-3E3242CA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48270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Zde bude nadpis nové kapitoly</a:t>
            </a:r>
            <a:br>
              <a:rPr lang="cs-CZ" dirty="0"/>
            </a:br>
            <a:endParaRPr lang="cs-CZ" dirty="0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6EC5477C-5035-4DF7-B956-67C193255C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2437"/>
            <a:ext cx="48270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Zde je prostor pro podnadpis nové kapitoly</a:t>
            </a:r>
          </a:p>
        </p:txBody>
      </p:sp>
    </p:spTree>
    <p:extLst>
      <p:ext uri="{BB962C8B-B14F-4D97-AF65-F5344CB8AC3E}">
        <p14:creationId xmlns:p14="http://schemas.microsoft.com/office/powerpoint/2010/main" val="192857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E3FE1988-DEB1-4659-B14F-004B8C3C2FD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04550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EE420-7DDB-44FD-BE8E-B6FB3975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91"/>
            <a:ext cx="10515600" cy="448732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94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886B44EB-9E47-4BA0-B80C-E3B970D42D0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000ACD-3285-4D87-B507-B75492EDE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8729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C16B7-93C4-421D-9DB3-6F370AE6C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CAE875-615F-49A4-85FB-11CDBD04F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997956-04A4-492B-865C-089159D74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3D511B-B5A7-408E-B07D-E9AB4EA07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14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A59724A-8142-41A6-AE78-E1F6281040A0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5630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982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3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A6AA7C-22FA-456B-AEF3-841F0E099B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7432" y="577850"/>
            <a:ext cx="4797212" cy="270854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E6EF555B-D212-4788-B60C-9E0C3C185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6472" y="577850"/>
            <a:ext cx="6043404" cy="525360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obrázku 2">
            <a:extLst>
              <a:ext uri="{FF2B5EF4-FFF2-40B4-BE49-F238E27FC236}">
                <a16:creationId xmlns:a16="http://schemas.microsoft.com/office/drawing/2014/main" id="{B43D41BB-3863-4EFD-AAC0-EE36CF1B30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433" y="3422920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7" name="Zástupný symbol obrázku 2">
            <a:extLst>
              <a:ext uri="{FF2B5EF4-FFF2-40B4-BE49-F238E27FC236}">
                <a16:creationId xmlns:a16="http://schemas.microsoft.com/office/drawing/2014/main" id="{CF5BB52A-669D-47D6-9E5B-000EB13491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86952" y="3422919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428673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9A91CFD-230F-5A4C-8607-39E00DD3B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17" y="2717010"/>
            <a:ext cx="4977364" cy="14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2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ymbol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60F1AD4-0CE1-C44D-945D-94B28BC681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67" y="977741"/>
            <a:ext cx="3623735" cy="49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8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1BF1FC-03B7-4A0B-ABC8-C4894B3F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FC6D6-A20F-4CBD-B0B5-BCBAF4FBB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2BEF99-0ECB-4CB0-A7C8-9CB0CAF1F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3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r>
              <a:rPr lang="cs-CZ"/>
              <a:t>#Hastag Konference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BB64C3-505F-4769-86D8-D266149F2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fld id="{2179248E-A2BE-4DDC-8C2D-3AE2F36B43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00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0" r:id="rId3"/>
    <p:sldLayoutId id="2147483652" r:id="rId4"/>
    <p:sldLayoutId id="2147483660" r:id="rId5"/>
    <p:sldLayoutId id="2147483653" r:id="rId6"/>
    <p:sldLayoutId id="2147483663" r:id="rId7"/>
    <p:sldLayoutId id="2147483661" r:id="rId8"/>
    <p:sldLayoutId id="214748366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DC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00DC"/>
        </a:buClr>
        <a:buFont typeface="Arial" panose="020B0604020202020204" pitchFamily="34" charset="0"/>
        <a:buChar char="̶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quy7Y0m-iA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YFpugeUso8" TargetMode="External"/><Relationship Id="rId2" Type="http://schemas.openxmlformats.org/officeDocument/2006/relationships/hyperlink" Target="https://www.youtube.com/watch?v=QYyhDvuq8_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HylQRVN2Qs" TargetMode="External"/><Relationship Id="rId2" Type="http://schemas.openxmlformats.org/officeDocument/2006/relationships/hyperlink" Target="https://www.youtube.com/watch?v=TjPhzgxe3L0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2C967B-9A5D-2249-9F0F-7D947C1D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ENGLISH IN THE SONG LYRICS OF OUR YOUTH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978E3C-7EAE-4942-BA07-E698111E5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PhDr. Kateřina Tomková, Ph.D.</a:t>
            </a:r>
          </a:p>
          <a:p>
            <a:r>
              <a:rPr lang="cs-CZ" b="1" dirty="0" err="1"/>
              <a:t>L</a:t>
            </a:r>
            <a:r>
              <a:rPr lang="cs-CZ" dirty="0" err="1"/>
              <a:t>ecturer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Department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and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Arts</a:t>
            </a:r>
            <a:r>
              <a:rPr lang="cs-CZ" dirty="0"/>
              <a:t> and </a:t>
            </a:r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; </a:t>
            </a:r>
            <a:r>
              <a:rPr lang="cs-CZ" dirty="0" err="1"/>
              <a:t>Owner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/>
              <a:t>TomCat </a:t>
            </a:r>
            <a:r>
              <a:rPr lang="cs-CZ" dirty="0" err="1"/>
              <a:t>Playgroup</a:t>
            </a:r>
            <a:r>
              <a:rPr lang="cs-CZ" dirty="0"/>
              <a:t>; </a:t>
            </a:r>
            <a:r>
              <a:rPr lang="cs-CZ" dirty="0" err="1"/>
              <a:t>Lifelong</a:t>
            </a:r>
            <a:r>
              <a:rPr lang="cs-CZ" dirty="0"/>
              <a:t> pop music </a:t>
            </a:r>
            <a:r>
              <a:rPr lang="cs-CZ" b="1" dirty="0" err="1"/>
              <a:t>enthusiast</a:t>
            </a:r>
            <a:endParaRPr lang="cs-CZ" b="1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0B49109-7820-2A4D-BC20-C812546088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#U3VMU</a:t>
            </a:r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D38B4CD-23AE-A446-8EEB-8A94170CC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0338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84539-A1F1-E8BD-35E0-7F3E6B6F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Colloquial</a:t>
            </a:r>
            <a:r>
              <a:rPr lang="cs-CZ" dirty="0"/>
              <a:t> GRAMMAR PATTERNS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1BF869-A2EE-098B-3A07-036FDC77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Double negative: </a:t>
            </a:r>
            <a:r>
              <a:rPr lang="en-US" dirty="0"/>
              <a:t>I can’t get no satisfaction</a:t>
            </a:r>
            <a:endParaRPr lang="cs-CZ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Karaoke - Saturday Night Live - YouTube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Wanna</a:t>
            </a:r>
            <a:r>
              <a:rPr lang="cs-CZ" dirty="0"/>
              <a:t> = </a:t>
            </a:r>
            <a:r>
              <a:rPr lang="cs-CZ" dirty="0" err="1"/>
              <a:t>want</a:t>
            </a:r>
            <a:r>
              <a:rPr lang="cs-CZ" dirty="0"/>
              <a:t> to</a:t>
            </a:r>
          </a:p>
          <a:p>
            <a:r>
              <a:rPr lang="cs-CZ" dirty="0" err="1"/>
              <a:t>Gonna</a:t>
            </a:r>
            <a:r>
              <a:rPr lang="cs-CZ" dirty="0"/>
              <a:t> = </a:t>
            </a:r>
            <a:r>
              <a:rPr lang="cs-CZ" dirty="0" err="1"/>
              <a:t>going</a:t>
            </a:r>
            <a:r>
              <a:rPr lang="cs-CZ" dirty="0"/>
              <a:t> to</a:t>
            </a:r>
          </a:p>
          <a:p>
            <a:r>
              <a:rPr lang="cs-CZ" dirty="0"/>
              <a:t>Gotta = </a:t>
            </a:r>
            <a:r>
              <a:rPr lang="cs-CZ" dirty="0" err="1"/>
              <a:t>got</a:t>
            </a:r>
            <a:r>
              <a:rPr lang="cs-CZ" dirty="0"/>
              <a:t> to = </a:t>
            </a:r>
            <a:r>
              <a:rPr lang="cs-CZ" dirty="0" err="1"/>
              <a:t>have</a:t>
            </a:r>
            <a:r>
              <a:rPr lang="cs-CZ" dirty="0"/>
              <a:t> to = </a:t>
            </a:r>
            <a:r>
              <a:rPr lang="cs-CZ" dirty="0" err="1"/>
              <a:t>must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B727B8-E25A-5A04-9691-1BB717F53B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#U3VMU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354582-1EE1-7338-28FE-2B60C1307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287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F59EF-79EA-85A4-3143-C51036F4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UNEXPECTED VOCABULARY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AB3E73-CB67-E6FC-BEE2-5A053AA2F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029" y="2005551"/>
            <a:ext cx="10515600" cy="4487324"/>
          </a:xfrm>
        </p:spPr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crops</a:t>
            </a:r>
            <a:r>
              <a:rPr lang="cs-CZ" dirty="0"/>
              <a:t>: </a:t>
            </a:r>
            <a:r>
              <a:rPr lang="cs-CZ" i="1" dirty="0"/>
              <a:t>ječmen, žito</a:t>
            </a:r>
          </a:p>
          <a:p>
            <a:pPr marL="0" indent="0">
              <a:buNone/>
            </a:pPr>
            <a:r>
              <a:rPr lang="cs-CZ" i="1" dirty="0"/>
              <a:t>                         </a:t>
            </a:r>
            <a:r>
              <a:rPr lang="cs-CZ" b="1" dirty="0" err="1">
                <a:solidFill>
                  <a:srgbClr val="9100DC"/>
                </a:solidFill>
              </a:rPr>
              <a:t>barley</a:t>
            </a:r>
            <a:r>
              <a:rPr lang="cs-CZ" b="1" dirty="0">
                <a:solidFill>
                  <a:srgbClr val="9100DC"/>
                </a:solidFill>
              </a:rPr>
              <a:t>, </a:t>
            </a:r>
            <a:r>
              <a:rPr lang="cs-CZ" b="1" dirty="0" err="1">
                <a:solidFill>
                  <a:srgbClr val="9100DC"/>
                </a:solidFill>
              </a:rPr>
              <a:t>rye</a:t>
            </a:r>
            <a:r>
              <a:rPr lang="cs-CZ" i="1" dirty="0"/>
              <a:t>  </a:t>
            </a:r>
          </a:p>
          <a:p>
            <a:r>
              <a:rPr lang="cs-CZ" dirty="0" err="1"/>
              <a:t>Machinery</a:t>
            </a:r>
            <a:r>
              <a:rPr lang="cs-CZ" dirty="0"/>
              <a:t>: </a:t>
            </a:r>
            <a:r>
              <a:rPr lang="cs-CZ" i="1" dirty="0"/>
              <a:t>buchar   </a:t>
            </a:r>
          </a:p>
          <a:p>
            <a:pPr marL="0" indent="0">
              <a:buNone/>
            </a:pPr>
            <a:r>
              <a:rPr lang="cs-CZ" i="1" dirty="0"/>
              <a:t>                       </a:t>
            </a:r>
            <a:r>
              <a:rPr lang="cs-CZ" b="1" dirty="0" err="1">
                <a:solidFill>
                  <a:srgbClr val="9100DC"/>
                </a:solidFill>
              </a:rPr>
              <a:t>sledgehammer</a:t>
            </a:r>
            <a:r>
              <a:rPr lang="cs-CZ" i="1" dirty="0"/>
              <a:t> </a:t>
            </a:r>
          </a:p>
          <a:p>
            <a:r>
              <a:rPr lang="cs-CZ" dirty="0" err="1"/>
              <a:t>Behavior</a:t>
            </a:r>
            <a:r>
              <a:rPr lang="cs-CZ" dirty="0"/>
              <a:t>,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qualities</a:t>
            </a:r>
            <a:r>
              <a:rPr lang="cs-CZ" dirty="0"/>
              <a:t>: </a:t>
            </a:r>
            <a:r>
              <a:rPr lang="cs-CZ" i="1" dirty="0"/>
              <a:t>nedůsledný</a:t>
            </a:r>
          </a:p>
          <a:p>
            <a:pPr marL="0" indent="0">
              <a:buNone/>
            </a:pPr>
            <a:r>
              <a:rPr lang="cs-CZ" i="1" dirty="0"/>
              <a:t>                                                </a:t>
            </a:r>
            <a:r>
              <a:rPr lang="cs-CZ" b="1" dirty="0" err="1">
                <a:solidFill>
                  <a:srgbClr val="9100DC"/>
                </a:solidFill>
              </a:rPr>
              <a:t>inconsistent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65B08D-5875-4A1B-E53B-9A5A9F332B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#U3VMU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4B69510-C24A-B0FE-57DD-E28366DA4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7170" name="Picture 2" descr="Sledgehammer - Wikipedia">
            <a:extLst>
              <a:ext uri="{FF2B5EF4-FFF2-40B4-BE49-F238E27FC236}">
                <a16:creationId xmlns:a16="http://schemas.microsoft.com/office/drawing/2014/main" id="{CAB6E6CF-D3F0-10D9-6FEE-0ACF52D7F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503" y="25050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1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9C071-2859-F857-6663-C6E001FD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LEXICAL PATTERNS: </a:t>
            </a:r>
            <a:br>
              <a:rPr lang="cs-CZ" dirty="0"/>
            </a:br>
            <a:r>
              <a:rPr lang="cs-CZ" dirty="0" err="1"/>
              <a:t>Words</a:t>
            </a:r>
            <a:r>
              <a:rPr lang="cs-CZ" dirty="0"/>
              <a:t>, </a:t>
            </a:r>
            <a:r>
              <a:rPr lang="cs-CZ" dirty="0" err="1"/>
              <a:t>Collocations</a:t>
            </a:r>
            <a:r>
              <a:rPr lang="cs-CZ" dirty="0"/>
              <a:t>, </a:t>
            </a:r>
            <a:r>
              <a:rPr lang="cs-CZ" dirty="0" err="1"/>
              <a:t>Situational</a:t>
            </a:r>
            <a:r>
              <a:rPr lang="cs-CZ" dirty="0"/>
              <a:t> </a:t>
            </a:r>
            <a:r>
              <a:rPr lang="cs-CZ" dirty="0" err="1"/>
              <a:t>phrases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CDA80E-B5E6-993C-1EB8-4B44314AA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: </a:t>
            </a:r>
          </a:p>
          <a:p>
            <a:pPr>
              <a:buFontTx/>
              <a:buChar char="-"/>
            </a:pPr>
            <a:r>
              <a:rPr lang="cs-CZ" i="1" dirty="0"/>
              <a:t>Hromy a blesky</a:t>
            </a:r>
          </a:p>
          <a:p>
            <a:pPr marL="0" indent="0" algn="ctr">
              <a:buNone/>
            </a:pPr>
            <a:r>
              <a:rPr lang="cs-CZ" i="1" dirty="0"/>
              <a:t>     </a:t>
            </a:r>
            <a:r>
              <a:rPr lang="cs-CZ" b="1" dirty="0">
                <a:solidFill>
                  <a:srgbClr val="9100DC"/>
                </a:solidFill>
              </a:rPr>
              <a:t>Dean </a:t>
            </a:r>
            <a:r>
              <a:rPr lang="cs-CZ" b="1" dirty="0" err="1">
                <a:solidFill>
                  <a:srgbClr val="9100DC"/>
                </a:solidFill>
              </a:rPr>
              <a:t>Reed</a:t>
            </a:r>
            <a:r>
              <a:rPr lang="cs-CZ" b="1" dirty="0">
                <a:solidFill>
                  <a:srgbClr val="9100DC"/>
                </a:solidFill>
              </a:rPr>
              <a:t> &amp; Václav Neckář: </a:t>
            </a:r>
            <a:r>
              <a:rPr lang="cs-CZ" b="1" dirty="0" err="1">
                <a:solidFill>
                  <a:srgbClr val="9100DC"/>
                </a:solidFill>
              </a:rPr>
              <a:t>Thunder</a:t>
            </a:r>
            <a:r>
              <a:rPr lang="cs-CZ" b="1" dirty="0">
                <a:solidFill>
                  <a:srgbClr val="9100DC"/>
                </a:solidFill>
              </a:rPr>
              <a:t> And </a:t>
            </a:r>
            <a:r>
              <a:rPr lang="cs-CZ" b="1" dirty="0" err="1">
                <a:solidFill>
                  <a:srgbClr val="9100DC"/>
                </a:solidFill>
              </a:rPr>
              <a:t>Lightning</a:t>
            </a:r>
            <a:endParaRPr lang="cs-CZ" i="1" dirty="0"/>
          </a:p>
          <a:p>
            <a:r>
              <a:rPr lang="cs-CZ" i="1" dirty="0"/>
              <a:t>Je z něj šplhoun</a:t>
            </a:r>
          </a:p>
          <a:p>
            <a:pPr marL="0" indent="0" algn="ctr">
              <a:buNone/>
            </a:pPr>
            <a:r>
              <a:rPr lang="cs-CZ" b="1" dirty="0" err="1">
                <a:solidFill>
                  <a:srgbClr val="9100DC"/>
                </a:solidFill>
              </a:rPr>
              <a:t>Everly</a:t>
            </a:r>
            <a:r>
              <a:rPr lang="cs-CZ" b="1" dirty="0">
                <a:solidFill>
                  <a:srgbClr val="9100DC"/>
                </a:solidFill>
              </a:rPr>
              <a:t> </a:t>
            </a:r>
            <a:r>
              <a:rPr lang="cs-CZ" b="1" dirty="0" err="1">
                <a:solidFill>
                  <a:srgbClr val="9100DC"/>
                </a:solidFill>
              </a:rPr>
              <a:t>Brothers</a:t>
            </a:r>
            <a:r>
              <a:rPr lang="cs-CZ" b="1" dirty="0">
                <a:solidFill>
                  <a:srgbClr val="9100DC"/>
                </a:solidFill>
              </a:rPr>
              <a:t>: </a:t>
            </a:r>
            <a:r>
              <a:rPr lang="cs-CZ" b="1" dirty="0" err="1">
                <a:solidFill>
                  <a:srgbClr val="9100DC"/>
                </a:solidFill>
              </a:rPr>
              <a:t>Well</a:t>
            </a:r>
            <a:r>
              <a:rPr lang="cs-CZ" b="1" dirty="0">
                <a:solidFill>
                  <a:srgbClr val="9100DC"/>
                </a:solidFill>
              </a:rPr>
              <a:t> he</a:t>
            </a:r>
            <a:r>
              <a:rPr lang="en-US" b="1" dirty="0">
                <a:solidFill>
                  <a:srgbClr val="9100DC"/>
                </a:solidFill>
              </a:rPr>
              <a:t>’</a:t>
            </a:r>
            <a:r>
              <a:rPr lang="cs-CZ" b="1" dirty="0">
                <a:solidFill>
                  <a:srgbClr val="9100DC"/>
                </a:solidFill>
              </a:rPr>
              <a:t>s </a:t>
            </a:r>
            <a:r>
              <a:rPr lang="cs-CZ" b="1" dirty="0" err="1">
                <a:solidFill>
                  <a:srgbClr val="9100DC"/>
                </a:solidFill>
              </a:rPr>
              <a:t>the</a:t>
            </a:r>
            <a:r>
              <a:rPr lang="cs-CZ" b="1" dirty="0">
                <a:solidFill>
                  <a:srgbClr val="9100DC"/>
                </a:solidFill>
              </a:rPr>
              <a:t> </a:t>
            </a:r>
            <a:r>
              <a:rPr lang="cs-CZ" b="1" dirty="0" err="1">
                <a:solidFill>
                  <a:srgbClr val="9100DC"/>
                </a:solidFill>
              </a:rPr>
              <a:t>teacher</a:t>
            </a:r>
            <a:r>
              <a:rPr lang="en-US" b="1" dirty="0">
                <a:solidFill>
                  <a:srgbClr val="9100DC"/>
                </a:solidFill>
              </a:rPr>
              <a:t>’</a:t>
            </a:r>
            <a:r>
              <a:rPr lang="cs-CZ" b="1" dirty="0">
                <a:solidFill>
                  <a:srgbClr val="9100DC"/>
                </a:solidFill>
              </a:rPr>
              <a:t>s </a:t>
            </a:r>
            <a:r>
              <a:rPr lang="cs-CZ" b="1" dirty="0" err="1">
                <a:solidFill>
                  <a:srgbClr val="9100DC"/>
                </a:solidFill>
              </a:rPr>
              <a:t>pet</a:t>
            </a:r>
            <a:r>
              <a:rPr lang="cs-CZ" b="1" dirty="0">
                <a:solidFill>
                  <a:srgbClr val="9100DC"/>
                </a:solidFill>
              </a:rPr>
              <a:t> </a:t>
            </a:r>
            <a:r>
              <a:rPr lang="cs-CZ" b="1" dirty="0" err="1">
                <a:solidFill>
                  <a:srgbClr val="9100DC"/>
                </a:solidFill>
              </a:rPr>
              <a:t>now</a:t>
            </a:r>
            <a:endParaRPr lang="cs-CZ" b="1" dirty="0">
              <a:solidFill>
                <a:srgbClr val="9100DC"/>
              </a:solidFill>
            </a:endParaRPr>
          </a:p>
          <a:p>
            <a:r>
              <a:rPr lang="cs-CZ" i="1" dirty="0"/>
              <a:t>Hrát si na maminku a tatínka</a:t>
            </a:r>
            <a:endParaRPr lang="en-US" i="1" dirty="0"/>
          </a:p>
          <a:p>
            <a:pPr marL="0" indent="0" algn="ctr">
              <a:buNone/>
            </a:pPr>
            <a:r>
              <a:rPr lang="en-US" b="1" dirty="0">
                <a:solidFill>
                  <a:srgbClr val="9100DC"/>
                </a:solidFill>
              </a:rPr>
              <a:t>Tamm</a:t>
            </a:r>
            <a:r>
              <a:rPr lang="cs-CZ" b="1" dirty="0">
                <a:solidFill>
                  <a:srgbClr val="9100DC"/>
                </a:solidFill>
              </a:rPr>
              <a:t>y </a:t>
            </a:r>
            <a:r>
              <a:rPr lang="cs-CZ" b="1" dirty="0" err="1">
                <a:solidFill>
                  <a:srgbClr val="9100DC"/>
                </a:solidFill>
              </a:rPr>
              <a:t>Wynette</a:t>
            </a:r>
            <a:r>
              <a:rPr lang="cs-CZ" b="1" dirty="0">
                <a:solidFill>
                  <a:srgbClr val="9100DC"/>
                </a:solidFill>
              </a:rPr>
              <a:t>: I Don</a:t>
            </a:r>
            <a:r>
              <a:rPr lang="en-US" b="1" dirty="0">
                <a:solidFill>
                  <a:srgbClr val="9100DC"/>
                </a:solidFill>
              </a:rPr>
              <a:t>’t </a:t>
            </a:r>
            <a:r>
              <a:rPr lang="en-US" b="1" dirty="0" err="1">
                <a:solidFill>
                  <a:srgbClr val="9100DC"/>
                </a:solidFill>
              </a:rPr>
              <a:t>Wanna</a:t>
            </a:r>
            <a:r>
              <a:rPr lang="en-US" b="1" dirty="0">
                <a:solidFill>
                  <a:srgbClr val="9100DC"/>
                </a:solidFill>
              </a:rPr>
              <a:t> Play House</a:t>
            </a:r>
          </a:p>
          <a:p>
            <a:r>
              <a:rPr lang="cs-CZ" i="1" dirty="0" err="1"/>
              <a:t>Můžem</a:t>
            </a:r>
            <a:r>
              <a:rPr lang="cs-CZ" i="1" dirty="0"/>
              <a:t> to vyřešit</a:t>
            </a:r>
            <a:endParaRPr lang="en-US" i="1" dirty="0"/>
          </a:p>
          <a:p>
            <a:pPr marL="0" indent="0" algn="ctr">
              <a:buNone/>
            </a:pPr>
            <a:r>
              <a:rPr lang="en-US" b="1" dirty="0">
                <a:solidFill>
                  <a:srgbClr val="9100DC"/>
                </a:solidFill>
              </a:rPr>
              <a:t>Beatles</a:t>
            </a:r>
            <a:r>
              <a:rPr lang="cs-CZ" b="1" dirty="0">
                <a:solidFill>
                  <a:srgbClr val="9100DC"/>
                </a:solidFill>
              </a:rPr>
              <a:t>: </a:t>
            </a:r>
            <a:r>
              <a:rPr lang="cs-CZ" b="1" dirty="0" err="1">
                <a:solidFill>
                  <a:srgbClr val="9100DC"/>
                </a:solidFill>
              </a:rPr>
              <a:t>We</a:t>
            </a:r>
            <a:r>
              <a:rPr lang="cs-CZ" b="1" dirty="0">
                <a:solidFill>
                  <a:srgbClr val="9100DC"/>
                </a:solidFill>
              </a:rPr>
              <a:t> </a:t>
            </a:r>
            <a:r>
              <a:rPr lang="cs-CZ" b="1" dirty="0" err="1">
                <a:solidFill>
                  <a:srgbClr val="9100DC"/>
                </a:solidFill>
              </a:rPr>
              <a:t>Can</a:t>
            </a:r>
            <a:r>
              <a:rPr lang="cs-CZ" b="1" dirty="0">
                <a:solidFill>
                  <a:srgbClr val="9100DC"/>
                </a:solidFill>
              </a:rPr>
              <a:t> </a:t>
            </a:r>
            <a:r>
              <a:rPr lang="cs-CZ" b="1" dirty="0" err="1">
                <a:solidFill>
                  <a:srgbClr val="9100DC"/>
                </a:solidFill>
              </a:rPr>
              <a:t>Work</a:t>
            </a:r>
            <a:r>
              <a:rPr lang="cs-CZ" b="1" dirty="0">
                <a:solidFill>
                  <a:srgbClr val="9100DC"/>
                </a:solidFill>
              </a:rPr>
              <a:t> It Out</a:t>
            </a:r>
          </a:p>
          <a:p>
            <a:pPr>
              <a:buFont typeface="Arial" panose="020B0604020202020204" pitchFamily="34" charset="0"/>
              <a:buChar char="•"/>
            </a:pPr>
            <a:endParaRPr lang="cs-CZ" i="1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AD9FF6-AD08-42EF-DC3B-9D88AEABCA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#U3VMU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8D6146-E9AE-A26C-2312-E23DD49CDF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57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5D24A-A258-7EEC-9858-68B5082DE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LEXICAL PATTERNS:</a:t>
            </a:r>
            <a:r>
              <a:rPr lang="en-US" dirty="0"/>
              <a:t> Situation</a:t>
            </a:r>
            <a:r>
              <a:rPr lang="cs-CZ" dirty="0"/>
              <a:t>al </a:t>
            </a:r>
            <a:r>
              <a:rPr lang="cs-CZ" dirty="0" err="1"/>
              <a:t>phrases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042508-9E60-DF0B-7B89-330C6F783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/>
              <a:t>Věříš na …?</a:t>
            </a:r>
          </a:p>
          <a:p>
            <a:pPr marL="0" indent="0" algn="ctr">
              <a:buNone/>
            </a:pPr>
            <a:r>
              <a:rPr lang="cs-CZ" b="1" dirty="0" err="1">
                <a:solidFill>
                  <a:srgbClr val="9100DC"/>
                </a:solidFill>
              </a:rPr>
              <a:t>Cher</a:t>
            </a:r>
            <a:r>
              <a:rPr lang="cs-CZ" b="1" dirty="0">
                <a:solidFill>
                  <a:srgbClr val="9100DC"/>
                </a:solidFill>
              </a:rPr>
              <a:t>: Do </a:t>
            </a:r>
            <a:r>
              <a:rPr lang="cs-CZ" b="1" dirty="0" err="1">
                <a:solidFill>
                  <a:srgbClr val="9100DC"/>
                </a:solidFill>
              </a:rPr>
              <a:t>you</a:t>
            </a:r>
            <a:r>
              <a:rPr lang="cs-CZ" b="1" dirty="0">
                <a:solidFill>
                  <a:srgbClr val="9100DC"/>
                </a:solidFill>
              </a:rPr>
              <a:t> </a:t>
            </a:r>
            <a:r>
              <a:rPr lang="cs-CZ" b="1" dirty="0" err="1">
                <a:solidFill>
                  <a:srgbClr val="9100DC"/>
                </a:solidFill>
              </a:rPr>
              <a:t>believe</a:t>
            </a:r>
            <a:r>
              <a:rPr lang="cs-CZ" b="1" dirty="0">
                <a:solidFill>
                  <a:srgbClr val="9100DC"/>
                </a:solidFill>
              </a:rPr>
              <a:t> in </a:t>
            </a:r>
            <a:r>
              <a:rPr lang="cs-CZ" b="1" dirty="0" err="1">
                <a:solidFill>
                  <a:srgbClr val="9100DC"/>
                </a:solidFill>
              </a:rPr>
              <a:t>life</a:t>
            </a:r>
            <a:r>
              <a:rPr lang="cs-CZ" b="1" dirty="0">
                <a:solidFill>
                  <a:srgbClr val="9100DC"/>
                </a:solidFill>
              </a:rPr>
              <a:t> </a:t>
            </a:r>
            <a:r>
              <a:rPr lang="cs-CZ" b="1" dirty="0" err="1">
                <a:solidFill>
                  <a:srgbClr val="9100DC"/>
                </a:solidFill>
              </a:rPr>
              <a:t>after</a:t>
            </a:r>
            <a:r>
              <a:rPr lang="cs-CZ" b="1" dirty="0">
                <a:solidFill>
                  <a:srgbClr val="9100DC"/>
                </a:solidFill>
              </a:rPr>
              <a:t> love?</a:t>
            </a:r>
            <a:endParaRPr lang="en-US" b="1" dirty="0">
              <a:solidFill>
                <a:srgbClr val="9100DC"/>
              </a:solidFill>
            </a:endParaRPr>
          </a:p>
          <a:p>
            <a:r>
              <a:rPr lang="cs-CZ" i="1" dirty="0"/>
              <a:t>Sveď to na… 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9100DC"/>
                </a:solidFill>
              </a:rPr>
              <a:t>Jackson </a:t>
            </a:r>
            <a:r>
              <a:rPr lang="cs-CZ" b="1" dirty="0" err="1">
                <a:solidFill>
                  <a:srgbClr val="9100DC"/>
                </a:solidFill>
              </a:rPr>
              <a:t>Five</a:t>
            </a:r>
            <a:r>
              <a:rPr lang="cs-CZ" b="1" dirty="0">
                <a:solidFill>
                  <a:srgbClr val="9100DC"/>
                </a:solidFill>
              </a:rPr>
              <a:t>: </a:t>
            </a:r>
            <a:r>
              <a:rPr lang="cs-CZ" b="1" dirty="0" err="1">
                <a:solidFill>
                  <a:srgbClr val="9100DC"/>
                </a:solidFill>
              </a:rPr>
              <a:t>Blame</a:t>
            </a:r>
            <a:r>
              <a:rPr lang="cs-CZ" b="1" dirty="0">
                <a:solidFill>
                  <a:srgbClr val="9100DC"/>
                </a:solidFill>
              </a:rPr>
              <a:t> It On </a:t>
            </a:r>
            <a:r>
              <a:rPr lang="cs-CZ" b="1" dirty="0" err="1">
                <a:solidFill>
                  <a:srgbClr val="9100DC"/>
                </a:solidFill>
              </a:rPr>
              <a:t>The</a:t>
            </a:r>
            <a:r>
              <a:rPr lang="cs-CZ" b="1" dirty="0">
                <a:solidFill>
                  <a:srgbClr val="9100DC"/>
                </a:solidFill>
              </a:rPr>
              <a:t> </a:t>
            </a:r>
            <a:r>
              <a:rPr lang="cs-CZ" b="1" dirty="0" err="1">
                <a:solidFill>
                  <a:srgbClr val="9100DC"/>
                </a:solidFill>
              </a:rPr>
              <a:t>Boogie</a:t>
            </a:r>
            <a:endParaRPr lang="cs-CZ" b="1" dirty="0">
              <a:solidFill>
                <a:srgbClr val="9100DC"/>
              </a:solidFill>
            </a:endParaRPr>
          </a:p>
          <a:p>
            <a:r>
              <a:rPr lang="cs-CZ" i="1" dirty="0"/>
              <a:t>Mě z toho neobviňuj</a:t>
            </a:r>
          </a:p>
          <a:p>
            <a:pPr marL="0" indent="0" algn="ctr">
              <a:buNone/>
            </a:pPr>
            <a:r>
              <a:rPr lang="cs-CZ" b="1" dirty="0" err="1">
                <a:solidFill>
                  <a:srgbClr val="9100DC"/>
                </a:solidFill>
              </a:rPr>
              <a:t>Rag</a:t>
            </a:r>
            <a:r>
              <a:rPr lang="cs-CZ" b="1" dirty="0">
                <a:solidFill>
                  <a:srgbClr val="9100DC"/>
                </a:solidFill>
              </a:rPr>
              <a:t> &amp; Bone Man: Don</a:t>
            </a:r>
            <a:r>
              <a:rPr lang="en-US" b="1" dirty="0">
                <a:solidFill>
                  <a:srgbClr val="9100DC"/>
                </a:solidFill>
              </a:rPr>
              <a:t>’t put the blame on me</a:t>
            </a:r>
            <a:endParaRPr lang="cs-CZ" b="1" dirty="0">
              <a:solidFill>
                <a:srgbClr val="9100DC"/>
              </a:solidFill>
            </a:endParaRPr>
          </a:p>
          <a:p>
            <a:r>
              <a:rPr lang="cs-CZ" i="1" dirty="0"/>
              <a:t>Pak jsem zbouchnul Mary</a:t>
            </a:r>
            <a:endParaRPr lang="en-US" i="1" dirty="0"/>
          </a:p>
          <a:p>
            <a:pPr marL="0" indent="0" algn="ctr">
              <a:buNone/>
            </a:pPr>
            <a:r>
              <a:rPr lang="en-US" b="1" dirty="0">
                <a:solidFill>
                  <a:srgbClr val="9100DC"/>
                </a:solidFill>
              </a:rPr>
              <a:t>Bruce Springsteen</a:t>
            </a:r>
            <a:r>
              <a:rPr lang="cs-CZ" b="1" dirty="0">
                <a:solidFill>
                  <a:srgbClr val="9100DC"/>
                </a:solidFill>
              </a:rPr>
              <a:t>: … </a:t>
            </a:r>
            <a:r>
              <a:rPr lang="cs-CZ" b="1" dirty="0" err="1">
                <a:solidFill>
                  <a:srgbClr val="9100DC"/>
                </a:solidFill>
              </a:rPr>
              <a:t>then</a:t>
            </a:r>
            <a:r>
              <a:rPr lang="cs-CZ" b="1" dirty="0">
                <a:solidFill>
                  <a:srgbClr val="9100DC"/>
                </a:solidFill>
              </a:rPr>
              <a:t> I </a:t>
            </a:r>
            <a:r>
              <a:rPr lang="cs-CZ" b="1" dirty="0" err="1">
                <a:solidFill>
                  <a:srgbClr val="9100DC"/>
                </a:solidFill>
              </a:rPr>
              <a:t>got</a:t>
            </a:r>
            <a:r>
              <a:rPr lang="cs-CZ" b="1" dirty="0">
                <a:solidFill>
                  <a:srgbClr val="9100DC"/>
                </a:solidFill>
              </a:rPr>
              <a:t> Mary </a:t>
            </a:r>
            <a:r>
              <a:rPr lang="cs-CZ" b="1" dirty="0" err="1">
                <a:solidFill>
                  <a:srgbClr val="9100DC"/>
                </a:solidFill>
              </a:rPr>
              <a:t>pregnant</a:t>
            </a:r>
            <a:r>
              <a:rPr lang="cs-CZ" b="1" dirty="0">
                <a:solidFill>
                  <a:srgbClr val="9100DC"/>
                </a:solidFill>
              </a:rPr>
              <a:t>…</a:t>
            </a:r>
          </a:p>
          <a:p>
            <a:r>
              <a:rPr lang="cs-CZ" i="1" dirty="0"/>
              <a:t>Slibuju, že se polepším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9100DC"/>
                </a:solidFill>
              </a:rPr>
              <a:t>Pink: I </a:t>
            </a:r>
            <a:r>
              <a:rPr lang="cs-CZ" b="1" dirty="0" err="1">
                <a:solidFill>
                  <a:srgbClr val="9100DC"/>
                </a:solidFill>
              </a:rPr>
              <a:t>promise</a:t>
            </a:r>
            <a:r>
              <a:rPr lang="cs-CZ" b="1" dirty="0">
                <a:solidFill>
                  <a:srgbClr val="9100DC"/>
                </a:solidFill>
              </a:rPr>
              <a:t> to </a:t>
            </a:r>
            <a:r>
              <a:rPr lang="cs-CZ" b="1" dirty="0" err="1">
                <a:solidFill>
                  <a:srgbClr val="9100DC"/>
                </a:solidFill>
              </a:rPr>
              <a:t>be</a:t>
            </a:r>
            <a:r>
              <a:rPr lang="cs-CZ" b="1" dirty="0">
                <a:solidFill>
                  <a:srgbClr val="9100DC"/>
                </a:solidFill>
              </a:rPr>
              <a:t> </a:t>
            </a:r>
            <a:r>
              <a:rPr lang="cs-CZ" b="1" dirty="0" err="1">
                <a:solidFill>
                  <a:srgbClr val="9100DC"/>
                </a:solidFill>
              </a:rPr>
              <a:t>better</a:t>
            </a:r>
            <a:r>
              <a:rPr lang="cs-CZ" b="1" dirty="0">
                <a:solidFill>
                  <a:srgbClr val="9100DC"/>
                </a:solidFill>
              </a:rPr>
              <a:t>…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B8290A-558F-9981-993D-33F1B0A331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#U3VMU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BC0FB8F-B2C2-BEA2-2237-D7E4DB91E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98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F6855-6320-AE76-13D2-8DD5D578E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LEXICAL PATTERNS: </a:t>
            </a:r>
            <a:r>
              <a:rPr lang="cs-CZ" dirty="0" err="1"/>
              <a:t>Proverbs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63745A-EBE6-2A28-197D-7839AE575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mlčeti zlato</a:t>
            </a:r>
          </a:p>
          <a:p>
            <a:pPr marL="0" indent="0" algn="ctr">
              <a:buNone/>
            </a:pPr>
            <a:r>
              <a:rPr lang="cs-CZ" b="1" dirty="0" err="1">
                <a:solidFill>
                  <a:srgbClr val="9100DC"/>
                </a:solidFill>
              </a:rPr>
              <a:t>Tremeloes</a:t>
            </a:r>
            <a:r>
              <a:rPr lang="cs-CZ" b="1" dirty="0">
                <a:solidFill>
                  <a:srgbClr val="9100DC"/>
                </a:solidFill>
              </a:rPr>
              <a:t>: Silence </a:t>
            </a:r>
            <a:r>
              <a:rPr lang="cs-CZ" b="1" dirty="0" err="1">
                <a:solidFill>
                  <a:srgbClr val="9100DC"/>
                </a:solidFill>
              </a:rPr>
              <a:t>Is</a:t>
            </a:r>
            <a:r>
              <a:rPr lang="cs-CZ" b="1" dirty="0">
                <a:solidFill>
                  <a:srgbClr val="9100DC"/>
                </a:solidFill>
              </a:rPr>
              <a:t> </a:t>
            </a:r>
            <a:r>
              <a:rPr lang="cs-CZ" b="1" dirty="0" err="1">
                <a:solidFill>
                  <a:srgbClr val="9100DC"/>
                </a:solidFill>
              </a:rPr>
              <a:t>Golden</a:t>
            </a:r>
            <a:endParaRPr lang="cs-CZ" b="1" dirty="0">
              <a:solidFill>
                <a:srgbClr val="9100DC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91E5E0-CB31-3A9D-F8C4-6E57A93311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#U3VMU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00ECC22-FE4C-2B98-AFC0-CB7FC9561D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83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C51DBF-DCDE-665A-AF66-955B6E97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SURPRISING </a:t>
            </a:r>
            <a:r>
              <a:rPr lang="en-US" dirty="0"/>
              <a:t>/ UNEXPECTED </a:t>
            </a:r>
            <a:r>
              <a:rPr lang="cs-CZ" dirty="0"/>
              <a:t>MEANINGS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900530-2B5F-864D-21C1-777E65F89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688" y="1395891"/>
            <a:ext cx="10515600" cy="4487324"/>
          </a:xfrm>
        </p:spPr>
        <p:txBody>
          <a:bodyPr/>
          <a:lstStyle/>
          <a:p>
            <a:r>
              <a:rPr lang="en-US" dirty="0"/>
              <a:t>Imagine</a:t>
            </a:r>
            <a:r>
              <a:rPr lang="cs-CZ" dirty="0"/>
              <a:t>                                     </a:t>
            </a:r>
            <a:endParaRPr lang="en-US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Stupid Cupid</a:t>
            </a:r>
            <a:r>
              <a:rPr lang="cs-CZ" dirty="0"/>
              <a:t>                             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1F9AA16-9D1C-3856-96A9-2CB602DC99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#U3VMU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A454961-92AF-5D18-FDE5-EFA36003FF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10242" name="Picture 2" descr="Pakistani school drops John Lennon's Imagine from concert after protest |  World News - Hindustan Times">
            <a:extLst>
              <a:ext uri="{FF2B5EF4-FFF2-40B4-BE49-F238E27FC236}">
                <a16:creationId xmlns:a16="http://schemas.microsoft.com/office/drawing/2014/main" id="{4AAA6239-E5B2-083A-4DF4-2A0F1567B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1271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tupid Cupid - YouTube">
            <a:extLst>
              <a:ext uri="{FF2B5EF4-FFF2-40B4-BE49-F238E27FC236}">
                <a16:creationId xmlns:a16="http://schemas.microsoft.com/office/drawing/2014/main" id="{601DB206-D40C-9D2A-DF9B-9B64AF3D6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2" y="347413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93A4F-046E-0D65-602C-D9BF05B7B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COVERS: </a:t>
            </a:r>
            <a:r>
              <a:rPr lang="cs-CZ" dirty="0" err="1"/>
              <a:t>English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20EBD2-6784-FA97-8BC5-334A3E081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CCR, Rod Stewart: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ever</a:t>
            </a:r>
            <a:r>
              <a:rPr lang="cs-CZ" dirty="0"/>
              <a:t> </a:t>
            </a:r>
            <a:r>
              <a:rPr lang="cs-CZ" dirty="0" err="1"/>
              <a:t>seen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rain</a:t>
            </a:r>
            <a:endParaRPr lang="cs-CZ" dirty="0"/>
          </a:p>
          <a:p>
            <a:r>
              <a:rPr lang="cs-CZ" dirty="0" err="1"/>
              <a:t>Sting</a:t>
            </a:r>
            <a:r>
              <a:rPr lang="cs-CZ" dirty="0"/>
              <a:t>, </a:t>
            </a:r>
            <a:r>
              <a:rPr lang="cs-CZ" dirty="0" err="1"/>
              <a:t>Dasha</a:t>
            </a:r>
            <a:r>
              <a:rPr lang="cs-CZ" dirty="0"/>
              <a:t>: </a:t>
            </a:r>
            <a:r>
              <a:rPr lang="cs-CZ" dirty="0" err="1"/>
              <a:t>Fields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Barley</a:t>
            </a:r>
            <a:endParaRPr lang="cs-CZ" dirty="0"/>
          </a:p>
          <a:p>
            <a:r>
              <a:rPr lang="cs-CZ" dirty="0"/>
              <a:t>Rihanna,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Baseballs</a:t>
            </a:r>
            <a:r>
              <a:rPr lang="cs-CZ" dirty="0"/>
              <a:t>: </a:t>
            </a:r>
            <a:r>
              <a:rPr lang="cs-CZ" dirty="0" err="1"/>
              <a:t>Umbrella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7EDD6DD-08B7-566E-138D-D29C41BB0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#U3VMU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7377762-D968-52BA-D869-473A597350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9889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EFDCE-475C-0784-73B8-AE25F41B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COVERS: Czech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779E51-64D3-72AB-0A90-5DB9496A3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Trik</a:t>
            </a:r>
            <a:r>
              <a:rPr lang="cs-CZ" i="1" dirty="0"/>
              <a:t>y a pověry, Vy ženy </a:t>
            </a:r>
            <a:r>
              <a:rPr lang="cs-CZ" i="1" dirty="0" err="1"/>
              <a:t>ženy</a:t>
            </a:r>
            <a:r>
              <a:rPr lang="cs-CZ" i="1" dirty="0"/>
              <a:t>, co jste na Italy…</a:t>
            </a:r>
            <a:endParaRPr lang="en-US" i="1" dirty="0"/>
          </a:p>
          <a:p>
            <a:r>
              <a:rPr lang="cs-CZ" i="1" dirty="0"/>
              <a:t>Dej mi pár okovů </a:t>
            </a:r>
            <a:r>
              <a:rPr lang="cs-CZ" dirty="0" err="1"/>
              <a:t>Ray</a:t>
            </a:r>
            <a:r>
              <a:rPr lang="cs-CZ" dirty="0"/>
              <a:t> Charles </a:t>
            </a:r>
            <a:r>
              <a:rPr lang="en-US" dirty="0"/>
              <a:t>&gt; Karel H</a:t>
            </a:r>
            <a:r>
              <a:rPr lang="cs-CZ" dirty="0" err="1"/>
              <a:t>ála</a:t>
            </a:r>
            <a:endParaRPr lang="cs-CZ" i="1" dirty="0"/>
          </a:p>
          <a:p>
            <a:r>
              <a:rPr lang="cs-CZ" i="1" dirty="0"/>
              <a:t>Supermuž </a:t>
            </a:r>
            <a:r>
              <a:rPr lang="cs-CZ" dirty="0"/>
              <a:t>Jackson </a:t>
            </a:r>
            <a:r>
              <a:rPr lang="cs-CZ" dirty="0" err="1"/>
              <a:t>Five</a:t>
            </a:r>
            <a:r>
              <a:rPr lang="cs-CZ" dirty="0"/>
              <a:t> </a:t>
            </a:r>
            <a:r>
              <a:rPr lang="en-US" dirty="0"/>
              <a:t>&gt; </a:t>
            </a:r>
            <a:r>
              <a:rPr lang="cs-CZ" dirty="0"/>
              <a:t>Marie Rottrová</a:t>
            </a:r>
            <a:endParaRPr lang="cs-CZ" i="1" dirty="0"/>
          </a:p>
          <a:p>
            <a:r>
              <a:rPr lang="cs-CZ" i="1" dirty="0"/>
              <a:t>Sedmkrát</a:t>
            </a:r>
            <a:r>
              <a:rPr lang="en-US" i="1" dirty="0"/>
              <a:t> </a:t>
            </a:r>
            <a:r>
              <a:rPr lang="en-US" dirty="0"/>
              <a:t>Dooby Brothers &gt; Black Milk</a:t>
            </a:r>
            <a:endParaRPr lang="cs-CZ" i="1" dirty="0"/>
          </a:p>
          <a:p>
            <a:r>
              <a:rPr lang="cs-CZ" i="1" dirty="0"/>
              <a:t>Boky jako skříň </a:t>
            </a:r>
            <a:r>
              <a:rPr lang="cs-CZ" dirty="0" err="1"/>
              <a:t>Meghan</a:t>
            </a:r>
            <a:r>
              <a:rPr lang="cs-CZ" dirty="0"/>
              <a:t> </a:t>
            </a:r>
            <a:r>
              <a:rPr lang="cs-CZ" dirty="0" err="1"/>
              <a:t>Trainor</a:t>
            </a:r>
            <a:r>
              <a:rPr lang="cs-CZ" dirty="0"/>
              <a:t> </a:t>
            </a:r>
            <a:r>
              <a:rPr lang="en-US" dirty="0"/>
              <a:t>&gt; </a:t>
            </a:r>
            <a:r>
              <a:rPr lang="cs-CZ" dirty="0"/>
              <a:t>Ewa </a:t>
            </a:r>
            <a:r>
              <a:rPr lang="cs-CZ" dirty="0" err="1"/>
              <a:t>Farna</a:t>
            </a:r>
            <a:endParaRPr lang="cs-CZ" i="1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9A3ACF3-7354-862A-5DA5-8223EBB4FD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#U3VMU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19D328-885A-7551-9FC1-2A436786F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9938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A0115-914B-E4DC-9543-0FB805EB7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MISHEARD LYRICS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A60278-C7DF-3C5C-BE9E-16DDD7D3A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883" y="1495274"/>
            <a:ext cx="10515600" cy="4487324"/>
          </a:xfrm>
        </p:spPr>
        <p:txBody>
          <a:bodyPr/>
          <a:lstStyle/>
          <a:p>
            <a:endParaRPr lang="cs-CZ" dirty="0"/>
          </a:p>
          <a:p>
            <a:r>
              <a:rPr lang="cs-CZ" dirty="0" err="1"/>
              <a:t>Meghan</a:t>
            </a:r>
            <a:r>
              <a:rPr lang="cs-CZ" dirty="0"/>
              <a:t> </a:t>
            </a:r>
            <a:r>
              <a:rPr lang="cs-CZ" dirty="0" err="1"/>
              <a:t>Trainor</a:t>
            </a:r>
            <a:r>
              <a:rPr lang="cs-CZ" dirty="0"/>
              <a:t>: All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Bass NO </a:t>
            </a:r>
            <a:r>
              <a:rPr lang="cs-CZ" strike="sngStrike" dirty="0"/>
              <a:t>TROUBLE </a:t>
            </a:r>
            <a:r>
              <a:rPr lang="cs-CZ" dirty="0"/>
              <a:t>TREBLE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30E0FF-DBF1-2F95-7DAC-D6F616CF0A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#U3VMU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1A3AF3-EE31-E5BF-BD30-67EC77306C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18</a:t>
            </a:fld>
            <a:endParaRPr lang="cs-CZ" dirty="0"/>
          </a:p>
        </p:txBody>
      </p:sp>
      <p:pic>
        <p:nvPicPr>
          <p:cNvPr id="2050" name="Picture 2" descr="The double bass: a comprehensive guide to the orchestra's largest string  instrument, including how it differs to the cello - Classical Music">
            <a:extLst>
              <a:ext uri="{FF2B5EF4-FFF2-40B4-BE49-F238E27FC236}">
                <a16:creationId xmlns:a16="http://schemas.microsoft.com/office/drawing/2014/main" id="{37437843-F0F0-5C2A-B901-0862D9F3B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57" y="3038189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eble Clef - Music Theory Academy - Learn the notes of the Treble Clef">
            <a:extLst>
              <a:ext uri="{FF2B5EF4-FFF2-40B4-BE49-F238E27FC236}">
                <a16:creationId xmlns:a16="http://schemas.microsoft.com/office/drawing/2014/main" id="{2F23D3C4-C3B3-8AE8-135A-1FE2BDEFC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37" y="2911924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1D97B32-D621-685D-CD7D-66F6EE760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67" y="2835724"/>
            <a:ext cx="19716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154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479AC-2393-B769-E491-D404AECF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CHRISTMAS FORMATS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2DDF4B-2D64-1F26-D896-B7C85CFD7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33" y="0"/>
            <a:ext cx="10515600" cy="448732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recognize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tune</a:t>
            </a:r>
            <a:r>
              <a:rPr lang="cs-CZ" dirty="0"/>
              <a:t> </a:t>
            </a:r>
            <a:r>
              <a:rPr lang="cs-CZ" dirty="0" err="1"/>
              <a:t>played</a:t>
            </a:r>
            <a:r>
              <a:rPr lang="cs-CZ" dirty="0"/>
              <a:t> in Czech shopping </a:t>
            </a:r>
            <a:r>
              <a:rPr lang="cs-CZ" dirty="0" err="1"/>
              <a:t>malls</a:t>
            </a:r>
            <a:r>
              <a:rPr lang="cs-CZ" dirty="0"/>
              <a:t> (</a:t>
            </a:r>
            <a:r>
              <a:rPr lang="cs-CZ" dirty="0" err="1"/>
              <a:t>galeries</a:t>
            </a:r>
            <a:r>
              <a:rPr lang="cs-CZ" dirty="0"/>
              <a:t>)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Christmas</a:t>
            </a:r>
            <a:r>
              <a:rPr lang="cs-CZ" dirty="0"/>
              <a:t>? </a:t>
            </a:r>
          </a:p>
          <a:p>
            <a:pPr marL="0" indent="0" algn="ctr">
              <a:buNone/>
            </a:pPr>
            <a:r>
              <a:rPr lang="en-US" sz="1000" dirty="0">
                <a:hlinkClick r:id="rId2"/>
              </a:rPr>
              <a:t>12 Days Of Christmas | Kids Songs | Super Simple Songs - YouTube</a:t>
            </a:r>
            <a:endParaRPr lang="cs-CZ" sz="1000" dirty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dirty="0" err="1"/>
              <a:t>Enjoy</a:t>
            </a:r>
            <a:r>
              <a:rPr lang="cs-CZ" dirty="0"/>
              <a:t> Chris Mann</a:t>
            </a:r>
            <a:r>
              <a:rPr lang="en-US" dirty="0"/>
              <a:t>’</a:t>
            </a:r>
            <a:r>
              <a:rPr lang="cs-CZ" dirty="0"/>
              <a:t>s</a:t>
            </a:r>
            <a:r>
              <a:rPr lang="en-US" dirty="0"/>
              <a:t> Covid</a:t>
            </a:r>
            <a:r>
              <a:rPr lang="cs-CZ" dirty="0"/>
              <a:t>-19 </a:t>
            </a:r>
            <a:r>
              <a:rPr lang="cs-CZ" dirty="0" err="1"/>
              <a:t>version</a:t>
            </a:r>
            <a:r>
              <a:rPr lang="cs-CZ" dirty="0"/>
              <a:t>! </a:t>
            </a:r>
          </a:p>
          <a:p>
            <a:pPr marL="0" indent="0" algn="ctr">
              <a:buNone/>
            </a:pPr>
            <a:r>
              <a:rPr lang="en-US" sz="1000" dirty="0">
                <a:hlinkClick r:id="rId3"/>
              </a:rPr>
              <a:t>THE 12 DAYS OF QUARANTINE - A Chris Mann Music Parody - YouTube</a:t>
            </a:r>
            <a:endParaRPr lang="cs-CZ" sz="10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45A80C1-C6A6-ED7D-FEC7-4B9F7D1376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#U3VMU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78AFB15-D0FC-E138-CC94-2422F036ED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3074" name="Picture 2" descr="Brno, Česká republika, 14 prosince 2018: lidé dělají vánoční dárky  nakupovat v největším nákupním centru Galerie Vaňkovka v Brně s vánoční  ozdoby - Stock redakční Foto © henkeova # 232074450">
            <a:extLst>
              <a:ext uri="{FF2B5EF4-FFF2-40B4-BE49-F238E27FC236}">
                <a16:creationId xmlns:a16="http://schemas.microsoft.com/office/drawing/2014/main" id="{719EAAA2-944A-BA38-A376-A8B7F674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71" y="1066322"/>
            <a:ext cx="237172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0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E8AF5539-6C73-2E34-5DB1-3912DAB6CC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8" b="6428"/>
          <a:stretch>
            <a:fillRect/>
          </a:stretch>
        </p:blipFill>
        <p:spPr/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AF3D212F-2E68-3E9B-4D74-535BFCE6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WELCOME on </a:t>
            </a:r>
            <a:br>
              <a:rPr lang="cs-CZ" dirty="0"/>
            </a:br>
            <a:r>
              <a:rPr lang="cs-CZ" dirty="0"/>
              <a:t>St Nicholas </a:t>
            </a:r>
            <a:r>
              <a:rPr lang="cs-CZ" dirty="0" err="1"/>
              <a:t>Day</a:t>
            </a:r>
            <a:r>
              <a:rPr lang="cs-CZ" dirty="0"/>
              <a:t>!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7C8DAB-8D00-AC11-369A-3E5418160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interest</a:t>
            </a:r>
            <a:r>
              <a:rPr lang="cs-CZ" dirty="0"/>
              <a:t> in </a:t>
            </a:r>
            <a:r>
              <a:rPr lang="cs-CZ" dirty="0" err="1"/>
              <a:t>English</a:t>
            </a:r>
            <a:r>
              <a:rPr lang="cs-CZ" dirty="0"/>
              <a:t> pop-song </a:t>
            </a:r>
            <a:r>
              <a:rPr lang="cs-CZ" dirty="0" err="1"/>
              <a:t>lyrics</a:t>
            </a:r>
            <a:r>
              <a:rPr lang="cs-CZ" dirty="0"/>
              <a:t> and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snow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8026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82C9D-4EC2-AD66-3DFB-8F0689C0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CHRISTMAS FORMATS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0741B2-0299-0A64-BDC6-F899EE4DE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340" y="2725083"/>
            <a:ext cx="10515600" cy="248736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… and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tune</a:t>
            </a:r>
            <a:r>
              <a:rPr lang="cs-CZ" dirty="0"/>
              <a:t>, </a:t>
            </a:r>
            <a:r>
              <a:rPr lang="cs-CZ" dirty="0" err="1"/>
              <a:t>even</a:t>
            </a:r>
            <a:r>
              <a:rPr lang="cs-CZ" dirty="0"/>
              <a:t> more </a:t>
            </a:r>
            <a:r>
              <a:rPr lang="cs-CZ" dirty="0" err="1"/>
              <a:t>relevant</a:t>
            </a:r>
            <a:r>
              <a:rPr lang="cs-CZ" dirty="0"/>
              <a:t> to </a:t>
            </a:r>
            <a:r>
              <a:rPr lang="cs-CZ" dirty="0" err="1"/>
              <a:t>us</a:t>
            </a:r>
            <a:r>
              <a:rPr lang="cs-CZ" dirty="0"/>
              <a:t> </a:t>
            </a:r>
            <a:r>
              <a:rPr lang="cs-CZ" dirty="0" err="1"/>
              <a:t>Czechs</a:t>
            </a:r>
            <a:r>
              <a:rPr lang="cs-CZ" dirty="0"/>
              <a:t>?</a:t>
            </a:r>
          </a:p>
          <a:p>
            <a:pPr marL="0" indent="0" algn="ctr">
              <a:buNone/>
            </a:pPr>
            <a:r>
              <a:rPr lang="cs-CZ" b="1" dirty="0" err="1">
                <a:solidFill>
                  <a:srgbClr val="9100DC"/>
                </a:solidFill>
              </a:rPr>
              <a:t>Good</a:t>
            </a:r>
            <a:r>
              <a:rPr lang="cs-CZ" b="1" dirty="0">
                <a:solidFill>
                  <a:srgbClr val="9100DC"/>
                </a:solidFill>
              </a:rPr>
              <a:t> King </a:t>
            </a:r>
            <a:r>
              <a:rPr lang="cs-CZ" b="1" dirty="0" err="1">
                <a:solidFill>
                  <a:srgbClr val="9100DC"/>
                </a:solidFill>
              </a:rPr>
              <a:t>Wenceslas</a:t>
            </a:r>
            <a:endParaRPr lang="cs-CZ" b="1" dirty="0">
              <a:solidFill>
                <a:srgbClr val="9100DC"/>
              </a:solidFill>
            </a:endParaRPr>
          </a:p>
          <a:p>
            <a:pPr marL="0" indent="0" algn="ctr">
              <a:buNone/>
            </a:pPr>
            <a:endParaRPr lang="cs-CZ" b="1" dirty="0">
              <a:solidFill>
                <a:srgbClr val="9100DC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8434267-111D-C271-8F1D-9D5D5CB62E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#U3VMU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D318BC5-3459-D735-D03C-BEC87D0DF4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20</a:t>
            </a:fld>
            <a:endParaRPr lang="cs-CZ" dirty="0"/>
          </a:p>
        </p:txBody>
      </p:sp>
      <p:pic>
        <p:nvPicPr>
          <p:cNvPr id="4098" name="Picture 2" descr="Who is this Good King Wenceslas—and why does he deserve a Christmas carol?  | America Magazine">
            <a:extLst>
              <a:ext uri="{FF2B5EF4-FFF2-40B4-BE49-F238E27FC236}">
                <a16:creationId xmlns:a16="http://schemas.microsoft.com/office/drawing/2014/main" id="{4915405B-A960-959E-D402-304C81AB9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83" y="3787428"/>
            <a:ext cx="3258674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B760D-56FE-E804-49F3-5C93A8F2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LET</a:t>
            </a:r>
            <a:r>
              <a:rPr lang="en-US" dirty="0"/>
              <a:t>’S DO SOME CAROLING</a:t>
            </a:r>
            <a:r>
              <a:rPr lang="cs-CZ" dirty="0"/>
              <a:t> !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FFBC7CD-DA30-D241-0CB4-2CC262F82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#U3VMU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93C1A1-24A7-E77F-E5BA-C3E30DC7A8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21</a:t>
            </a:fld>
            <a:endParaRPr lang="cs-CZ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452DF11-2A9A-5C4E-228E-B61ECD06A6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672" y="1395413"/>
            <a:ext cx="3634656" cy="448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037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C0233-ABA1-3451-C890-EC3526F4C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QUESTION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B199EC-83F9-1BCF-110D-68094FF72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7D92BE-22CD-FF79-CE06-C80FA13805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#U3VMU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F5F2CE-D570-2DA7-3979-958AF6A2CB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22</a:t>
            </a:fld>
            <a:endParaRPr lang="cs-CZ" dirty="0"/>
          </a:p>
        </p:txBody>
      </p:sp>
      <p:pic>
        <p:nvPicPr>
          <p:cNvPr id="6" name="Picture 2" descr="Meowy Christmas Svg Digital Download Christmas Svg Cutting - Etsy">
            <a:extLst>
              <a:ext uri="{FF2B5EF4-FFF2-40B4-BE49-F238E27FC236}">
                <a16:creationId xmlns:a16="http://schemas.microsoft.com/office/drawing/2014/main" id="{450AE812-079B-7062-2FEF-0081CC9B2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69" y="1395413"/>
            <a:ext cx="4487862" cy="448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44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BAE15-CBCD-D57B-204F-2D429F15B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INTRO OF LECTURER, </a:t>
            </a:r>
            <a:br>
              <a:rPr lang="en-US" dirty="0"/>
            </a:br>
            <a:r>
              <a:rPr lang="cs-CZ" dirty="0"/>
              <a:t>PURPOSE &amp; DISCLAIMER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D7D664-E6BD-3067-2F8A-0264C3954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660" y="2860450"/>
            <a:ext cx="10515600" cy="3096254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  <a:p>
            <a:endParaRPr lang="en-US" dirty="0"/>
          </a:p>
          <a:p>
            <a:endParaRPr lang="en-US" dirty="0"/>
          </a:p>
          <a:p>
            <a:r>
              <a:rPr lang="cs-CZ" dirty="0" err="1"/>
              <a:t>Bringing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memories</a:t>
            </a:r>
            <a:endParaRPr lang="cs-CZ" dirty="0"/>
          </a:p>
          <a:p>
            <a:r>
              <a:rPr lang="cs-CZ" dirty="0" err="1"/>
              <a:t>Having</a:t>
            </a:r>
            <a:r>
              <a:rPr lang="cs-CZ" dirty="0"/>
              <a:t> </a:t>
            </a:r>
            <a:r>
              <a:rPr lang="cs-CZ" dirty="0" err="1"/>
              <a:t>fun</a:t>
            </a:r>
            <a:endParaRPr lang="cs-CZ" dirty="0"/>
          </a:p>
          <a:p>
            <a:r>
              <a:rPr lang="cs-CZ" dirty="0" err="1"/>
              <a:t>Experiencing</a:t>
            </a:r>
            <a:r>
              <a:rPr lang="cs-CZ" dirty="0"/>
              <a:t> ‘</a:t>
            </a:r>
            <a:r>
              <a:rPr lang="cs-CZ" dirty="0" err="1"/>
              <a:t>moments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enlightment</a:t>
            </a:r>
            <a:r>
              <a:rPr lang="en-US" dirty="0"/>
              <a:t>’</a:t>
            </a:r>
          </a:p>
          <a:p>
            <a:endParaRPr lang="en-US" dirty="0"/>
          </a:p>
          <a:p>
            <a:r>
              <a:rPr lang="en-US" dirty="0"/>
              <a:t>Please don’t blame me if your </a:t>
            </a:r>
            <a:r>
              <a:rPr lang="en-US" dirty="0" err="1"/>
              <a:t>favourite</a:t>
            </a:r>
            <a:r>
              <a:rPr lang="en-US" dirty="0"/>
              <a:t> song is not included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F335DC-6543-15A8-0918-A1C47E5435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#U3VMU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C0ACCE-DECF-B5DA-E508-7E71D58612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F402FD-BE32-E150-A8C0-E5AB6FCB0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49" y="1550741"/>
            <a:ext cx="2628901" cy="216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57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CFF1C-E586-9A99-54B3-088599E7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PATTERNS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B500B-6899-3570-620F-C7D101391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PRONUNCIATION</a:t>
            </a:r>
          </a:p>
          <a:p>
            <a:endParaRPr lang="cs-CZ" dirty="0"/>
          </a:p>
          <a:p>
            <a:r>
              <a:rPr lang="cs-CZ" dirty="0"/>
              <a:t>GRAMMAR</a:t>
            </a:r>
          </a:p>
          <a:p>
            <a:endParaRPr lang="cs-CZ" dirty="0"/>
          </a:p>
          <a:p>
            <a:r>
              <a:rPr lang="cs-CZ" dirty="0"/>
              <a:t>VOCABULARY</a:t>
            </a:r>
          </a:p>
          <a:p>
            <a:endParaRPr lang="cs-CZ" dirty="0"/>
          </a:p>
          <a:p>
            <a:r>
              <a:rPr lang="cs-CZ" dirty="0"/>
              <a:t>PHRASES, PHRASAL VERBS, COLLOCATIONS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2BDAA2-0D05-6B24-8D97-28AB6EC2EB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#</a:t>
            </a:r>
            <a:r>
              <a:rPr lang="en-US" dirty="0"/>
              <a:t>U3vmu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5A4C40-9E9E-4C9A-5CD3-FA16E64F08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266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C9BBA-A2FD-516A-3C9F-A4245CFD1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PRONUNCIATION PATTERNS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920124-FB40-773C-E5A4-FEC509C50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In pop-music: </a:t>
            </a:r>
            <a:r>
              <a:rPr lang="cs-CZ" dirty="0" err="1"/>
              <a:t>British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? – </a:t>
            </a:r>
            <a:r>
              <a:rPr lang="cs-CZ" dirty="0" err="1"/>
              <a:t>Why</a:t>
            </a:r>
            <a:r>
              <a:rPr lang="cs-CZ" dirty="0"/>
              <a:t>?</a:t>
            </a:r>
            <a:endParaRPr lang="en-US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Segmental rather than suprasegmental pronunciation unless it is rap or hip hop</a:t>
            </a:r>
            <a:endParaRPr lang="cs-CZ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dirty="0" err="1"/>
              <a:t>Quick</a:t>
            </a:r>
            <a:r>
              <a:rPr lang="cs-CZ" dirty="0"/>
              <a:t> </a:t>
            </a:r>
            <a:r>
              <a:rPr lang="cs-CZ" dirty="0" err="1"/>
              <a:t>pronunciation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intelligible</a:t>
            </a:r>
            <a:r>
              <a:rPr lang="cs-CZ" dirty="0"/>
              <a:t> </a:t>
            </a:r>
            <a:r>
              <a:rPr lang="cs-CZ" dirty="0" err="1"/>
              <a:t>thanks</a:t>
            </a:r>
            <a:r>
              <a:rPr lang="cs-CZ" dirty="0"/>
              <a:t> to rhythm: </a:t>
            </a:r>
            <a:endParaRPr lang="en-US" dirty="0"/>
          </a:p>
          <a:p>
            <a:pPr marL="0" indent="0">
              <a:buNone/>
            </a:pPr>
            <a:r>
              <a:rPr lang="cs-CZ" u="sng" dirty="0" err="1">
                <a:solidFill>
                  <a:srgbClr val="C00000"/>
                </a:solidFill>
              </a:rPr>
              <a:t>You</a:t>
            </a:r>
            <a:r>
              <a:rPr lang="en-US" u="sng" dirty="0">
                <a:solidFill>
                  <a:srgbClr val="C00000"/>
                </a:solidFill>
              </a:rPr>
              <a:t>’re the one that I want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100DC"/>
                </a:solidFill>
              </a:rPr>
              <a:t>Grease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dirty="0" err="1"/>
              <a:t>Features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coherent</a:t>
            </a:r>
            <a:r>
              <a:rPr lang="cs-CZ" dirty="0"/>
              <a:t> </a:t>
            </a:r>
            <a:r>
              <a:rPr lang="cs-CZ" dirty="0" err="1"/>
              <a:t>speech</a:t>
            </a:r>
            <a:r>
              <a:rPr lang="cs-CZ" dirty="0"/>
              <a:t>: </a:t>
            </a:r>
            <a:r>
              <a:rPr lang="cs-CZ" dirty="0" err="1"/>
              <a:t>assimilation</a:t>
            </a:r>
            <a:r>
              <a:rPr lang="cs-CZ" dirty="0"/>
              <a:t> (miss </a:t>
            </a:r>
            <a:r>
              <a:rPr lang="cs-CZ" dirty="0" err="1"/>
              <a:t>you</a:t>
            </a:r>
            <a:r>
              <a:rPr lang="cs-CZ" dirty="0"/>
              <a:t>, </a:t>
            </a:r>
            <a:r>
              <a:rPr lang="cs-CZ" dirty="0" err="1"/>
              <a:t>kiss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, </a:t>
            </a:r>
            <a:r>
              <a:rPr lang="cs-CZ" u="sng" dirty="0" err="1">
                <a:solidFill>
                  <a:srgbClr val="C00000"/>
                </a:solidFill>
              </a:rPr>
              <a:t>Monsieur</a:t>
            </a:r>
            <a:r>
              <a:rPr lang="cs-CZ" u="sng" dirty="0">
                <a:solidFill>
                  <a:srgbClr val="C00000"/>
                </a:solidFill>
              </a:rPr>
              <a:t> </a:t>
            </a:r>
            <a:r>
              <a:rPr lang="cs-CZ" u="sng" dirty="0" err="1">
                <a:solidFill>
                  <a:srgbClr val="C00000"/>
                </a:solidFill>
              </a:rPr>
              <a:t>le</a:t>
            </a:r>
            <a:r>
              <a:rPr lang="cs-CZ" u="sng" dirty="0">
                <a:solidFill>
                  <a:srgbClr val="C00000"/>
                </a:solidFill>
              </a:rPr>
              <a:t> </a:t>
            </a:r>
            <a:r>
              <a:rPr lang="cs-CZ" u="sng" dirty="0" err="1">
                <a:solidFill>
                  <a:srgbClr val="C00000"/>
                </a:solidFill>
              </a:rPr>
              <a:t>Maire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100DC"/>
                </a:solidFill>
              </a:rPr>
              <a:t>Les </a:t>
            </a:r>
            <a:r>
              <a:rPr lang="en-US" b="1" dirty="0" err="1">
                <a:solidFill>
                  <a:srgbClr val="9100DC"/>
                </a:solidFill>
              </a:rPr>
              <a:t>Miserables</a:t>
            </a:r>
            <a:endParaRPr lang="cs-CZ" b="1" dirty="0">
              <a:solidFill>
                <a:srgbClr val="9100DC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6681A22-F8B9-E249-AE24-A759F98B49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#U3VMU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749091-B56E-8705-095E-BAC5F13EE1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0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37511E-832B-161E-EE4E-F00FED4D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PRONUNCIATION PATTERNS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1C36C8-4135-88D1-3C59-7E126F5A1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* Place </a:t>
            </a:r>
            <a:r>
              <a:rPr lang="cs-CZ" dirty="0" err="1"/>
              <a:t>names</a:t>
            </a:r>
            <a:r>
              <a:rPr lang="cs-CZ" dirty="0"/>
              <a:t>: Kansas, </a:t>
            </a:r>
            <a:r>
              <a:rPr lang="cs-CZ" dirty="0" err="1"/>
              <a:t>Massachussetts</a:t>
            </a:r>
            <a:r>
              <a:rPr lang="cs-CZ" dirty="0"/>
              <a:t>, Michigan; Missouri, </a:t>
            </a:r>
            <a:r>
              <a:rPr lang="cs-CZ" dirty="0" err="1"/>
              <a:t>Tucson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                        </a:t>
            </a:r>
            <a:r>
              <a:rPr lang="cs-CZ" dirty="0" err="1"/>
              <a:t>Az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en-US" dirty="0"/>
              <a:t>* </a:t>
            </a:r>
            <a:r>
              <a:rPr lang="cs-CZ" dirty="0"/>
              <a:t>Proper </a:t>
            </a:r>
            <a:r>
              <a:rPr lang="cs-CZ" dirty="0" err="1"/>
              <a:t>names</a:t>
            </a:r>
            <a:r>
              <a:rPr lang="cs-CZ" dirty="0"/>
              <a:t>: </a:t>
            </a:r>
            <a:r>
              <a:rPr lang="cs-CZ" u="sng" dirty="0" err="1">
                <a:solidFill>
                  <a:srgbClr val="C00000"/>
                </a:solidFill>
              </a:rPr>
              <a:t>Beelzebub</a:t>
            </a:r>
            <a:r>
              <a:rPr lang="cs-CZ" dirty="0"/>
              <a:t> </a:t>
            </a:r>
            <a:endParaRPr lang="en-US" dirty="0"/>
          </a:p>
          <a:p>
            <a:pPr marL="0" indent="0">
              <a:buNone/>
            </a:pPr>
            <a:r>
              <a:rPr lang="cs-CZ" b="1" dirty="0">
                <a:solidFill>
                  <a:srgbClr val="9100DC"/>
                </a:solidFill>
              </a:rPr>
              <a:t>                           </a:t>
            </a:r>
            <a:r>
              <a:rPr lang="en-US" b="1" dirty="0">
                <a:solidFill>
                  <a:srgbClr val="9100DC"/>
                </a:solidFill>
              </a:rPr>
              <a:t>Queen </a:t>
            </a:r>
            <a:r>
              <a:rPr lang="cs-CZ" b="1" dirty="0">
                <a:solidFill>
                  <a:srgbClr val="9100DC"/>
                </a:solidFill>
              </a:rPr>
              <a:t>-</a:t>
            </a:r>
            <a:r>
              <a:rPr lang="en-US" b="1" dirty="0">
                <a:solidFill>
                  <a:srgbClr val="9100DC"/>
                </a:solidFill>
              </a:rPr>
              <a:t> Bohemian </a:t>
            </a:r>
            <a:r>
              <a:rPr lang="cs-CZ" b="1" dirty="0">
                <a:solidFill>
                  <a:srgbClr val="9100DC"/>
                </a:solidFill>
              </a:rPr>
              <a:t>R</a:t>
            </a:r>
            <a:r>
              <a:rPr lang="en-US" b="1" dirty="0" err="1">
                <a:solidFill>
                  <a:srgbClr val="9100DC"/>
                </a:solidFill>
              </a:rPr>
              <a:t>hapsod</a:t>
            </a:r>
            <a:r>
              <a:rPr lang="cs-CZ" b="1" dirty="0">
                <a:solidFill>
                  <a:srgbClr val="9100DC"/>
                </a:solidFill>
              </a:rPr>
              <a:t>y</a:t>
            </a:r>
            <a:endParaRPr lang="en-US" b="1" dirty="0">
              <a:solidFill>
                <a:srgbClr val="9100DC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Who</a:t>
            </a:r>
            <a:r>
              <a:rPr lang="en-US" sz="2000" dirty="0"/>
              <a:t> would have blushed in a song by</a:t>
            </a:r>
            <a:r>
              <a:rPr lang="cs-CZ" sz="2000" i="1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Smiths</a:t>
            </a:r>
            <a:r>
              <a:rPr lang="cs-CZ" sz="2000" dirty="0"/>
              <a:t>? </a:t>
            </a:r>
            <a:r>
              <a:rPr lang="en-US" sz="1100" dirty="0">
                <a:hlinkClick r:id="rId2"/>
              </a:rPr>
              <a:t>The Smiths - Heaven Knows I'm Miserable Now (Official Music Video) - YouTube</a:t>
            </a:r>
            <a:r>
              <a:rPr lang="cs-CZ" sz="1100" dirty="0"/>
              <a:t> </a:t>
            </a:r>
          </a:p>
          <a:p>
            <a:pPr marL="0" indent="0">
              <a:buNone/>
            </a:pPr>
            <a:r>
              <a:rPr lang="cs-CZ" sz="2000" dirty="0"/>
              <a:t>                         </a:t>
            </a:r>
            <a:r>
              <a:rPr lang="en-US" sz="2000" dirty="0"/>
              <a:t>           ‘What she asked of me at the end of the day</a:t>
            </a:r>
          </a:p>
          <a:p>
            <a:pPr marL="0" indent="0">
              <a:buNone/>
            </a:pPr>
            <a:r>
              <a:rPr lang="en-US" sz="2000" dirty="0"/>
              <a:t>                                    … … … … … … … … would have blushed…’</a:t>
            </a:r>
            <a:r>
              <a:rPr lang="cs-CZ" sz="2000" dirty="0"/>
              <a:t> </a:t>
            </a:r>
            <a:endParaRPr lang="en-US" sz="2000" dirty="0"/>
          </a:p>
          <a:p>
            <a:pPr marL="0" indent="0">
              <a:buNone/>
            </a:pPr>
            <a:r>
              <a:rPr lang="cs-CZ" sz="2000" dirty="0"/>
              <a:t>                                     </a:t>
            </a:r>
            <a:r>
              <a:rPr lang="cs-CZ" sz="2000" b="1" dirty="0" err="1">
                <a:solidFill>
                  <a:srgbClr val="9100DC"/>
                </a:solidFill>
              </a:rPr>
              <a:t>Caligula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Whose </a:t>
            </a:r>
            <a:r>
              <a:rPr lang="en-US" sz="2000" dirty="0"/>
              <a:t>deadly toy does Sting want to save his son from in his song ‘Russians’?</a:t>
            </a:r>
            <a:endParaRPr lang="cs-CZ" sz="2000" dirty="0"/>
          </a:p>
          <a:p>
            <a:pPr marL="0" indent="0">
              <a:buNone/>
            </a:pPr>
            <a:r>
              <a:rPr lang="cs-CZ" sz="1100" dirty="0" err="1">
                <a:hlinkClick r:id="rId3"/>
              </a:rPr>
              <a:t>Sting</a:t>
            </a:r>
            <a:r>
              <a:rPr lang="cs-CZ" sz="1100" dirty="0">
                <a:hlinkClick r:id="rId3"/>
              </a:rPr>
              <a:t> - </a:t>
            </a:r>
            <a:r>
              <a:rPr lang="cs-CZ" sz="1100" dirty="0" err="1">
                <a:hlinkClick r:id="rId3"/>
              </a:rPr>
              <a:t>Russians</a:t>
            </a:r>
            <a:r>
              <a:rPr lang="cs-CZ" sz="1100" dirty="0">
                <a:hlinkClick r:id="rId3"/>
              </a:rPr>
              <a:t> - YouTube</a:t>
            </a:r>
            <a:endParaRPr lang="en-US" sz="1100" dirty="0"/>
          </a:p>
          <a:p>
            <a:pPr marL="0" indent="0">
              <a:buNone/>
            </a:pPr>
            <a:r>
              <a:rPr lang="en-US" sz="2000" dirty="0"/>
              <a:t>                                   … … … … … … … … … … ... …’s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                                     </a:t>
            </a:r>
            <a:r>
              <a:rPr lang="cs-CZ" sz="2000" b="1" dirty="0">
                <a:solidFill>
                  <a:srgbClr val="9100DC"/>
                </a:solidFill>
              </a:rPr>
              <a:t>Oppenheimer</a:t>
            </a:r>
            <a:endParaRPr lang="en-US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DA3095-8B7F-1372-94EA-61B7EA7614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#U3VMU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61A5A8-3B62-666C-FEE3-27AE340107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12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9DB3C-D588-DEE8-F4EE-5F6FB9F9D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PRONUNCIATION PATTERNS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5F7FEE-E257-1BE5-4C45-6E97BA6ED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Odyssey, Odysseus, </a:t>
            </a:r>
            <a:r>
              <a:rPr lang="cs-CZ" dirty="0" err="1"/>
              <a:t>Ulysses</a:t>
            </a:r>
            <a:endParaRPr lang="cs-CZ" dirty="0"/>
          </a:p>
          <a:p>
            <a:r>
              <a:rPr lang="cs-CZ" dirty="0"/>
              <a:t>Sean</a:t>
            </a:r>
          </a:p>
          <a:p>
            <a:r>
              <a:rPr lang="cs-CZ" dirty="0"/>
              <a:t>Graham</a:t>
            </a:r>
          </a:p>
          <a:p>
            <a:r>
              <a:rPr lang="cs-CZ" dirty="0"/>
              <a:t>Ralph, Ralph </a:t>
            </a:r>
            <a:r>
              <a:rPr lang="cs-CZ" dirty="0" err="1"/>
              <a:t>Fiennes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AB3F1D-04DA-96CA-6613-FABDF3EFA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#U3VMU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B37EFA-D822-BCE3-66B3-5C7CC7BECD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51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77AE90-0C51-55BA-75B9-E9889D1F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GRAMMAR PATTERNS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296F28-A019-D941-413C-E1349A7E2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Repetitive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/</a:t>
            </a:r>
            <a:r>
              <a:rPr lang="cs-CZ" dirty="0" err="1"/>
              <a:t>thought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: </a:t>
            </a:r>
            <a:r>
              <a:rPr lang="cs-CZ" dirty="0">
                <a:solidFill>
                  <a:srgbClr val="C00000"/>
                </a:solidFill>
              </a:rPr>
              <a:t>I </a:t>
            </a:r>
            <a:r>
              <a:rPr lang="cs-CZ" dirty="0" err="1">
                <a:solidFill>
                  <a:srgbClr val="C00000"/>
                </a:solidFill>
              </a:rPr>
              <a:t>keep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thinking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about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you</a:t>
            </a:r>
            <a:endParaRPr lang="cs-CZ" dirty="0"/>
          </a:p>
          <a:p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perfect</a:t>
            </a:r>
            <a:r>
              <a:rPr lang="cs-CZ" dirty="0"/>
              <a:t> tense: </a:t>
            </a:r>
            <a:r>
              <a:rPr lang="cs-CZ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’</a:t>
            </a:r>
            <a:r>
              <a:rPr lang="cs-CZ" dirty="0">
                <a:solidFill>
                  <a:srgbClr val="C00000"/>
                </a:solidFill>
              </a:rPr>
              <a:t>ve </a:t>
            </a:r>
            <a:r>
              <a:rPr lang="cs-CZ" dirty="0" err="1">
                <a:solidFill>
                  <a:srgbClr val="C00000"/>
                </a:solidFill>
              </a:rPr>
              <a:t>been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waiting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for</a:t>
            </a:r>
            <a:r>
              <a:rPr lang="cs-CZ" dirty="0">
                <a:solidFill>
                  <a:srgbClr val="C00000"/>
                </a:solidFill>
              </a:rPr>
              <a:t> a girl </a:t>
            </a:r>
            <a:r>
              <a:rPr lang="cs-CZ" dirty="0" err="1">
                <a:solidFill>
                  <a:srgbClr val="C00000"/>
                </a:solidFill>
              </a:rPr>
              <a:t>like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you</a:t>
            </a:r>
            <a:endParaRPr lang="cs-CZ" dirty="0"/>
          </a:p>
          <a:p>
            <a:r>
              <a:rPr lang="cs-CZ" dirty="0" err="1"/>
              <a:t>Future</a:t>
            </a:r>
            <a:r>
              <a:rPr lang="cs-CZ" dirty="0"/>
              <a:t> tense: </a:t>
            </a:r>
            <a:r>
              <a:rPr lang="cs-CZ" dirty="0">
                <a:solidFill>
                  <a:srgbClr val="C00000"/>
                </a:solidFill>
              </a:rPr>
              <a:t>… and I </a:t>
            </a:r>
            <a:r>
              <a:rPr lang="cs-CZ" dirty="0" err="1">
                <a:solidFill>
                  <a:srgbClr val="C00000"/>
                </a:solidFill>
              </a:rPr>
              <a:t>always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will</a:t>
            </a:r>
            <a:r>
              <a:rPr lang="cs-CZ" dirty="0">
                <a:solidFill>
                  <a:srgbClr val="C00000"/>
                </a:solidFill>
              </a:rPr>
              <a:t>; 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cs-CZ" dirty="0" err="1">
                <a:solidFill>
                  <a:srgbClr val="C00000"/>
                </a:solidFill>
              </a:rPr>
              <a:t>Will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you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still</a:t>
            </a:r>
            <a:r>
              <a:rPr lang="cs-CZ" dirty="0">
                <a:solidFill>
                  <a:srgbClr val="C00000"/>
                </a:solidFill>
              </a:rPr>
              <a:t> love </a:t>
            </a:r>
            <a:r>
              <a:rPr lang="cs-CZ" dirty="0" err="1">
                <a:solidFill>
                  <a:srgbClr val="C00000"/>
                </a:solidFill>
              </a:rPr>
              <a:t>me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when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I‘m</a:t>
            </a:r>
            <a:r>
              <a:rPr lang="cs-CZ" dirty="0">
                <a:solidFill>
                  <a:srgbClr val="C00000"/>
                </a:solidFill>
              </a:rPr>
              <a:t> no </a:t>
            </a:r>
            <a:r>
              <a:rPr lang="cs-CZ" dirty="0" err="1">
                <a:solidFill>
                  <a:srgbClr val="C00000"/>
                </a:solidFill>
              </a:rPr>
              <a:t>longer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young</a:t>
            </a:r>
            <a:r>
              <a:rPr lang="cs-CZ" dirty="0">
                <a:solidFill>
                  <a:srgbClr val="C00000"/>
                </a:solidFill>
              </a:rPr>
              <a:t> and </a:t>
            </a:r>
            <a:r>
              <a:rPr lang="cs-CZ" dirty="0" err="1">
                <a:solidFill>
                  <a:srgbClr val="C00000"/>
                </a:solidFill>
              </a:rPr>
              <a:t>beautiful</a:t>
            </a:r>
            <a:r>
              <a:rPr lang="cs-CZ" dirty="0">
                <a:solidFill>
                  <a:srgbClr val="C00000"/>
                </a:solidFill>
              </a:rPr>
              <a:t>?</a:t>
            </a:r>
            <a:endParaRPr lang="cs-CZ" dirty="0"/>
          </a:p>
          <a:p>
            <a:r>
              <a:rPr lang="cs-CZ" dirty="0"/>
              <a:t>1st </a:t>
            </a:r>
            <a:r>
              <a:rPr lang="cs-CZ" dirty="0" err="1"/>
              <a:t>conditional</a:t>
            </a:r>
            <a:r>
              <a:rPr lang="cs-CZ" dirty="0"/>
              <a:t>: </a:t>
            </a:r>
            <a:r>
              <a:rPr lang="cs-CZ" dirty="0" err="1">
                <a:solidFill>
                  <a:srgbClr val="C00000"/>
                </a:solidFill>
              </a:rPr>
              <a:t>When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I‘m</a:t>
            </a:r>
            <a:r>
              <a:rPr lang="cs-CZ" dirty="0">
                <a:solidFill>
                  <a:srgbClr val="C00000"/>
                </a:solidFill>
              </a:rPr>
              <a:t> 64</a:t>
            </a:r>
            <a:endParaRPr lang="cs-CZ" dirty="0"/>
          </a:p>
          <a:p>
            <a:r>
              <a:rPr lang="cs-CZ" dirty="0"/>
              <a:t>2nd </a:t>
            </a:r>
            <a:r>
              <a:rPr lang="cs-CZ" dirty="0" err="1"/>
              <a:t>conditional</a:t>
            </a:r>
            <a:r>
              <a:rPr lang="cs-CZ" dirty="0"/>
              <a:t>: </a:t>
            </a:r>
            <a:r>
              <a:rPr lang="cs-CZ" dirty="0" err="1">
                <a:solidFill>
                  <a:srgbClr val="C00000"/>
                </a:solidFill>
              </a:rPr>
              <a:t>If</a:t>
            </a:r>
            <a:r>
              <a:rPr lang="cs-CZ" dirty="0">
                <a:solidFill>
                  <a:srgbClr val="C00000"/>
                </a:solidFill>
              </a:rPr>
              <a:t> I </a:t>
            </a:r>
            <a:r>
              <a:rPr lang="cs-CZ" dirty="0" err="1">
                <a:solidFill>
                  <a:srgbClr val="C00000"/>
                </a:solidFill>
              </a:rPr>
              <a:t>could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turn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back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time</a:t>
            </a:r>
            <a:r>
              <a:rPr lang="cs-CZ" dirty="0">
                <a:solidFill>
                  <a:srgbClr val="C00000"/>
                </a:solidFill>
              </a:rPr>
              <a:t>; </a:t>
            </a:r>
            <a:r>
              <a:rPr lang="cs-CZ" dirty="0" err="1">
                <a:solidFill>
                  <a:srgbClr val="C00000"/>
                </a:solidFill>
              </a:rPr>
              <a:t>If</a:t>
            </a:r>
            <a:r>
              <a:rPr lang="cs-CZ" dirty="0">
                <a:solidFill>
                  <a:srgbClr val="C00000"/>
                </a:solidFill>
              </a:rPr>
              <a:t> I </a:t>
            </a:r>
            <a:r>
              <a:rPr lang="cs-CZ" dirty="0" err="1">
                <a:solidFill>
                  <a:srgbClr val="C00000"/>
                </a:solidFill>
              </a:rPr>
              <a:t>were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you</a:t>
            </a:r>
            <a:endParaRPr lang="cs-CZ" dirty="0"/>
          </a:p>
          <a:p>
            <a:r>
              <a:rPr lang="cs-CZ" dirty="0"/>
              <a:t>3rd </a:t>
            </a:r>
            <a:r>
              <a:rPr lang="cs-CZ" dirty="0" err="1"/>
              <a:t>conditional</a:t>
            </a:r>
            <a:r>
              <a:rPr lang="cs-CZ" dirty="0"/>
              <a:t>: </a:t>
            </a:r>
            <a:r>
              <a:rPr lang="cs-CZ" dirty="0">
                <a:solidFill>
                  <a:srgbClr val="C00000"/>
                </a:solidFill>
              </a:rPr>
              <a:t>I </a:t>
            </a:r>
            <a:r>
              <a:rPr lang="cs-CZ" dirty="0" err="1">
                <a:solidFill>
                  <a:srgbClr val="C00000"/>
                </a:solidFill>
              </a:rPr>
              <a:t>should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have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learnt</a:t>
            </a:r>
            <a:r>
              <a:rPr lang="cs-CZ" dirty="0">
                <a:solidFill>
                  <a:srgbClr val="C00000"/>
                </a:solidFill>
              </a:rPr>
              <a:t> to play </a:t>
            </a:r>
            <a:r>
              <a:rPr lang="cs-CZ" dirty="0" err="1">
                <a:solidFill>
                  <a:srgbClr val="C00000"/>
                </a:solidFill>
              </a:rPr>
              <a:t>the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guitar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CBC153A-9F6B-3C1C-B054-EBEA7AD2A4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#U3VMU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0744551-C2A6-0B83-9568-D87D79725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46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04EA44-190E-A6C0-8D06-FFB7431CD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GRAMMAR PATTERNS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7A2612-0BD8-2051-F040-C5CA34722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err="1"/>
              <a:t>Translate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Czech:</a:t>
            </a:r>
          </a:p>
          <a:p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tags</a:t>
            </a:r>
            <a:r>
              <a:rPr lang="cs-CZ" dirty="0"/>
              <a:t>: </a:t>
            </a:r>
            <a:r>
              <a:rPr lang="cs-CZ" dirty="0" err="1">
                <a:solidFill>
                  <a:srgbClr val="C00000"/>
                </a:solidFill>
              </a:rPr>
              <a:t>You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don‘t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really</a:t>
            </a:r>
            <a:r>
              <a:rPr lang="cs-CZ" dirty="0">
                <a:solidFill>
                  <a:srgbClr val="C00000"/>
                </a:solidFill>
              </a:rPr>
              <a:t> care </a:t>
            </a:r>
            <a:r>
              <a:rPr lang="cs-CZ" dirty="0" err="1">
                <a:solidFill>
                  <a:srgbClr val="C00000"/>
                </a:solidFill>
              </a:rPr>
              <a:t>for</a:t>
            </a:r>
            <a:r>
              <a:rPr lang="cs-CZ" dirty="0">
                <a:solidFill>
                  <a:srgbClr val="C00000"/>
                </a:solidFill>
              </a:rPr>
              <a:t> music, do </a:t>
            </a:r>
            <a:r>
              <a:rPr lang="cs-CZ" dirty="0" err="1">
                <a:solidFill>
                  <a:srgbClr val="C00000"/>
                </a:solidFill>
              </a:rPr>
              <a:t>you</a:t>
            </a:r>
            <a:r>
              <a:rPr lang="cs-CZ" dirty="0">
                <a:solidFill>
                  <a:srgbClr val="C00000"/>
                </a:solidFill>
              </a:rPr>
              <a:t>?</a:t>
            </a:r>
            <a:endParaRPr lang="cs-CZ" dirty="0"/>
          </a:p>
          <a:p>
            <a:r>
              <a:rPr lang="cs-CZ" dirty="0"/>
              <a:t>Infinitive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purpose</a:t>
            </a:r>
            <a:r>
              <a:rPr lang="cs-CZ" dirty="0"/>
              <a:t>: </a:t>
            </a:r>
            <a:r>
              <a:rPr lang="cs-CZ" dirty="0">
                <a:solidFill>
                  <a:srgbClr val="C00000"/>
                </a:solidFill>
              </a:rPr>
              <a:t>Born to </a:t>
            </a:r>
            <a:r>
              <a:rPr lang="cs-CZ" dirty="0" err="1">
                <a:solidFill>
                  <a:srgbClr val="C00000"/>
                </a:solidFill>
              </a:rPr>
              <a:t>be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alive</a:t>
            </a:r>
            <a:endParaRPr lang="cs-CZ" dirty="0"/>
          </a:p>
          <a:p>
            <a:r>
              <a:rPr lang="cs-CZ" dirty="0" err="1"/>
              <a:t>Emphasis</a:t>
            </a:r>
            <a:r>
              <a:rPr lang="cs-CZ" dirty="0"/>
              <a:t>: </a:t>
            </a:r>
            <a:r>
              <a:rPr lang="cs-CZ" dirty="0">
                <a:solidFill>
                  <a:srgbClr val="C00000"/>
                </a:solidFill>
              </a:rPr>
              <a:t>Love, love </a:t>
            </a:r>
            <a:r>
              <a:rPr lang="cs-CZ" dirty="0" err="1">
                <a:solidFill>
                  <a:srgbClr val="C00000"/>
                </a:solidFill>
              </a:rPr>
              <a:t>me</a:t>
            </a:r>
            <a:r>
              <a:rPr lang="cs-CZ" dirty="0">
                <a:solidFill>
                  <a:srgbClr val="C00000"/>
                </a:solidFill>
              </a:rPr>
              <a:t> do</a:t>
            </a:r>
            <a:endParaRPr lang="cs-CZ" dirty="0"/>
          </a:p>
          <a:p>
            <a:r>
              <a:rPr lang="cs-CZ" dirty="0" err="1"/>
              <a:t>Pronouns</a:t>
            </a:r>
            <a:r>
              <a:rPr lang="cs-CZ" dirty="0"/>
              <a:t>: </a:t>
            </a:r>
            <a:r>
              <a:rPr lang="cs-CZ" u="sng" dirty="0">
                <a:solidFill>
                  <a:srgbClr val="C00000"/>
                </a:solidFill>
              </a:rPr>
              <a:t>I </a:t>
            </a:r>
            <a:r>
              <a:rPr lang="cs-CZ" u="sng" dirty="0" err="1">
                <a:solidFill>
                  <a:srgbClr val="C00000"/>
                </a:solidFill>
              </a:rPr>
              <a:t>need</a:t>
            </a:r>
            <a:r>
              <a:rPr lang="cs-CZ" u="sng" dirty="0">
                <a:solidFill>
                  <a:srgbClr val="C00000"/>
                </a:solidFill>
              </a:rPr>
              <a:t> </a:t>
            </a:r>
            <a:r>
              <a:rPr lang="cs-CZ" u="sng" dirty="0" err="1">
                <a:solidFill>
                  <a:srgbClr val="C00000"/>
                </a:solidFill>
              </a:rPr>
              <a:t>somebody</a:t>
            </a:r>
            <a:r>
              <a:rPr lang="cs-CZ" u="sng" dirty="0">
                <a:solidFill>
                  <a:srgbClr val="C00000"/>
                </a:solidFill>
              </a:rPr>
              <a:t>, not just </a:t>
            </a:r>
            <a:r>
              <a:rPr lang="cs-CZ" u="sng" dirty="0" err="1">
                <a:solidFill>
                  <a:srgbClr val="C00000"/>
                </a:solidFill>
              </a:rPr>
              <a:t>anybody</a:t>
            </a:r>
            <a:endParaRPr lang="en-US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9100DC"/>
                </a:solidFill>
              </a:rPr>
              <a:t>… ne </a:t>
            </a:r>
            <a:r>
              <a:rPr lang="en-US" b="1" i="1" dirty="0" err="1">
                <a:solidFill>
                  <a:srgbClr val="9100DC"/>
                </a:solidFill>
              </a:rPr>
              <a:t>jen</a:t>
            </a:r>
            <a:r>
              <a:rPr lang="en-US" b="1" i="1" dirty="0">
                <a:solidFill>
                  <a:srgbClr val="9100DC"/>
                </a:solidFill>
              </a:rPr>
              <a:t> </a:t>
            </a:r>
            <a:r>
              <a:rPr lang="en-US" b="1" i="1" dirty="0" err="1">
                <a:solidFill>
                  <a:srgbClr val="9100DC"/>
                </a:solidFill>
              </a:rPr>
              <a:t>tak</a:t>
            </a:r>
            <a:r>
              <a:rPr lang="en-US" b="1" i="1" dirty="0">
                <a:solidFill>
                  <a:srgbClr val="9100DC"/>
                </a:solidFill>
              </a:rPr>
              <a:t> </a:t>
            </a:r>
            <a:r>
              <a:rPr lang="cs-CZ" b="1" i="1" dirty="0">
                <a:solidFill>
                  <a:srgbClr val="9100DC"/>
                </a:solidFill>
              </a:rPr>
              <a:t>kohokoliv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2E7625-CAE1-6207-5EC4-AE81C56F19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b="1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#U3VMU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B4C11C-9768-EE0B-DA9C-189D4C42EF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79248E-A2BE-4DDC-8C2D-3AE2F36B43AD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6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lavní nastavení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255" id="{1E6FCBB1-B272-7641-92F0-6C33903BFB43}" vid="{EF504BE6-24D9-F146-B490-5E43590513D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0</TotalTime>
  <Words>890</Words>
  <Application>Microsoft Office PowerPoint</Application>
  <PresentationFormat>Širokoúhlá obrazovka</PresentationFormat>
  <Paragraphs>190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Segoe UI Historic</vt:lpstr>
      <vt:lpstr>Calibri</vt:lpstr>
      <vt:lpstr>Muni Bold</vt:lpstr>
      <vt:lpstr>Motiv Office</vt:lpstr>
      <vt:lpstr>ENGLISH IN THE SONG LYRICS OF OUR YOUTH</vt:lpstr>
      <vt:lpstr>WELCOME on  St Nicholas Day!</vt:lpstr>
      <vt:lpstr>INTRO OF LECTURER,  PURPOSE &amp; DISCLAIMER</vt:lpstr>
      <vt:lpstr>PATTERNS</vt:lpstr>
      <vt:lpstr>PRONUNCIATION PATTERNS</vt:lpstr>
      <vt:lpstr>PRONUNCIATION PATTERNS</vt:lpstr>
      <vt:lpstr>PRONUNCIATION PATTERNS</vt:lpstr>
      <vt:lpstr>GRAMMAR PATTERNS</vt:lpstr>
      <vt:lpstr>GRAMMAR PATTERNS</vt:lpstr>
      <vt:lpstr>Colloquial GRAMMAR PATTERNS</vt:lpstr>
      <vt:lpstr>UNEXPECTED VOCABULARY</vt:lpstr>
      <vt:lpstr>LEXICAL PATTERNS:  Words, Collocations, Situational phrases</vt:lpstr>
      <vt:lpstr>LEXICAL PATTERNS: Situational phrases</vt:lpstr>
      <vt:lpstr>LEXICAL PATTERNS: Proverbs</vt:lpstr>
      <vt:lpstr>SURPRISING / UNEXPECTED MEANINGS</vt:lpstr>
      <vt:lpstr>COVERS: English</vt:lpstr>
      <vt:lpstr>COVERS: Czech</vt:lpstr>
      <vt:lpstr>MISHEARD LYRICS</vt:lpstr>
      <vt:lpstr>CHRISTMAS FORMATS</vt:lpstr>
      <vt:lpstr>CHRISTMAS FORMATS</vt:lpstr>
      <vt:lpstr>LET’S DO SOME CAROLING !</vt:lpstr>
      <vt:lpstr>QUESTION TIME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IN THE SONG LYRICS OF YOUR YOUTH</dc:title>
  <dc:creator>Kateřina Tomková</dc:creator>
  <cp:lastModifiedBy>Kateřina Tomková</cp:lastModifiedBy>
  <cp:revision>3</cp:revision>
  <dcterms:created xsi:type="dcterms:W3CDTF">2023-11-21T11:48:30Z</dcterms:created>
  <dcterms:modified xsi:type="dcterms:W3CDTF">2023-12-06T14:08:54Z</dcterms:modified>
</cp:coreProperties>
</file>