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9/18/2023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032779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728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545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14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73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777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60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879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90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59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922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9/18/2023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563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AAF8A1F-4F58-09A9-EA5C-F9993473C0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47980" y="1030406"/>
            <a:ext cx="5068121" cy="3506879"/>
          </a:xfrm>
        </p:spPr>
        <p:txBody>
          <a:bodyPr anchor="ctr">
            <a:normAutofit fontScale="90000"/>
          </a:bodyPr>
          <a:lstStyle/>
          <a:p>
            <a:pPr algn="l"/>
            <a:r>
              <a:rPr lang="cs-CZ" dirty="0" err="1"/>
              <a:t>Contemporary</a:t>
            </a:r>
            <a:r>
              <a:rPr lang="cs-CZ" dirty="0"/>
              <a:t> </a:t>
            </a:r>
            <a:r>
              <a:rPr lang="cs-CZ" dirty="0" err="1"/>
              <a:t>British</a:t>
            </a:r>
            <a:r>
              <a:rPr lang="cs-CZ" dirty="0"/>
              <a:t> </a:t>
            </a:r>
            <a:r>
              <a:rPr lang="cs-CZ" dirty="0" err="1"/>
              <a:t>literature</a:t>
            </a:r>
            <a:r>
              <a:rPr lang="cs-CZ" dirty="0"/>
              <a:t> and society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20204E-C3EF-E118-A0B5-C51AF7F000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47980" y="4691564"/>
            <a:ext cx="5068121" cy="1136029"/>
          </a:xfrm>
        </p:spPr>
        <p:txBody>
          <a:bodyPr>
            <a:normAutofit/>
          </a:bodyPr>
          <a:lstStyle/>
          <a:p>
            <a:pPr algn="l"/>
            <a:r>
              <a:rPr lang="cs-CZ" dirty="0" err="1"/>
              <a:t>Introduction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course</a:t>
            </a:r>
            <a:endParaRPr lang="cs-CZ" dirty="0"/>
          </a:p>
        </p:txBody>
      </p:sp>
      <p:pic>
        <p:nvPicPr>
          <p:cNvPr id="4" name="Picture 3" descr="Modrý abstraktní vzor vodových barev na bílém pozadí">
            <a:extLst>
              <a:ext uri="{FF2B5EF4-FFF2-40B4-BE49-F238E27FC236}">
                <a16:creationId xmlns:a16="http://schemas.microsoft.com/office/drawing/2014/main" id="{B1641375-A663-4169-63C6-5FAB68C113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081" r="27315" b="-1"/>
          <a:stretch/>
        </p:blipFill>
        <p:spPr>
          <a:xfrm>
            <a:off x="20" y="10"/>
            <a:ext cx="540449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787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0C80FB-DABC-6DDB-7A51-DCF42AD62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Study </a:t>
            </a:r>
            <a:r>
              <a:rPr lang="cs-CZ" dirty="0" err="1"/>
              <a:t>programme</a:t>
            </a:r>
            <a:r>
              <a:rPr lang="cs-CZ" dirty="0"/>
              <a:t> </a:t>
            </a:r>
            <a:r>
              <a:rPr lang="cs-CZ" dirty="0" err="1"/>
              <a:t>outline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ED9BFA-DBBD-A099-0B5B-A19FC82E4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Contemporary</a:t>
            </a:r>
            <a:r>
              <a:rPr lang="cs-CZ" dirty="0"/>
              <a:t> </a:t>
            </a:r>
            <a:r>
              <a:rPr lang="cs-CZ" dirty="0" err="1"/>
              <a:t>British</a:t>
            </a:r>
            <a:r>
              <a:rPr lang="cs-CZ" dirty="0"/>
              <a:t> </a:t>
            </a:r>
            <a:r>
              <a:rPr lang="cs-CZ" dirty="0" err="1"/>
              <a:t>Literature</a:t>
            </a:r>
            <a:r>
              <a:rPr lang="cs-CZ" dirty="0"/>
              <a:t>, </a:t>
            </a:r>
            <a:r>
              <a:rPr lang="cs-CZ" dirty="0" err="1"/>
              <a:t>Culture</a:t>
            </a:r>
            <a:r>
              <a:rPr lang="cs-CZ" dirty="0"/>
              <a:t> and Society</a:t>
            </a:r>
          </a:p>
          <a:p>
            <a:r>
              <a:rPr lang="cs-CZ" dirty="0" err="1"/>
              <a:t>Contemporary</a:t>
            </a:r>
            <a:r>
              <a:rPr lang="cs-CZ" dirty="0"/>
              <a:t> </a:t>
            </a:r>
            <a:r>
              <a:rPr lang="cs-CZ" dirty="0" err="1"/>
              <a:t>American</a:t>
            </a:r>
            <a:r>
              <a:rPr lang="cs-CZ" dirty="0"/>
              <a:t> </a:t>
            </a:r>
            <a:r>
              <a:rPr lang="cs-CZ" dirty="0" err="1"/>
              <a:t>Literature</a:t>
            </a:r>
            <a:r>
              <a:rPr lang="cs-CZ" dirty="0"/>
              <a:t>, </a:t>
            </a:r>
            <a:r>
              <a:rPr lang="cs-CZ" dirty="0" err="1"/>
              <a:t>Culture</a:t>
            </a:r>
            <a:r>
              <a:rPr lang="cs-CZ" dirty="0"/>
              <a:t> and Society</a:t>
            </a:r>
          </a:p>
          <a:p>
            <a:r>
              <a:rPr lang="cs-CZ" dirty="0" err="1"/>
              <a:t>Literature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Children</a:t>
            </a:r>
            <a:r>
              <a:rPr lang="cs-CZ" dirty="0"/>
              <a:t> and </a:t>
            </a:r>
            <a:r>
              <a:rPr lang="cs-CZ" dirty="0" err="1"/>
              <a:t>Young</a:t>
            </a:r>
            <a:r>
              <a:rPr lang="cs-CZ" dirty="0"/>
              <a:t> </a:t>
            </a:r>
            <a:r>
              <a:rPr lang="cs-CZ" dirty="0" err="1"/>
              <a:t>Adults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7549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58034E-4EE6-4288-A730-6EF19EEB6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Course</a:t>
            </a:r>
            <a:r>
              <a:rPr lang="cs-CZ" dirty="0"/>
              <a:t> </a:t>
            </a:r>
            <a:r>
              <a:rPr lang="cs-CZ" dirty="0" err="1"/>
              <a:t>aims</a:t>
            </a:r>
            <a:r>
              <a:rPr lang="cs-CZ" dirty="0"/>
              <a:t> and </a:t>
            </a:r>
            <a:r>
              <a:rPr lang="cs-CZ" dirty="0" err="1"/>
              <a:t>outcomes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D8581E-E254-912D-A0D8-E986F5598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u="sng" dirty="0" err="1"/>
              <a:t>Content</a:t>
            </a:r>
            <a:r>
              <a:rPr lang="cs-CZ" b="1" u="sng"/>
              <a:t>:</a:t>
            </a:r>
            <a:r>
              <a:rPr lang="cs-CZ" b="1"/>
              <a:t> 	</a:t>
            </a:r>
            <a:r>
              <a:rPr lang="cs-CZ"/>
              <a:t>survey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British</a:t>
            </a:r>
            <a:r>
              <a:rPr lang="cs-CZ" dirty="0"/>
              <a:t> </a:t>
            </a:r>
            <a:r>
              <a:rPr lang="cs-CZ" dirty="0" err="1"/>
              <a:t>literature</a:t>
            </a:r>
            <a:r>
              <a:rPr lang="cs-CZ" dirty="0"/>
              <a:t>/</a:t>
            </a:r>
            <a:r>
              <a:rPr lang="cs-CZ" dirty="0" err="1"/>
              <a:t>culture</a:t>
            </a:r>
            <a:r>
              <a:rPr lang="cs-CZ" dirty="0"/>
              <a:t> 1945-2000 </a:t>
            </a:r>
          </a:p>
          <a:p>
            <a:pPr marL="0" indent="0">
              <a:buNone/>
            </a:pPr>
            <a:r>
              <a:rPr lang="cs-CZ" b="1" u="sng" dirty="0" err="1"/>
              <a:t>Skills</a:t>
            </a:r>
            <a:r>
              <a:rPr lang="cs-CZ" b="1" u="sng" dirty="0"/>
              <a:t>:</a:t>
            </a:r>
            <a:r>
              <a:rPr lang="cs-CZ" b="1" dirty="0"/>
              <a:t>	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skills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dirty="0" err="1"/>
              <a:t>critical</a:t>
            </a:r>
            <a:r>
              <a:rPr lang="cs-CZ" dirty="0"/>
              <a:t> and </a:t>
            </a:r>
            <a:r>
              <a:rPr lang="cs-CZ" dirty="0" err="1"/>
              <a:t>creative</a:t>
            </a:r>
            <a:r>
              <a:rPr lang="cs-CZ" dirty="0"/>
              <a:t> </a:t>
            </a:r>
            <a:r>
              <a:rPr lang="cs-CZ" dirty="0" err="1"/>
              <a:t>thinking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dirty="0" err="1"/>
              <a:t>argumentative</a:t>
            </a:r>
            <a:r>
              <a:rPr lang="cs-CZ" dirty="0"/>
              <a:t> (</a:t>
            </a:r>
            <a:r>
              <a:rPr lang="cs-CZ" dirty="0" err="1"/>
              <a:t>framing</a:t>
            </a:r>
            <a:r>
              <a:rPr lang="cs-CZ" dirty="0"/>
              <a:t>, </a:t>
            </a:r>
            <a:r>
              <a:rPr lang="cs-CZ" dirty="0" err="1"/>
              <a:t>formulating</a:t>
            </a:r>
            <a:r>
              <a:rPr lang="cs-CZ" dirty="0"/>
              <a:t> and</a:t>
            </a:r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dirty="0" err="1"/>
              <a:t>delivering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argument)</a:t>
            </a:r>
          </a:p>
        </p:txBody>
      </p:sp>
    </p:spTree>
    <p:extLst>
      <p:ext uri="{BB962C8B-B14F-4D97-AF65-F5344CB8AC3E}">
        <p14:creationId xmlns:p14="http://schemas.microsoft.com/office/powerpoint/2010/main" val="4212784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F7B308-702B-AE6B-B2AB-FB3FB77E4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AD84EE-187A-088B-BBA7-68AE2F306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err="1"/>
              <a:t>Teaching</a:t>
            </a:r>
            <a:r>
              <a:rPr lang="cs-CZ" dirty="0"/>
              <a:t> </a:t>
            </a:r>
            <a:r>
              <a:rPr lang="cs-CZ" dirty="0" err="1"/>
              <a:t>skills</a:t>
            </a:r>
            <a:r>
              <a:rPr lang="cs-CZ" dirty="0"/>
              <a:t>:	</a:t>
            </a:r>
            <a:r>
              <a:rPr lang="cs-CZ" dirty="0" err="1"/>
              <a:t>issue</a:t>
            </a:r>
            <a:r>
              <a:rPr lang="cs-CZ" dirty="0"/>
              <a:t>/</a:t>
            </a:r>
            <a:r>
              <a:rPr lang="cs-CZ" dirty="0" err="1"/>
              <a:t>topic-based</a:t>
            </a:r>
            <a:r>
              <a:rPr lang="cs-CZ" dirty="0"/>
              <a:t> learning</a:t>
            </a:r>
          </a:p>
          <a:p>
            <a:pPr marL="0" indent="0">
              <a:buNone/>
            </a:pPr>
            <a:r>
              <a:rPr lang="cs-CZ" dirty="0"/>
              <a:t>			</a:t>
            </a:r>
            <a:r>
              <a:rPr lang="cs-CZ" dirty="0" err="1"/>
              <a:t>dialogic</a:t>
            </a:r>
            <a:r>
              <a:rPr lang="cs-CZ" dirty="0"/>
              <a:t> </a:t>
            </a:r>
            <a:r>
              <a:rPr lang="cs-CZ" dirty="0" err="1"/>
              <a:t>teaching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		</a:t>
            </a:r>
            <a:r>
              <a:rPr lang="cs-CZ" dirty="0" err="1"/>
              <a:t>flipped</a:t>
            </a:r>
            <a:r>
              <a:rPr lang="cs-CZ" dirty="0"/>
              <a:t> </a:t>
            </a:r>
            <a:r>
              <a:rPr lang="cs-CZ" dirty="0" err="1"/>
              <a:t>classroom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		</a:t>
            </a:r>
            <a:r>
              <a:rPr lang="cs-CZ" dirty="0" err="1"/>
              <a:t>cooperative</a:t>
            </a:r>
            <a:r>
              <a:rPr lang="cs-CZ" dirty="0"/>
              <a:t>/</a:t>
            </a:r>
            <a:r>
              <a:rPr lang="cs-CZ" dirty="0" err="1"/>
              <a:t>autonomous</a:t>
            </a:r>
            <a:r>
              <a:rPr lang="cs-CZ" dirty="0"/>
              <a:t> learning</a:t>
            </a:r>
          </a:p>
          <a:p>
            <a:pPr marL="0" indent="0">
              <a:buNone/>
            </a:pPr>
            <a:r>
              <a:rPr lang="cs-CZ" dirty="0"/>
              <a:t>			</a:t>
            </a:r>
            <a:r>
              <a:rPr lang="cs-CZ" dirty="0" err="1"/>
              <a:t>participatory</a:t>
            </a:r>
            <a:r>
              <a:rPr lang="cs-CZ" dirty="0"/>
              <a:t> pedagogy</a:t>
            </a:r>
          </a:p>
          <a:p>
            <a:pPr marL="0" indent="0">
              <a:buNone/>
            </a:pPr>
            <a:r>
              <a:rPr lang="cs-CZ" dirty="0"/>
              <a:t>			SEE learning</a:t>
            </a:r>
          </a:p>
        </p:txBody>
      </p:sp>
    </p:spTree>
    <p:extLst>
      <p:ext uri="{BB962C8B-B14F-4D97-AF65-F5344CB8AC3E}">
        <p14:creationId xmlns:p14="http://schemas.microsoft.com/office/powerpoint/2010/main" val="753210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BB929A-F66F-404F-02F3-7AD068148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Course</a:t>
            </a:r>
            <a:r>
              <a:rPr lang="cs-CZ" dirty="0"/>
              <a:t> </a:t>
            </a:r>
            <a:r>
              <a:rPr lang="cs-CZ" dirty="0" err="1"/>
              <a:t>requirements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89FEAE-5A4B-E843-6B22-E3E021833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265028"/>
            <a:ext cx="9144000" cy="3834020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b="1" i="0" dirty="0">
                <a:solidFill>
                  <a:srgbClr val="373A3C"/>
                </a:solidFill>
                <a:effectLst/>
                <a:latin typeface="-apple-system"/>
              </a:rPr>
              <a:t>CONTINUOUS ASSESSMENT</a:t>
            </a:r>
            <a:endParaRPr lang="en-US" b="0" i="0" dirty="0">
              <a:solidFill>
                <a:srgbClr val="373A3C"/>
              </a:solidFill>
              <a:effectLst/>
              <a:latin typeface="-apple-system"/>
            </a:endParaRPr>
          </a:p>
          <a:p>
            <a:pPr algn="l"/>
            <a:r>
              <a:rPr lang="en-US" b="0" i="0" dirty="0">
                <a:solidFill>
                  <a:srgbClr val="373A3C"/>
                </a:solidFill>
                <a:effectLst/>
                <a:latin typeface="-apple-system"/>
              </a:rPr>
              <a:t>1. 80% </a:t>
            </a:r>
            <a:r>
              <a:rPr lang="en-US" b="1" i="0" dirty="0">
                <a:solidFill>
                  <a:srgbClr val="373A3C"/>
                </a:solidFill>
                <a:effectLst/>
                <a:latin typeface="-apple-system"/>
              </a:rPr>
              <a:t>attendance</a:t>
            </a:r>
            <a:r>
              <a:rPr lang="en-US" b="0" i="0" dirty="0">
                <a:solidFill>
                  <a:srgbClr val="373A3C"/>
                </a:solidFill>
                <a:effectLst/>
                <a:latin typeface="-apple-system"/>
              </a:rPr>
              <a:t> and active </a:t>
            </a:r>
            <a:r>
              <a:rPr lang="en-US" b="1" i="0" dirty="0">
                <a:solidFill>
                  <a:srgbClr val="373A3C"/>
                </a:solidFill>
                <a:effectLst/>
                <a:latin typeface="-apple-system"/>
              </a:rPr>
              <a:t>classwork</a:t>
            </a:r>
            <a:r>
              <a:rPr lang="en-US" b="0" i="0" dirty="0">
                <a:solidFill>
                  <a:srgbClr val="373A3C"/>
                </a:solidFill>
                <a:effectLst/>
                <a:latin typeface="-apple-system"/>
              </a:rPr>
              <a:t>, adequate rapport and punctuality. </a:t>
            </a:r>
          </a:p>
          <a:p>
            <a:pPr algn="l"/>
            <a:r>
              <a:rPr lang="en-US" b="0" i="0" dirty="0">
                <a:solidFill>
                  <a:srgbClr val="373A3C"/>
                </a:solidFill>
                <a:effectLst/>
                <a:latin typeface="-apple-system"/>
              </a:rPr>
              <a:t>3. Regular home </a:t>
            </a:r>
            <a:r>
              <a:rPr lang="en-US" b="1" i="0" dirty="0">
                <a:solidFill>
                  <a:srgbClr val="373A3C"/>
                </a:solidFill>
                <a:effectLst/>
                <a:latin typeface="-apple-system"/>
              </a:rPr>
              <a:t>reading and preparation</a:t>
            </a:r>
            <a:r>
              <a:rPr lang="en-US" b="0" i="0" dirty="0">
                <a:solidFill>
                  <a:srgbClr val="373A3C"/>
                </a:solidFill>
                <a:effectLst/>
                <a:latin typeface="-apple-system"/>
              </a:rPr>
              <a:t>. You must come prepared for every class. That involves usu. short reading before the class. </a:t>
            </a:r>
          </a:p>
          <a:p>
            <a:pPr algn="l"/>
            <a:r>
              <a:rPr lang="en-US" b="0" i="0" dirty="0">
                <a:solidFill>
                  <a:srgbClr val="373A3C"/>
                </a:solidFill>
                <a:effectLst/>
                <a:latin typeface="-apple-system"/>
              </a:rPr>
              <a:t>4. Short </a:t>
            </a:r>
            <a:r>
              <a:rPr lang="en-US" b="1" i="0" dirty="0">
                <a:solidFill>
                  <a:srgbClr val="373A3C"/>
                </a:solidFill>
                <a:effectLst/>
                <a:latin typeface="-apple-system"/>
              </a:rPr>
              <a:t>writing tasks </a:t>
            </a:r>
            <a:r>
              <a:rPr lang="en-US" b="0" i="0" dirty="0">
                <a:solidFill>
                  <a:srgbClr val="373A3C"/>
                </a:solidFill>
                <a:effectLst/>
                <a:latin typeface="-apple-system"/>
              </a:rPr>
              <a:t>(summaries and arguments),</a:t>
            </a:r>
            <a:r>
              <a:rPr lang="en-US" b="1" i="0" dirty="0">
                <a:solidFill>
                  <a:srgbClr val="373A3C"/>
                </a:solidFill>
                <a:effectLst/>
                <a:latin typeface="-apple-system"/>
              </a:rPr>
              <a:t> quizzes</a:t>
            </a:r>
            <a:r>
              <a:rPr lang="en-US" b="0" i="0" dirty="0">
                <a:solidFill>
                  <a:srgbClr val="373A3C"/>
                </a:solidFill>
                <a:effectLst/>
                <a:latin typeface="-apple-system"/>
              </a:rPr>
              <a:t>, one </a:t>
            </a:r>
            <a:r>
              <a:rPr lang="en-US" b="1" i="0" dirty="0">
                <a:solidFill>
                  <a:srgbClr val="373A3C"/>
                </a:solidFill>
                <a:effectLst/>
                <a:latin typeface="-apple-system"/>
              </a:rPr>
              <a:t>speaking task</a:t>
            </a:r>
            <a:r>
              <a:rPr lang="en-US" b="0" i="0" dirty="0">
                <a:solidFill>
                  <a:srgbClr val="373A3C"/>
                </a:solidFill>
                <a:effectLst/>
                <a:latin typeface="-apple-system"/>
              </a:rPr>
              <a:t>. No late work is accepted.</a:t>
            </a:r>
          </a:p>
          <a:p>
            <a:pPr algn="l"/>
            <a:r>
              <a:rPr lang="en-US" b="0" i="0" dirty="0">
                <a:solidFill>
                  <a:srgbClr val="373A3C"/>
                </a:solidFill>
                <a:effectLst/>
                <a:latin typeface="-apple-system"/>
              </a:rPr>
              <a:t>5. </a:t>
            </a:r>
            <a:r>
              <a:rPr lang="en-US" b="1" i="0" dirty="0">
                <a:solidFill>
                  <a:srgbClr val="373A3C"/>
                </a:solidFill>
                <a:effectLst/>
                <a:latin typeface="-apple-system"/>
              </a:rPr>
              <a:t>One classroom game</a:t>
            </a:r>
            <a:r>
              <a:rPr lang="en-US" b="0" i="0" dirty="0">
                <a:solidFill>
                  <a:srgbClr val="373A3C"/>
                </a:solidFill>
                <a:effectLst/>
                <a:latin typeface="-apple-system"/>
              </a:rPr>
              <a:t> (maybe designed in small groups).</a:t>
            </a:r>
          </a:p>
          <a:p>
            <a:pPr algn="l"/>
            <a:r>
              <a:rPr lang="en-US" b="1" i="0" dirty="0">
                <a:solidFill>
                  <a:srgbClr val="373A3C"/>
                </a:solidFill>
                <a:effectLst/>
                <a:latin typeface="-apple-system"/>
              </a:rPr>
              <a:t>SUMMATIVE ASSESSMENT</a:t>
            </a:r>
            <a:endParaRPr lang="en-US" b="0" i="0" dirty="0">
              <a:solidFill>
                <a:srgbClr val="373A3C"/>
              </a:solidFill>
              <a:effectLst/>
              <a:latin typeface="-apple-system"/>
            </a:endParaRPr>
          </a:p>
          <a:p>
            <a:pPr algn="l"/>
            <a:r>
              <a:rPr lang="en-US" b="0" i="0" dirty="0">
                <a:solidFill>
                  <a:srgbClr val="373A3C"/>
                </a:solidFill>
                <a:effectLst/>
                <a:latin typeface="-apple-system"/>
              </a:rPr>
              <a:t>5.  </a:t>
            </a:r>
            <a:r>
              <a:rPr lang="en-US" b="1" i="0" dirty="0">
                <a:solidFill>
                  <a:srgbClr val="373A3C"/>
                </a:solidFill>
                <a:effectLst/>
                <a:latin typeface="-apple-system"/>
              </a:rPr>
              <a:t>Abstract and a presentation</a:t>
            </a:r>
            <a:r>
              <a:rPr lang="en-US" b="0" i="0" dirty="0">
                <a:solidFill>
                  <a:srgbClr val="373A3C"/>
                </a:solidFill>
                <a:effectLst/>
                <a:latin typeface="-apple-system"/>
              </a:rPr>
              <a:t> on a novel selected from the recommended list or based on negotiation with the instructor.</a:t>
            </a:r>
          </a:p>
          <a:p>
            <a:pPr algn="l"/>
            <a:r>
              <a:rPr lang="en-US" b="0" i="0" dirty="0">
                <a:solidFill>
                  <a:srgbClr val="373A3C"/>
                </a:solidFill>
                <a:effectLst/>
                <a:latin typeface="-apple-system"/>
              </a:rPr>
              <a:t>Worksheets are optional (for reference).</a:t>
            </a:r>
            <a:br>
              <a:rPr lang="en-US" b="0" i="0" dirty="0">
                <a:solidFill>
                  <a:srgbClr val="373A3C"/>
                </a:solidFill>
                <a:effectLst/>
                <a:latin typeface="-apple-system"/>
              </a:rPr>
            </a:br>
            <a:endParaRPr lang="en-US" b="0" i="0" dirty="0">
              <a:solidFill>
                <a:srgbClr val="373A3C"/>
              </a:solidFill>
              <a:effectLst/>
              <a:latin typeface="-apple-system"/>
            </a:endParaRPr>
          </a:p>
          <a:p>
            <a:pPr algn="l"/>
            <a:r>
              <a:rPr lang="en-US" b="0" i="0" dirty="0">
                <a:solidFill>
                  <a:srgbClr val="373A3C"/>
                </a:solidFill>
                <a:effectLst/>
                <a:latin typeface="-apple-system"/>
              </a:rPr>
              <a:t>The </a:t>
            </a:r>
            <a:r>
              <a:rPr lang="en-US" b="0" i="0" dirty="0" err="1">
                <a:solidFill>
                  <a:srgbClr val="373A3C"/>
                </a:solidFill>
                <a:effectLst/>
                <a:latin typeface="-apple-system"/>
              </a:rPr>
              <a:t>passmark</a:t>
            </a:r>
            <a:r>
              <a:rPr lang="en-US" b="0" i="0" dirty="0">
                <a:solidFill>
                  <a:srgbClr val="373A3C"/>
                </a:solidFill>
                <a:effectLst/>
                <a:latin typeface="-apple-system"/>
              </a:rPr>
              <a:t> for all the tasks and the course itself is 70%. Students who fail the continuous assessment may take a </a:t>
            </a:r>
            <a:r>
              <a:rPr lang="en-US" b="0" i="0" dirty="0" err="1">
                <a:solidFill>
                  <a:srgbClr val="373A3C"/>
                </a:solidFill>
                <a:effectLst/>
                <a:latin typeface="-apple-system"/>
              </a:rPr>
              <a:t>resit</a:t>
            </a:r>
            <a:r>
              <a:rPr lang="en-US" b="0" i="0" dirty="0">
                <a:solidFill>
                  <a:srgbClr val="373A3C"/>
                </a:solidFill>
                <a:effectLst/>
                <a:latin typeface="-apple-system"/>
              </a:rPr>
              <a:t> in the form of a credit test.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8208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5038F7-F3FA-A7AB-4FC5-50F4B3ED0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Aims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today</a:t>
            </a:r>
            <a:r>
              <a:rPr lang="en-US" dirty="0"/>
              <a:t>’s lesson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7FB096-7D8C-248E-6337-3B11B523F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Create an outline of the period with highlights:</a:t>
            </a:r>
          </a:p>
          <a:p>
            <a:r>
              <a:rPr lang="en-US" dirty="0"/>
              <a:t>1945/1959</a:t>
            </a:r>
          </a:p>
          <a:p>
            <a:r>
              <a:rPr lang="en-US" dirty="0"/>
              <a:t>1960s</a:t>
            </a:r>
          </a:p>
          <a:p>
            <a:r>
              <a:rPr lang="en-US" dirty="0"/>
              <a:t>1970s</a:t>
            </a:r>
          </a:p>
          <a:p>
            <a:r>
              <a:rPr lang="en-US" dirty="0"/>
              <a:t>1980s</a:t>
            </a:r>
          </a:p>
          <a:p>
            <a:r>
              <a:rPr lang="en-US" dirty="0"/>
              <a:t>1990s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0251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690980-8FCE-C641-DC6B-94DC24388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0EF4DA-5BD9-B0E2-59BC-85FDE01EE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1. Group or individual, see The Power of Introverts</a:t>
            </a:r>
          </a:p>
          <a:p>
            <a:r>
              <a:rPr lang="en-US" dirty="0"/>
              <a:t>2. Explore the decade and choose highlights</a:t>
            </a:r>
          </a:p>
          <a:p>
            <a:r>
              <a:rPr lang="en-US" dirty="0"/>
              <a:t>using: textbooks, outlines, Internet sources, Chat GTP</a:t>
            </a:r>
          </a:p>
          <a:p>
            <a:r>
              <a:rPr lang="en-US" dirty="0"/>
              <a:t>3. Decide how to process the findings:</a:t>
            </a:r>
          </a:p>
          <a:p>
            <a:r>
              <a:rPr lang="en-US" dirty="0"/>
              <a:t>using a </a:t>
            </a:r>
            <a:r>
              <a:rPr lang="en-US" dirty="0" err="1"/>
              <a:t>mindmap</a:t>
            </a:r>
            <a:r>
              <a:rPr lang="en-US" dirty="0"/>
              <a:t>, </a:t>
            </a:r>
            <a:r>
              <a:rPr lang="en-US" dirty="0" err="1"/>
              <a:t>Stormboard</a:t>
            </a:r>
            <a:r>
              <a:rPr lang="en-US" dirty="0"/>
              <a:t>, </a:t>
            </a:r>
            <a:r>
              <a:rPr lang="en-US" dirty="0" err="1"/>
              <a:t>Jamboard</a:t>
            </a:r>
            <a:r>
              <a:rPr lang="en-US" dirty="0"/>
              <a:t>, document collage …</a:t>
            </a:r>
          </a:p>
          <a:p>
            <a:r>
              <a:rPr lang="en-US" dirty="0"/>
              <a:t>4. </a:t>
            </a:r>
            <a:r>
              <a:rPr lang="en-US"/>
              <a:t>Show</a:t>
            </a:r>
            <a:r>
              <a:rPr lang="en-US" dirty="0"/>
              <a:t>/</a:t>
            </a:r>
            <a:r>
              <a:rPr lang="en-US"/>
              <a:t>share 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5690626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AnalogousFromDarkSeedLeftStep">
      <a:dk1>
        <a:srgbClr val="000000"/>
      </a:dk1>
      <a:lt1>
        <a:srgbClr val="FFFFFF"/>
      </a:lt1>
      <a:dk2>
        <a:srgbClr val="1B2830"/>
      </a:dk2>
      <a:lt2>
        <a:srgbClr val="F1F3F0"/>
      </a:lt2>
      <a:accent1>
        <a:srgbClr val="A629E7"/>
      </a:accent1>
      <a:accent2>
        <a:srgbClr val="592FD9"/>
      </a:accent2>
      <a:accent3>
        <a:srgbClr val="294AE7"/>
      </a:accent3>
      <a:accent4>
        <a:srgbClr val="1787D5"/>
      </a:accent4>
      <a:accent5>
        <a:srgbClr val="22BFBE"/>
      </a:accent5>
      <a:accent6>
        <a:srgbClr val="16C67B"/>
      </a:accent6>
      <a:hlink>
        <a:srgbClr val="3897A9"/>
      </a:hlink>
      <a:folHlink>
        <a:srgbClr val="7F7F7F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324</Words>
  <Application>Microsoft Office PowerPoint</Application>
  <PresentationFormat>Širokoúhlá obrazovka</PresentationFormat>
  <Paragraphs>42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Aharoni</vt:lpstr>
      <vt:lpstr>-apple-system</vt:lpstr>
      <vt:lpstr>Arial</vt:lpstr>
      <vt:lpstr>Avenir Next LT Pro</vt:lpstr>
      <vt:lpstr>PrismaticVTI</vt:lpstr>
      <vt:lpstr>Contemporary British literature and society</vt:lpstr>
      <vt:lpstr>Study programme outline</vt:lpstr>
      <vt:lpstr>Course aims and outcomes</vt:lpstr>
      <vt:lpstr>Prezentace aplikace PowerPoint</vt:lpstr>
      <vt:lpstr>Course requirements</vt:lpstr>
      <vt:lpstr>Aims of today’s lesson</vt:lpstr>
      <vt:lpstr>Task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British literature and society</dc:title>
  <dc:creator>Lucie Podrouzkova</dc:creator>
  <cp:lastModifiedBy>Lucie Podrouzkova</cp:lastModifiedBy>
  <cp:revision>2</cp:revision>
  <dcterms:created xsi:type="dcterms:W3CDTF">2023-09-18T09:32:35Z</dcterms:created>
  <dcterms:modified xsi:type="dcterms:W3CDTF">2023-09-18T11:07:20Z</dcterms:modified>
</cp:coreProperties>
</file>