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3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7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0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0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3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5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9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0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4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8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4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2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B6BA45-21D7-4ECD-971E-90FC03AE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D6ED6-7DC6-4CB9-BB72-2AFBFD6992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C04A167-D7CF-40DE-94A1-38F475E27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4579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rgbClr val="894DC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D02E0A-76A5-4D3F-9344-D3BE4D1A1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6941" y="2886438"/>
            <a:ext cx="3959672" cy="1606163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Prostředí jinakosti / diverzity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79126A-D6FF-43B2-9328-E918A0AAC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96" y="4553983"/>
            <a:ext cx="3665550" cy="775494"/>
          </a:xfrm>
        </p:spPr>
        <p:txBody>
          <a:bodyPr>
            <a:normAutofit/>
          </a:bodyPr>
          <a:lstStyle/>
          <a:p>
            <a:r>
              <a:rPr lang="cs-CZ" dirty="0"/>
              <a:t>Kanadská inspirace</a:t>
            </a:r>
          </a:p>
        </p:txBody>
      </p:sp>
    </p:spTree>
    <p:extLst>
      <p:ext uri="{BB962C8B-B14F-4D97-AF65-F5344CB8AC3E}">
        <p14:creationId xmlns:p14="http://schemas.microsoft.com/office/powerpoint/2010/main" val="249587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8815C5-F731-450A-B80F-20B837D4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Vzdělání CAN - kurikulum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19D44C-DDD4-4057-940E-E6FC37E79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utrácí v průměru </a:t>
            </a:r>
            <a:r>
              <a:rPr lang="cs-CZ" b="1" dirty="0"/>
              <a:t>šest procent svého HDP</a:t>
            </a:r>
            <a:r>
              <a:rPr lang="cs-CZ" dirty="0"/>
              <a:t>, což je výrazně nadprůměrná suma ve srovnání s ostatními zeměmi OECD. (CZ méně než 4 %)</a:t>
            </a:r>
          </a:p>
          <a:p>
            <a:r>
              <a:rPr lang="cs-CZ" dirty="0"/>
              <a:t>Jedná se o koncepční přístup k učení a zaměření se na </a:t>
            </a:r>
            <a:r>
              <a:rPr lang="cs-CZ" b="1" dirty="0"/>
              <a:t>rozvoj kompetencí</a:t>
            </a:r>
            <a:r>
              <a:rPr lang="cs-CZ" dirty="0"/>
              <a:t>, jež podporují hlubší a přenositelnější (</a:t>
            </a:r>
            <a:r>
              <a:rPr lang="cs-CZ" dirty="0" err="1"/>
              <a:t>transferable</a:t>
            </a:r>
            <a:r>
              <a:rPr lang="cs-CZ" dirty="0"/>
              <a:t>) učení. Tyto přístupy se navzájem doplňují, neboť se zároveň </a:t>
            </a:r>
            <a:r>
              <a:rPr lang="cs-CZ" b="1" dirty="0"/>
              <a:t>zaměřují na aktivní zapojení studentů</a:t>
            </a:r>
            <a:r>
              <a:rPr lang="cs-CZ" dirty="0"/>
              <a:t>. Hlubšího učení (</a:t>
            </a:r>
            <a:r>
              <a:rPr lang="cs-CZ" dirty="0" err="1"/>
              <a:t>deeper</a:t>
            </a:r>
            <a:r>
              <a:rPr lang="cs-CZ" dirty="0"/>
              <a:t> learning) je efektivněji dosaženo aktivním „uskutečněním“ než pouhým pasivním poslechem nebo čtením.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017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1F0467-80A0-496C-99A3-CA9F11CE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0094"/>
          </a:xfrm>
        </p:spPr>
        <p:txBody>
          <a:bodyPr/>
          <a:lstStyle/>
          <a:p>
            <a:r>
              <a:rPr lang="cs-CZ" dirty="0"/>
              <a:t>Kurikulum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6DF3EF-1085-4C7D-8C46-8D997A162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6544"/>
            <a:ext cx="10515600" cy="5881456"/>
          </a:xfrm>
        </p:spPr>
        <p:txBody>
          <a:bodyPr>
            <a:normAutofit/>
          </a:bodyPr>
          <a:lstStyle/>
          <a:p>
            <a:r>
              <a:rPr lang="cs-CZ" dirty="0"/>
              <a:t>Ministerstvo školství ve skutečnosti definuje </a:t>
            </a:r>
            <a:r>
              <a:rPr lang="cs-CZ" b="1" dirty="0"/>
              <a:t>„co“ se má učit, ale nikoli „jak“ se má učit</a:t>
            </a:r>
            <a:r>
              <a:rPr lang="cs-CZ" dirty="0"/>
              <a:t>, ani jak mají učitelé v rámci výuky organizovat čas, prostor, volit metody atp.</a:t>
            </a:r>
          </a:p>
          <a:p>
            <a:r>
              <a:rPr lang="cs-CZ" dirty="0"/>
              <a:t>nové kurikulum dopřává </a:t>
            </a:r>
            <a:r>
              <a:rPr lang="cs-CZ" b="1" dirty="0"/>
              <a:t>učitelům vyšší míru flexibility </a:t>
            </a:r>
            <a:r>
              <a:rPr lang="cs-CZ" dirty="0"/>
              <a:t>v probírání vybraných témat, učitel tak podle vlastního uvážení může volit tempo výuky, postup, obsah, vyučovací metody a rovněž nastavení časového harmonogramu. </a:t>
            </a:r>
          </a:p>
          <a:p>
            <a:r>
              <a:rPr lang="cs-CZ" dirty="0"/>
              <a:t>Tři základní </a:t>
            </a:r>
            <a:r>
              <a:rPr lang="cs-CZ" b="1" u="sng" dirty="0"/>
              <a:t>kompetence</a:t>
            </a:r>
            <a:r>
              <a:rPr lang="cs-CZ" dirty="0"/>
              <a:t> (</a:t>
            </a:r>
            <a:r>
              <a:rPr lang="cs-CZ" b="1" dirty="0"/>
              <a:t>komunikace, kreativní a kritické myšlení a osobní a sociální kompetence</a:t>
            </a:r>
            <a:r>
              <a:rPr lang="cs-CZ" dirty="0"/>
              <a:t>) a dvě klíčové </a:t>
            </a:r>
            <a:r>
              <a:rPr lang="cs-CZ" b="1" u="sng" dirty="0"/>
              <a:t>dovednosti</a:t>
            </a:r>
            <a:r>
              <a:rPr lang="cs-CZ" dirty="0"/>
              <a:t> (gramotnost a matematika) jsou integrovány ve všech tematických oblastí nového pojetí vzdělávání.</a:t>
            </a:r>
          </a:p>
        </p:txBody>
      </p:sp>
    </p:spTree>
    <p:extLst>
      <p:ext uri="{BB962C8B-B14F-4D97-AF65-F5344CB8AC3E}">
        <p14:creationId xmlns:p14="http://schemas.microsoft.com/office/powerpoint/2010/main" val="1849587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7424D5-5530-446F-B553-0A4D1E2C9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283"/>
            <a:ext cx="10515600" cy="481391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Hlavními kompetencemi, na něž nové kurikulum cílí, je </a:t>
            </a:r>
            <a:r>
              <a:rPr lang="cs-CZ" b="1" dirty="0"/>
              <a:t>komunikace, myšlení a oblast osobní a sociální</a:t>
            </a:r>
            <a:r>
              <a:rPr lang="cs-CZ" dirty="0"/>
              <a:t>. V nich jsou obsaženy intelektuální, osobní, sociální a emocionální dovednosti, které všichni studenti potřebují pro plnohodnotné zapojení se do </a:t>
            </a:r>
            <a:r>
              <a:rPr lang="cs-CZ" b="1" dirty="0"/>
              <a:t>procesu celoživotního učení</a:t>
            </a:r>
            <a:r>
              <a:rPr lang="cs-CZ" dirty="0"/>
              <a:t>. Spolu se základy čtenářské gramotnosti a numerické gramotnosti.</a:t>
            </a:r>
          </a:p>
          <a:p>
            <a:endParaRPr lang="cs-CZ" dirty="0"/>
          </a:p>
          <a:p>
            <a:r>
              <a:rPr lang="cs-CZ" dirty="0"/>
              <a:t>Jak je z výše uvedeného patrné, klíčové kompetence studentů </a:t>
            </a:r>
            <a:r>
              <a:rPr lang="cs-CZ" b="1" dirty="0"/>
              <a:t>nejsou zaměřené vědomostně či znalostně</a:t>
            </a:r>
            <a:r>
              <a:rPr lang="cs-CZ" dirty="0"/>
              <a:t>. Komunikační kompetence cílí na schopnost </a:t>
            </a:r>
            <a:r>
              <a:rPr lang="cs-CZ" b="1" dirty="0"/>
              <a:t>interakce</a:t>
            </a:r>
            <a:r>
              <a:rPr lang="cs-CZ" dirty="0"/>
              <a:t> s ostatními, orientuje se na schopnost </a:t>
            </a:r>
            <a:r>
              <a:rPr lang="cs-CZ" b="1" dirty="0"/>
              <a:t>přenosu vlastních myšlenek</a:t>
            </a:r>
            <a:r>
              <a:rPr lang="cs-CZ" dirty="0"/>
              <a:t>, na jejich </a:t>
            </a:r>
            <a:r>
              <a:rPr lang="cs-CZ" b="1" dirty="0"/>
              <a:t>sdílení</a:t>
            </a:r>
            <a:r>
              <a:rPr lang="cs-CZ" dirty="0"/>
              <a:t> a další </a:t>
            </a:r>
            <a:r>
              <a:rPr lang="cs-CZ" b="1" dirty="0"/>
              <a:t>argumentaci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0383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D569C8-F5A2-41B7-9C4A-30EA17D98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První národy a kurikulum dbá na zahrnutí tohoto tématu do všech předmětů ve všech ročnících povinné školní docházky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 provincii Britské Kolumbie dle dostupných zdrojů žije 203 komunit původních obyvatel, kteří mluví 34 jazyky spadajících do osmi jazykových rodin. V roce 2019 činil v kurikulu počet těchto jazyků 17, s dalšími šesti jazyky se počítá do budoucna.</a:t>
            </a:r>
          </a:p>
        </p:txBody>
      </p:sp>
    </p:spTree>
    <p:extLst>
      <p:ext uri="{BB962C8B-B14F-4D97-AF65-F5344CB8AC3E}">
        <p14:creationId xmlns:p14="http://schemas.microsoft.com/office/powerpoint/2010/main" val="2709845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98A847-7F09-4ACF-A797-ED540E66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35B8ED-12C4-4102-8519-2696088CB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Kanadě nepodléhají povinnosti psaní standardizovaných testů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7377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3F4A5-E77F-4F6D-9AF5-8F03B7E8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 - zjištění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5152AE-3973-4F30-A6BA-04B54F3A8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271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0E017-96C7-4A4A-86AD-1A16E270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1/ kurikulum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B4DE49-1F25-4A3F-AFC4-688243759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846320"/>
          </a:xfrm>
        </p:spPr>
        <p:txBody>
          <a:bodyPr>
            <a:normAutofit/>
          </a:bodyPr>
          <a:lstStyle/>
          <a:p>
            <a:r>
              <a:rPr lang="cs-CZ" dirty="0"/>
              <a:t>pružně reagovat na aktuální dění ve společnosti či obecně ve světě</a:t>
            </a:r>
          </a:p>
          <a:p>
            <a:r>
              <a:rPr lang="cs-CZ" b="1" dirty="0"/>
              <a:t>z nového kurikula </a:t>
            </a:r>
            <a:r>
              <a:rPr lang="cs-CZ" b="1" dirty="0" err="1"/>
              <a:t>benefitují</a:t>
            </a:r>
            <a:r>
              <a:rPr lang="cs-CZ" b="1" dirty="0"/>
              <a:t> učitelé i žáci</a:t>
            </a:r>
          </a:p>
          <a:p>
            <a:r>
              <a:rPr lang="cs-CZ" dirty="0"/>
              <a:t>učitelé sami uzpůsobují výuku dle vlastních potřeb a zájmů</a:t>
            </a:r>
          </a:p>
          <a:p>
            <a:r>
              <a:rPr lang="cs-CZ" dirty="0"/>
              <a:t>odklání se od potřeb státu a na prvním místě zohledňuje </a:t>
            </a:r>
            <a:r>
              <a:rPr lang="cs-CZ" b="1" dirty="0"/>
              <a:t>potřeby aktérů </a:t>
            </a:r>
            <a:r>
              <a:rPr lang="cs-CZ" dirty="0"/>
              <a:t>vzdělávacího procesu</a:t>
            </a:r>
          </a:p>
          <a:p>
            <a:r>
              <a:rPr lang="cs-CZ" b="1" dirty="0"/>
              <a:t>důraz na kritické myšlení </a:t>
            </a:r>
            <a:r>
              <a:rPr lang="cs-CZ" dirty="0"/>
              <a:t>– učit myslet, nikoliv předkládat fakta/správné odpovědi:</a:t>
            </a:r>
            <a:r>
              <a:rPr lang="cs-CZ" b="1" dirty="0"/>
              <a:t> </a:t>
            </a:r>
            <a:r>
              <a:rPr lang="cs-CZ" dirty="0"/>
              <a:t>více umět a raději méně znát</a:t>
            </a:r>
          </a:p>
          <a:p>
            <a:r>
              <a:rPr lang="cs-CZ" b="1" dirty="0" err="1"/>
              <a:t>transdisciplinarita</a:t>
            </a:r>
            <a:r>
              <a:rPr lang="cs-CZ" dirty="0"/>
              <a:t> – stírání hranic mezi předměty </a:t>
            </a:r>
            <a:r>
              <a:rPr lang="cs-CZ" dirty="0">
                <a:sym typeface="Wingdings 3" panose="05040102010807070707" pitchFamily="18" charset="2"/>
              </a:rPr>
              <a:t></a:t>
            </a:r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0865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F43092-CDC0-429E-A138-DFD809622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Tradiční vs moderní pojetí výuky</a:t>
            </a:r>
            <a:r>
              <a:rPr lang="cs-CZ" dirty="0"/>
              <a:t>: střet (kulturní) s imigranty (Čína atd.) – jak naložit s tradičním pojetí vzdělávání jako obsahem, prostorem, stanovením časových jednotek nebo dělením žáků dle ročníku?</a:t>
            </a:r>
          </a:p>
          <a:p>
            <a:endParaRPr lang="cs-CZ" dirty="0"/>
          </a:p>
          <a:p>
            <a:r>
              <a:rPr lang="cs-CZ" dirty="0"/>
              <a:t>Vzdělávání – necentralizované, nové kurikulum</a:t>
            </a:r>
          </a:p>
        </p:txBody>
      </p:sp>
    </p:spTree>
    <p:extLst>
      <p:ext uri="{BB962C8B-B14F-4D97-AF65-F5344CB8AC3E}">
        <p14:creationId xmlns:p14="http://schemas.microsoft.com/office/powerpoint/2010/main" val="1128220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BB355D-9815-4377-A159-DE54DC57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2/ vzdělání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D3ADE7-D945-4F6B-B41B-0AEC04A21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Vzdělávání pro zítřek </a:t>
            </a:r>
            <a:r>
              <a:rPr lang="cs-CZ" dirty="0"/>
              <a:t>= svět budoucnosti (jak učit o světě budoucnosti, když jej neznáme? – kreativita, kritické myšlení, samostatnost, schopnost orientovat se)</a:t>
            </a:r>
          </a:p>
          <a:p>
            <a:r>
              <a:rPr lang="cs-CZ" b="1" dirty="0"/>
              <a:t>POLITIKA</a:t>
            </a:r>
            <a:r>
              <a:rPr lang="cs-CZ" dirty="0"/>
              <a:t> – vychovávat občany zajímající se o res publica (volby, komunitní politika a participace). Podpora školství stran politiků/y</a:t>
            </a:r>
          </a:p>
          <a:p>
            <a:r>
              <a:rPr lang="cs-CZ" b="1" dirty="0"/>
              <a:t>Škola jako komunita </a:t>
            </a:r>
            <a:r>
              <a:rPr lang="cs-CZ" dirty="0"/>
              <a:t>učitelů, žáků, rodičů, přátel školy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0718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7F749-082F-4969-B5F4-2851CD1D5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3/ DIVERZITA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E525ED-E0CC-4D76-A385-2C92EDC60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959"/>
            <a:ext cx="10515600" cy="5122416"/>
          </a:xfrm>
        </p:spPr>
        <p:txBody>
          <a:bodyPr>
            <a:normAutofit/>
          </a:bodyPr>
          <a:lstStyle/>
          <a:p>
            <a:r>
              <a:rPr lang="cs-CZ" dirty="0"/>
              <a:t>Diverzita ve třídě – běžná, leckde jsou bílí žáci v menšině; </a:t>
            </a:r>
          </a:p>
          <a:p>
            <a:r>
              <a:rPr lang="cs-CZ" dirty="0"/>
              <a:t>Naprosto přirozená – spíše nepochopení otázky „jak vnímáte diverzitu ve společnosti“; vyrůstají v ní od dětství a berou ji jako samozřejmost; </a:t>
            </a:r>
          </a:p>
          <a:p>
            <a:r>
              <a:rPr lang="cs-CZ" dirty="0"/>
              <a:t>bez výrazných konfliktů;</a:t>
            </a:r>
          </a:p>
          <a:p>
            <a:r>
              <a:rPr lang="cs-CZ" dirty="0"/>
              <a:t>místo, kde se výborně pracuje s jinakostí, kde se člověk/žák může naučit respektu a uznání odlišnosti druhého, neboť děti jsou vůči jinakosti velmi otevřené;</a:t>
            </a:r>
          </a:p>
          <a:p>
            <a:r>
              <a:rPr lang="cs-CZ" dirty="0"/>
              <a:t>žáci chtěli mezi své řady přijmout dítě-uprchlíka ze Sýrie, aby mu tak mohli pomáhat. </a:t>
            </a:r>
          </a:p>
        </p:txBody>
      </p:sp>
    </p:spTree>
    <p:extLst>
      <p:ext uri="{BB962C8B-B14F-4D97-AF65-F5344CB8AC3E}">
        <p14:creationId xmlns:p14="http://schemas.microsoft.com/office/powerpoint/2010/main" val="19107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368CC-0CEA-4F30-A9CB-72C404413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5"/>
            <a:ext cx="10714608" cy="1325563"/>
          </a:xfrm>
        </p:spPr>
        <p:txBody>
          <a:bodyPr/>
          <a:lstStyle/>
          <a:p>
            <a:r>
              <a:rPr lang="cs-CZ" dirty="0"/>
              <a:t>Kanada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9BB7A4-41C4-4DEE-92A4-0A7C95E13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50" y="2024109"/>
            <a:ext cx="2842396" cy="4625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Na každém jednom záleží, má svou důstojnost, je přijímán ostatními takový jaký je, respekt/úcta, přijetí, kultura uznání</a:t>
            </a:r>
          </a:p>
        </p:txBody>
      </p:sp>
      <p:pic>
        <p:nvPicPr>
          <p:cNvPr id="1026" name="Picture 2" descr="Population diversity at Fort St. John -">
            <a:extLst>
              <a:ext uri="{FF2B5EF4-FFF2-40B4-BE49-F238E27FC236}">
                <a16:creationId xmlns:a16="http://schemas.microsoft.com/office/drawing/2014/main" id="{F70CE0DF-DDBA-49AB-AA04-A926902D6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36" y="872668"/>
            <a:ext cx="8504808" cy="567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92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13E3DF-0875-4A6E-8C57-B039DD8F5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3076"/>
            <a:ext cx="10773792" cy="5584054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„Diverzita pomáhá každému z nás, napomáhá k větší otevřenosti a přijímání ostatních… činí člověka pokorným.“</a:t>
            </a:r>
          </a:p>
          <a:p>
            <a:r>
              <a:rPr lang="cs-CZ" dirty="0"/>
              <a:t>Diverzita vs. strach z odlišnosti (heterogenita a homogenita)</a:t>
            </a:r>
          </a:p>
          <a:p>
            <a:r>
              <a:rPr lang="cs-CZ" i="1" dirty="0"/>
              <a:t>„Diverzita dělá ze světa bohatší místo, do kterého každý z nás přináší své odlišné příběhy, odlišná zázemí, odlišné znalosti a zkušenosti.“</a:t>
            </a:r>
          </a:p>
          <a:p>
            <a:r>
              <a:rPr lang="cs-CZ" dirty="0"/>
              <a:t>Uznání druhého chápou jako přijetí celého člověka takového, jaký je.</a:t>
            </a:r>
          </a:p>
          <a:p>
            <a:r>
              <a:rPr lang="cs-CZ" dirty="0"/>
              <a:t>Diverzita obsahuje prvek aktivity, kterou by měl člověk vyvíjet ve vztahu k druhým ve škole nebo ve společnosti – </a:t>
            </a:r>
            <a:r>
              <a:rPr lang="cs-CZ" b="1" dirty="0"/>
              <a:t>tolerance</a:t>
            </a:r>
            <a:r>
              <a:rPr lang="cs-CZ" dirty="0"/>
              <a:t> tudíž nestačí, ta není o vztahu a činorodosti, o rozvíjení vztahů</a:t>
            </a:r>
          </a:p>
        </p:txBody>
      </p:sp>
    </p:spTree>
    <p:extLst>
      <p:ext uri="{BB962C8B-B14F-4D97-AF65-F5344CB8AC3E}">
        <p14:creationId xmlns:p14="http://schemas.microsoft.com/office/powerpoint/2010/main" val="3988613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7025D-A42E-46D1-AA69-5D699796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4/ Inkluze - </a:t>
            </a:r>
            <a:r>
              <a:rPr lang="cs-CZ" sz="3200" dirty="0" err="1"/>
              <a:t>psycho-medicínský</a:t>
            </a:r>
            <a:r>
              <a:rPr lang="cs-CZ" sz="3200" dirty="0"/>
              <a:t> model, speciálně-pedagogický model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0DB86-1407-4620-8CBC-1F39AEF89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736"/>
            <a:ext cx="11146654" cy="524226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Přijímání člověka nehledě na jeho odlišnost (sociální, ekonomická, specifické potřeby, jazyk atd.)</a:t>
            </a:r>
          </a:p>
          <a:p>
            <a:r>
              <a:rPr lang="cs-CZ" dirty="0"/>
              <a:t>Učitel má ze své třídy zkušenost se žákem, který věkem spadá a chodí do pátého ročníku, avšak kognitivně je na úrovni půldruhého roku;</a:t>
            </a:r>
          </a:p>
          <a:p>
            <a:r>
              <a:rPr lang="cs-CZ" dirty="0"/>
              <a:t>„z inkluze </a:t>
            </a:r>
            <a:r>
              <a:rPr lang="cs-CZ" dirty="0" err="1"/>
              <a:t>benefituje</a:t>
            </a:r>
            <a:r>
              <a:rPr lang="cs-CZ" dirty="0"/>
              <a:t> celá společnost, v které nikdo není majoritou označený za outsidera a stejně jako diverzita také inkluze obohacuje společnost“ – zde zkušenost s kolegy, jež jsou konzervativní, neotevření vůči trendům; </a:t>
            </a:r>
          </a:p>
          <a:p>
            <a:r>
              <a:rPr lang="cs-CZ" dirty="0"/>
              <a:t>„Pro učitele je inkluze cestou k proměně společnosti, která již není exkluzivní, jako tomu bývalo v minulosti, inkluze pro něj nabízí vidět za dítětem se znevýhodněním jeho lidský rozměr;</a:t>
            </a:r>
          </a:p>
          <a:p>
            <a:r>
              <a:rPr lang="cs-CZ" b="1" dirty="0"/>
              <a:t>v procesu inkluze se běžní žáci učí pomáhat dětem se znevýhodněním a obecně se aktéři učí jeden od druhého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496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E3E0F3-985F-4B48-90BA-C791A4B1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2468" cy="1325563"/>
          </a:xfrm>
        </p:spPr>
        <p:txBody>
          <a:bodyPr>
            <a:normAutofit/>
          </a:bodyPr>
          <a:lstStyle/>
          <a:p>
            <a:r>
              <a:rPr lang="cs-CZ" b="1" dirty="0"/>
              <a:t>Jedinečný přístup Kanady k </a:t>
            </a:r>
            <a:r>
              <a:rPr lang="cs-CZ" b="1" u="sng" dirty="0"/>
              <a:t>imigrantům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84669-D3C4-4167-8184-40BC0E062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79"/>
            <a:ext cx="10515600" cy="467320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Otázka vnímání </a:t>
            </a:r>
            <a:r>
              <a:rPr lang="cs-CZ" b="1" dirty="0"/>
              <a:t>občanství</a:t>
            </a:r>
            <a:r>
              <a:rPr lang="cs-CZ" dirty="0"/>
              <a:t>: co je potřeba, aby se stal člověk Čechem? - Rebecca</a:t>
            </a:r>
            <a:r>
              <a:rPr lang="cs-CZ" i="1" dirty="0"/>
              <a:t>:</a:t>
            </a:r>
            <a:r>
              <a:rPr lang="cs-CZ" dirty="0"/>
              <a:t> </a:t>
            </a:r>
            <a:r>
              <a:rPr lang="cs-CZ" i="1" dirty="0"/>
              <a:t>„V Americe říkají, co je potřeba, aby z tebe byl Američan, my tady ale nemusíme nic, aby z nás byli Kanaďani, prostě ty jsi Kanaďan, nemusíš vůbec nic, to je úplně něco jiného, je to úplně odlišná filozofie</a:t>
            </a:r>
            <a:r>
              <a:rPr lang="cs-CZ" dirty="0"/>
              <a:t>.“  </a:t>
            </a:r>
          </a:p>
          <a:p>
            <a:r>
              <a:rPr lang="cs-CZ" b="1" dirty="0"/>
              <a:t>CHUDOBA</a:t>
            </a:r>
            <a:r>
              <a:rPr lang="cs-CZ" dirty="0"/>
              <a:t> - vystaveni problémům chudoby, která spočívá v nedostatku peněz na možné kvalitní studium pro děti těchto imigrantů</a:t>
            </a:r>
          </a:p>
          <a:p>
            <a:r>
              <a:rPr lang="cs-CZ" dirty="0"/>
              <a:t>nemálo četný nízký společenský status přistěhovalců, kterým je bez dostatku financí vzestup na společenském žebříčku jen těžko otevřený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5432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2FF38-8DC5-47AF-81F1-BC1F33B14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Závěry I.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255C28-68A2-4AB0-A241-1ADACA968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572"/>
            <a:ext cx="10515600" cy="526445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nové školní kurikulum</a:t>
            </a:r>
          </a:p>
          <a:p>
            <a:r>
              <a:rPr lang="cs-CZ" b="1" dirty="0"/>
              <a:t>v Kanadě je oblast školství ve správě jednotlivých provincií</a:t>
            </a:r>
          </a:p>
          <a:p>
            <a:r>
              <a:rPr lang="cs-CZ" b="1" dirty="0"/>
              <a:t>orientace na potřeby žáka</a:t>
            </a:r>
          </a:p>
          <a:p>
            <a:r>
              <a:rPr lang="cs-CZ" b="1" dirty="0"/>
              <a:t>personalizované učení - </a:t>
            </a:r>
            <a:r>
              <a:rPr lang="cs-CZ" dirty="0"/>
              <a:t>odmítána metoda plošného </a:t>
            </a:r>
            <a:r>
              <a:rPr lang="cs-CZ" i="1" dirty="0" err="1"/>
              <a:t>one</a:t>
            </a:r>
            <a:r>
              <a:rPr lang="cs-CZ" i="1" dirty="0"/>
              <a:t> </a:t>
            </a:r>
            <a:r>
              <a:rPr lang="cs-CZ" i="1" dirty="0" err="1"/>
              <a:t>size</a:t>
            </a:r>
            <a:r>
              <a:rPr lang="cs-CZ" i="1" dirty="0"/>
              <a:t> </a:t>
            </a:r>
            <a:r>
              <a:rPr lang="cs-CZ" i="1" dirty="0" err="1"/>
              <a:t>fits</a:t>
            </a:r>
            <a:r>
              <a:rPr lang="cs-CZ" i="1" dirty="0"/>
              <a:t> </a:t>
            </a:r>
            <a:r>
              <a:rPr lang="cs-CZ" i="1" dirty="0" err="1"/>
              <a:t>all</a:t>
            </a:r>
            <a:endParaRPr lang="cs-CZ" i="1" dirty="0"/>
          </a:p>
          <a:p>
            <a:r>
              <a:rPr lang="cs-CZ" b="1" dirty="0"/>
              <a:t>odklonění se od důrazu na obsah vzdělávání</a:t>
            </a:r>
            <a:r>
              <a:rPr lang="cs-CZ" dirty="0"/>
              <a:t> k důrazu na rozvoj a </a:t>
            </a:r>
            <a:r>
              <a:rPr lang="cs-CZ" b="1" dirty="0"/>
              <a:t>podporu kritického myšlení </a:t>
            </a:r>
            <a:r>
              <a:rPr lang="cs-CZ" dirty="0"/>
              <a:t>a</a:t>
            </a:r>
            <a:r>
              <a:rPr lang="cs-CZ" b="1" dirty="0"/>
              <a:t> kreativity</a:t>
            </a:r>
          </a:p>
          <a:p>
            <a:r>
              <a:rPr lang="cs-CZ" dirty="0"/>
              <a:t>raději </a:t>
            </a:r>
            <a:r>
              <a:rPr lang="cs-CZ" b="1" dirty="0"/>
              <a:t>méně znát a více umět</a:t>
            </a:r>
          </a:p>
          <a:p>
            <a:r>
              <a:rPr lang="cs-CZ" dirty="0"/>
              <a:t>kritické myšlení, ale také </a:t>
            </a:r>
            <a:r>
              <a:rPr lang="cs-CZ" b="1" dirty="0"/>
              <a:t>umění argumentace, umění naslouchání </a:t>
            </a:r>
            <a:r>
              <a:rPr lang="cs-CZ" dirty="0"/>
              <a:t>a</a:t>
            </a:r>
            <a:r>
              <a:rPr lang="cs-CZ" b="1" dirty="0"/>
              <a:t> přijetí druhého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6369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54702-0617-4E0C-80F0-B6543023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770"/>
          </a:xfrm>
        </p:spPr>
        <p:txBody>
          <a:bodyPr/>
          <a:lstStyle/>
          <a:p>
            <a:r>
              <a:rPr lang="cs-CZ" dirty="0"/>
              <a:t>Závěry II.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2BE4B1-AC7C-42FE-8E1F-D65D19A77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895"/>
            <a:ext cx="10515600" cy="5397623"/>
          </a:xfrm>
        </p:spPr>
        <p:txBody>
          <a:bodyPr>
            <a:normAutofit/>
          </a:bodyPr>
          <a:lstStyle/>
          <a:p>
            <a:r>
              <a:rPr lang="cs-CZ" dirty="0"/>
              <a:t> x striktní členění učební látky na předměty, časové vymezení jedné učební jednotky, prostorové vymezení do školních tříd, známka jako ukazatel úspěchu, složení třídy žáků stejného či podobného věku, podněcování k soutěživosti apod. Mezi učiteli se objevilo mínění o </a:t>
            </a:r>
            <a:r>
              <a:rPr lang="cs-CZ" b="1" dirty="0"/>
              <a:t>potřebné změně vyjet z těchto zajetých kolejí a otevřít se tak potřebám aktuálního světa</a:t>
            </a:r>
            <a:r>
              <a:rPr lang="cs-CZ" dirty="0"/>
              <a:t>. </a:t>
            </a:r>
          </a:p>
          <a:p>
            <a:r>
              <a:rPr lang="cs-CZ" b="1" dirty="0"/>
              <a:t>stírání či úplně zrušení hranic mezi jednotlivými předměty;</a:t>
            </a:r>
            <a:r>
              <a:rPr lang="cs-CZ" dirty="0"/>
              <a:t> </a:t>
            </a:r>
          </a:p>
          <a:p>
            <a:r>
              <a:rPr lang="cs-CZ" b="1" dirty="0"/>
              <a:t>namísto soutěživosti se učitelé kloní k podpoře kooperace mezi žáky;</a:t>
            </a:r>
          </a:p>
          <a:p>
            <a:r>
              <a:rPr lang="cs-CZ" b="1" dirty="0"/>
              <a:t>vzdělávání pro zítřek nikoliv pro svět dneška;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985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649A75-DAF1-4BFA-9C16-280BDBB5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Závěry III.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A590B2-33FA-4FCC-9DBD-D756AB482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79"/>
            <a:ext cx="10515600" cy="4481195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kulturní podpůrný pracovník - </a:t>
            </a:r>
            <a:r>
              <a:rPr lang="cs-CZ" dirty="0"/>
              <a:t>Ten pomáhá v komunikaci mezi rodiči imigrantů a školou, a zajišťuje překladatele pro jakýkoliv jazyk, kterým se ve spádové oblasti školy mluví;</a:t>
            </a:r>
          </a:p>
          <a:p>
            <a:r>
              <a:rPr lang="cs-CZ" dirty="0"/>
              <a:t>další vítaný podpůrný nástroj pro děti imigrantů vnímají respondenti </a:t>
            </a:r>
            <a:r>
              <a:rPr lang="cs-CZ" b="1" dirty="0"/>
              <a:t>angličtinu jako druhý jazyk</a:t>
            </a:r>
            <a:r>
              <a:rPr lang="cs-CZ" dirty="0"/>
              <a:t> pro ty děti, které angličtinu neovládají na dostatečné úrovni, aby mohly bezproblémově studovat. </a:t>
            </a:r>
          </a:p>
          <a:p>
            <a:endParaRPr lang="cs-CZ" b="1" dirty="0"/>
          </a:p>
          <a:p>
            <a:r>
              <a:rPr lang="cs-CZ" b="1" dirty="0"/>
              <a:t>Společnost (</a:t>
            </a:r>
            <a:r>
              <a:rPr lang="cs-CZ" b="1" dirty="0" err="1"/>
              <a:t>makro+mikro</a:t>
            </a:r>
            <a:r>
              <a:rPr lang="cs-CZ" b="1" dirty="0"/>
              <a:t>) otevřená také uprchlíkům</a:t>
            </a:r>
          </a:p>
          <a:p>
            <a:r>
              <a:rPr lang="cs-CZ" b="1" dirty="0"/>
              <a:t>učitel</a:t>
            </a:r>
            <a:r>
              <a:rPr lang="cs-CZ" dirty="0"/>
              <a:t> </a:t>
            </a:r>
            <a:r>
              <a:rPr lang="cs-CZ" b="1" dirty="0"/>
              <a:t>je tvůrcem a aktérem změny</a:t>
            </a:r>
          </a:p>
          <a:p>
            <a:r>
              <a:rPr lang="cs-CZ" b="1" dirty="0"/>
              <a:t>systém je zde pro žáky, nikoliv žáci pro systém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0529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A9E8E-35ED-4143-A721-5AA7011F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4584"/>
          </a:xfrm>
        </p:spPr>
        <p:txBody>
          <a:bodyPr/>
          <a:lstStyle/>
          <a:p>
            <a:pPr algn="ctr"/>
            <a:r>
              <a:rPr lang="cs-CZ" dirty="0"/>
              <a:t>Doporučení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EA446A-5A72-4DE7-9510-D7DD9D35F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19" y="1180730"/>
            <a:ext cx="11683014" cy="5575177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cs-CZ" dirty="0"/>
              <a:t>Omezit pojetí modelu tradicionalistické školy, jejíž kořeny v českých zemích můžeme vysledovat již v 18. století.</a:t>
            </a:r>
          </a:p>
          <a:p>
            <a:pPr lvl="0"/>
            <a:r>
              <a:rPr lang="cs-CZ" dirty="0"/>
              <a:t>Vytvořit podmínky pro podporu kritického myšlení, kreativity, utváření názorů, umění argumentace a diskuze, respekt k odlišnému názoru stejně jako k jeho zastánci.</a:t>
            </a:r>
          </a:p>
          <a:p>
            <a:pPr lvl="0"/>
            <a:r>
              <a:rPr lang="cs-CZ" dirty="0"/>
              <a:t>Ruku v ruce proměnit pojetí vzdělávání takovým způsobem, aby u žáků nebyla primární snaha po dosažení vynikajícího výsledku (skrze memorování) na úkor osvojení kompetencí k řešení problému.</a:t>
            </a:r>
          </a:p>
          <a:p>
            <a:pPr lvl="0"/>
            <a:r>
              <a:rPr lang="cs-CZ" dirty="0"/>
              <a:t>Aktivně participovat, umět vyhledávat informace, kriticky je vyhodnotit, stanovovat hypotézy namísto pasivního nabývání „hotových“ informací. (Raději více umět než vědět.)</a:t>
            </a:r>
          </a:p>
          <a:p>
            <a:pPr lvl="0"/>
            <a:r>
              <a:rPr lang="cs-CZ" dirty="0"/>
              <a:t>Méně o reformách mluvit a více je prosazovat a implementovat.</a:t>
            </a:r>
          </a:p>
          <a:p>
            <a:pPr lvl="0"/>
            <a:r>
              <a:rPr lang="cs-CZ" dirty="0"/>
              <a:t>Vzdělávat pro svět zítřka.</a:t>
            </a:r>
          </a:p>
          <a:p>
            <a:pPr lvl="0"/>
            <a:r>
              <a:rPr lang="cs-CZ" dirty="0"/>
              <a:t>Do centra vzdělávacího procesu postavit žáka a jeho potřeby.</a:t>
            </a:r>
          </a:p>
          <a:p>
            <a:pPr lvl="0"/>
            <a:r>
              <a:rPr lang="cs-CZ" dirty="0"/>
              <a:t>Upřednostnit kooperaci před soutěživostí.</a:t>
            </a:r>
          </a:p>
          <a:p>
            <a:pPr lvl="0"/>
            <a:r>
              <a:rPr lang="cs-CZ" dirty="0"/>
              <a:t>Umožnit žákům z homogenního prostředí kontakt s jinakostí (inkluze, diverzita) a utužovat je k solidaritě a v sociálním cítění.</a:t>
            </a:r>
          </a:p>
          <a:p>
            <a:pPr lvl="0"/>
            <a:r>
              <a:rPr lang="cs-CZ" dirty="0"/>
              <a:t>Učitel by měl být spíše facilitátorem, nikoliv dohlížejícím a trestajícím.</a:t>
            </a:r>
          </a:p>
          <a:p>
            <a:pPr lvl="0"/>
            <a:r>
              <a:rPr lang="cs-CZ" dirty="0"/>
              <a:t>Zvážit tandemovou výuku učitelů.</a:t>
            </a:r>
          </a:p>
          <a:p>
            <a:pPr lvl="0"/>
            <a:r>
              <a:rPr lang="cs-CZ" dirty="0"/>
              <a:t>Rozšířit a zpřístupnit možnosti dalšího vzdělávání učitelů.</a:t>
            </a:r>
          </a:p>
          <a:p>
            <a:pPr lvl="0"/>
            <a:r>
              <a:rPr lang="cs-CZ" dirty="0"/>
              <a:t>Prohlubovat vztahy mezi aktéry vzdělávacího procesu, zejména mezi rodiči a školou a rodiči dětí navzájem.</a:t>
            </a:r>
          </a:p>
          <a:p>
            <a:pPr lvl="0"/>
            <a:r>
              <a:rPr lang="cs-CZ" dirty="0"/>
              <a:t>Dát dětem z menšin či ze sociálně znevýhodněného prostředí hlas.</a:t>
            </a:r>
          </a:p>
          <a:p>
            <a:pPr lvl="0"/>
            <a:r>
              <a:rPr lang="cs-CZ" dirty="0"/>
              <a:t>Lidé na vedoucích pozicích by měli mít vizi, být tvůrci a iniciátoři změny a měli by mít odvahu </a:t>
            </a:r>
            <a:r>
              <a:rPr lang="cs-CZ"/>
              <a:t>činit i radikální </a:t>
            </a:r>
            <a:r>
              <a:rPr lang="cs-CZ" dirty="0"/>
              <a:t>rozhodnutí.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6409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309268-6D20-4AF5-9BAB-BD8CBF046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Kanadě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9A3B1F-58C5-43BB-BA25-21C649B86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všeobecně známá svou otevřeností vůči odlišnosti</a:t>
            </a:r>
          </a:p>
          <a:p>
            <a:r>
              <a:rPr lang="cs-CZ" dirty="0"/>
              <a:t>všichni potomky přistěhovalců z různých končin planety</a:t>
            </a:r>
          </a:p>
          <a:p>
            <a:r>
              <a:rPr lang="cs-CZ" dirty="0"/>
              <a:t>multikulturní kanadská společnost prosta výraznějších konfliktů jako makro-kosmos a učitel v této společnosti pracující v multikulturní škole jako mikro-kosmos. </a:t>
            </a:r>
          </a:p>
          <a:p>
            <a:r>
              <a:rPr lang="cs-CZ" dirty="0"/>
              <a:t>slovo „</a:t>
            </a:r>
            <a:r>
              <a:rPr lang="cs-CZ" b="1" dirty="0"/>
              <a:t>cizinci“</a:t>
            </a:r>
            <a:r>
              <a:rPr lang="cs-CZ" dirty="0"/>
              <a:t> do uvozovek, protože sémantický význam tohoto slova v kanadském prostředí je odlišný, neboť málokdo z cizinců se v této zemi jako cizinec cítí</a:t>
            </a:r>
          </a:p>
          <a:p>
            <a:r>
              <a:rPr lang="cs-CZ" dirty="0"/>
              <a:t>V kontextu kanadské školy lze pojem </a:t>
            </a:r>
            <a:r>
              <a:rPr lang="cs-CZ" b="1" dirty="0"/>
              <a:t>„multikulturní“ považovat za pleonasmus</a:t>
            </a:r>
            <a:r>
              <a:rPr lang="cs-CZ" dirty="0"/>
              <a:t>. Kanadská škola implikuje diverzitu</a:t>
            </a:r>
          </a:p>
        </p:txBody>
      </p:sp>
    </p:spTree>
    <p:extLst>
      <p:ext uri="{BB962C8B-B14F-4D97-AF65-F5344CB8AC3E}">
        <p14:creationId xmlns:p14="http://schemas.microsoft.com/office/powerpoint/2010/main" val="3892732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4B04273-AE2A-4676-98D5-85D0D238C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rgbClr val="894DC3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75DA9C-966E-4985-8D85-60F5A987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1050" dirty="0"/>
              <a:t>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55DF1F-BD4F-439E-BDA8-2339BCF2E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8675"/>
            <a:ext cx="10515600" cy="2447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GLOBALIZACE – MIGRACE (10 %)</a:t>
            </a:r>
          </a:p>
          <a:p>
            <a:r>
              <a:rPr lang="cs-CZ" dirty="0"/>
              <a:t>změnou skladby společnosti půjde ruku v ruce i proměna skladby žáků na českých školách a žáků odlišného původu, náboženství, jazyka, rasy, etnika, národnosti </a:t>
            </a:r>
            <a:r>
              <a:rPr lang="cs-CZ" b="1" i="1" dirty="0"/>
              <a:t>bude</a:t>
            </a:r>
            <a:r>
              <a:rPr lang="cs-CZ" dirty="0"/>
              <a:t> rovněž přibývat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6709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264BB-40BD-4F81-B82A-017F5E6B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9CCF0-88FC-47E4-8DEF-E593044B6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79"/>
            <a:ext cx="10515600" cy="4575551"/>
          </a:xfrm>
        </p:spPr>
        <p:txBody>
          <a:bodyPr>
            <a:normAutofit/>
          </a:bodyPr>
          <a:lstStyle/>
          <a:p>
            <a:r>
              <a:rPr lang="cs-CZ" dirty="0"/>
              <a:t>jakými značnými proměnami Kanada prošla a změna je možná během relativně krátkého období několika roků</a:t>
            </a:r>
          </a:p>
          <a:p>
            <a:r>
              <a:rPr lang="cs-CZ" dirty="0"/>
              <a:t>bílí, přistěhovalci, </a:t>
            </a:r>
            <a:r>
              <a:rPr lang="cs-CZ" b="1" dirty="0"/>
              <a:t>multikulturalismus</a:t>
            </a:r>
            <a:r>
              <a:rPr lang="cs-CZ" dirty="0"/>
              <a:t> – v Kanadě spíše </a:t>
            </a:r>
            <a:r>
              <a:rPr lang="cs-CZ" b="1" dirty="0"/>
              <a:t>interkulturalismus</a:t>
            </a:r>
            <a:r>
              <a:rPr lang="cs-CZ" dirty="0"/>
              <a:t> : ve společném prostoru různé kultury žijí vedle sebe (spíše bez interakce = multikulturní prostředí), v Kanadě ale zároveň i spolu (tedy interaktivně = interkulturalismus)</a:t>
            </a:r>
          </a:p>
          <a:p>
            <a:r>
              <a:rPr lang="cs-CZ" dirty="0"/>
              <a:t>uprchlíci – otevřenost (za 2015/2016 přes 40.000 z toho 25.000 ze Sýrie)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5628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212E1-52F8-42A3-9A87-EE51FF9F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FN – jako Romové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A3025E-6174-45CB-9D63-9C82EB0AF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235431" cy="50030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Podobně jako u nás Romové, s tím rozdílem, že v CAN už s nimi pracují, u nás za 30 let nic moc pokrok.</a:t>
            </a:r>
          </a:p>
          <a:p>
            <a:r>
              <a:rPr lang="cs-CZ" dirty="0"/>
              <a:t>Stále nerovné příležitosti, „koukání skrz prsty“, ale snaha to měnit a změnit.</a:t>
            </a:r>
          </a:p>
          <a:p>
            <a:r>
              <a:rPr lang="cs-CZ" b="1" dirty="0"/>
              <a:t>První národy (</a:t>
            </a:r>
            <a:r>
              <a:rPr lang="cs-CZ" b="1" dirty="0" err="1"/>
              <a:t>First</a:t>
            </a:r>
            <a:r>
              <a:rPr lang="cs-CZ" b="1" dirty="0"/>
              <a:t> </a:t>
            </a:r>
            <a:r>
              <a:rPr lang="cs-CZ" b="1" dirty="0" err="1"/>
              <a:t>Nations</a:t>
            </a:r>
            <a:r>
              <a:rPr lang="cs-CZ" b="1" dirty="0"/>
              <a:t>) </a:t>
            </a:r>
            <a:r>
              <a:rPr lang="cs-CZ" dirty="0"/>
              <a:t>- v Kanadě 634 a které mluví více než 50 různými domorodými jazyky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Rezidenční školy (</a:t>
            </a:r>
            <a:r>
              <a:rPr lang="cs-CZ" b="1" dirty="0" err="1"/>
              <a:t>Residential</a:t>
            </a:r>
            <a:r>
              <a:rPr lang="cs-CZ" b="1" dirty="0"/>
              <a:t> </a:t>
            </a:r>
            <a:r>
              <a:rPr lang="cs-CZ" b="1" dirty="0" err="1"/>
              <a:t>Schools</a:t>
            </a:r>
            <a:r>
              <a:rPr lang="cs-CZ" b="1" dirty="0"/>
              <a:t>)</a:t>
            </a:r>
          </a:p>
          <a:p>
            <a:pPr marL="0" indent="0">
              <a:buNone/>
            </a:pPr>
            <a:r>
              <a:rPr lang="cs-CZ" dirty="0"/>
              <a:t>-aby se děti podařilo co nejlépe vzdělat a co nejefektivněji asimilovat, byly odtrženy od tradičního způsobu života Prvních národů, od jejich tradic, zvyků, jazyka, vzájemných vztahů a kultury obecně</a:t>
            </a:r>
          </a:p>
          <a:p>
            <a:pPr marL="0" indent="0">
              <a:buNone/>
            </a:pPr>
            <a:r>
              <a:rPr lang="cs-CZ" dirty="0"/>
              <a:t>- později integrace, zcivilizování, euro-oblečení – </a:t>
            </a:r>
            <a:r>
              <a:rPr lang="cs-CZ" dirty="0" err="1"/>
              <a:t>posttrauma</a:t>
            </a:r>
            <a:r>
              <a:rPr lang="cs-CZ" dirty="0"/>
              <a:t>, vykořeněnost, nepatření ani sem ani tam (jako leckteří přistěhovalci do EU)</a:t>
            </a:r>
          </a:p>
        </p:txBody>
      </p:sp>
    </p:spTree>
    <p:extLst>
      <p:ext uri="{BB962C8B-B14F-4D97-AF65-F5344CB8AC3E}">
        <p14:creationId xmlns:p14="http://schemas.microsoft.com/office/powerpoint/2010/main" val="3717113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67FC4-548F-47AC-9E45-610CC2E94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56C97B-79D3-48FD-A9DF-DAE5A6E77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160" y="857250"/>
            <a:ext cx="9986639" cy="5508039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Tradiční výuka </a:t>
            </a:r>
            <a:r>
              <a:rPr lang="cs-CZ" dirty="0"/>
              <a:t>založená krom jiného na učitelově autoritě, systému memorování, zadání úkolu-řešení správného a známkování stála v kontrastu s přístupem indiánů, kteří ve výchově svých dětí upřednostňovali pozitivní vedení za pomocí hry, vyprávění příběhů či rituálních obřadů. Indiáni na svých dětech navíc nepraktikovali tělesné tresty - trestání bylo pro děti </a:t>
            </a:r>
            <a:r>
              <a:rPr lang="cs-CZ" dirty="0" err="1"/>
              <a:t>aboridžinců</a:t>
            </a:r>
            <a:r>
              <a:rPr lang="cs-CZ" dirty="0"/>
              <a:t> velkou změnou ve výchovném působení. </a:t>
            </a:r>
          </a:p>
          <a:p>
            <a:r>
              <a:rPr lang="cs-CZ" dirty="0"/>
              <a:t>2008 – omluva za R-</a:t>
            </a:r>
            <a:r>
              <a:rPr lang="cs-CZ" dirty="0" err="1"/>
              <a:t>Schools</a:t>
            </a:r>
            <a:r>
              <a:rPr lang="cs-CZ" dirty="0"/>
              <a:t> a vůbec myšlenku „převýchovy“ – inkluze.</a:t>
            </a:r>
          </a:p>
          <a:p>
            <a:r>
              <a:rPr lang="cs-CZ" dirty="0"/>
              <a:t>nedosahují ani 5 % zastoupení, je ze strany vlády této nejméně zastoupené minoritě věnována zvýšená pozornost. Ta se týká mnoha oblastí života přes práva, sociální služby po podpůrné programy a vzdělávání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155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DAEA6-8667-40B3-8EEB-77342CD9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jazyky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DA2DF-C8CE-430B-A084-6DFA199EC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 Kanadě mluví kolem 200 jazyky, z nichž většina spadá pod obyvatele Prvních národů.</a:t>
            </a:r>
          </a:p>
        </p:txBody>
      </p:sp>
    </p:spTree>
    <p:extLst>
      <p:ext uri="{BB962C8B-B14F-4D97-AF65-F5344CB8AC3E}">
        <p14:creationId xmlns:p14="http://schemas.microsoft.com/office/powerpoint/2010/main" val="281154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09F5E-3B66-4D07-90C8-FC2D69A4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Viditelná menšina (imigranti a První národy)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6A9F1A-20AC-46FC-A2AF-70B520B0D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2582"/>
            <a:ext cx="10515600" cy="4314547"/>
          </a:xfrm>
        </p:spPr>
        <p:txBody>
          <a:bodyPr>
            <a:normAutofit/>
          </a:bodyPr>
          <a:lstStyle/>
          <a:p>
            <a:r>
              <a:rPr lang="cs-CZ" i="1" dirty="0"/>
              <a:t>lidé odlišného původu než </a:t>
            </a:r>
            <a:r>
              <a:rPr lang="cs-CZ" i="1" dirty="0" err="1"/>
              <a:t>aboridžinského</a:t>
            </a:r>
            <a:r>
              <a:rPr lang="cs-CZ" i="1" dirty="0"/>
              <a:t>, kteří nejsou evropského původu anebo nejsou bílé rasy</a:t>
            </a:r>
          </a:p>
          <a:p>
            <a:r>
              <a:rPr lang="cs-CZ" dirty="0"/>
              <a:t>S diskriminačním přístupem a nerovnými podmínkami souvisela i jejich </a:t>
            </a:r>
            <a:r>
              <a:rPr lang="cs-CZ" b="1" dirty="0"/>
              <a:t>vyšší nezaměstnanost, menší kvalifikace pracovníků, bezdomovectví, neuspokojivá kvalita bydlení</a:t>
            </a:r>
            <a:r>
              <a:rPr lang="cs-CZ" dirty="0"/>
              <a:t>, a to vše právě kvůli evidentním odlišovacím znakům těchto skupin.</a:t>
            </a:r>
          </a:p>
        </p:txBody>
      </p:sp>
    </p:spTree>
    <p:extLst>
      <p:ext uri="{BB962C8B-B14F-4D97-AF65-F5344CB8AC3E}">
        <p14:creationId xmlns:p14="http://schemas.microsoft.com/office/powerpoint/2010/main" val="3029331668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3941"/>
      </a:dk2>
      <a:lt2>
        <a:srgbClr val="E5E8E2"/>
      </a:lt2>
      <a:accent1>
        <a:srgbClr val="894DC3"/>
      </a:accent1>
      <a:accent2>
        <a:srgbClr val="6057BD"/>
      </a:accent2>
      <a:accent3>
        <a:srgbClr val="4D73C3"/>
      </a:accent3>
      <a:accent4>
        <a:srgbClr val="3B93B1"/>
      </a:accent4>
      <a:accent5>
        <a:srgbClr val="46B3A2"/>
      </a:accent5>
      <a:accent6>
        <a:srgbClr val="3BB16D"/>
      </a:accent6>
      <a:hlink>
        <a:srgbClr val="309192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2054</Words>
  <Application>Microsoft Office PowerPoint</Application>
  <PresentationFormat>Širokoúhlá obrazovka</PresentationFormat>
  <Paragraphs>120</Paragraphs>
  <Slides>26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Elephant</vt:lpstr>
      <vt:lpstr>Wingdings 3</vt:lpstr>
      <vt:lpstr>BrushVTI</vt:lpstr>
      <vt:lpstr>Prostředí jinakosti / diverzity</vt:lpstr>
      <vt:lpstr>Kanada</vt:lpstr>
      <vt:lpstr>O Kanadě</vt:lpstr>
      <vt:lpstr>.</vt:lpstr>
      <vt:lpstr>Historie</vt:lpstr>
      <vt:lpstr>FN – jako Romové u nás</vt:lpstr>
      <vt:lpstr>.</vt:lpstr>
      <vt:lpstr>jazyky</vt:lpstr>
      <vt:lpstr>Viditelná menšina (imigranti a První národy)</vt:lpstr>
      <vt:lpstr>Vzdělání CAN - kurikulum</vt:lpstr>
      <vt:lpstr>Kurikulum</vt:lpstr>
      <vt:lpstr>Prezentace aplikace PowerPoint</vt:lpstr>
      <vt:lpstr>Prezentace aplikace PowerPoint</vt:lpstr>
      <vt:lpstr>Prezentace aplikace PowerPoint</vt:lpstr>
      <vt:lpstr>Výzkum - zjištění</vt:lpstr>
      <vt:lpstr>1/ kurikulum</vt:lpstr>
      <vt:lpstr>Prezentace aplikace PowerPoint</vt:lpstr>
      <vt:lpstr>2/ vzdělání</vt:lpstr>
      <vt:lpstr>3/ DIVERZITA</vt:lpstr>
      <vt:lpstr>Prezentace aplikace PowerPoint</vt:lpstr>
      <vt:lpstr>4/ Inkluze - psycho-medicínský model, speciálně-pedagogický model</vt:lpstr>
      <vt:lpstr>Jedinečný přístup Kanady k imigrantům </vt:lpstr>
      <vt:lpstr>Závěry I.</vt:lpstr>
      <vt:lpstr>Závěry II.</vt:lpstr>
      <vt:lpstr>Závěry III.</vt:lpstr>
      <vt:lpstr>Doporučení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František Trapl</dc:creator>
  <cp:lastModifiedBy>František Trapl</cp:lastModifiedBy>
  <cp:revision>54</cp:revision>
  <dcterms:created xsi:type="dcterms:W3CDTF">2020-05-11T21:33:18Z</dcterms:created>
  <dcterms:modified xsi:type="dcterms:W3CDTF">2023-12-09T10:51:51Z</dcterms:modified>
</cp:coreProperties>
</file>