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  <p:sldId id="257" r:id="rId5"/>
    <p:sldId id="264" r:id="rId6"/>
    <p:sldId id="258" r:id="rId7"/>
    <p:sldId id="265" r:id="rId8"/>
    <p:sldId id="259" r:id="rId9"/>
    <p:sldId id="267" r:id="rId10"/>
    <p:sldId id="266" r:id="rId11"/>
    <p:sldId id="268" r:id="rId12"/>
    <p:sldId id="26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39094-FF89-465D-A90E-2041744EC82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3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76B33-67B7-456B-9C3E-B2AAC621F93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7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6EFFE-2357-4327-9E61-3EE3FEFB7E4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2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B711D-82EE-43C0-AB35-10FB8BC676C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0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41C1F-A884-41EF-B68E-9682EA196C7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1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E9710-526D-4A0B-A840-14A6D256FED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F4A4E-90CF-426A-921F-BF597D148DC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9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747BC-A16C-408B-BBF4-D2E8DC44888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3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E2F1C-55B5-472E-9BEC-BBD83B9DDC8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9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A777E-3D3E-429B-8D60-F49C3CD0A94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1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F958D-5A6F-4C80-9F11-C514AEA8119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888AA"/>
            </a:gs>
            <a:gs pos="50000">
              <a:srgbClr val="CCCCFF"/>
            </a:gs>
            <a:gs pos="100000">
              <a:srgbClr val="8888A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35C04-82BF-496A-B380-7168CF021E0F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32114" y="1430338"/>
            <a:ext cx="9144000" cy="1655762"/>
          </a:xfrm>
        </p:spPr>
        <p:txBody>
          <a:bodyPr/>
          <a:lstStyle/>
          <a:p>
            <a:r>
              <a:rPr lang="cs-CZ" sz="4000" dirty="0"/>
              <a:t>Fyziologie pohybu </a:t>
            </a:r>
          </a:p>
        </p:txBody>
      </p:sp>
    </p:spTree>
    <p:extLst>
      <p:ext uri="{BB962C8B-B14F-4D97-AF65-F5344CB8AC3E}">
        <p14:creationId xmlns:p14="http://schemas.microsoft.com/office/powerpoint/2010/main" val="419844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Mechanismus kontrakce srdeční svaloviny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>
                <a:latin typeface="Arial" panose="020B0604020202020204" pitchFamily="34" charset="0"/>
              </a:rPr>
              <a:t>Uspořádání </a:t>
            </a:r>
            <a:r>
              <a:rPr lang="cs-CZ" sz="2400" dirty="0" err="1">
                <a:latin typeface="Arial" panose="020B0604020202020204" pitchFamily="34" charset="0"/>
              </a:rPr>
              <a:t>myofilament</a:t>
            </a:r>
            <a:r>
              <a:rPr lang="cs-CZ" sz="2400" dirty="0">
                <a:latin typeface="Arial" panose="020B0604020202020204" pitchFamily="34" charset="0"/>
              </a:rPr>
              <a:t> jako u kosterní svaloviny, na buněčné úrovni kontrakce v zásadě stejná</a:t>
            </a:r>
          </a:p>
          <a:p>
            <a:r>
              <a:rPr lang="cs-CZ" sz="2400" dirty="0">
                <a:latin typeface="Arial" panose="020B0604020202020204" pitchFamily="34" charset="0"/>
              </a:rPr>
              <a:t>–</a:t>
            </a:r>
            <a:r>
              <a:rPr lang="cs-CZ" sz="2400" dirty="0" err="1">
                <a:latin typeface="Arial" panose="020B0604020202020204" pitchFamily="34" charset="0"/>
              </a:rPr>
              <a:t>Kardiomyocyty</a:t>
            </a:r>
            <a:r>
              <a:rPr lang="cs-CZ" sz="2400" dirty="0">
                <a:latin typeface="Arial" panose="020B0604020202020204" pitchFamily="34" charset="0"/>
              </a:rPr>
              <a:t> pracovní (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kontraktilní</a:t>
            </a:r>
            <a:r>
              <a:rPr lang="cs-CZ" sz="2400" dirty="0">
                <a:latin typeface="Arial" panose="020B0604020202020204" pitchFamily="34" charset="0"/>
              </a:rPr>
              <a:t>) – v myokardu</a:t>
            </a:r>
          </a:p>
          <a:p>
            <a:r>
              <a:rPr lang="cs-CZ" sz="2400" dirty="0">
                <a:latin typeface="Arial" panose="020B0604020202020204" pitchFamily="34" charset="0"/>
              </a:rPr>
              <a:t>–</a:t>
            </a:r>
            <a:r>
              <a:rPr lang="cs-CZ" sz="2400" dirty="0" err="1">
                <a:latin typeface="Arial" panose="020B0604020202020204" pitchFamily="34" charset="0"/>
              </a:rPr>
              <a:t>Kardiomyocyty</a:t>
            </a:r>
            <a:r>
              <a:rPr lang="cs-CZ" sz="2400" dirty="0">
                <a:latin typeface="Arial" panose="020B0604020202020204" pitchFamily="34" charset="0"/>
              </a:rPr>
              <a:t> vzrušivé (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inervační</a:t>
            </a:r>
            <a:r>
              <a:rPr lang="cs-CZ" sz="2400" dirty="0">
                <a:latin typeface="Arial" panose="020B0604020202020204" pitchFamily="34" charset="0"/>
              </a:rPr>
              <a:t>) 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</a:rPr>
              <a:t>•součást převodního aparátu srdce (sinusový uzlík, sinoatriální uzlík, </a:t>
            </a:r>
            <a:r>
              <a:rPr lang="cs-CZ" sz="2400" dirty="0" err="1">
                <a:latin typeface="Arial" panose="020B0604020202020204" pitchFamily="34" charset="0"/>
              </a:rPr>
              <a:t>Hissův</a:t>
            </a:r>
            <a:r>
              <a:rPr lang="cs-CZ" sz="2400" dirty="0">
                <a:latin typeface="Arial" panose="020B0604020202020204" pitchFamily="34" charset="0"/>
              </a:rPr>
              <a:t> svazek a Purkyňova vlákna)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</a:rPr>
              <a:t>•Schopnost tvořit impulsy a rozvádět je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</a:rPr>
              <a:t>•K. vzrušivé: nízký počet myofibril, náhodné uspořádání, hodně glykogenu, hojné nexy, chybí T-tubuly a interkalární disky. Kontrakce: Spontánně ve vlastním rytmu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</a:rPr>
              <a:t>•Inervace autonomními nervy</a:t>
            </a:r>
            <a:endParaRPr lang="cs-CZ" sz="24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33"/>
    </mc:Choice>
    <mc:Fallback xmlns="">
      <p:transition spd="slow" advTm="8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Odlišnost nervosvalových soustav bezobratlých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Létací svaly – </a:t>
            </a:r>
            <a:r>
              <a:rPr lang="cs-CZ" altLang="cs-CZ" sz="1800" dirty="0">
                <a:solidFill>
                  <a:srgbClr val="000000"/>
                </a:solidFill>
              </a:rPr>
              <a:t>na jeden vzruch 5 – 20 stahů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(</a:t>
            </a:r>
            <a:r>
              <a:rPr lang="cs-CZ" altLang="cs-CZ" sz="1800" b="1" dirty="0">
                <a:solidFill>
                  <a:srgbClr val="000000"/>
                </a:solidFill>
              </a:rPr>
              <a:t>asynchronní</a:t>
            </a:r>
            <a:r>
              <a:rPr lang="cs-CZ" altLang="cs-CZ" sz="1800" dirty="0">
                <a:solidFill>
                  <a:srgbClr val="000000"/>
                </a:solidFill>
              </a:rPr>
              <a:t>, fibrilární svaly).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Svěrače lastur </a:t>
            </a:r>
            <a:r>
              <a:rPr lang="cs-CZ" altLang="cs-CZ" sz="1800" dirty="0">
                <a:solidFill>
                  <a:srgbClr val="000000"/>
                </a:solidFill>
              </a:rPr>
              <a:t>(ne příčně pruh.)</a:t>
            </a:r>
            <a:r>
              <a:rPr lang="cs-CZ" altLang="cs-CZ" sz="1800" b="1" dirty="0">
                <a:solidFill>
                  <a:srgbClr val="000000"/>
                </a:solidFill>
              </a:rPr>
              <a:t> iniciuje </a:t>
            </a:r>
            <a:r>
              <a:rPr lang="cs-CZ" altLang="cs-CZ" sz="1800" b="1" dirty="0" err="1">
                <a:solidFill>
                  <a:srgbClr val="000000"/>
                </a:solidFill>
              </a:rPr>
              <a:t>motoneuron</a:t>
            </a:r>
            <a:r>
              <a:rPr lang="cs-CZ" altLang="cs-CZ" sz="1800" b="1" dirty="0">
                <a:solidFill>
                  <a:srgbClr val="000000"/>
                </a:solidFill>
              </a:rPr>
              <a:t> s acetylcholinem. </a:t>
            </a:r>
            <a:r>
              <a:rPr lang="cs-CZ" altLang="cs-CZ" sz="1800" dirty="0">
                <a:solidFill>
                  <a:srgbClr val="000000"/>
                </a:solidFill>
              </a:rPr>
              <a:t>Pro udržení sevření není nutný ani on, ani depolarizace.</a:t>
            </a:r>
            <a:r>
              <a:rPr lang="cs-CZ" altLang="cs-CZ" sz="1800" b="1" dirty="0">
                <a:solidFill>
                  <a:srgbClr val="000000"/>
                </a:solidFill>
              </a:rPr>
              <a:t> Relaxace </a:t>
            </a:r>
            <a:r>
              <a:rPr lang="cs-CZ" altLang="cs-CZ" sz="1800" dirty="0">
                <a:solidFill>
                  <a:srgbClr val="000000"/>
                </a:solidFill>
              </a:rPr>
              <a:t>nastane až aktivitou v nervech, které uvolní</a:t>
            </a:r>
            <a:r>
              <a:rPr lang="cs-CZ" altLang="cs-CZ" sz="1800" b="1" dirty="0">
                <a:solidFill>
                  <a:srgbClr val="000000"/>
                </a:solidFill>
              </a:rPr>
              <a:t> serotonin.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341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052" y="559447"/>
            <a:ext cx="4624651" cy="402726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048000" y="4871523"/>
            <a:ext cx="7559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Úloha Ca2+ ve svalové kontrakci. Vápenaté ionty způsobí</a:t>
            </a:r>
          </a:p>
          <a:p>
            <a:r>
              <a:rPr lang="cs-CZ" dirty="0"/>
              <a:t>konformační změnu troponinu vedoucí k zasunutí celého </a:t>
            </a:r>
            <a:r>
              <a:rPr lang="cs-CZ" dirty="0" err="1"/>
              <a:t>tropomyozinového</a:t>
            </a:r>
            <a:r>
              <a:rPr lang="cs-CZ" dirty="0"/>
              <a:t> vlákna hlouběji do štěrbiny mezi aktinovými řetězci.</a:t>
            </a:r>
          </a:p>
          <a:p>
            <a:r>
              <a:rPr lang="cs-CZ" dirty="0"/>
              <a:t>Obnaží se tak vazebná místa pro myozinovou hlavici.</a:t>
            </a:r>
          </a:p>
        </p:txBody>
      </p:sp>
    </p:spTree>
    <p:extLst>
      <p:ext uri="{BB962C8B-B14F-4D97-AF65-F5344CB8AC3E}">
        <p14:creationId xmlns:p14="http://schemas.microsoft.com/office/powerpoint/2010/main" val="117881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489858"/>
            <a:ext cx="10972800" cy="636814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Živočišné buňky mají vnitřní stabilní strukturu zajišťující</a:t>
            </a:r>
          </a:p>
          <a:p>
            <a:pPr marL="0" indent="0">
              <a:buNone/>
            </a:pPr>
            <a:r>
              <a:rPr lang="cs-CZ" sz="2400" dirty="0"/>
              <a:t>oporu a udržující tvar –</a:t>
            </a:r>
            <a:r>
              <a:rPr lang="cs-CZ" sz="2400" b="1" dirty="0">
                <a:solidFill>
                  <a:srgbClr val="7030A0"/>
                </a:solidFill>
              </a:rPr>
              <a:t> cytoskelet </a:t>
            </a:r>
            <a:r>
              <a:rPr lang="cs-CZ" sz="2400" dirty="0"/>
              <a:t>(</a:t>
            </a:r>
            <a:r>
              <a:rPr lang="pl-PL" sz="2400" dirty="0"/>
              <a:t>dynamický a pohyblivý aparát) složení: </a:t>
            </a:r>
            <a:r>
              <a:rPr lang="cs-CZ" sz="2400" dirty="0"/>
              <a:t>mikrotubuly a mikrofilamenta-proteinová vlákna.</a:t>
            </a:r>
          </a:p>
          <a:p>
            <a:pPr marL="0" indent="0">
              <a:buNone/>
            </a:pPr>
            <a:r>
              <a:rPr lang="cs-CZ" sz="2400" dirty="0"/>
              <a:t>Vnitřní kostra cytoplazmy: vlastnosti: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7030A0"/>
                </a:solidFill>
              </a:rPr>
              <a:t>1. </a:t>
            </a:r>
            <a:r>
              <a:rPr lang="cs-CZ" sz="2400" dirty="0"/>
              <a:t>určují vnější tvar </a:t>
            </a:r>
            <a:r>
              <a:rPr lang="cs-CZ" sz="2400" dirty="0">
                <a:solidFill>
                  <a:srgbClr val="7030A0"/>
                </a:solidFill>
              </a:rPr>
              <a:t>2.</a:t>
            </a:r>
            <a:r>
              <a:rPr lang="cs-CZ" sz="2400" dirty="0"/>
              <a:t> vnitřní architekturu buňky (</a:t>
            </a:r>
            <a:r>
              <a:rPr lang="cs-CZ" sz="2400" dirty="0" err="1"/>
              <a:t>subcelulární</a:t>
            </a:r>
            <a:r>
              <a:rPr lang="cs-CZ" sz="2400" dirty="0"/>
              <a:t> pohyb)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Mikrotubuly</a:t>
            </a:r>
            <a:r>
              <a:rPr lang="cs-CZ" sz="2400" dirty="0"/>
              <a:t> - tvar trubiček  - složené z mnoha filament (složená z řady kuliček bílkoviny tubulinu), trubičky spojené příčnými spojkami z asociovaných proteinů (např. </a:t>
            </a:r>
            <a:r>
              <a:rPr lang="cs-CZ" sz="2400" dirty="0" err="1"/>
              <a:t>dyneinu</a:t>
            </a:r>
            <a:r>
              <a:rPr lang="cs-CZ" sz="2400" dirty="0"/>
              <a:t>), spojení ve vyšší celky.</a:t>
            </a:r>
          </a:p>
          <a:p>
            <a:pPr marL="0" indent="0">
              <a:buNone/>
            </a:pPr>
            <a:r>
              <a:rPr lang="cs-CZ" sz="2400" dirty="0" err="1"/>
              <a:t>dynein</a:t>
            </a:r>
            <a:r>
              <a:rPr lang="cs-CZ" sz="2400" dirty="0"/>
              <a:t> schopen transformovat energii ATP na svou konformační změnu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Mikrofilamenta</a:t>
            </a:r>
            <a:r>
              <a:rPr lang="cs-CZ" sz="2400" dirty="0"/>
              <a:t> - vytvářejí v cytoplazmě souvislou síť: aktin, myozin</a:t>
            </a:r>
          </a:p>
          <a:p>
            <a:pPr marL="0" indent="0">
              <a:buNone/>
            </a:pPr>
            <a:r>
              <a:rPr lang="cs-CZ" sz="2400" dirty="0"/>
              <a:t>Typy pohybu</a:t>
            </a:r>
          </a:p>
          <a:p>
            <a:pPr marL="457200" indent="-457200">
              <a:buAutoNum type="arabicPeriod"/>
            </a:pPr>
            <a:r>
              <a:rPr lang="cs-CZ" sz="2400" dirty="0"/>
              <a:t>Brvami, bičíky 2. améboidní 3. svalový</a:t>
            </a:r>
          </a:p>
          <a:p>
            <a:pPr marL="0" indent="0">
              <a:buNone/>
            </a:pPr>
            <a:r>
              <a:rPr lang="cs-CZ" sz="2400" dirty="0"/>
              <a:t>ad </a:t>
            </a:r>
            <a:r>
              <a:rPr lang="cs-CZ" sz="2400" dirty="0">
                <a:solidFill>
                  <a:srgbClr val="7030A0"/>
                </a:solidFill>
              </a:rPr>
              <a:t>1. </a:t>
            </a:r>
            <a:r>
              <a:rPr lang="cs-CZ" sz="2400" dirty="0"/>
              <a:t>jednobuněční, epitel. b., spermie</a:t>
            </a:r>
          </a:p>
          <a:p>
            <a:pPr marL="0" indent="0">
              <a:buNone/>
            </a:pPr>
            <a:r>
              <a:rPr lang="cs-CZ" sz="2400" dirty="0"/>
              <a:t>Ad </a:t>
            </a:r>
            <a:r>
              <a:rPr lang="cs-CZ" sz="2400" dirty="0">
                <a:solidFill>
                  <a:srgbClr val="7030A0"/>
                </a:solidFill>
              </a:rPr>
              <a:t>2. </a:t>
            </a:r>
            <a:r>
              <a:rPr lang="cs-CZ" sz="2400" dirty="0"/>
              <a:t>jednobuněční (kořenonožci), bílé krvinky</a:t>
            </a:r>
          </a:p>
        </p:txBody>
      </p:sp>
    </p:spTree>
    <p:extLst>
      <p:ext uri="{BB962C8B-B14F-4D97-AF65-F5344CB8AC3E}">
        <p14:creationId xmlns:p14="http://schemas.microsoft.com/office/powerpoint/2010/main" val="256080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7681"/>
            <a:ext cx="10972800" cy="1143000"/>
          </a:xfrm>
        </p:spPr>
        <p:txBody>
          <a:bodyPr/>
          <a:lstStyle/>
          <a:p>
            <a:r>
              <a:rPr lang="cs-CZ" sz="2800" dirty="0">
                <a:solidFill>
                  <a:srgbClr val="7030A0"/>
                </a:solidFill>
              </a:rPr>
              <a:t>Ad 3.Svalový pohyb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6186" y="1200151"/>
            <a:ext cx="11076214" cy="4926014"/>
          </a:xfrm>
        </p:spPr>
        <p:txBody>
          <a:bodyPr/>
          <a:lstStyle/>
          <a:p>
            <a:r>
              <a:rPr lang="cs-CZ" sz="2000" dirty="0"/>
              <a:t>Buňky svalů jsou specializovány na 1. přeměnu energii ATP na kontraktilní pohyb 2. vytváří akční potenciál</a:t>
            </a:r>
          </a:p>
          <a:p>
            <a:r>
              <a:rPr lang="cs-CZ" sz="2000" dirty="0"/>
              <a:t>Předchůdce svalových buněk - </a:t>
            </a:r>
            <a:r>
              <a:rPr lang="cs-CZ" sz="2000" dirty="0" err="1"/>
              <a:t>myoepiteliální</a:t>
            </a:r>
            <a:r>
              <a:rPr lang="cs-CZ" sz="2000" dirty="0"/>
              <a:t> stažlivé buňky žahavců a houbovců. </a:t>
            </a:r>
          </a:p>
          <a:p>
            <a:r>
              <a:rPr lang="cs-CZ" sz="2000" dirty="0"/>
              <a:t>Svalový epitel u bezobratlých</a:t>
            </a:r>
          </a:p>
          <a:p>
            <a:r>
              <a:rPr lang="cs-CZ" sz="2000" dirty="0"/>
              <a:t>Podle histologické stavby a funkce rozlišujeme tři typy svalů:</a:t>
            </a:r>
          </a:p>
          <a:p>
            <a:r>
              <a:rPr lang="cs-CZ" sz="2000" dirty="0"/>
              <a:t>Příčně pruhované (kosterní) svaly, které tvoří různě diferencované svalové skupiny připojené na kostru.</a:t>
            </a:r>
          </a:p>
          <a:p>
            <a:r>
              <a:rPr lang="cs-CZ" sz="2000" dirty="0"/>
              <a:t>Hladké svaly vystýlající stěny tělních dutin a vnitřních orgánů s výjimkou např. hmyzu.</a:t>
            </a:r>
          </a:p>
          <a:p>
            <a:r>
              <a:rPr lang="cs-CZ" sz="2000" dirty="0"/>
              <a:t>Srdeční sval je zvláštní kontraktilní svalovinou, která se stavbou podobá svalovině příčně pruhované, ale vyznačuje se zvláštnostmi, které jsou typické pro svaly hladké.</a:t>
            </a:r>
          </a:p>
        </p:txBody>
      </p:sp>
    </p:spTree>
    <p:extLst>
      <p:ext uri="{BB962C8B-B14F-4D97-AF65-F5344CB8AC3E}">
        <p14:creationId xmlns:p14="http://schemas.microsoft.com/office/powerpoint/2010/main" val="302507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514349" y="1797388"/>
            <a:ext cx="7119257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Kosterní sval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Sval </a:t>
            </a:r>
            <a:r>
              <a:rPr lang="cs-CZ" altLang="cs-CZ" sz="1800" dirty="0">
                <a:solidFill>
                  <a:srgbClr val="000000"/>
                </a:solidFill>
              </a:rPr>
              <a:t>(až 30 cm)</a:t>
            </a:r>
            <a:r>
              <a:rPr lang="cs-CZ" altLang="cs-CZ" sz="1800" b="1" dirty="0">
                <a:solidFill>
                  <a:srgbClr val="000000"/>
                </a:solidFill>
              </a:rPr>
              <a:t>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svalové vlákno (myofibrila) </a:t>
            </a:r>
            <a:r>
              <a:rPr lang="cs-CZ" altLang="cs-CZ" sz="1800" dirty="0">
                <a:solidFill>
                  <a:srgbClr val="000000"/>
                </a:solidFill>
              </a:rPr>
              <a:t>(d 30 cm, </a:t>
            </a:r>
            <a:r>
              <a:rPr lang="en-US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Ø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až 100 </a:t>
            </a:r>
            <a:r>
              <a:rPr lang="el-GR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m)</a:t>
            </a:r>
            <a:r>
              <a:rPr lang="cs-CZ" altLang="cs-CZ" sz="1800" b="1" dirty="0">
                <a:solidFill>
                  <a:srgbClr val="000000"/>
                </a:solidFill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</a:rPr>
              <a:t>na povrchu</a:t>
            </a:r>
            <a:r>
              <a:rPr lang="cs-CZ" altLang="cs-CZ" sz="1800" b="1" dirty="0">
                <a:solidFill>
                  <a:srgbClr val="000000"/>
                </a:solidFill>
              </a:rPr>
              <a:t> sarkolema- </a:t>
            </a:r>
            <a:r>
              <a:rPr lang="cs-CZ" altLang="cs-CZ" sz="1800" dirty="0">
                <a:solidFill>
                  <a:srgbClr val="000000"/>
                </a:solidFill>
              </a:rPr>
              <a:t>polopropustná, od sebe oddělené jednotky </a:t>
            </a:r>
            <a:r>
              <a:rPr lang="cs-CZ" altLang="cs-CZ" sz="1800" b="1" dirty="0">
                <a:solidFill>
                  <a:srgbClr val="000000"/>
                </a:solidFill>
              </a:rPr>
              <a:t>ze </a:t>
            </a:r>
            <a:r>
              <a:rPr lang="cs-CZ" altLang="cs-CZ" sz="1800" b="1" dirty="0" err="1">
                <a:solidFill>
                  <a:srgbClr val="000000"/>
                </a:solidFill>
              </a:rPr>
              <a:t>sarkomer</a:t>
            </a:r>
            <a:r>
              <a:rPr lang="cs-CZ" altLang="cs-CZ" sz="1800" dirty="0">
                <a:solidFill>
                  <a:srgbClr val="000000"/>
                </a:solidFill>
              </a:rPr>
              <a:t> (d 2,5 </a:t>
            </a:r>
            <a:r>
              <a:rPr lang="el-GR" altLang="cs-CZ" sz="1800" dirty="0">
                <a:solidFill>
                  <a:srgbClr val="000000"/>
                </a:solidFill>
              </a:rPr>
              <a:t>μ</a:t>
            </a:r>
            <a:r>
              <a:rPr lang="cs-CZ" altLang="cs-CZ" sz="1800" dirty="0">
                <a:solidFill>
                  <a:srgbClr val="000000"/>
                </a:solidFill>
              </a:rPr>
              <a:t>m).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</a:rPr>
              <a:t>Sarkomera</a:t>
            </a: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(příčné linie - Z-linie </a:t>
            </a:r>
            <a:r>
              <a:rPr lang="cs-CZ" altLang="cs-CZ" sz="1800" dirty="0">
                <a:solidFill>
                  <a:srgbClr val="000000"/>
                </a:solidFill>
              </a:rPr>
              <a:t>se světlými</a:t>
            </a:r>
            <a:r>
              <a:rPr lang="cs-CZ" altLang="cs-CZ" sz="1800" b="1" dirty="0">
                <a:solidFill>
                  <a:srgbClr val="000000"/>
                </a:solidFill>
              </a:rPr>
              <a:t> aktinovými filamenty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se zasouvají mezi tmavá</a:t>
            </a:r>
            <a:r>
              <a:rPr lang="cs-CZ" altLang="cs-CZ" sz="1800" b="1" dirty="0">
                <a:solidFill>
                  <a:srgbClr val="000000"/>
                </a:solidFill>
              </a:rPr>
              <a:t> myozinová </a:t>
            </a:r>
            <a:r>
              <a:rPr lang="cs-CZ" altLang="cs-CZ" sz="1800" b="1" dirty="0" err="1">
                <a:solidFill>
                  <a:srgbClr val="000000"/>
                </a:solidFill>
              </a:rPr>
              <a:t>filamenta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pomocí</a:t>
            </a:r>
            <a:r>
              <a:rPr lang="cs-CZ" altLang="cs-CZ" sz="1800" b="1" dirty="0">
                <a:solidFill>
                  <a:srgbClr val="000000"/>
                </a:solidFill>
              </a:rPr>
              <a:t> myozinových můstků) </a:t>
            </a:r>
            <a:r>
              <a:rPr lang="cs-CZ" altLang="cs-CZ" sz="1800" dirty="0">
                <a:solidFill>
                  <a:srgbClr val="000000"/>
                </a:solidFill>
              </a:rPr>
              <a:t>– příčné pruhování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514349" y="179614"/>
            <a:ext cx="7543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Fyziologie svalu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27652" name="Picture 6" descr="stavba 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1775" b="813"/>
          <a:stretch>
            <a:fillRect/>
          </a:stretch>
        </p:blipFill>
        <p:spPr bwMode="auto">
          <a:xfrm>
            <a:off x="8368393" y="277586"/>
            <a:ext cx="3635113" cy="58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36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4228" y="212705"/>
            <a:ext cx="65685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</a:rPr>
              <a:t>Svalová tkáň žíhaná (sarkoplasma - </a:t>
            </a:r>
            <a:r>
              <a:rPr lang="cs-CZ" sz="1600" dirty="0" err="1">
                <a:latin typeface="Arial" panose="020B0604020202020204" pitchFamily="34" charset="0"/>
              </a:rPr>
              <a:t>cyto</a:t>
            </a:r>
            <a:r>
              <a:rPr lang="cs-CZ" sz="1600" dirty="0">
                <a:latin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</a:rPr>
              <a:t>sarkozómy</a:t>
            </a:r>
            <a:r>
              <a:rPr lang="cs-CZ" sz="1600" dirty="0">
                <a:latin typeface="Arial" panose="020B0604020202020204" pitchFamily="34" charset="0"/>
              </a:rPr>
              <a:t> - </a:t>
            </a:r>
            <a:r>
              <a:rPr lang="cs-CZ" sz="1600" dirty="0" err="1">
                <a:latin typeface="Arial" panose="020B0604020202020204" pitchFamily="34" charset="0"/>
              </a:rPr>
              <a:t>mito</a:t>
            </a:r>
            <a:r>
              <a:rPr lang="cs-CZ" sz="1600" dirty="0">
                <a:latin typeface="Arial" panose="020B0604020202020204" pitchFamily="34" charset="0"/>
              </a:rPr>
              <a:t>), uspořádání sarkoplasmatického retikula a proužků</a:t>
            </a:r>
          </a:p>
          <a:p>
            <a:r>
              <a:rPr lang="cs-CZ" sz="1600" dirty="0">
                <a:latin typeface="Arial" panose="020B0604020202020204" pitchFamily="34" charset="0"/>
              </a:rPr>
              <a:t>•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Sarkoplazmatické retikulum </a:t>
            </a:r>
            <a:r>
              <a:rPr lang="cs-CZ" sz="1600" dirty="0">
                <a:latin typeface="Arial" panose="020B0604020202020204" pitchFamily="34" charset="0"/>
              </a:rPr>
              <a:t>–v sarkoplazmě svalových vláken, hladké endoplazmatické retikulum–</a:t>
            </a:r>
          </a:p>
          <a:p>
            <a:r>
              <a:rPr lang="cs-CZ" sz="1600" dirty="0">
                <a:latin typeface="Arial" panose="020B0604020202020204" pitchFamily="34" charset="0"/>
              </a:rPr>
              <a:t>Specializace na 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segregaci kalciových iontů–rozvětvené cisterny a tubuly</a:t>
            </a:r>
            <a:r>
              <a:rPr lang="cs-CZ" sz="1600" dirty="0">
                <a:latin typeface="Arial" panose="020B0604020202020204" pitchFamily="34" charset="0"/>
              </a:rPr>
              <a:t> obklopující jednotlivé myofibrily, </a:t>
            </a:r>
          </a:p>
          <a:p>
            <a:r>
              <a:rPr lang="cs-CZ" sz="1600" dirty="0">
                <a:latin typeface="Arial" panose="020B0604020202020204" pitchFamily="34" charset="0"/>
              </a:rPr>
              <a:t>tubuly orientovány longitudinálně ve svalovém vláknu,–příčně uložené do 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H proužku–Terminální </a:t>
            </a:r>
            <a:r>
              <a:rPr lang="cs-CZ" sz="1600" dirty="0">
                <a:latin typeface="Arial" panose="020B0604020202020204" pitchFamily="34" charset="0"/>
              </a:rPr>
              <a:t>rozšířeniny sarkoplasmatického retikula, na úrovni spojení A </a:t>
            </a:r>
            <a:r>
              <a:rPr lang="cs-CZ" sz="1600" dirty="0" err="1">
                <a:latin typeface="Arial" panose="020B0604020202020204" pitchFamily="34" charset="0"/>
              </a:rPr>
              <a:t>a</a:t>
            </a:r>
            <a:r>
              <a:rPr lang="cs-CZ" sz="1600" dirty="0">
                <a:latin typeface="Arial" panose="020B0604020202020204" pitchFamily="34" charset="0"/>
              </a:rPr>
              <a:t> I proužku, na každé straně T tubulu•</a:t>
            </a:r>
          </a:p>
          <a:p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Sarkolema</a:t>
            </a:r>
            <a:r>
              <a:rPr lang="cs-CZ" sz="1600" dirty="0">
                <a:latin typeface="Arial" panose="020B0604020202020204" pitchFamily="34" charset="0"/>
              </a:rPr>
              <a:t>–Příčné tubuly (T tubuly) – tubulární invaginace sarkolemy penetrující do svalového vlákna v oblasti spojení mezi A </a:t>
            </a:r>
            <a:r>
              <a:rPr lang="cs-CZ" sz="1600" dirty="0" err="1">
                <a:latin typeface="Arial" panose="020B0604020202020204" pitchFamily="34" charset="0"/>
              </a:rPr>
              <a:t>a</a:t>
            </a:r>
            <a:r>
              <a:rPr lang="cs-CZ" sz="1600" dirty="0">
                <a:latin typeface="Arial" panose="020B0604020202020204" pitchFamily="34" charset="0"/>
              </a:rPr>
              <a:t> I proužkem, na povrchu myofibril–</a:t>
            </a:r>
          </a:p>
          <a:p>
            <a:r>
              <a:rPr lang="cs-CZ" sz="1600" dirty="0">
                <a:latin typeface="Arial" panose="020B0604020202020204" pitchFamily="34" charset="0"/>
              </a:rPr>
              <a:t>Triáda: specializovaný komplex 2 terminální cisterny a 1 T tubulus, význam pro zahájení svalové kontrakce, </a:t>
            </a:r>
            <a:r>
              <a:rPr lang="cs-CZ" sz="1600" dirty="0" err="1">
                <a:latin typeface="Arial" panose="020B0604020202020204" pitchFamily="34" charset="0"/>
              </a:rPr>
              <a:t>sarkomera</a:t>
            </a:r>
            <a:r>
              <a:rPr lang="cs-CZ" sz="1600" dirty="0">
                <a:latin typeface="Arial" panose="020B0604020202020204" pitchFamily="34" charset="0"/>
              </a:rPr>
              <a:t> od Z-Z linie – </a:t>
            </a:r>
            <a:r>
              <a:rPr lang="cs-CZ" sz="1600" dirty="0" err="1">
                <a:latin typeface="Arial" panose="020B0604020202020204" pitchFamily="34" charset="0"/>
              </a:rPr>
              <a:t>telofragma</a:t>
            </a:r>
            <a:r>
              <a:rPr lang="cs-CZ" sz="1600" dirty="0">
                <a:latin typeface="Arial" panose="020B0604020202020204" pitchFamily="34" charset="0"/>
              </a:rPr>
              <a:t> (Z linie - </a:t>
            </a:r>
            <a:r>
              <a:rPr lang="cs-CZ" sz="1600" dirty="0" err="1">
                <a:latin typeface="Arial" panose="020B0604020202020204" pitchFamily="34" charset="0"/>
              </a:rPr>
              <a:t>Hensenův</a:t>
            </a:r>
            <a:r>
              <a:rPr lang="cs-CZ" sz="1600" dirty="0">
                <a:latin typeface="Arial" panose="020B0604020202020204" pitchFamily="34" charset="0"/>
              </a:rPr>
              <a:t> proužek)</a:t>
            </a:r>
            <a:endParaRPr lang="cs-CZ" sz="1600" dirty="0"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298" y="421419"/>
            <a:ext cx="4411865" cy="616226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10"/>
    </mc:Choice>
    <mc:Fallback xmlns="">
      <p:transition spd="slow" advTm="18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52401" y="598944"/>
            <a:ext cx="49530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Povrchová membrána </a:t>
            </a:r>
            <a:r>
              <a:rPr lang="cs-CZ" altLang="cs-CZ" sz="1800" dirty="0">
                <a:solidFill>
                  <a:srgbClr val="000000"/>
                </a:solidFill>
              </a:rPr>
              <a:t>(sarkolema)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Sarkoplazmatické retikulum </a:t>
            </a:r>
            <a:r>
              <a:rPr lang="cs-CZ" altLang="cs-CZ" sz="1800" dirty="0">
                <a:solidFill>
                  <a:srgbClr val="000000"/>
                </a:solidFill>
              </a:rPr>
              <a:t>(podélné tubuly až váčky)</a:t>
            </a:r>
            <a:r>
              <a:rPr lang="cs-CZ" altLang="cs-CZ" sz="1800" b="1" dirty="0">
                <a:solidFill>
                  <a:srgbClr val="000000"/>
                </a:solidFill>
              </a:rPr>
              <a:t> a příčné tubuly </a:t>
            </a:r>
            <a:r>
              <a:rPr lang="cs-CZ" altLang="cs-CZ" sz="1800" dirty="0">
                <a:solidFill>
                  <a:srgbClr val="000000"/>
                </a:solidFill>
              </a:rPr>
              <a:t>(T-tubuly)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Ca</a:t>
            </a:r>
            <a:r>
              <a:rPr lang="cs-CZ" altLang="cs-CZ" sz="1800" b="1" baseline="40000" dirty="0">
                <a:solidFill>
                  <a:srgbClr val="000000"/>
                </a:solidFill>
              </a:rPr>
              <a:t>2+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inhibuje</a:t>
            </a:r>
            <a:r>
              <a:rPr lang="cs-CZ" altLang="cs-CZ" sz="1800" b="1" dirty="0">
                <a:solidFill>
                  <a:srgbClr val="000000"/>
                </a:solidFill>
              </a:rPr>
              <a:t> troponin, </a:t>
            </a:r>
            <a:r>
              <a:rPr lang="cs-CZ" altLang="cs-CZ" sz="1800" dirty="0">
                <a:solidFill>
                  <a:srgbClr val="000000"/>
                </a:solidFill>
              </a:rPr>
              <a:t>který </a:t>
            </a:r>
            <a:r>
              <a:rPr lang="cs-CZ" altLang="cs-CZ" sz="1800" b="1" dirty="0">
                <a:solidFill>
                  <a:srgbClr val="000000"/>
                </a:solidFill>
              </a:rPr>
              <a:t>blokuje </a:t>
            </a:r>
            <a:r>
              <a:rPr lang="cs-CZ" altLang="cs-CZ" sz="1800" dirty="0">
                <a:solidFill>
                  <a:srgbClr val="000000"/>
                </a:solidFill>
              </a:rPr>
              <a:t>připojení hlavice</a:t>
            </a:r>
            <a:r>
              <a:rPr lang="cs-CZ" altLang="cs-CZ" sz="1800" b="1" dirty="0">
                <a:solidFill>
                  <a:srgbClr val="000000"/>
                </a:solidFill>
              </a:rPr>
              <a:t> myozinových můstků, </a:t>
            </a:r>
            <a:r>
              <a:rPr lang="cs-CZ" altLang="cs-CZ" sz="1800" dirty="0">
                <a:solidFill>
                  <a:srgbClr val="000000"/>
                </a:solidFill>
              </a:rPr>
              <a:t>hlavice mění úhel připojení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Nervosvalová (motorická)  ploténka </a:t>
            </a:r>
            <a:r>
              <a:rPr lang="cs-CZ" altLang="cs-CZ" sz="1800" dirty="0">
                <a:solidFill>
                  <a:srgbClr val="000000"/>
                </a:solidFill>
              </a:rPr>
              <a:t>– větší synapse – </a:t>
            </a:r>
            <a:r>
              <a:rPr lang="cs-CZ" altLang="cs-CZ" sz="1800" b="1" dirty="0">
                <a:solidFill>
                  <a:srgbClr val="000000"/>
                </a:solidFill>
              </a:rPr>
              <a:t>acetylcholin</a:t>
            </a:r>
            <a:r>
              <a:rPr lang="cs-CZ" altLang="cs-CZ" sz="1800" dirty="0">
                <a:solidFill>
                  <a:srgbClr val="000000"/>
                </a:solidFill>
              </a:rPr>
              <a:t> (kurare blokuje reaktivní místa), botulin blokuje uvolnění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acetylcholinu)</a:t>
            </a: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Motorická jednotka </a:t>
            </a:r>
            <a:r>
              <a:rPr lang="cs-CZ" altLang="cs-CZ" sz="1800" dirty="0">
                <a:solidFill>
                  <a:srgbClr val="000000"/>
                </a:solidFill>
              </a:rPr>
              <a:t>– rozvětvení axonu na vlákna</a:t>
            </a:r>
          </a:p>
        </p:txBody>
      </p:sp>
      <p:pic>
        <p:nvPicPr>
          <p:cNvPr id="28675" name="Picture 5" descr="ultrastavba 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7161" b="9155"/>
          <a:stretch>
            <a:fillRect/>
          </a:stretch>
        </p:blipFill>
        <p:spPr bwMode="auto">
          <a:xfrm>
            <a:off x="7086600" y="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ultrastavba 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90845" r="3581"/>
          <a:stretch>
            <a:fillRect/>
          </a:stretch>
        </p:blipFill>
        <p:spPr bwMode="auto">
          <a:xfrm>
            <a:off x="3048000" y="152400"/>
            <a:ext cx="40274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myozin můst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1"/>
            <a:ext cx="3200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nervosval pl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479801"/>
            <a:ext cx="269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ultrastavba aktin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8"/>
          <a:stretch>
            <a:fillRect/>
          </a:stretch>
        </p:blipFill>
        <p:spPr bwMode="auto">
          <a:xfrm>
            <a:off x="7467600" y="5589589"/>
            <a:ext cx="32004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96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397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Přenos vzruchu a mechanismus kontrakce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762" y="749635"/>
            <a:ext cx="11606211" cy="389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C00000"/>
                </a:solidFill>
              </a:rPr>
              <a:t>Nervosvalová ploténka: </a:t>
            </a:r>
          </a:p>
          <a:p>
            <a:pPr marL="0" indent="0">
              <a:buNone/>
            </a:pPr>
            <a:r>
              <a:rPr lang="cs-CZ" sz="2400" dirty="0"/>
              <a:t>motorické nervové vlákno – </a:t>
            </a:r>
            <a:r>
              <a:rPr lang="cs-CZ" sz="2400" dirty="0">
                <a:solidFill>
                  <a:srgbClr val="C00000"/>
                </a:solidFill>
              </a:rPr>
              <a:t>acetylcholin</a:t>
            </a:r>
            <a:r>
              <a:rPr lang="cs-CZ" sz="2400" dirty="0"/>
              <a:t> – depolarizace sarkolemy – přenos depolarizace na sarkoplazmatické retikulum – vylití Ca</a:t>
            </a:r>
            <a:r>
              <a:rPr lang="cs-CZ" sz="2400" baseline="30000" dirty="0"/>
              <a:t>2+</a:t>
            </a:r>
            <a:r>
              <a:rPr lang="cs-CZ" sz="2400" dirty="0"/>
              <a:t> - vazba na troponin – změna prostorové konfigurace </a:t>
            </a:r>
            <a:r>
              <a:rPr lang="cs-CZ" sz="2400" dirty="0">
                <a:solidFill>
                  <a:srgbClr val="C00000"/>
                </a:solidFill>
              </a:rPr>
              <a:t>troponin- </a:t>
            </a:r>
            <a:r>
              <a:rPr lang="cs-CZ" sz="2400" dirty="0" err="1">
                <a:solidFill>
                  <a:srgbClr val="C00000"/>
                </a:solidFill>
              </a:rPr>
              <a:t>tropomyozinového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komplexu - uvolnění vazebného místa pro aktin – vazba aktinu na myozin – posun tenkého </a:t>
            </a:r>
            <a:r>
              <a:rPr lang="cs-CZ" sz="2400" dirty="0" err="1"/>
              <a:t>filamenta</a:t>
            </a:r>
            <a:r>
              <a:rPr lang="cs-CZ" sz="2400" dirty="0"/>
              <a:t> do středu </a:t>
            </a:r>
            <a:r>
              <a:rPr lang="cs-CZ" sz="2400" dirty="0" err="1"/>
              <a:t>sarkomery</a:t>
            </a:r>
            <a:r>
              <a:rPr lang="cs-CZ" sz="2400" dirty="0"/>
              <a:t> </a:t>
            </a:r>
            <a:r>
              <a:rPr lang="cs-CZ" dirty="0"/>
              <a:t>– kontrakce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5092700" y="3236241"/>
            <a:ext cx="6805734" cy="36217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1762" y="4025900"/>
            <a:ext cx="4858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Zastavení impulzu -  konec depolarizace Ca</a:t>
            </a:r>
            <a:r>
              <a:rPr lang="cs-CZ" sz="2400" baseline="30000" dirty="0"/>
              <a:t>2+</a:t>
            </a:r>
            <a:r>
              <a:rPr lang="cs-CZ" sz="2400" dirty="0"/>
              <a:t> ze sarkoplasmy na </a:t>
            </a:r>
            <a:r>
              <a:rPr lang="cs-CZ" sz="2400" dirty="0" err="1"/>
              <a:t>sarkopl</a:t>
            </a:r>
            <a:r>
              <a:rPr lang="cs-CZ" sz="2400" dirty="0"/>
              <a:t>. retikulum – obnova troponin – </a:t>
            </a:r>
            <a:r>
              <a:rPr lang="cs-CZ" sz="2400" dirty="0" err="1"/>
              <a:t>tropomyozinového</a:t>
            </a:r>
            <a:r>
              <a:rPr lang="cs-CZ" sz="2400" dirty="0"/>
              <a:t> komplexu - pasivní návrat filament do </a:t>
            </a:r>
            <a:r>
              <a:rPr lang="cs-CZ" sz="2400" dirty="0" err="1"/>
              <a:t>relax</a:t>
            </a:r>
            <a:r>
              <a:rPr lang="cs-CZ" sz="2400" dirty="0"/>
              <a:t>. stavu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58"/>
    </mc:Choice>
    <mc:Fallback xmlns="">
      <p:transition spd="slow" advTm="15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47650" y="358776"/>
            <a:ext cx="5614307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Hladký sval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Tenká aktinová </a:t>
            </a:r>
            <a:r>
              <a:rPr lang="cs-CZ" altLang="cs-CZ" sz="1800" b="1" dirty="0" err="1">
                <a:solidFill>
                  <a:srgbClr val="000000"/>
                </a:solidFill>
              </a:rPr>
              <a:t>filamenta</a:t>
            </a:r>
            <a:r>
              <a:rPr lang="cs-CZ" altLang="cs-CZ" sz="1800" b="1" dirty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bez sarkoplazmatického retikula,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pomalá kontrakce.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Varikozity – </a:t>
            </a:r>
            <a:r>
              <a:rPr lang="cs-CZ" altLang="cs-CZ" sz="1800" dirty="0">
                <a:solidFill>
                  <a:srgbClr val="000000"/>
                </a:solidFill>
              </a:rPr>
              <a:t>zakončení nervů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(korálky na niti).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Některé bez podnětů</a:t>
            </a:r>
            <a:r>
              <a:rPr lang="cs-CZ" altLang="cs-CZ" sz="1800" b="1" dirty="0">
                <a:solidFill>
                  <a:srgbClr val="000000"/>
                </a:solidFill>
              </a:rPr>
              <a:t> – </a:t>
            </a:r>
            <a:r>
              <a:rPr lang="cs-CZ" altLang="cs-CZ" sz="1800" b="1" dirty="0" err="1">
                <a:solidFill>
                  <a:srgbClr val="000000"/>
                </a:solidFill>
              </a:rPr>
              <a:t>myogenní</a:t>
            </a:r>
            <a:r>
              <a:rPr lang="cs-CZ" altLang="cs-CZ" sz="1800" b="1" dirty="0">
                <a:solidFill>
                  <a:srgbClr val="000000"/>
                </a:solidFill>
              </a:rPr>
              <a:t> kontrakce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dirty="0" err="1">
                <a:solidFill>
                  <a:srgbClr val="000000"/>
                </a:solidFill>
              </a:rPr>
              <a:t>vzrušiče</a:t>
            </a:r>
            <a:r>
              <a:rPr lang="cs-CZ" altLang="cs-CZ" sz="1800" dirty="0">
                <a:solidFill>
                  <a:srgbClr val="000000"/>
                </a:solidFill>
              </a:rPr>
              <a:t>  se schopností</a:t>
            </a:r>
            <a:r>
              <a:rPr lang="cs-CZ" altLang="cs-CZ" sz="1800" b="1" dirty="0">
                <a:solidFill>
                  <a:srgbClr val="000000"/>
                </a:solidFill>
              </a:rPr>
              <a:t> spontánní depolarizace.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</p:txBody>
      </p:sp>
      <p:pic>
        <p:nvPicPr>
          <p:cNvPr id="29699" name="Picture 5" descr="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0"/>
          <a:stretch>
            <a:fillRect/>
          </a:stretch>
        </p:blipFill>
        <p:spPr bwMode="auto">
          <a:xfrm>
            <a:off x="8691854" y="128289"/>
            <a:ext cx="2863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78831" r="66589"/>
          <a:stretch>
            <a:fillRect/>
          </a:stretch>
        </p:blipFill>
        <p:spPr bwMode="auto">
          <a:xfrm>
            <a:off x="6855084" y="1061739"/>
            <a:ext cx="1295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06" y="3484665"/>
            <a:ext cx="4923194" cy="316637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72150" y="4724781"/>
            <a:ext cx="6645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Buňky hladké svaloviny a jejich inervace. Aktin s myozinem netvoří viditelné proužkování. Mediátory se vylévají z varikozit</a:t>
            </a:r>
          </a:p>
          <a:p>
            <a:r>
              <a:rPr lang="cs-CZ" dirty="0"/>
              <a:t>vegetativních nervů do prostoru kolem svalových buněk.</a:t>
            </a:r>
          </a:p>
        </p:txBody>
      </p:sp>
    </p:spTree>
    <p:extLst>
      <p:ext uri="{BB962C8B-B14F-4D97-AF65-F5344CB8AC3E}">
        <p14:creationId xmlns:p14="http://schemas.microsoft.com/office/powerpoint/2010/main" val="464380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86492" y="686382"/>
            <a:ext cx="1086394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Srdeční sval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Příčně pruhovaný, mnohem delší akční potenciál než u kosterního svalu. Časté gap </a:t>
            </a:r>
            <a:r>
              <a:rPr lang="cs-CZ" altLang="cs-CZ" dirty="0" err="1">
                <a:solidFill>
                  <a:srgbClr val="000000"/>
                </a:solidFill>
              </a:rPr>
              <a:t>junctions</a:t>
            </a:r>
            <a:r>
              <a:rPr lang="cs-CZ" altLang="cs-CZ" dirty="0">
                <a:solidFill>
                  <a:srgbClr val="000000"/>
                </a:solidFill>
              </a:rPr>
              <a:t> – přenos akčního potenciálu z buňky na buňku.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Buňky s </a:t>
            </a:r>
            <a:r>
              <a:rPr lang="cs-CZ" altLang="cs-CZ" dirty="0" err="1">
                <a:solidFill>
                  <a:srgbClr val="000000"/>
                </a:solidFill>
              </a:rPr>
              <a:t>autorytmicitou</a:t>
            </a:r>
            <a:r>
              <a:rPr lang="cs-CZ" altLang="cs-CZ" dirty="0">
                <a:solidFill>
                  <a:srgbClr val="000000"/>
                </a:solidFill>
              </a:rPr>
              <a:t> – </a:t>
            </a:r>
            <a:r>
              <a:rPr lang="cs-CZ" altLang="cs-CZ" dirty="0" err="1">
                <a:solidFill>
                  <a:srgbClr val="000000"/>
                </a:solidFill>
              </a:rPr>
              <a:t>vzrušiče</a:t>
            </a:r>
            <a:r>
              <a:rPr lang="cs-CZ" altLang="cs-CZ" dirty="0">
                <a:solidFill>
                  <a:srgbClr val="000000"/>
                </a:solidFill>
              </a:rPr>
              <a:t> – </a:t>
            </a:r>
            <a:r>
              <a:rPr lang="cs-CZ" altLang="cs-CZ" b="1" dirty="0" err="1">
                <a:solidFill>
                  <a:srgbClr val="000000"/>
                </a:solidFill>
              </a:rPr>
              <a:t>myogenní</a:t>
            </a:r>
            <a:r>
              <a:rPr lang="cs-CZ" altLang="cs-CZ" b="1" dirty="0">
                <a:solidFill>
                  <a:srgbClr val="000000"/>
                </a:solidFill>
              </a:rPr>
              <a:t> srdce (měkkýši, hmyz, obratlovci) </a:t>
            </a:r>
            <a:r>
              <a:rPr lang="cs-CZ" altLang="cs-CZ" dirty="0">
                <a:solidFill>
                  <a:srgbClr val="000000"/>
                </a:solidFill>
              </a:rPr>
              <a:t>– viz srdce v cévní soustavě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Neurogenní srdce </a:t>
            </a:r>
            <a:r>
              <a:rPr lang="cs-CZ" altLang="cs-CZ" dirty="0">
                <a:solidFill>
                  <a:srgbClr val="000000"/>
                </a:solidFill>
              </a:rPr>
              <a:t>(krabi, pavouci)</a:t>
            </a:r>
            <a:r>
              <a:rPr lang="cs-CZ" altLang="cs-CZ" b="1" dirty="0">
                <a:solidFill>
                  <a:srgbClr val="000000"/>
                </a:solidFill>
              </a:rPr>
              <a:t> – </a:t>
            </a:r>
            <a:r>
              <a:rPr lang="cs-CZ" altLang="cs-CZ" dirty="0">
                <a:solidFill>
                  <a:srgbClr val="000000"/>
                </a:solidFill>
              </a:rPr>
              <a:t>původ srdečních rytmů</a:t>
            </a:r>
            <a:r>
              <a:rPr lang="cs-CZ" altLang="cs-CZ" b="1" dirty="0">
                <a:solidFill>
                  <a:srgbClr val="000000"/>
                </a:solidFill>
              </a:rPr>
              <a:t> z aktivních neuronů v srdečním gangliu </a:t>
            </a:r>
            <a:r>
              <a:rPr lang="cs-CZ" altLang="cs-CZ" dirty="0">
                <a:solidFill>
                  <a:srgbClr val="000000"/>
                </a:solidFill>
              </a:rPr>
              <a:t>u myokardu.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58133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900</Words>
  <Application>Microsoft Office PowerPoint</Application>
  <PresentationFormat>Širokoúhlá obrazovka</PresentationFormat>
  <Paragraphs>80</Paragraphs>
  <Slides>12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4" baseType="lpstr">
      <vt:lpstr>Arial</vt:lpstr>
      <vt:lpstr>Výchozí návrh</vt:lpstr>
      <vt:lpstr>Prezentace aplikace PowerPoint</vt:lpstr>
      <vt:lpstr>Prezentace aplikace PowerPoint</vt:lpstr>
      <vt:lpstr>Ad 3.Svalový pohyb</vt:lpstr>
      <vt:lpstr>Prezentace aplikace PowerPoint</vt:lpstr>
      <vt:lpstr>Prezentace aplikace PowerPoint</vt:lpstr>
      <vt:lpstr>Prezentace aplikace PowerPoint</vt:lpstr>
      <vt:lpstr>Přenos vzruchu a mechanismus kontrakce</vt:lpstr>
      <vt:lpstr>Prezentace aplikace PowerPoint</vt:lpstr>
      <vt:lpstr>Prezentace aplikace PowerPoint</vt:lpstr>
      <vt:lpstr>Mechanismus kontrakce srdeční svaloviny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Alena Žákovská</cp:lastModifiedBy>
  <cp:revision>10</cp:revision>
  <dcterms:created xsi:type="dcterms:W3CDTF">2020-12-21T17:04:18Z</dcterms:created>
  <dcterms:modified xsi:type="dcterms:W3CDTF">2023-11-30T14:09:31Z</dcterms:modified>
</cp:coreProperties>
</file>