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0A2EF7-E3EA-45BB-804A-A35453ACED27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4A571BD-2553-4651-8D5C-20AE854C57D0}">
      <dgm:prSet/>
      <dgm:spPr/>
      <dgm:t>
        <a:bodyPr/>
        <a:lstStyle/>
        <a:p>
          <a:r>
            <a:rPr lang="cs-CZ"/>
            <a:t>Humorální – pomalý proces, nelokalizovatelný, tkáně reagují na specifický hormon, uplatnění při adaptačních dějích</a:t>
          </a:r>
          <a:endParaRPr lang="en-US"/>
        </a:p>
      </dgm:t>
    </dgm:pt>
    <dgm:pt modelId="{9B66077C-3FE0-4C0D-99F8-83ED34977171}" type="parTrans" cxnId="{E8F5A78E-B83F-4F87-B9E5-B8E80E171AF1}">
      <dgm:prSet/>
      <dgm:spPr/>
      <dgm:t>
        <a:bodyPr/>
        <a:lstStyle/>
        <a:p>
          <a:endParaRPr lang="en-US"/>
        </a:p>
      </dgm:t>
    </dgm:pt>
    <dgm:pt modelId="{257F3ABF-3610-451E-9837-DBDDE66DAB25}" type="sibTrans" cxnId="{E8F5A78E-B83F-4F87-B9E5-B8E80E171AF1}">
      <dgm:prSet/>
      <dgm:spPr/>
      <dgm:t>
        <a:bodyPr/>
        <a:lstStyle/>
        <a:p>
          <a:endParaRPr lang="en-US"/>
        </a:p>
      </dgm:t>
    </dgm:pt>
    <dgm:pt modelId="{2B43A3DE-D65C-47FA-B5D2-62BD86373665}">
      <dgm:prSet/>
      <dgm:spPr/>
      <dgm:t>
        <a:bodyPr/>
        <a:lstStyle/>
        <a:p>
          <a:r>
            <a:rPr lang="cs-CZ"/>
            <a:t>Vzrušivá – rychlý vznik i rychlé vymizení, účinek zaměřený na cílový reflektor</a:t>
          </a:r>
          <a:endParaRPr lang="en-US"/>
        </a:p>
      </dgm:t>
    </dgm:pt>
    <dgm:pt modelId="{7CA9DBFD-6C76-4591-88E7-E3B5386222D2}" type="parTrans" cxnId="{89021088-E317-44A9-92BB-13D3137AA3E9}">
      <dgm:prSet/>
      <dgm:spPr/>
      <dgm:t>
        <a:bodyPr/>
        <a:lstStyle/>
        <a:p>
          <a:endParaRPr lang="en-US"/>
        </a:p>
      </dgm:t>
    </dgm:pt>
    <dgm:pt modelId="{89BCD270-10B2-4748-B447-F8CEFDC21CF7}" type="sibTrans" cxnId="{89021088-E317-44A9-92BB-13D3137AA3E9}">
      <dgm:prSet/>
      <dgm:spPr/>
      <dgm:t>
        <a:bodyPr/>
        <a:lstStyle/>
        <a:p>
          <a:endParaRPr lang="en-US"/>
        </a:p>
      </dgm:t>
    </dgm:pt>
    <dgm:pt modelId="{8C55C44B-34AD-4F45-B613-0A4805516119}">
      <dgm:prSet/>
      <dgm:spPr/>
      <dgm:t>
        <a:bodyPr/>
        <a:lstStyle/>
        <a:p>
          <a:r>
            <a:rPr lang="cs-CZ"/>
            <a:t>Společné znaky: mechanismus přenosu na výkonný prvek, smíšené regulační soustavy (hypotalamo-hypofyzární systém u obratlovců)</a:t>
          </a:r>
          <a:endParaRPr lang="en-US"/>
        </a:p>
      </dgm:t>
    </dgm:pt>
    <dgm:pt modelId="{F2F19559-1BBE-436C-8EFA-7DB0D2530E17}" type="parTrans" cxnId="{487399E5-7435-4C28-84E4-DB1C6606D5DD}">
      <dgm:prSet/>
      <dgm:spPr/>
      <dgm:t>
        <a:bodyPr/>
        <a:lstStyle/>
        <a:p>
          <a:endParaRPr lang="en-US"/>
        </a:p>
      </dgm:t>
    </dgm:pt>
    <dgm:pt modelId="{7B9D7C52-079F-4E42-A872-E650A1C1E954}" type="sibTrans" cxnId="{487399E5-7435-4C28-84E4-DB1C6606D5DD}">
      <dgm:prSet/>
      <dgm:spPr/>
      <dgm:t>
        <a:bodyPr/>
        <a:lstStyle/>
        <a:p>
          <a:endParaRPr lang="en-US"/>
        </a:p>
      </dgm:t>
    </dgm:pt>
    <dgm:pt modelId="{B17DCEAA-3B74-4D64-B0AA-1FC9E5DD3217}" type="pres">
      <dgm:prSet presAssocID="{860A2EF7-E3EA-45BB-804A-A35453ACED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ECA303-22D6-4D68-8EFD-BF9661EE0C19}" type="pres">
      <dgm:prSet presAssocID="{A4A571BD-2553-4651-8D5C-20AE854C57D0}" presName="hierRoot1" presStyleCnt="0"/>
      <dgm:spPr/>
    </dgm:pt>
    <dgm:pt modelId="{3FE53C1C-B6DF-4FE2-BB90-EBBA45112B75}" type="pres">
      <dgm:prSet presAssocID="{A4A571BD-2553-4651-8D5C-20AE854C57D0}" presName="composite" presStyleCnt="0"/>
      <dgm:spPr/>
    </dgm:pt>
    <dgm:pt modelId="{2C326BF2-28D0-4418-ABCE-76B7213F1D11}" type="pres">
      <dgm:prSet presAssocID="{A4A571BD-2553-4651-8D5C-20AE854C57D0}" presName="background" presStyleLbl="node0" presStyleIdx="0" presStyleCnt="3"/>
      <dgm:spPr/>
    </dgm:pt>
    <dgm:pt modelId="{A919DE3B-DB14-4127-A69C-E62BB8C7771C}" type="pres">
      <dgm:prSet presAssocID="{A4A571BD-2553-4651-8D5C-20AE854C57D0}" presName="text" presStyleLbl="fgAcc0" presStyleIdx="0" presStyleCnt="3">
        <dgm:presLayoutVars>
          <dgm:chPref val="3"/>
        </dgm:presLayoutVars>
      </dgm:prSet>
      <dgm:spPr/>
    </dgm:pt>
    <dgm:pt modelId="{0457491A-438E-4B8F-B7C7-56F4305B5511}" type="pres">
      <dgm:prSet presAssocID="{A4A571BD-2553-4651-8D5C-20AE854C57D0}" presName="hierChild2" presStyleCnt="0"/>
      <dgm:spPr/>
    </dgm:pt>
    <dgm:pt modelId="{5675871A-9632-49B1-B396-066A67A65198}" type="pres">
      <dgm:prSet presAssocID="{2B43A3DE-D65C-47FA-B5D2-62BD86373665}" presName="hierRoot1" presStyleCnt="0"/>
      <dgm:spPr/>
    </dgm:pt>
    <dgm:pt modelId="{A84ED31D-5BEC-418A-85C1-E70D309C386C}" type="pres">
      <dgm:prSet presAssocID="{2B43A3DE-D65C-47FA-B5D2-62BD86373665}" presName="composite" presStyleCnt="0"/>
      <dgm:spPr/>
    </dgm:pt>
    <dgm:pt modelId="{5A6FB6C9-CD15-4BDD-ABBA-44831B03A778}" type="pres">
      <dgm:prSet presAssocID="{2B43A3DE-D65C-47FA-B5D2-62BD86373665}" presName="background" presStyleLbl="node0" presStyleIdx="1" presStyleCnt="3"/>
      <dgm:spPr/>
    </dgm:pt>
    <dgm:pt modelId="{F611B068-5580-4D2E-92BC-E9DCD5536879}" type="pres">
      <dgm:prSet presAssocID="{2B43A3DE-D65C-47FA-B5D2-62BD86373665}" presName="text" presStyleLbl="fgAcc0" presStyleIdx="1" presStyleCnt="3">
        <dgm:presLayoutVars>
          <dgm:chPref val="3"/>
        </dgm:presLayoutVars>
      </dgm:prSet>
      <dgm:spPr/>
    </dgm:pt>
    <dgm:pt modelId="{D4BD5BE7-F9E8-4F8C-A979-7BFC8A5D3D73}" type="pres">
      <dgm:prSet presAssocID="{2B43A3DE-D65C-47FA-B5D2-62BD86373665}" presName="hierChild2" presStyleCnt="0"/>
      <dgm:spPr/>
    </dgm:pt>
    <dgm:pt modelId="{CB77B4BC-B3E4-4AF6-9126-96364CE7A262}" type="pres">
      <dgm:prSet presAssocID="{8C55C44B-34AD-4F45-B613-0A4805516119}" presName="hierRoot1" presStyleCnt="0"/>
      <dgm:spPr/>
    </dgm:pt>
    <dgm:pt modelId="{68539C5A-73D2-4243-9EDD-A7DB3C9B0238}" type="pres">
      <dgm:prSet presAssocID="{8C55C44B-34AD-4F45-B613-0A4805516119}" presName="composite" presStyleCnt="0"/>
      <dgm:spPr/>
    </dgm:pt>
    <dgm:pt modelId="{62C21E6A-D0B0-4807-9BF3-61CDCA2A7A88}" type="pres">
      <dgm:prSet presAssocID="{8C55C44B-34AD-4F45-B613-0A4805516119}" presName="background" presStyleLbl="node0" presStyleIdx="2" presStyleCnt="3"/>
      <dgm:spPr/>
    </dgm:pt>
    <dgm:pt modelId="{46A7045A-5C60-4753-916B-7B56B68B22D5}" type="pres">
      <dgm:prSet presAssocID="{8C55C44B-34AD-4F45-B613-0A4805516119}" presName="text" presStyleLbl="fgAcc0" presStyleIdx="2" presStyleCnt="3">
        <dgm:presLayoutVars>
          <dgm:chPref val="3"/>
        </dgm:presLayoutVars>
      </dgm:prSet>
      <dgm:spPr/>
    </dgm:pt>
    <dgm:pt modelId="{E2DD36DE-3756-47EF-9BB3-B7C120FFC07C}" type="pres">
      <dgm:prSet presAssocID="{8C55C44B-34AD-4F45-B613-0A4805516119}" presName="hierChild2" presStyleCnt="0"/>
      <dgm:spPr/>
    </dgm:pt>
  </dgm:ptLst>
  <dgm:cxnLst>
    <dgm:cxn modelId="{2C8B3907-CA2C-4103-83EC-0AF745187443}" type="presOf" srcId="{A4A571BD-2553-4651-8D5C-20AE854C57D0}" destId="{A919DE3B-DB14-4127-A69C-E62BB8C7771C}" srcOrd="0" destOrd="0" presId="urn:microsoft.com/office/officeart/2005/8/layout/hierarchy1"/>
    <dgm:cxn modelId="{C2265944-CAD3-4BA4-9E43-4A5C0A9E8DD1}" type="presOf" srcId="{2B43A3DE-D65C-47FA-B5D2-62BD86373665}" destId="{F611B068-5580-4D2E-92BC-E9DCD5536879}" srcOrd="0" destOrd="0" presId="urn:microsoft.com/office/officeart/2005/8/layout/hierarchy1"/>
    <dgm:cxn modelId="{E9C3F856-E0A2-4066-B3DD-A524BCBC502A}" type="presOf" srcId="{860A2EF7-E3EA-45BB-804A-A35453ACED27}" destId="{B17DCEAA-3B74-4D64-B0AA-1FC9E5DD3217}" srcOrd="0" destOrd="0" presId="urn:microsoft.com/office/officeart/2005/8/layout/hierarchy1"/>
    <dgm:cxn modelId="{89021088-E317-44A9-92BB-13D3137AA3E9}" srcId="{860A2EF7-E3EA-45BB-804A-A35453ACED27}" destId="{2B43A3DE-D65C-47FA-B5D2-62BD86373665}" srcOrd="1" destOrd="0" parTransId="{7CA9DBFD-6C76-4591-88E7-E3B5386222D2}" sibTransId="{89BCD270-10B2-4748-B447-F8CEFDC21CF7}"/>
    <dgm:cxn modelId="{E8F5A78E-B83F-4F87-B9E5-B8E80E171AF1}" srcId="{860A2EF7-E3EA-45BB-804A-A35453ACED27}" destId="{A4A571BD-2553-4651-8D5C-20AE854C57D0}" srcOrd="0" destOrd="0" parTransId="{9B66077C-3FE0-4C0D-99F8-83ED34977171}" sibTransId="{257F3ABF-3610-451E-9837-DBDDE66DAB25}"/>
    <dgm:cxn modelId="{474623BC-1585-4C63-83F9-D13C4413E311}" type="presOf" srcId="{8C55C44B-34AD-4F45-B613-0A4805516119}" destId="{46A7045A-5C60-4753-916B-7B56B68B22D5}" srcOrd="0" destOrd="0" presId="urn:microsoft.com/office/officeart/2005/8/layout/hierarchy1"/>
    <dgm:cxn modelId="{487399E5-7435-4C28-84E4-DB1C6606D5DD}" srcId="{860A2EF7-E3EA-45BB-804A-A35453ACED27}" destId="{8C55C44B-34AD-4F45-B613-0A4805516119}" srcOrd="2" destOrd="0" parTransId="{F2F19559-1BBE-436C-8EFA-7DB0D2530E17}" sibTransId="{7B9D7C52-079F-4E42-A872-E650A1C1E954}"/>
    <dgm:cxn modelId="{3C933C5A-FDC2-4574-933D-F13EBFC134A5}" type="presParOf" srcId="{B17DCEAA-3B74-4D64-B0AA-1FC9E5DD3217}" destId="{4AECA303-22D6-4D68-8EFD-BF9661EE0C19}" srcOrd="0" destOrd="0" presId="urn:microsoft.com/office/officeart/2005/8/layout/hierarchy1"/>
    <dgm:cxn modelId="{62F6D0A4-6B83-4E6D-820B-33D2F0B74063}" type="presParOf" srcId="{4AECA303-22D6-4D68-8EFD-BF9661EE0C19}" destId="{3FE53C1C-B6DF-4FE2-BB90-EBBA45112B75}" srcOrd="0" destOrd="0" presId="urn:microsoft.com/office/officeart/2005/8/layout/hierarchy1"/>
    <dgm:cxn modelId="{9734A5C9-8059-4591-A7FC-C2B2BE68DE13}" type="presParOf" srcId="{3FE53C1C-B6DF-4FE2-BB90-EBBA45112B75}" destId="{2C326BF2-28D0-4418-ABCE-76B7213F1D11}" srcOrd="0" destOrd="0" presId="urn:microsoft.com/office/officeart/2005/8/layout/hierarchy1"/>
    <dgm:cxn modelId="{D6FDAAB2-DD0C-4294-8F9A-17486E61484E}" type="presParOf" srcId="{3FE53C1C-B6DF-4FE2-BB90-EBBA45112B75}" destId="{A919DE3B-DB14-4127-A69C-E62BB8C7771C}" srcOrd="1" destOrd="0" presId="urn:microsoft.com/office/officeart/2005/8/layout/hierarchy1"/>
    <dgm:cxn modelId="{CFF707D0-38E8-4013-951A-330943004913}" type="presParOf" srcId="{4AECA303-22D6-4D68-8EFD-BF9661EE0C19}" destId="{0457491A-438E-4B8F-B7C7-56F4305B5511}" srcOrd="1" destOrd="0" presId="urn:microsoft.com/office/officeart/2005/8/layout/hierarchy1"/>
    <dgm:cxn modelId="{34554B3D-D553-41E2-AC8F-1D473FD29506}" type="presParOf" srcId="{B17DCEAA-3B74-4D64-B0AA-1FC9E5DD3217}" destId="{5675871A-9632-49B1-B396-066A67A65198}" srcOrd="1" destOrd="0" presId="urn:microsoft.com/office/officeart/2005/8/layout/hierarchy1"/>
    <dgm:cxn modelId="{B9BC967A-271A-441A-821A-01305B4E549C}" type="presParOf" srcId="{5675871A-9632-49B1-B396-066A67A65198}" destId="{A84ED31D-5BEC-418A-85C1-E70D309C386C}" srcOrd="0" destOrd="0" presId="urn:microsoft.com/office/officeart/2005/8/layout/hierarchy1"/>
    <dgm:cxn modelId="{314B6DA5-1049-4BA0-BE1A-4F53292D26B3}" type="presParOf" srcId="{A84ED31D-5BEC-418A-85C1-E70D309C386C}" destId="{5A6FB6C9-CD15-4BDD-ABBA-44831B03A778}" srcOrd="0" destOrd="0" presId="urn:microsoft.com/office/officeart/2005/8/layout/hierarchy1"/>
    <dgm:cxn modelId="{DA36FAAF-1B43-47BE-9197-A1BFA8D7BEDF}" type="presParOf" srcId="{A84ED31D-5BEC-418A-85C1-E70D309C386C}" destId="{F611B068-5580-4D2E-92BC-E9DCD5536879}" srcOrd="1" destOrd="0" presId="urn:microsoft.com/office/officeart/2005/8/layout/hierarchy1"/>
    <dgm:cxn modelId="{D1B5F522-4493-4800-933C-ADEE6C60C8F8}" type="presParOf" srcId="{5675871A-9632-49B1-B396-066A67A65198}" destId="{D4BD5BE7-F9E8-4F8C-A979-7BFC8A5D3D73}" srcOrd="1" destOrd="0" presId="urn:microsoft.com/office/officeart/2005/8/layout/hierarchy1"/>
    <dgm:cxn modelId="{A1834D23-9581-45C2-9653-895B16C9FFA0}" type="presParOf" srcId="{B17DCEAA-3B74-4D64-B0AA-1FC9E5DD3217}" destId="{CB77B4BC-B3E4-4AF6-9126-96364CE7A262}" srcOrd="2" destOrd="0" presId="urn:microsoft.com/office/officeart/2005/8/layout/hierarchy1"/>
    <dgm:cxn modelId="{8B5F6614-1AF4-46E4-9E38-C184FBEC4C4C}" type="presParOf" srcId="{CB77B4BC-B3E4-4AF6-9126-96364CE7A262}" destId="{68539C5A-73D2-4243-9EDD-A7DB3C9B0238}" srcOrd="0" destOrd="0" presId="urn:microsoft.com/office/officeart/2005/8/layout/hierarchy1"/>
    <dgm:cxn modelId="{67CA6719-F1A0-46A4-8406-7B847D26D5BE}" type="presParOf" srcId="{68539C5A-73D2-4243-9EDD-A7DB3C9B0238}" destId="{62C21E6A-D0B0-4807-9BF3-61CDCA2A7A88}" srcOrd="0" destOrd="0" presId="urn:microsoft.com/office/officeart/2005/8/layout/hierarchy1"/>
    <dgm:cxn modelId="{7C71E1DF-6781-4103-AE7F-0D6666228D1A}" type="presParOf" srcId="{68539C5A-73D2-4243-9EDD-A7DB3C9B0238}" destId="{46A7045A-5C60-4753-916B-7B56B68B22D5}" srcOrd="1" destOrd="0" presId="urn:microsoft.com/office/officeart/2005/8/layout/hierarchy1"/>
    <dgm:cxn modelId="{2E49DACC-2BC5-4B9C-AEFB-6EA839918905}" type="presParOf" srcId="{CB77B4BC-B3E4-4AF6-9126-96364CE7A262}" destId="{E2DD36DE-3756-47EF-9BB3-B7C120FFC0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26BF2-28D0-4418-ABCE-76B7213F1D11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9DE3B-DB14-4127-A69C-E62BB8C7771C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Humorální – pomalý proces, nelokalizovatelný, tkáně reagují na specifický hormon, uplatnění při adaptačních dějích</a:t>
          </a:r>
          <a:endParaRPr lang="en-US" sz="1900" kern="1200"/>
        </a:p>
      </dsp:txBody>
      <dsp:txXfrm>
        <a:off x="378614" y="886531"/>
        <a:ext cx="2810360" cy="1744948"/>
      </dsp:txXfrm>
    </dsp:sp>
    <dsp:sp modelId="{5A6FB6C9-CD15-4BDD-ABBA-44831B03A778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1B068-5580-4D2E-92BC-E9DCD5536879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Vzrušivá – rychlý vznik i rychlé vymizení, účinek zaměřený na cílový reflektor</a:t>
          </a:r>
          <a:endParaRPr lang="en-US" sz="1900" kern="1200"/>
        </a:p>
      </dsp:txBody>
      <dsp:txXfrm>
        <a:off x="3946203" y="886531"/>
        <a:ext cx="2810360" cy="1744948"/>
      </dsp:txXfrm>
    </dsp:sp>
    <dsp:sp modelId="{62C21E6A-D0B0-4807-9BF3-61CDCA2A7A88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7045A-5C60-4753-916B-7B56B68B22D5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Společné znaky: mechanismus přenosu na výkonný prvek, smíšené regulační soustavy (hypotalamo-hypofyzární systém u obratlovců)</a:t>
          </a:r>
          <a:endParaRPr lang="en-US" sz="1900" kern="120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E2CE9-3323-3D75-3AB5-3BA5ADECF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EBBFF7-3C85-11C3-E2B2-98B2F0313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FF1530-E711-87FF-78F1-496C3AD1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94BBBE-43F2-7718-4372-CDE98BED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6A4988-B8D2-1CF7-D3A3-A75D86C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4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38415-E011-7FEE-42CE-5861457D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3F9C6A-1613-2EE5-CE20-52DCD4170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B8172B-2C60-9974-7B6E-1E0DC3D3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842421-C8E8-96C3-638C-E2B83831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08586C-8406-D4BB-3692-1B20E1C8E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35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B95B54-874D-0E62-087E-22D56D4C2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F75B31-5A21-43B3-3315-B741CAAE4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33037D-33F5-A229-B47E-BE6DA08BF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7CB165-0609-47AA-08C3-E56F8121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FEC401-511D-0DA6-51A6-1CFC49FF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3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BE55A-56D3-5DA0-7721-31CC3B26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561B56-F344-B337-CDCB-63B3EDE18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2C8883-09C5-46C6-492B-269D60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C6C251-BD75-DDD3-F170-161CF95E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C7EBE-3C33-94C3-174A-3CF91194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82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06BA4-0F20-5F8C-3B2C-679C33813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45BBA7-1ECF-B2CF-C19B-C3EF2BEB2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4B7DB-092C-6B4B-226D-F2B313B5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AEC9EF-FA55-FF76-6E80-920AF2F2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7CCB19-060D-E729-5E96-4099C416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22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10529-9BD7-EE7A-41C8-E66073F9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5BD56-91A4-CBDB-4EE5-39CB32243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6BDA29-30C1-25CE-25E8-0AEEC931D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89AA40-0BC4-8DEC-7C4F-519A3960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07067F-6307-278C-CA56-EB01D573E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A5DD42-8135-A893-5595-40DB3E154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31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F2940-B37F-BA3F-6A34-7EF60A40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DF6136-12ED-6689-A0A9-58719A9CB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21870C-5A1D-8774-A50E-C48BCD161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4F62CF-C5D8-2684-3D72-C8D46DF24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536AACD-25EA-F0A8-01CD-64181F192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06E27E-A14F-32F7-6B72-9246A3419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5EF322-49D1-E33B-65B8-8A4D3B26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250B789-0E1F-1C7F-F5A1-C612D993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A52B6-07B3-5B8A-6FC4-D9467CB3D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DA30E7-EC4F-FF85-472A-A02C190B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F28B81D-65CB-3B66-A710-C5BB0DDD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B67DC3-F0E4-A0BD-72E6-0810D5DC5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1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3B17BF-B05C-43BA-514C-BDAB0F84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2F43B8-87BB-3F7C-2089-83BF8AFB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108891-E79C-F720-D73A-2F0074BB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8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1224-0F40-1989-0483-601886A2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8E1FC-EF5D-8874-C180-CD046149D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5C6F61-8652-C6C5-F087-9547DA394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BD5913-961F-849A-F9FC-72A6F06F6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B85B54-B09A-F1F8-B97B-F45BE5D8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32A13F-2DAD-82FB-BF4C-41608F9B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45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1C97-47E4-BA96-969B-B405FB55A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751AD3-EEBD-8224-2F2E-7DAEC169A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CBBB1A-E2E3-D327-BB51-A7D861ED9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063F48-4083-8FC2-4177-6EB15C36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F8421A-32A5-10D7-1C37-1F3819DE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6E683C-2B30-766E-5DEF-C47B95A86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17A27B-E9EA-B383-378C-5C1D3A978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AF4A5B-7098-5C97-FBA3-22FB04EBE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28C5D-07A7-7ECE-52E0-CA253E037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5FEAF-B7EB-4006-B6F5-A914117E86E3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FAE21E-65E5-8E39-9A6C-7480DD83F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238FA-7D98-6F79-5028-A281F9D6F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2689-89C5-460B-B7EB-EDA1BDC7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3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A0A235-6A2C-D8B1-23CA-D8249BE10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cs-CZ" sz="6600"/>
              <a:t>Hormonální regulace </a:t>
            </a:r>
            <a:br>
              <a:rPr lang="cs-CZ" sz="6600"/>
            </a:br>
            <a:r>
              <a:rPr lang="cs-CZ" sz="6600"/>
              <a:t>u obratlovců</a:t>
            </a:r>
            <a:endParaRPr lang="en-GB" sz="66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AF9CE8-3709-488A-75AE-6576D0FFB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60469"/>
            <a:ext cx="9144000" cy="1182135"/>
          </a:xfrm>
        </p:spPr>
        <p:txBody>
          <a:bodyPr anchor="ctr">
            <a:normAutofit/>
          </a:bodyPr>
          <a:lstStyle/>
          <a:p>
            <a:r>
              <a:rPr lang="cs-CZ" sz="2800"/>
              <a:t>Vendula Hubáčová</a:t>
            </a:r>
          </a:p>
          <a:p>
            <a:r>
              <a:rPr lang="cs-CZ" sz="2800"/>
              <a:t>Lucie Urbanová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49224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56FD3A-AB5B-B15B-A19D-DDFD2B37E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620" y="1471351"/>
            <a:ext cx="7108911" cy="40166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Zdroj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C0E45-944C-5495-4193-7F63D04F7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3178" y="1845264"/>
            <a:ext cx="3000907" cy="3268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Přednáška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doc. </a:t>
            </a:r>
            <a:r>
              <a:rPr lang="en-US" sz="2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RNDr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Aleny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Žákovské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Ph.D.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5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0F2DD-BB54-E7BF-9B45-166CDA4B2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601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odstředivý přenos</a:t>
            </a:r>
          </a:p>
          <a:p>
            <a:pPr lvl="1"/>
            <a:r>
              <a:rPr lang="cs-CZ" sz="2000" dirty="0"/>
              <a:t>všichni mnohobuněční (vysoce kvalifikovaná informace, zpracovaná, může být vykonaná)</a:t>
            </a:r>
          </a:p>
          <a:p>
            <a:pPr marL="0" indent="0">
              <a:buNone/>
            </a:pPr>
            <a:r>
              <a:rPr lang="cs-CZ" sz="2400" dirty="0"/>
              <a:t>2 typy regulace:</a:t>
            </a:r>
          </a:p>
          <a:p>
            <a:r>
              <a:rPr lang="cs-CZ" sz="2400" u="sng" dirty="0"/>
              <a:t>látkový mechanismus </a:t>
            </a:r>
            <a:r>
              <a:rPr lang="cs-CZ" sz="2400" dirty="0"/>
              <a:t>(regulace humorální – chemická)</a:t>
            </a:r>
          </a:p>
          <a:p>
            <a:pPr lvl="1"/>
            <a:r>
              <a:rPr lang="cs-CZ" sz="2000" dirty="0"/>
              <a:t>fylogeneticky nejstarší – látková – látka v mezibuněčném prostředí ovlivňuje buňky; pokročilejší jsou specifické látky – hormony</a:t>
            </a:r>
          </a:p>
          <a:p>
            <a:r>
              <a:rPr lang="cs-CZ" sz="2400" u="sng" dirty="0"/>
              <a:t>změna polarizace povrchové membrány </a:t>
            </a:r>
            <a:r>
              <a:rPr lang="cs-CZ" sz="2400" dirty="0"/>
              <a:t>(nervová – vzrušivá)</a:t>
            </a:r>
          </a:p>
          <a:p>
            <a:pPr lvl="1"/>
            <a:r>
              <a:rPr lang="cs-CZ" sz="2000" dirty="0"/>
              <a:t>buňky čivé, nervové, hybné</a:t>
            </a:r>
          </a:p>
          <a:p>
            <a:pPr lvl="1"/>
            <a:r>
              <a:rPr lang="cs-CZ" sz="2000" dirty="0"/>
              <a:t>signál jako změna el. potenciálu, vznik na povrchu buněk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6775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B713B7-2107-3DF3-B441-471E7C32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Rozdíly humorální x vzrušivá</a:t>
            </a:r>
            <a:endParaRPr lang="en-GB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2F29B6D-5E42-5DE1-D158-C4D621A4B3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037531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85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7D86B-922B-7C52-DC9F-2FE154D46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Mezibuněčná komunikace, přenos signálu</a:t>
            </a:r>
            <a:endParaRPr lang="en-GB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9485A-35DC-F596-6C16-9FF813A85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824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Gap </a:t>
            </a:r>
            <a:r>
              <a:rPr lang="cs-CZ" sz="2400" dirty="0" err="1"/>
              <a:t>junction</a:t>
            </a:r>
            <a:r>
              <a:rPr lang="cs-CZ" sz="2400" dirty="0"/>
              <a:t> – propojení mezi buňkami, komunikují zvláštními útvary spojení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Přímá reakce buněk (např. fagocyt se naváže na receptor jiné buňky)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Intercelulární chemické látky (přechází přes receptor na povrchu buňky) </a:t>
            </a:r>
          </a:p>
          <a:p>
            <a:pPr marL="0" indent="0">
              <a:buNone/>
            </a:pPr>
            <a:r>
              <a:rPr lang="cs-CZ" sz="2400" dirty="0"/>
              <a:t>6 poslů: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neurotransmitery (nervová + tělní)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neurohormony (hlavně u bezobratlých)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hormony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err="1"/>
              <a:t>parakrinní</a:t>
            </a:r>
            <a:r>
              <a:rPr lang="cs-CZ" dirty="0"/>
              <a:t> látky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Feromony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cytokiny (imunitní regulace)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2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104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067518-B316-C254-0F86-D5B8C5617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69" y="1268443"/>
            <a:ext cx="5579793" cy="4153480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r>
              <a:rPr lang="cs-CZ" sz="2400" dirty="0"/>
              <a:t>A) neurotransmiter působí jen v synaptické štěrbině</a:t>
            </a:r>
          </a:p>
          <a:p>
            <a:r>
              <a:rPr lang="cs-CZ" sz="2400" dirty="0"/>
              <a:t>B) neurohormon cirkuluje krví/hemolymfou, syntéza nervovou soustavou, hlavně u bezobratlých</a:t>
            </a:r>
          </a:p>
          <a:p>
            <a:r>
              <a:rPr lang="cs-CZ" sz="2400" dirty="0"/>
              <a:t>C-E) hormon – cíleně působí na tkáně (endokrinní – do vzdálených míst, </a:t>
            </a:r>
            <a:r>
              <a:rPr lang="cs-CZ" sz="2400" dirty="0" err="1"/>
              <a:t>parakrinní</a:t>
            </a:r>
            <a:r>
              <a:rPr lang="cs-CZ" sz="2400" dirty="0"/>
              <a:t> – ovlivňuje buňky ve svém okolí)</a:t>
            </a:r>
            <a:endParaRPr lang="en-GB" sz="2400" dirty="0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42EF133-EC7D-37F4-0370-AD8502D45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1640" y="3448"/>
            <a:ext cx="4846386" cy="334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2" name="Rectangle 1051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15: Zajímavosti ze světa organické chemie – Deriváty – organické sloučeniny  dusíku: Acetylcholin – Lukáš Kolík – pracovní a osobní web">
            <a:extLst>
              <a:ext uri="{FF2B5EF4-FFF2-40B4-BE49-F238E27FC236}">
                <a16:creationId xmlns:a16="http://schemas.microsoft.com/office/drawing/2014/main" id="{D4D6677D-FE5A-BC1E-2BD4-F7DD3F1DB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3097" y="3512818"/>
            <a:ext cx="4002078" cy="334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71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BC71AE-0149-4635-5ADD-6AA6B4558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Humorální (látková) regulace</a:t>
            </a:r>
            <a:endParaRPr lang="en-GB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D9599-CB64-324F-F6D0-6C5A23F23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/>
              <a:t>schopnost buněk specificky reagovat na přítomnost látek z jiných buněk.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/>
              <a:t>Nejnižší stupeň fylogeneze: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/>
              <a:t>regulační látky vychází z buněk (</a:t>
            </a:r>
            <a:r>
              <a:rPr lang="cs-CZ" altLang="cs-CZ" sz="2400" b="1" dirty="0"/>
              <a:t>induktory</a:t>
            </a:r>
            <a:r>
              <a:rPr lang="cs-CZ" altLang="cs-CZ" sz="2400" dirty="0"/>
              <a:t>) -&gt; působí na sousední buňky -&gt; diferenciace buněk, vznik orgánů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/>
              <a:t>Látky působí: 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/>
              <a:t>1. v místě vzniku – tkáňové hormony</a:t>
            </a:r>
            <a:r>
              <a:rPr lang="cs-CZ" altLang="cs-CZ" dirty="0"/>
              <a:t>  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/>
              <a:t>2. ve vzdáleném místě </a:t>
            </a:r>
            <a:r>
              <a:rPr lang="cs-CZ" altLang="cs-CZ" dirty="0"/>
              <a:t>– rozvodné soustavy - vznik endokrinních žláz – produkty:</a:t>
            </a:r>
            <a:r>
              <a:rPr lang="cs-CZ" altLang="cs-CZ" b="1" dirty="0"/>
              <a:t> hormony</a:t>
            </a:r>
            <a:r>
              <a:rPr lang="cs-CZ" altLang="cs-CZ" dirty="0"/>
              <a:t>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4126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F9F69-0F6E-2F52-269D-B622DFDC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4" y="249382"/>
            <a:ext cx="11660155" cy="6608618"/>
          </a:xfrm>
        </p:spPr>
        <p:txBody>
          <a:bodyPr>
            <a:normAutofit fontScale="32500" lnSpcReduction="20000"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5500" dirty="0">
                <a:solidFill>
                  <a:srgbClr val="000000"/>
                </a:solidFill>
              </a:rPr>
              <a:t>Endokrinní žláza 	Hormony(faktory) 	Cílová tkáň 	Základní účinek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──────────────────────────────────────────────────────────────────────────────────────────</a:t>
            </a:r>
            <a:r>
              <a:rPr lang="cs-CZ" altLang="cs-CZ" sz="4400" dirty="0">
                <a:solidFill>
                  <a:srgbClr val="000000"/>
                </a:solidFill>
              </a:rPr>
              <a:t>───────────────────────────────────────</a:t>
            </a:r>
            <a:endParaRPr lang="cs-CZ" altLang="cs-CZ" sz="43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1. hypotalamus</a:t>
            </a:r>
            <a:r>
              <a:rPr lang="cs-CZ" altLang="cs-CZ" sz="4300" dirty="0">
                <a:solidFill>
                  <a:srgbClr val="000000"/>
                </a:solidFill>
              </a:rPr>
              <a:t>	CRF, TRF, FRF, LRF, PRF,	adenohypofýza	 regulace výdeje hormonů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PIF, GRF, GIF, MRF, MIF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2. komplex</a:t>
            </a:r>
            <a:r>
              <a:rPr lang="cs-CZ" altLang="cs-CZ" sz="4300" dirty="0">
                <a:solidFill>
                  <a:srgbClr val="000000"/>
                </a:solidFill>
              </a:rPr>
              <a:t> </a:t>
            </a:r>
            <a:r>
              <a:rPr lang="cs-CZ" altLang="cs-CZ" sz="4300" b="1" dirty="0">
                <a:solidFill>
                  <a:srgbClr val="000000"/>
                </a:solidFill>
              </a:rPr>
              <a:t>hypotalamus-</a:t>
            </a:r>
            <a:r>
              <a:rPr lang="cs-CZ" altLang="cs-CZ" sz="4300" dirty="0">
                <a:solidFill>
                  <a:srgbClr val="000000"/>
                </a:solidFill>
              </a:rPr>
              <a:t>   ADH (</a:t>
            </a:r>
            <a:r>
              <a:rPr lang="cs-CZ" altLang="cs-CZ" sz="4300" dirty="0" err="1">
                <a:solidFill>
                  <a:srgbClr val="000000"/>
                </a:solidFill>
              </a:rPr>
              <a:t>vazopr</a:t>
            </a:r>
            <a:r>
              <a:rPr lang="cs-CZ" altLang="cs-CZ" sz="4300" dirty="0">
                <a:solidFill>
                  <a:srgbClr val="000000"/>
                </a:solidFill>
              </a:rPr>
              <a:t>.)	ledvina 		zvyš. zpět. resorpce v tubulech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     neurohypofýza 	   </a:t>
            </a:r>
            <a:r>
              <a:rPr lang="cs-CZ" altLang="cs-CZ" sz="4300" dirty="0">
                <a:solidFill>
                  <a:srgbClr val="000000"/>
                </a:solidFill>
              </a:rPr>
              <a:t>oxytocin		děloha, </a:t>
            </a:r>
            <a:r>
              <a:rPr lang="cs-CZ" altLang="cs-CZ" sz="4300" dirty="0" err="1">
                <a:solidFill>
                  <a:srgbClr val="000000"/>
                </a:solidFill>
              </a:rPr>
              <a:t>mléč.žl</a:t>
            </a:r>
            <a:r>
              <a:rPr lang="cs-CZ" altLang="cs-CZ" sz="4300" dirty="0">
                <a:solidFill>
                  <a:srgbClr val="000000"/>
                </a:solidFill>
              </a:rPr>
              <a:t>.	</a:t>
            </a:r>
            <a:r>
              <a:rPr lang="cs-CZ" altLang="cs-CZ" sz="4300" dirty="0" err="1">
                <a:solidFill>
                  <a:srgbClr val="000000"/>
                </a:solidFill>
              </a:rPr>
              <a:t>podněc</a:t>
            </a:r>
            <a:r>
              <a:rPr lang="cs-CZ" altLang="cs-CZ" sz="4300" dirty="0">
                <a:solidFill>
                  <a:srgbClr val="000000"/>
                </a:solidFill>
              </a:rPr>
              <a:t>. stahy hladkého svalstva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    </a:t>
            </a:r>
            <a:endParaRPr lang="cs-CZ" altLang="cs-CZ" sz="43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3. adenohypofýza</a:t>
            </a:r>
            <a:r>
              <a:rPr lang="cs-CZ" altLang="cs-CZ" sz="4300" dirty="0">
                <a:solidFill>
                  <a:srgbClr val="000000"/>
                </a:solidFill>
              </a:rPr>
              <a:t> 	ACTH 		kůra nadledvin 	</a:t>
            </a:r>
            <a:r>
              <a:rPr lang="cs-CZ" altLang="cs-CZ" sz="4300" dirty="0" err="1">
                <a:solidFill>
                  <a:srgbClr val="000000"/>
                </a:solidFill>
              </a:rPr>
              <a:t>zvýš</a:t>
            </a:r>
            <a:r>
              <a:rPr lang="cs-CZ" altLang="cs-CZ" sz="4300" dirty="0">
                <a:solidFill>
                  <a:srgbClr val="000000"/>
                </a:solidFill>
              </a:rPr>
              <a:t>. sekrece </a:t>
            </a:r>
            <a:r>
              <a:rPr lang="cs-CZ" altLang="cs-CZ" sz="4300" dirty="0" err="1">
                <a:solidFill>
                  <a:srgbClr val="000000"/>
                </a:solidFill>
              </a:rPr>
              <a:t>gluko</a:t>
            </a:r>
            <a:r>
              <a:rPr lang="cs-CZ" altLang="cs-CZ" sz="4300" dirty="0">
                <a:solidFill>
                  <a:srgbClr val="000000"/>
                </a:solidFill>
              </a:rPr>
              <a:t>-, </a:t>
            </a:r>
            <a:r>
              <a:rPr lang="cs-CZ" altLang="cs-CZ" sz="4300" dirty="0" err="1">
                <a:solidFill>
                  <a:srgbClr val="000000"/>
                </a:solidFill>
              </a:rPr>
              <a:t>mineralokortik</a:t>
            </a:r>
            <a:r>
              <a:rPr lang="cs-CZ" altLang="cs-CZ" sz="4300" dirty="0">
                <a:solidFill>
                  <a:srgbClr val="000000"/>
                </a:solidFill>
              </a:rPr>
              <a:t>., </a:t>
            </a:r>
            <a:r>
              <a:rPr lang="cs-CZ" altLang="cs-CZ" sz="4300" dirty="0" err="1">
                <a:solidFill>
                  <a:srgbClr val="000000"/>
                </a:solidFill>
              </a:rPr>
              <a:t>pohl.horm</a:t>
            </a:r>
            <a:r>
              <a:rPr lang="cs-CZ" altLang="cs-CZ" sz="4300" dirty="0">
                <a:solidFill>
                  <a:srgbClr val="000000"/>
                </a:solidFill>
              </a:rPr>
              <a:t>., růst buněk kůry,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				lepší permeabilita membrán pro cholesterol a glukózu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TSH (</a:t>
            </a:r>
            <a:r>
              <a:rPr lang="cs-CZ" altLang="cs-CZ" sz="4300" dirty="0" err="1">
                <a:solidFill>
                  <a:srgbClr val="000000"/>
                </a:solidFill>
              </a:rPr>
              <a:t>tyreotr</a:t>
            </a:r>
            <a:r>
              <a:rPr lang="cs-CZ" altLang="cs-CZ" sz="4300" dirty="0">
                <a:solidFill>
                  <a:srgbClr val="000000"/>
                </a:solidFill>
              </a:rPr>
              <a:t>.)	štítná žláza 		vyplavování </a:t>
            </a:r>
            <a:r>
              <a:rPr lang="cs-CZ" altLang="cs-CZ" sz="4300" dirty="0" err="1">
                <a:solidFill>
                  <a:srgbClr val="000000"/>
                </a:solidFill>
              </a:rPr>
              <a:t>tyreoid</a:t>
            </a:r>
            <a:r>
              <a:rPr lang="cs-CZ" altLang="cs-CZ" sz="4300" dirty="0">
                <a:solidFill>
                  <a:srgbClr val="000000"/>
                </a:solidFill>
              </a:rPr>
              <a:t>. hormonů do krve, aktivace jodid. pumpy,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				</a:t>
            </a:r>
            <a:r>
              <a:rPr lang="cs-CZ" altLang="cs-CZ" sz="4300" dirty="0" err="1">
                <a:solidFill>
                  <a:srgbClr val="000000"/>
                </a:solidFill>
              </a:rPr>
              <a:t>jodace</a:t>
            </a:r>
            <a:r>
              <a:rPr lang="cs-CZ" altLang="cs-CZ" sz="4300" dirty="0">
                <a:solidFill>
                  <a:srgbClr val="000000"/>
                </a:solidFill>
              </a:rPr>
              <a:t> tyrozinu, růst buněk štít. </a:t>
            </a:r>
            <a:r>
              <a:rPr lang="cs-CZ" altLang="cs-CZ" sz="4300" dirty="0" err="1">
                <a:solidFill>
                  <a:srgbClr val="000000"/>
                </a:solidFill>
              </a:rPr>
              <a:t>žl</a:t>
            </a:r>
            <a:r>
              <a:rPr lang="cs-CZ" altLang="cs-CZ" sz="4300" dirty="0">
                <a:solidFill>
                  <a:srgbClr val="000000"/>
                </a:solidFill>
              </a:rPr>
              <a:t>.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 FSH 		vaječník, varle	tvorba </a:t>
            </a:r>
            <a:r>
              <a:rPr lang="cs-CZ" altLang="cs-CZ" sz="4300" dirty="0" err="1">
                <a:solidFill>
                  <a:srgbClr val="000000"/>
                </a:solidFill>
              </a:rPr>
              <a:t>pohl.b</a:t>
            </a:r>
            <a:r>
              <a:rPr lang="cs-CZ" altLang="cs-CZ" sz="4300" dirty="0">
                <a:solidFill>
                  <a:srgbClr val="000000"/>
                </a:solidFill>
              </a:rPr>
              <a:t>. u M, růst folikulů, stimulace tvorby estrogenů u F	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LH(ICSH) 		" 	" 	syntéza progesteronu a estrogenu, růst intersticiálních </a:t>
            </a:r>
            <a:r>
              <a:rPr lang="cs-CZ" altLang="cs-CZ" sz="4300" dirty="0" err="1">
                <a:solidFill>
                  <a:srgbClr val="000000"/>
                </a:solidFill>
              </a:rPr>
              <a:t>b.varlete</a:t>
            </a:r>
            <a:r>
              <a:rPr lang="cs-CZ" altLang="cs-CZ" sz="4300" dirty="0">
                <a:solidFill>
                  <a:srgbClr val="000000"/>
                </a:solidFill>
              </a:rPr>
              <a:t>, 								stimulace sekrece testosteronu, jeho přeměna na estrogen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			 		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LTH (LUT,PL) 		</a:t>
            </a:r>
            <a:r>
              <a:rPr lang="cs-CZ" altLang="cs-CZ" sz="4300" dirty="0" err="1">
                <a:solidFill>
                  <a:srgbClr val="000000"/>
                </a:solidFill>
              </a:rPr>
              <a:t>mléč.žl</a:t>
            </a:r>
            <a:r>
              <a:rPr lang="cs-CZ" altLang="cs-CZ" sz="4300" dirty="0">
                <a:solidFill>
                  <a:srgbClr val="000000"/>
                </a:solidFill>
              </a:rPr>
              <a:t>., </a:t>
            </a:r>
            <a:r>
              <a:rPr lang="cs-CZ" altLang="cs-CZ" sz="4300" dirty="0" err="1">
                <a:solidFill>
                  <a:srgbClr val="000000"/>
                </a:solidFill>
              </a:rPr>
              <a:t>vaječ</a:t>
            </a:r>
            <a:r>
              <a:rPr lang="cs-CZ" altLang="cs-CZ" sz="4300" dirty="0">
                <a:solidFill>
                  <a:srgbClr val="000000"/>
                </a:solidFill>
              </a:rPr>
              <a:t>.	tvorba b. mléčné </a:t>
            </a:r>
            <a:r>
              <a:rPr lang="cs-CZ" altLang="cs-CZ" sz="4300" dirty="0" err="1">
                <a:solidFill>
                  <a:srgbClr val="000000"/>
                </a:solidFill>
              </a:rPr>
              <a:t>žl</a:t>
            </a:r>
            <a:r>
              <a:rPr lang="cs-CZ" altLang="cs-CZ" sz="4300" dirty="0">
                <a:solidFill>
                  <a:srgbClr val="000000"/>
                </a:solidFill>
              </a:rPr>
              <a:t>., sekrece mléka, </a:t>
            </a:r>
            <a:r>
              <a:rPr lang="cs-CZ" altLang="cs-CZ" sz="4300" dirty="0" err="1">
                <a:solidFill>
                  <a:srgbClr val="000000"/>
                </a:solidFill>
              </a:rPr>
              <a:t>zvýš</a:t>
            </a:r>
            <a:r>
              <a:rPr lang="cs-CZ" altLang="cs-CZ" sz="4300" dirty="0">
                <a:solidFill>
                  <a:srgbClr val="000000"/>
                </a:solidFill>
              </a:rPr>
              <a:t>. </a:t>
            </a:r>
            <a:r>
              <a:rPr lang="cs-CZ" altLang="cs-CZ" sz="4300" dirty="0" err="1">
                <a:solidFill>
                  <a:srgbClr val="000000"/>
                </a:solidFill>
              </a:rPr>
              <a:t>prod</a:t>
            </a:r>
            <a:r>
              <a:rPr lang="cs-CZ" altLang="cs-CZ" sz="4300" dirty="0">
                <a:solidFill>
                  <a:srgbClr val="000000"/>
                </a:solidFill>
              </a:rPr>
              <a:t>. </a:t>
            </a:r>
            <a:r>
              <a:rPr lang="cs-CZ" altLang="cs-CZ" sz="4300" dirty="0" err="1">
                <a:solidFill>
                  <a:srgbClr val="000000"/>
                </a:solidFill>
              </a:rPr>
              <a:t>progester</a:t>
            </a:r>
            <a:r>
              <a:rPr lang="cs-CZ" altLang="cs-CZ" sz="4300" dirty="0">
                <a:solidFill>
                  <a:srgbClr val="000000"/>
                </a:solidFill>
              </a:rPr>
              <a:t>. ve </a:t>
            </a:r>
            <a:r>
              <a:rPr lang="cs-CZ" altLang="cs-CZ" sz="4300" dirty="0" err="1">
                <a:solidFill>
                  <a:srgbClr val="000000"/>
                </a:solidFill>
              </a:rPr>
              <a:t>žl</a:t>
            </a:r>
            <a:r>
              <a:rPr lang="cs-CZ" altLang="cs-CZ" sz="4300" dirty="0">
                <a:solidFill>
                  <a:srgbClr val="000000"/>
                </a:solidFill>
              </a:rPr>
              <a:t>. těl.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STH 	                játra (vznik </a:t>
            </a:r>
            <a:r>
              <a:rPr lang="cs-CZ" altLang="cs-CZ" sz="4300" dirty="0" err="1">
                <a:solidFill>
                  <a:srgbClr val="000000"/>
                </a:solidFill>
              </a:rPr>
              <a:t>somatomedin</a:t>
            </a:r>
            <a:r>
              <a:rPr lang="cs-CZ" altLang="cs-CZ" sz="4300" dirty="0">
                <a:solidFill>
                  <a:srgbClr val="000000"/>
                </a:solidFill>
              </a:rPr>
              <a:t>)      zvyš. přenos aminokyselin přes </a:t>
            </a:r>
            <a:r>
              <a:rPr lang="cs-CZ" altLang="cs-CZ" sz="4300" dirty="0" err="1">
                <a:solidFill>
                  <a:srgbClr val="000000"/>
                </a:solidFill>
              </a:rPr>
              <a:t>membr</a:t>
            </a:r>
            <a:r>
              <a:rPr lang="cs-CZ" altLang="cs-CZ" sz="4300" dirty="0">
                <a:solidFill>
                  <a:srgbClr val="000000"/>
                </a:solidFill>
              </a:rPr>
              <a:t>., stimul. růst většiny tkání,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				omezuje vstup glukózy do buněk, štěpí glykogen a tuky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MSH		 melanofory 		disperze melanoforů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b="1" dirty="0">
              <a:solidFill>
                <a:srgbClr val="000000"/>
              </a:solidFill>
            </a:endParaRP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4. štítná žláza</a:t>
            </a:r>
            <a:r>
              <a:rPr lang="cs-CZ" altLang="cs-CZ" sz="4300" dirty="0">
                <a:solidFill>
                  <a:srgbClr val="000000"/>
                </a:solidFill>
              </a:rPr>
              <a:t> 	T3, T4 		většina tkání 	diferenciace tkání, růst, zvýšení metabolismu, ovlivnění, metamorfózy, 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				termoregulace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dirty="0">
              <a:solidFill>
                <a:srgbClr val="000000"/>
              </a:solidFill>
            </a:endParaRP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kalcitonin 		kost 		ukládání Ca2+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b="1" dirty="0">
              <a:solidFill>
                <a:srgbClr val="000000"/>
              </a:solidFill>
            </a:endParaRP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5. příštítná tělíska</a:t>
            </a:r>
            <a:r>
              <a:rPr lang="cs-CZ" altLang="cs-CZ" sz="4300" dirty="0">
                <a:solidFill>
                  <a:srgbClr val="000000"/>
                </a:solidFill>
              </a:rPr>
              <a:t>	</a:t>
            </a:r>
            <a:r>
              <a:rPr lang="cs-CZ" altLang="cs-CZ" sz="4300" dirty="0" err="1">
                <a:solidFill>
                  <a:srgbClr val="000000"/>
                </a:solidFill>
              </a:rPr>
              <a:t>paratyreoidní</a:t>
            </a:r>
            <a:r>
              <a:rPr lang="cs-CZ" altLang="cs-CZ" sz="4300" dirty="0">
                <a:solidFill>
                  <a:srgbClr val="000000"/>
                </a:solidFill>
              </a:rPr>
              <a:t> hormon	ledvina, kost, střevo	snižování zpětné resorpce fosfátu v tubulech, uvolňuje Ca2+ z kostí, 								zvyšuje resorpci Ca2+ ve střevě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300" b="1" dirty="0">
              <a:solidFill>
                <a:srgbClr val="000000"/>
              </a:solidFill>
            </a:endParaRP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b="1" dirty="0">
                <a:solidFill>
                  <a:srgbClr val="000000"/>
                </a:solidFill>
              </a:rPr>
              <a:t>6. kůra nadledvin</a:t>
            </a:r>
            <a:r>
              <a:rPr lang="cs-CZ" altLang="cs-CZ" sz="4300" dirty="0">
                <a:solidFill>
                  <a:srgbClr val="000000"/>
                </a:solidFill>
              </a:rPr>
              <a:t> 	kortizol		játra, svaly		 inhibice spotřeby </a:t>
            </a:r>
            <a:r>
              <a:rPr lang="cs-CZ" altLang="cs-CZ" sz="4300" dirty="0" err="1">
                <a:solidFill>
                  <a:srgbClr val="000000"/>
                </a:solidFill>
              </a:rPr>
              <a:t>gluk</a:t>
            </a:r>
            <a:r>
              <a:rPr lang="cs-CZ" altLang="cs-CZ" sz="4300" dirty="0">
                <a:solidFill>
                  <a:srgbClr val="000000"/>
                </a:solidFill>
              </a:rPr>
              <a:t>., štěpení </a:t>
            </a:r>
            <a:r>
              <a:rPr lang="cs-CZ" altLang="cs-CZ" sz="4300" dirty="0" err="1">
                <a:solidFill>
                  <a:srgbClr val="000000"/>
                </a:solidFill>
              </a:rPr>
              <a:t>bílk</a:t>
            </a:r>
            <a:r>
              <a:rPr lang="cs-CZ" altLang="cs-CZ" sz="4300" dirty="0">
                <a:solidFill>
                  <a:srgbClr val="000000"/>
                </a:solidFill>
              </a:rPr>
              <a:t>.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		kortikosteron	 		přeměna aminokyselin na glukózu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aldosteron		 ledviny, slin. a pot.	zvýšení zpětné resorpce Na+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		žlázy, žaludek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300" dirty="0">
                <a:solidFill>
                  <a:srgbClr val="000000"/>
                </a:solidFill>
              </a:rPr>
              <a:t> 		androgeny 		většina orgánů 	stimulace syntézy bílkovin</a:t>
            </a:r>
          </a:p>
        </p:txBody>
      </p:sp>
    </p:spTree>
    <p:extLst>
      <p:ext uri="{BB962C8B-B14F-4D97-AF65-F5344CB8AC3E}">
        <p14:creationId xmlns:p14="http://schemas.microsoft.com/office/powerpoint/2010/main" val="299689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7210E-9EA0-A0A0-2C6A-6DE4DF70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76" y="681644"/>
            <a:ext cx="11650824" cy="6176356"/>
          </a:xfrm>
        </p:spPr>
        <p:txBody>
          <a:bodyPr>
            <a:norm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800" dirty="0" err="1">
                <a:solidFill>
                  <a:srgbClr val="000000"/>
                </a:solidFill>
              </a:rPr>
              <a:t>Endokr</a:t>
            </a:r>
            <a:r>
              <a:rPr lang="cs-CZ" altLang="cs-CZ" sz="1800" dirty="0">
                <a:solidFill>
                  <a:srgbClr val="000000"/>
                </a:solidFill>
              </a:rPr>
              <a:t>. žláza 	Hormony 	Cílová tkáň 	Základní účinek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─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7. dřeň nadledvin	</a:t>
            </a:r>
            <a:r>
              <a:rPr lang="cs-CZ" altLang="cs-CZ" sz="1400" dirty="0">
                <a:solidFill>
                  <a:srgbClr val="000000"/>
                </a:solidFill>
              </a:rPr>
              <a:t>noradrenalin 	     “         “		stimulace rozpadu glykogenu, tuků,</a:t>
            </a:r>
          </a:p>
          <a:p>
            <a:pPr marL="952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 		adrenalin 				</a:t>
            </a:r>
            <a:r>
              <a:rPr lang="cs-CZ" altLang="cs-CZ" sz="1400" dirty="0" err="1">
                <a:solidFill>
                  <a:srgbClr val="000000"/>
                </a:solidFill>
              </a:rPr>
              <a:t>kalorigeneze</a:t>
            </a:r>
            <a:r>
              <a:rPr lang="cs-CZ" altLang="cs-CZ" sz="1400" dirty="0">
                <a:solidFill>
                  <a:srgbClr val="000000"/>
                </a:solidFill>
              </a:rPr>
              <a:t>, stah hladkých a srdečního svalů</a:t>
            </a:r>
            <a:endParaRPr lang="cs-CZ" altLang="cs-CZ" sz="1400" b="1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8. pankreas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A) buňky </a:t>
            </a:r>
            <a:r>
              <a:rPr lang="cs-CZ" altLang="cs-CZ" sz="1400" dirty="0" err="1">
                <a:solidFill>
                  <a:srgbClr val="000000"/>
                </a:solidFill>
              </a:rPr>
              <a:t>Langerhans.o</a:t>
            </a:r>
            <a:r>
              <a:rPr lang="cs-CZ" altLang="cs-CZ" sz="1400" dirty="0">
                <a:solidFill>
                  <a:srgbClr val="000000"/>
                </a:solidFill>
              </a:rPr>
              <a:t>.   glukagon 		játra, </a:t>
            </a:r>
            <a:r>
              <a:rPr lang="cs-CZ" altLang="cs-CZ" sz="1400" dirty="0" err="1">
                <a:solidFill>
                  <a:srgbClr val="000000"/>
                </a:solidFill>
              </a:rPr>
              <a:t>tuk.tkáň</a:t>
            </a:r>
            <a:r>
              <a:rPr lang="cs-CZ" altLang="cs-CZ" sz="1400" dirty="0">
                <a:solidFill>
                  <a:srgbClr val="000000"/>
                </a:solidFill>
              </a:rPr>
              <a:t> 	stimulace štěpení glykogenu v játrech a tuku v tukové tkáni,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						stimul. </a:t>
            </a:r>
            <a:r>
              <a:rPr lang="cs-CZ" altLang="cs-CZ" sz="1400" dirty="0" err="1">
                <a:solidFill>
                  <a:srgbClr val="000000"/>
                </a:solidFill>
              </a:rPr>
              <a:t>glykogeneze</a:t>
            </a:r>
            <a:r>
              <a:rPr lang="cs-CZ" altLang="cs-CZ" sz="1400" dirty="0">
                <a:solidFill>
                  <a:srgbClr val="000000"/>
                </a:solidFill>
              </a:rPr>
              <a:t> z AK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B) b. Lang. ostrůvků 	inzulin		játra, sval, 		stimul. přenosu glukózy do b., </a:t>
            </a:r>
            <a:r>
              <a:rPr lang="cs-CZ" altLang="cs-CZ" sz="1400" dirty="0" err="1">
                <a:solidFill>
                  <a:srgbClr val="000000"/>
                </a:solidFill>
              </a:rPr>
              <a:t>zvýš</a:t>
            </a:r>
            <a:r>
              <a:rPr lang="cs-CZ" altLang="cs-CZ" sz="1400" dirty="0">
                <a:solidFill>
                  <a:srgbClr val="000000"/>
                </a:solidFill>
              </a:rPr>
              <a:t>. aktiv. enzymů </a:t>
            </a:r>
            <a:r>
              <a:rPr lang="cs-CZ" altLang="cs-CZ" sz="1400" dirty="0" err="1">
                <a:solidFill>
                  <a:srgbClr val="000000"/>
                </a:solidFill>
              </a:rPr>
              <a:t>glukogeneze</a:t>
            </a:r>
            <a:r>
              <a:rPr lang="cs-CZ" altLang="cs-CZ" sz="1400" dirty="0">
                <a:solidFill>
                  <a:srgbClr val="000000"/>
                </a:solidFill>
              </a:rPr>
              <a:t>,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						</a:t>
            </a:r>
            <a:r>
              <a:rPr lang="cs-CZ" altLang="cs-CZ" sz="1400" dirty="0" err="1">
                <a:solidFill>
                  <a:srgbClr val="000000"/>
                </a:solidFill>
              </a:rPr>
              <a:t>zvýš</a:t>
            </a:r>
            <a:r>
              <a:rPr lang="cs-CZ" altLang="cs-CZ" sz="1400" dirty="0">
                <a:solidFill>
                  <a:srgbClr val="000000"/>
                </a:solidFill>
              </a:rPr>
              <a:t>. přenosu AK do buněk, aktiv. syntézy </a:t>
            </a:r>
            <a:r>
              <a:rPr lang="cs-CZ" altLang="cs-CZ" sz="1400" dirty="0" err="1">
                <a:solidFill>
                  <a:srgbClr val="000000"/>
                </a:solidFill>
              </a:rPr>
              <a:t>bílk</a:t>
            </a:r>
            <a:r>
              <a:rPr lang="cs-CZ" altLang="cs-CZ" sz="1400" dirty="0">
                <a:solidFill>
                  <a:srgbClr val="000000"/>
                </a:solidFill>
              </a:rPr>
              <a:t>., </a:t>
            </a:r>
            <a:r>
              <a:rPr lang="cs-CZ" altLang="cs-CZ" sz="1400" dirty="0" err="1">
                <a:solidFill>
                  <a:srgbClr val="000000"/>
                </a:solidFill>
              </a:rPr>
              <a:t>inhib</a:t>
            </a:r>
            <a:r>
              <a:rPr lang="cs-CZ" altLang="cs-CZ" sz="1400" dirty="0">
                <a:solidFill>
                  <a:srgbClr val="000000"/>
                </a:solidFill>
              </a:rPr>
              <a:t>. štěp. tuků				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9. vaječník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A) stěna folikulu 	estrogeny (estradiol)	</a:t>
            </a:r>
            <a:r>
              <a:rPr lang="cs-CZ" altLang="cs-CZ" sz="1400" dirty="0" err="1">
                <a:solidFill>
                  <a:srgbClr val="000000"/>
                </a:solidFill>
              </a:rPr>
              <a:t>pohl</a:t>
            </a:r>
            <a:r>
              <a:rPr lang="cs-CZ" altLang="cs-CZ" sz="1400" dirty="0">
                <a:solidFill>
                  <a:srgbClr val="000000"/>
                </a:solidFill>
              </a:rPr>
              <a:t>. </a:t>
            </a:r>
            <a:r>
              <a:rPr lang="cs-CZ" altLang="cs-CZ" sz="1400" dirty="0" err="1">
                <a:solidFill>
                  <a:srgbClr val="000000"/>
                </a:solidFill>
              </a:rPr>
              <a:t>org</a:t>
            </a:r>
            <a:r>
              <a:rPr lang="cs-CZ" altLang="cs-CZ" sz="1400" dirty="0">
                <a:solidFill>
                  <a:srgbClr val="000000"/>
                </a:solidFill>
              </a:rPr>
              <a:t>. F,	mléč.	stimuluje syntézu bílkovin a růst orgánů, vyvolává říji F, zvyšuje stahy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				mléč. </a:t>
            </a:r>
            <a:r>
              <a:rPr lang="cs-CZ" altLang="cs-CZ" sz="1400" dirty="0" err="1">
                <a:solidFill>
                  <a:srgbClr val="000000"/>
                </a:solidFill>
              </a:rPr>
              <a:t>žl</a:t>
            </a:r>
            <a:r>
              <a:rPr lang="cs-CZ" altLang="cs-CZ" sz="1400" dirty="0">
                <a:solidFill>
                  <a:srgbClr val="000000"/>
                </a:solidFill>
              </a:rPr>
              <a:t>., mozek	dělohy, stimuluje sekreci androgenů z nadledvin 	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B) žluté těl.		progesteron 	děloha, </a:t>
            </a:r>
            <a:r>
              <a:rPr lang="cs-CZ" altLang="cs-CZ" sz="1400" dirty="0" err="1">
                <a:solidFill>
                  <a:srgbClr val="000000"/>
                </a:solidFill>
              </a:rPr>
              <a:t>mléč.žl</a:t>
            </a:r>
            <a:r>
              <a:rPr lang="cs-CZ" altLang="cs-CZ" sz="1400" dirty="0">
                <a:solidFill>
                  <a:srgbClr val="000000"/>
                </a:solidFill>
              </a:rPr>
              <a:t>. 	nidace vajíčka v děloze, tlumí stahy dělohy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10. placenta</a:t>
            </a:r>
            <a:r>
              <a:rPr lang="cs-CZ" altLang="cs-CZ" sz="1400" dirty="0">
                <a:solidFill>
                  <a:srgbClr val="000000"/>
                </a:solidFill>
              </a:rPr>
              <a:t> 	estrogeny, progesteron	</a:t>
            </a:r>
            <a:r>
              <a:rPr lang="cs-CZ" altLang="cs-CZ" sz="1400" dirty="0" err="1">
                <a:solidFill>
                  <a:srgbClr val="000000"/>
                </a:solidFill>
              </a:rPr>
              <a:t>vaječ</a:t>
            </a:r>
            <a:r>
              <a:rPr lang="cs-CZ" altLang="cs-CZ" sz="1400" dirty="0">
                <a:solidFill>
                  <a:srgbClr val="000000"/>
                </a:solidFill>
              </a:rPr>
              <a:t>., </a:t>
            </a:r>
            <a:r>
              <a:rPr lang="cs-CZ" altLang="cs-CZ" sz="1400" dirty="0" err="1">
                <a:solidFill>
                  <a:srgbClr val="000000"/>
                </a:solidFill>
              </a:rPr>
              <a:t>mléč.žl</a:t>
            </a:r>
            <a:r>
              <a:rPr lang="cs-CZ" altLang="cs-CZ" sz="1400" dirty="0">
                <a:solidFill>
                  <a:srgbClr val="000000"/>
                </a:solidFill>
              </a:rPr>
              <a:t>. 	vývoj </a:t>
            </a:r>
            <a:r>
              <a:rPr lang="cs-CZ" altLang="cs-CZ" sz="1400" dirty="0" err="1">
                <a:solidFill>
                  <a:srgbClr val="000000"/>
                </a:solidFill>
              </a:rPr>
              <a:t>zárodku,růst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  <a:r>
              <a:rPr lang="cs-CZ" altLang="cs-CZ" sz="1400" dirty="0" err="1">
                <a:solidFill>
                  <a:srgbClr val="000000"/>
                </a:solidFill>
              </a:rPr>
              <a:t>tkání,udržení</a:t>
            </a:r>
            <a:r>
              <a:rPr lang="cs-CZ" altLang="cs-CZ" sz="1400" dirty="0">
                <a:solidFill>
                  <a:srgbClr val="000000"/>
                </a:solidFill>
              </a:rPr>
              <a:t> funkce žlutého tělíska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		</a:t>
            </a:r>
            <a:r>
              <a:rPr lang="cs-CZ" altLang="cs-CZ" sz="1400" dirty="0" err="1">
                <a:solidFill>
                  <a:srgbClr val="000000"/>
                </a:solidFill>
              </a:rPr>
              <a:t>choriogonadotropin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		</a:t>
            </a:r>
            <a:r>
              <a:rPr lang="cs-CZ" altLang="cs-CZ" sz="1400" dirty="0" err="1">
                <a:solidFill>
                  <a:srgbClr val="000000"/>
                </a:solidFill>
              </a:rPr>
              <a:t>somatomamotropin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11. varle</a:t>
            </a:r>
            <a:endParaRPr lang="cs-CZ" altLang="cs-CZ" sz="1400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A) </a:t>
            </a:r>
            <a:r>
              <a:rPr lang="cs-CZ" altLang="cs-CZ" sz="1400" dirty="0" err="1">
                <a:solidFill>
                  <a:srgbClr val="000000"/>
                </a:solidFill>
              </a:rPr>
              <a:t>interstic</a:t>
            </a:r>
            <a:r>
              <a:rPr lang="cs-CZ" altLang="cs-CZ" sz="1400" dirty="0">
                <a:solidFill>
                  <a:srgbClr val="000000"/>
                </a:solidFill>
              </a:rPr>
              <a:t>. b.	testosteron 	varle 			stimuluje růst orgánů (i pomoc. pohlavních struktur), 									zrání spermií, chování M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B) </a:t>
            </a:r>
            <a:r>
              <a:rPr lang="cs-CZ" altLang="cs-CZ" sz="1400" dirty="0" err="1">
                <a:solidFill>
                  <a:srgbClr val="000000"/>
                </a:solidFill>
              </a:rPr>
              <a:t>Sertoliho</a:t>
            </a:r>
            <a:r>
              <a:rPr lang="cs-CZ" altLang="cs-CZ" sz="1400" dirty="0">
                <a:solidFill>
                  <a:srgbClr val="000000"/>
                </a:solidFill>
              </a:rPr>
              <a:t> b. 	estrogeny 										</a:t>
            </a:r>
            <a:endParaRPr lang="cs-CZ" altLang="cs-CZ" sz="1400" b="1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12. epifýza		</a:t>
            </a:r>
            <a:r>
              <a:rPr lang="cs-CZ" altLang="cs-CZ" sz="1400" dirty="0">
                <a:solidFill>
                  <a:srgbClr val="000000"/>
                </a:solidFill>
              </a:rPr>
              <a:t> melatonin 		hypotalamus 	</a:t>
            </a:r>
            <a:r>
              <a:rPr lang="cs-CZ" altLang="cs-CZ" sz="1400" dirty="0" err="1">
                <a:solidFill>
                  <a:srgbClr val="000000"/>
                </a:solidFill>
              </a:rPr>
              <a:t>inhib</a:t>
            </a:r>
            <a:r>
              <a:rPr lang="cs-CZ" altLang="cs-CZ" sz="1400" dirty="0">
                <a:solidFill>
                  <a:srgbClr val="000000"/>
                </a:solidFill>
              </a:rPr>
              <a:t>. výdej uvolňovacích faktorů (pro </a:t>
            </a:r>
            <a:r>
              <a:rPr lang="cs-CZ" altLang="cs-CZ" sz="1400" dirty="0" err="1">
                <a:solidFill>
                  <a:srgbClr val="000000"/>
                </a:solidFill>
              </a:rPr>
              <a:t>gonadotrop</a:t>
            </a:r>
            <a:r>
              <a:rPr lang="cs-CZ" altLang="cs-CZ" sz="1400" dirty="0">
                <a:solidFill>
                  <a:srgbClr val="000000"/>
                </a:solidFill>
              </a:rPr>
              <a:t>. a melanocyt. h.)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13. brzlík</a:t>
            </a:r>
            <a:r>
              <a:rPr lang="cs-CZ" altLang="cs-CZ" sz="1400" dirty="0">
                <a:solidFill>
                  <a:srgbClr val="000000"/>
                </a:solidFill>
              </a:rPr>
              <a:t> 		</a:t>
            </a:r>
            <a:r>
              <a:rPr lang="cs-CZ" altLang="cs-CZ" sz="1400" dirty="0" err="1">
                <a:solidFill>
                  <a:srgbClr val="000000"/>
                </a:solidFill>
              </a:rPr>
              <a:t>thymosin</a:t>
            </a:r>
            <a:r>
              <a:rPr lang="cs-CZ" altLang="cs-CZ" sz="1400" dirty="0">
                <a:solidFill>
                  <a:srgbClr val="000000"/>
                </a:solidFill>
              </a:rPr>
              <a:t>		lymfocyty 		imunologické zrání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14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6A606C-5D60-B973-F611-B7D818C21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</p:spPr>
        <p:txBody>
          <a:bodyPr anchor="b">
            <a:normAutofit/>
          </a:bodyPr>
          <a:lstStyle/>
          <a:p>
            <a:r>
              <a:rPr lang="cs-CZ" sz="3700"/>
              <a:t>Uvolňující i </a:t>
            </a:r>
            <a:r>
              <a:rPr lang="cs-CZ" sz="3700" b="1"/>
              <a:t>inhibující</a:t>
            </a:r>
            <a:r>
              <a:rPr lang="cs-CZ" sz="3700"/>
              <a:t> faktory</a:t>
            </a:r>
            <a:endParaRPr lang="en-GB" sz="37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1F686-D55D-A14B-5024-6BF537919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5" y="2508105"/>
            <a:ext cx="5040285" cy="3632493"/>
          </a:xfrm>
        </p:spPr>
        <p:txBody>
          <a:bodyPr anchor="ctr"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/>
              <a:t>Hypotalamus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CRF faktor uvolňující kortikotropin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TRF faktor uvolňující tyreotropin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FRF f. uvolňující folikulostimulační hormon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LRF f. uvolňující luteinizační hormon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PRF f. uvolňující prolaktin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/>
              <a:t>PIF prolaktin inhibující hormon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GRF uvolňující růstový hormon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/>
              <a:t>GIF faktor inhibující růstový h.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/>
              <a:t>MRF faktor regulující myogenezi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/>
              <a:t>MIF faktor inhibující myogenezi</a:t>
            </a:r>
          </a:p>
          <a:p>
            <a:endParaRPr lang="en-GB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1321F9A-3324-7720-92F0-63B15A42E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5528" y="36394"/>
            <a:ext cx="2940420" cy="380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E390015-6312-C228-ABC4-01F06532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02531" y="3794690"/>
            <a:ext cx="2988726" cy="258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483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1208</Words>
  <Application>Microsoft Office PowerPoint</Application>
  <PresentationFormat>Širokoúhlá obrazovka</PresentationFormat>
  <Paragraphs>110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Hormonální regulace  u obratlovců</vt:lpstr>
      <vt:lpstr>Prezentace aplikace PowerPoint</vt:lpstr>
      <vt:lpstr>Rozdíly humorální x vzrušivá</vt:lpstr>
      <vt:lpstr>Mezibuněčná komunikace, přenos signálu</vt:lpstr>
      <vt:lpstr>Prezentace aplikace PowerPoint</vt:lpstr>
      <vt:lpstr>Humorální (látková) regulace</vt:lpstr>
      <vt:lpstr>Prezentace aplikace PowerPoint</vt:lpstr>
      <vt:lpstr>Prezentace aplikace PowerPoint</vt:lpstr>
      <vt:lpstr>Uvolňující i inhibující faktory</vt:lpstr>
      <vt:lpstr>Zdroj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Hormonální regulace  u obratlovců</dc:title>
  <dc:creator>Lucie Urbanová</dc:creator>
  <cp:lastModifiedBy>Lucie Urbanová</cp:lastModifiedBy>
  <cp:revision>1</cp:revision>
  <dcterms:created xsi:type="dcterms:W3CDTF">2023-10-20T12:10:36Z</dcterms:created>
  <dcterms:modified xsi:type="dcterms:W3CDTF">2023-10-20T14:01:44Z</dcterms:modified>
</cp:coreProperties>
</file>