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3" r:id="rId8"/>
    <p:sldId id="262" r:id="rId9"/>
    <p:sldId id="266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B88C57-FFF4-49B3-B092-9DD13A383267}" v="1" dt="2023-11-18T15:21:28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77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bíček Ondřej (238080)" userId="fbfb5208-71c8-4b8b-8b8e-2ffb8797b8e6" providerId="ADAL" clId="{FAB88C57-FFF4-49B3-B092-9DD13A383267}"/>
    <pc:docChg chg="custSel addSld modSld">
      <pc:chgData name="Kubíček Ondřej (238080)" userId="fbfb5208-71c8-4b8b-8b8e-2ffb8797b8e6" providerId="ADAL" clId="{FAB88C57-FFF4-49B3-B092-9DD13A383267}" dt="2023-11-18T15:35:17.035" v="836" actId="1076"/>
      <pc:docMkLst>
        <pc:docMk/>
      </pc:docMkLst>
      <pc:sldChg chg="modSp mod">
        <pc:chgData name="Kubíček Ondřej (238080)" userId="fbfb5208-71c8-4b8b-8b8e-2ffb8797b8e6" providerId="ADAL" clId="{FAB88C57-FFF4-49B3-B092-9DD13A383267}" dt="2023-11-18T15:25:55" v="619" actId="2711"/>
        <pc:sldMkLst>
          <pc:docMk/>
          <pc:sldMk cId="2914726952" sldId="262"/>
        </pc:sldMkLst>
        <pc:spChg chg="mod">
          <ac:chgData name="Kubíček Ondřej (238080)" userId="fbfb5208-71c8-4b8b-8b8e-2ffb8797b8e6" providerId="ADAL" clId="{FAB88C57-FFF4-49B3-B092-9DD13A383267}" dt="2023-11-18T15:25:55" v="619" actId="2711"/>
          <ac:spMkLst>
            <pc:docMk/>
            <pc:sldMk cId="2914726952" sldId="262"/>
            <ac:spMk id="2" creationId="{E04236C8-68F4-EA8F-237C-B71F798C5EF5}"/>
          </ac:spMkLst>
        </pc:spChg>
        <pc:spChg chg="mod">
          <ac:chgData name="Kubíček Ondřej (238080)" userId="fbfb5208-71c8-4b8b-8b8e-2ffb8797b8e6" providerId="ADAL" clId="{FAB88C57-FFF4-49B3-B092-9DD13A383267}" dt="2023-11-18T15:25:16.708" v="616" actId="20577"/>
          <ac:spMkLst>
            <pc:docMk/>
            <pc:sldMk cId="2914726952" sldId="262"/>
            <ac:spMk id="3" creationId="{F9262130-6C6C-ED7C-CE67-9899618DD9CF}"/>
          </ac:spMkLst>
        </pc:spChg>
        <pc:picChg chg="mod">
          <ac:chgData name="Kubíček Ondřej (238080)" userId="fbfb5208-71c8-4b8b-8b8e-2ffb8797b8e6" providerId="ADAL" clId="{FAB88C57-FFF4-49B3-B092-9DD13A383267}" dt="2023-11-18T15:21:06.057" v="579" actId="1076"/>
          <ac:picMkLst>
            <pc:docMk/>
            <pc:sldMk cId="2914726952" sldId="262"/>
            <ac:picMk id="4" creationId="{E5747A43-EEE0-2253-DDB7-F193CA584DDC}"/>
          </ac:picMkLst>
        </pc:picChg>
      </pc:sldChg>
      <pc:sldChg chg="modSp mod">
        <pc:chgData name="Kubíček Ondřej (238080)" userId="fbfb5208-71c8-4b8b-8b8e-2ffb8797b8e6" providerId="ADAL" clId="{FAB88C57-FFF4-49B3-B092-9DD13A383267}" dt="2023-11-18T15:25:47.524" v="618" actId="2711"/>
        <pc:sldMkLst>
          <pc:docMk/>
          <pc:sldMk cId="2267352132" sldId="263"/>
        </pc:sldMkLst>
        <pc:spChg chg="mod">
          <ac:chgData name="Kubíček Ondřej (238080)" userId="fbfb5208-71c8-4b8b-8b8e-2ffb8797b8e6" providerId="ADAL" clId="{FAB88C57-FFF4-49B3-B092-9DD13A383267}" dt="2023-11-18T15:25:47.524" v="618" actId="2711"/>
          <ac:spMkLst>
            <pc:docMk/>
            <pc:sldMk cId="2267352132" sldId="263"/>
            <ac:spMk id="2" creationId="{8FD9E173-06A7-D1D9-3253-679342CDBAA0}"/>
          </ac:spMkLst>
        </pc:spChg>
        <pc:spChg chg="mod">
          <ac:chgData name="Kubíček Ondřej (238080)" userId="fbfb5208-71c8-4b8b-8b8e-2ffb8797b8e6" providerId="ADAL" clId="{FAB88C57-FFF4-49B3-B092-9DD13A383267}" dt="2023-11-18T15:05:33.562" v="280" actId="1076"/>
          <ac:spMkLst>
            <pc:docMk/>
            <pc:sldMk cId="2267352132" sldId="263"/>
            <ac:spMk id="3" creationId="{02B4C2F6-01D2-E1C1-C55A-C514C79CF1A3}"/>
          </ac:spMkLst>
        </pc:spChg>
      </pc:sldChg>
      <pc:sldChg chg="modSp mod">
        <pc:chgData name="Kubíček Ondřej (238080)" userId="fbfb5208-71c8-4b8b-8b8e-2ffb8797b8e6" providerId="ADAL" clId="{FAB88C57-FFF4-49B3-B092-9DD13A383267}" dt="2023-11-18T15:35:17.035" v="836" actId="1076"/>
        <pc:sldMkLst>
          <pc:docMk/>
          <pc:sldMk cId="3255953423" sldId="264"/>
        </pc:sldMkLst>
        <pc:spChg chg="mod">
          <ac:chgData name="Kubíček Ondřej (238080)" userId="fbfb5208-71c8-4b8b-8b8e-2ffb8797b8e6" providerId="ADAL" clId="{FAB88C57-FFF4-49B3-B092-9DD13A383267}" dt="2023-11-18T15:35:17.035" v="836" actId="1076"/>
          <ac:spMkLst>
            <pc:docMk/>
            <pc:sldMk cId="3255953423" sldId="264"/>
            <ac:spMk id="2" creationId="{D7C00CE9-E070-A28E-A354-6BFE58CC85C6}"/>
          </ac:spMkLst>
        </pc:spChg>
        <pc:spChg chg="mod">
          <ac:chgData name="Kubíček Ondřej (238080)" userId="fbfb5208-71c8-4b8b-8b8e-2ffb8797b8e6" providerId="ADAL" clId="{FAB88C57-FFF4-49B3-B092-9DD13A383267}" dt="2023-11-18T15:35:14.590" v="835" actId="1076"/>
          <ac:spMkLst>
            <pc:docMk/>
            <pc:sldMk cId="3255953423" sldId="264"/>
            <ac:spMk id="3" creationId="{94733865-E5CE-7A8B-E80A-BD578A53ECD2}"/>
          </ac:spMkLst>
        </pc:spChg>
      </pc:sldChg>
      <pc:sldChg chg="addSp delSp modSp new mod setBg">
        <pc:chgData name="Kubíček Ondřej (238080)" userId="fbfb5208-71c8-4b8b-8b8e-2ffb8797b8e6" providerId="ADAL" clId="{FAB88C57-FFF4-49B3-B092-9DD13A383267}" dt="2023-11-18T15:21:38.372" v="583" actId="26606"/>
        <pc:sldMkLst>
          <pc:docMk/>
          <pc:sldMk cId="640976300" sldId="266"/>
        </pc:sldMkLst>
        <pc:spChg chg="del">
          <ac:chgData name="Kubíček Ondřej (238080)" userId="fbfb5208-71c8-4b8b-8b8e-2ffb8797b8e6" providerId="ADAL" clId="{FAB88C57-FFF4-49B3-B092-9DD13A383267}" dt="2023-11-18T15:21:36.091" v="582" actId="478"/>
          <ac:spMkLst>
            <pc:docMk/>
            <pc:sldMk cId="640976300" sldId="266"/>
            <ac:spMk id="2" creationId="{D4B46FC5-1CD6-6E65-5731-4037DB5F65E4}"/>
          </ac:spMkLst>
        </pc:spChg>
        <pc:spChg chg="del">
          <ac:chgData name="Kubíček Ondřej (238080)" userId="fbfb5208-71c8-4b8b-8b8e-2ffb8797b8e6" providerId="ADAL" clId="{FAB88C57-FFF4-49B3-B092-9DD13A383267}" dt="2023-11-18T15:21:28.472" v="581"/>
          <ac:spMkLst>
            <pc:docMk/>
            <pc:sldMk cId="640976300" sldId="266"/>
            <ac:spMk id="3" creationId="{7BD36413-1A60-8207-E2CF-D4F663AEB613}"/>
          </ac:spMkLst>
        </pc:spChg>
        <pc:picChg chg="add mod">
          <ac:chgData name="Kubíček Ondřej (238080)" userId="fbfb5208-71c8-4b8b-8b8e-2ffb8797b8e6" providerId="ADAL" clId="{FAB88C57-FFF4-49B3-B092-9DD13A383267}" dt="2023-11-18T15:21:38.372" v="583" actId="26606"/>
          <ac:picMkLst>
            <pc:docMk/>
            <pc:sldMk cId="640976300" sldId="266"/>
            <ac:picMk id="4" creationId="{59968B2C-208A-C613-9032-383FA38A300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1ED99-DAB7-AF38-421F-97CDB000C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7F4F86-3F9E-CC88-EEE6-513FC8AF6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E859FB-AB44-875D-CC97-B65BAE94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A1FF-0DF2-48A2-BE0E-1CAA2AF9CFA8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251800-4F31-628A-E21D-CA9B0047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44B807-FA3B-5BC4-E979-587DED94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7F9-F68C-4F82-8142-F2DC7B315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35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F9CE2-F6D7-D2A9-281D-34BD17023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4B8A2ED-AFB0-AB5D-0C3E-B0DBC844F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083299-608D-B337-2271-4AEA71EA5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A1FF-0DF2-48A2-BE0E-1CAA2AF9CFA8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D529F4-3CC2-77F9-2498-37E44A03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34AF2-1DFD-CF99-0644-356DDC52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7F9-F68C-4F82-8142-F2DC7B315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5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B640AEC-02E2-5479-DADB-0D4BA6629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919E64-9484-32BE-A46C-81C00E090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22E369-20E6-0F79-608D-9F4B342E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A1FF-0DF2-48A2-BE0E-1CAA2AF9CFA8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BAC872-54C0-D2AD-AB69-918CF762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2B1972-B123-A618-37DB-4C4A3DBD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7F9-F68C-4F82-8142-F2DC7B315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62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38A06-2EAE-F4ED-F6EC-1BC38E3C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4C449-308A-4EA3-1D42-AD8D4CE32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D117EB-FCC0-7FFE-6F52-D2FEF9E8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A1FF-0DF2-48A2-BE0E-1CAA2AF9CFA8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32353E-D7E8-EB7E-8E04-EAA34551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CE074B-4957-E9B0-802E-1062C405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7F9-F68C-4F82-8142-F2DC7B315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43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E2C6A-9A83-5ADE-5544-4E402781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420B81-1186-F97E-6724-41413ED56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8E2874-1D97-C442-AC8F-68E6241E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A1FF-0DF2-48A2-BE0E-1CAA2AF9CFA8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361140-F687-6E48-C04B-3F39FAFF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2E5136-ACEC-9189-55F3-B6C540EEB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7F9-F68C-4F82-8142-F2DC7B315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1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4867E-4B04-4089-BB8E-A8771E5F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8F938C-E426-4D92-3FFA-3E0D2523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AE15347-43FF-02B5-17AB-F40AFC1C5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0702F36-C6B9-3F1F-F06A-09C6FE5CC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A1FF-0DF2-48A2-BE0E-1CAA2AF9CFA8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998105-63D9-C049-5388-7CC3A12A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B08B3E-B840-07E2-1808-1463DDC0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7F9-F68C-4F82-8142-F2DC7B315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88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4933FF-C2BF-EE2E-76FC-38FA4956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5B1768-07B7-EE69-CDD8-E89DE3865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72FC32-CA2A-7505-BB7F-91D6F4D4D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DD84F5-9BE0-E965-BF88-FBD48C87C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4E41352-B05B-06BF-E109-D818FAFA5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C35A800-B521-77F2-5E37-85C54E23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A1FF-0DF2-48A2-BE0E-1CAA2AF9CFA8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2C5FBEF-28BA-9E47-C24A-61A7CA92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28FB073-6D5E-8520-380E-82013A8A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7F9-F68C-4F82-8142-F2DC7B315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0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28DFA-906F-275F-A475-1B451C8B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81D56FC-4517-FA35-EE38-59F9C38B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A1FF-0DF2-48A2-BE0E-1CAA2AF9CFA8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3BCEA5-B303-1A48-319C-9C7E47B5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FDB0A0-AF30-9BFE-6681-C65DBD1F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7F9-F68C-4F82-8142-F2DC7B315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53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A2C1CFB-7814-D2A9-F62B-D7C65FE47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A1FF-0DF2-48A2-BE0E-1CAA2AF9CFA8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12E5458-BBBC-86C8-8D38-66F8E1E0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7311D5-3942-0F12-96DC-0CE53541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7F9-F68C-4F82-8142-F2DC7B315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96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25268-3095-C3D5-5536-8AB1EED6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B90148-5D78-BC1F-1015-84AA4C201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E9E334-06F1-C124-CC6B-502D7856F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53DE16-BE5B-4B42-39B1-7026EA3E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A1FF-0DF2-48A2-BE0E-1CAA2AF9CFA8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BD51ED-7138-F157-168F-C2538D8B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1B87D7-57B2-1E08-0A98-80C426B6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7F9-F68C-4F82-8142-F2DC7B315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47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86F13-850F-8D38-A86B-8A993085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85B30E9-31EB-112E-F826-3917B71F2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F87828B-49C0-C75C-FDF2-BCB584D51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09A6E6-0083-E1E4-E4F6-F48F8E52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A1FF-0DF2-48A2-BE0E-1CAA2AF9CFA8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97B976-3E82-BA58-2FA1-1F02FBC9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B38761-C77E-3DB6-F894-B44BA0E7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97F9-F68C-4F82-8142-F2DC7B315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83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498216A-961C-0A44-0E2E-638E598F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9DD399-BF89-A05F-6B7D-C096D4F37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B54CD4-BD84-E6C4-59E8-BABF32FC4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CA1FF-0DF2-48A2-BE0E-1CAA2AF9CFA8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2FC0B1-1D14-9E6A-3623-355E8B650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C5055C-D252-EF80-09B6-BE5A56560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97F9-F68C-4F82-8142-F2DC7B315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3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dina surikat na vyhlídce">
            <a:extLst>
              <a:ext uri="{FF2B5EF4-FFF2-40B4-BE49-F238E27FC236}">
                <a16:creationId xmlns:a16="http://schemas.microsoft.com/office/drawing/2014/main" id="{5A23925C-0271-A154-6FF8-A26EBFA0A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82" b="331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E30E5A-93EE-1AAD-C471-F99B46EFA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5200" b="1">
                <a:solidFill>
                  <a:srgbClr val="FFFFFF"/>
                </a:solidFill>
              </a:rPr>
              <a:t>SMYSLOVÁ SOUSTAVA U PTÁKŮ A SAVCŮ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09D028-1C75-5FC9-77AE-D5D5136D0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KATEŘINA BÍLKOVÁ, KATEŘINA HÁJKOVÁ</a:t>
            </a:r>
          </a:p>
        </p:txBody>
      </p:sp>
    </p:spTree>
    <p:extLst>
      <p:ext uri="{BB962C8B-B14F-4D97-AF65-F5344CB8AC3E}">
        <p14:creationId xmlns:p14="http://schemas.microsoft.com/office/powerpoint/2010/main" val="1949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00CE9-E070-A28E-A354-6BFE58CC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40" y="419880"/>
            <a:ext cx="10515600" cy="1325563"/>
          </a:xfrm>
        </p:spPr>
        <p:txBody>
          <a:bodyPr/>
          <a:lstStyle/>
          <a:p>
            <a:r>
              <a:rPr lang="cs-CZ" b="1" dirty="0">
                <a:latin typeface="+mn-lt"/>
              </a:rPr>
              <a:t>TERMORECEPCE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733865-E5CE-7A8B-E80A-BD578A53E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461" y="1505748"/>
            <a:ext cx="10446701" cy="469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/>
              <a:t>Ptáci i savci</a:t>
            </a:r>
            <a:r>
              <a:rPr lang="cs-CZ" sz="1800" b="0" i="0" dirty="0">
                <a:effectLst/>
              </a:rPr>
              <a:t> mají specializované nervové receptory, nazývané termoreceptory, které jsou schopny vnímat teplotní podněty v okolním prostředí.</a:t>
            </a:r>
          </a:p>
          <a:p>
            <a:r>
              <a:rPr lang="cs-CZ" sz="2400" b="1" dirty="0"/>
              <a:t>SAVCI</a:t>
            </a:r>
          </a:p>
          <a:p>
            <a:pPr marL="0" indent="0">
              <a:buNone/>
            </a:pPr>
            <a:r>
              <a:rPr lang="cs-CZ" sz="1800" dirty="0"/>
              <a:t>- Termoreceptory jsou umístěny v kůži po celém povrchu těla, dělí se na 1.chladové a 2. teplotní.</a:t>
            </a:r>
          </a:p>
          <a:p>
            <a:pPr marL="0" indent="0">
              <a:buNone/>
            </a:pPr>
            <a:r>
              <a:rPr lang="cs-CZ" sz="1800" b="1" dirty="0"/>
              <a:t>- </a:t>
            </a:r>
            <a:r>
              <a:rPr lang="cs-CZ" sz="1800" b="0" i="0" dirty="0">
                <a:effectLst/>
              </a:rPr>
              <a:t>Termoreceptory umožňují savcům vnímat teplotní rozdíly ve svém okolí a v jejich vlastním těle. Tato schopnost je důležitá pro regulaci tělesné teploty, vyhledávání vhodných prostředí a reakci na změny v okolním prostředí.</a:t>
            </a:r>
          </a:p>
          <a:p>
            <a:pPr marL="0" indent="0">
              <a:buNone/>
            </a:pPr>
            <a:r>
              <a:rPr lang="cs-CZ" sz="1800" b="1" dirty="0"/>
              <a:t>- </a:t>
            </a:r>
            <a:r>
              <a:rPr lang="cs-CZ" sz="1800" b="0" i="0" dirty="0">
                <a:effectLst/>
              </a:rPr>
              <a:t>Na základě informací z termoreceptorů tělo reaguje přizpůsobením, jako je například roztažení nebo smrštění cév v kůži, produkce potu nebo třes svalů, aby udrželo optimální tělesnou teplotu.</a:t>
            </a:r>
          </a:p>
          <a:p>
            <a:r>
              <a:rPr lang="cs-CZ" sz="2400" b="1" dirty="0"/>
              <a:t>PTÁCI</a:t>
            </a:r>
          </a:p>
          <a:p>
            <a:pPr marL="0" indent="0">
              <a:buNone/>
            </a:pPr>
            <a:r>
              <a:rPr lang="cs-CZ" sz="1800" b="0" i="0" dirty="0">
                <a:effectLst/>
              </a:rPr>
              <a:t>- Termoreceptory jsou umístěny v kůži ptáků, obvykle na nohách a obličejovém obvodu.</a:t>
            </a:r>
          </a:p>
          <a:p>
            <a:pPr marL="0" indent="0">
              <a:buNone/>
            </a:pPr>
            <a:r>
              <a:rPr lang="cs-CZ" sz="1800" dirty="0"/>
              <a:t>- </a:t>
            </a:r>
            <a:r>
              <a:rPr lang="cs-CZ" sz="1800" b="0" i="0" dirty="0">
                <a:effectLst/>
              </a:rPr>
              <a:t>Stejně jako u savců i ptáci mohou přizpůsobit svou tělesnou teplotu na základě vnímaných teplotních podnětů.</a:t>
            </a:r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- </a:t>
            </a:r>
            <a:r>
              <a:rPr lang="cs-CZ" sz="1800" b="0" i="0" dirty="0">
                <a:effectLst/>
              </a:rPr>
              <a:t>U některých druhů ptáků mohou být termoreceptory také spojeny s regulací inkubační teploty v hnízdě, což pomáhá udržovat vhodné podmínky pro vývoj vajec.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25595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55B9A1-3E09-153F-9DF5-2F265CDCE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351"/>
            <a:ext cx="5052752" cy="831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800" b="1" dirty="0"/>
              <a:t>RECEPTORY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730B6E-5A65-3854-470E-48B869F53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336" y="262994"/>
            <a:ext cx="4859664" cy="316642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62DC744-4758-0494-A6C1-8B2A3937DFD4}"/>
              </a:ext>
            </a:extLst>
          </p:cNvPr>
          <p:cNvSpPr txBox="1"/>
          <p:nvPr/>
        </p:nvSpPr>
        <p:spPr>
          <a:xfrm>
            <a:off x="0" y="1348800"/>
            <a:ext cx="761890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Fotoreceptory- citlivý na světlo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Termoreceptory- změny teploty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Mechanoreceptory- tlak, bolest, natažení, napětí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Baroreceptory- změny tlaku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Chemoreceptory-přítomnost a množství molekul (čich, chuť,…)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Proprioreceptory- polohu a pohyby jednotlivých částí těla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err="1"/>
              <a:t>Exoreceptory</a:t>
            </a:r>
            <a:r>
              <a:rPr lang="cs-CZ" sz="3200" dirty="0"/>
              <a:t> (dálkové) X </a:t>
            </a:r>
            <a:r>
              <a:rPr lang="cs-CZ" sz="3200" dirty="0" err="1"/>
              <a:t>Interoreceptory</a:t>
            </a:r>
            <a:r>
              <a:rPr lang="cs-CZ" sz="3200" dirty="0"/>
              <a:t> (dotykové)</a:t>
            </a:r>
          </a:p>
        </p:txBody>
      </p:sp>
    </p:spTree>
    <p:extLst>
      <p:ext uri="{BB962C8B-B14F-4D97-AF65-F5344CB8AC3E}">
        <p14:creationId xmlns:p14="http://schemas.microsoft.com/office/powerpoint/2010/main" val="28368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95085-A36E-55E4-399A-6D8664D7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04" y="349083"/>
            <a:ext cx="11610475" cy="1325563"/>
          </a:xfrm>
        </p:spPr>
        <p:txBody>
          <a:bodyPr>
            <a:normAutofit fontScale="90000"/>
          </a:bodyPr>
          <a:lstStyle/>
          <a:p>
            <a:r>
              <a:rPr lang="cs-CZ" sz="4800" b="1" dirty="0">
                <a:latin typeface="+mn-lt"/>
              </a:rPr>
              <a:t>ÚLOHA CNS PŘI VZNIKU SMYSLOVÉHO VJEMU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1DD5B0-1C8C-2C7D-1C41-C3474487B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05" y="167464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PŘÍKLAD-ZRAK:</a:t>
            </a:r>
          </a:p>
          <a:p>
            <a:pPr marL="514350" indent="-514350">
              <a:buAutoNum type="arabicParenR"/>
            </a:pPr>
            <a:r>
              <a:rPr lang="cs-CZ" sz="3200" dirty="0"/>
              <a:t>Receptory-&gt; přenos vzruchu do CNS </a:t>
            </a:r>
          </a:p>
          <a:p>
            <a:pPr marL="514350" indent="-514350">
              <a:buAutoNum type="arabicParenR"/>
            </a:pPr>
            <a:r>
              <a:rPr lang="cs-CZ" sz="3200" dirty="0"/>
              <a:t>Oddělené kanály zpracovávají různé kvality vstupující informace:</a:t>
            </a:r>
          </a:p>
          <a:p>
            <a:pPr marL="971550" lvl="1" indent="-514350">
              <a:buAutoNum type="arabicParenR"/>
            </a:pPr>
            <a:r>
              <a:rPr lang="cs-CZ" sz="2800" dirty="0"/>
              <a:t>Jedna část mozku- tvar, barva</a:t>
            </a:r>
          </a:p>
          <a:p>
            <a:pPr marL="971550" lvl="1" indent="-514350">
              <a:buAutoNum type="arabicParenR"/>
            </a:pPr>
            <a:r>
              <a:rPr lang="cs-CZ" sz="2800" dirty="0"/>
              <a:t>Jiná část mozku- směr pohybu</a:t>
            </a:r>
          </a:p>
          <a:p>
            <a:pPr marL="971550" lvl="1" indent="-514350">
              <a:buAutoNum type="arabicParenR"/>
            </a:pPr>
            <a:r>
              <a:rPr lang="cs-CZ" sz="2800" dirty="0"/>
              <a:t>Informace je po částech sestavována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19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BFDCC-F854-8B80-DF89-EB4CC9F6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54" y="-182936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+mn-lt"/>
              </a:rPr>
              <a:t>CHUŤ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BB6342-4003-FB28-3C98-FB6B2C133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38" y="1086476"/>
            <a:ext cx="9047453" cy="5687303"/>
          </a:xfrm>
        </p:spPr>
        <p:txBody>
          <a:bodyPr>
            <a:normAutofit/>
          </a:bodyPr>
          <a:lstStyle/>
          <a:p>
            <a:r>
              <a:rPr lang="cs-CZ" sz="3600" b="1" dirty="0"/>
              <a:t>SAVCI</a:t>
            </a:r>
          </a:p>
          <a:p>
            <a:pPr marL="0" indent="0">
              <a:buNone/>
            </a:pPr>
            <a:r>
              <a:rPr lang="cs-CZ" dirty="0"/>
              <a:t>- Chuťové receptory jsou soustředěny v chuťových pohárcích sliznice jazyka a úst</a:t>
            </a:r>
          </a:p>
          <a:p>
            <a:pPr marL="0" indent="0">
              <a:buNone/>
            </a:pPr>
            <a:r>
              <a:rPr lang="cs-CZ" dirty="0"/>
              <a:t>- Rozlišují chuť slanou, sladkou, kyselou, hořkou a </a:t>
            </a:r>
            <a:r>
              <a:rPr lang="cs-CZ" dirty="0" err="1"/>
              <a:t>umami</a:t>
            </a:r>
            <a:endParaRPr lang="cs-CZ" dirty="0"/>
          </a:p>
          <a:p>
            <a:r>
              <a:rPr lang="cs-CZ" sz="3600" b="1" dirty="0"/>
              <a:t>PTÁCI</a:t>
            </a:r>
          </a:p>
          <a:p>
            <a:pPr marL="0" indent="0">
              <a:buNone/>
            </a:pPr>
            <a:r>
              <a:rPr lang="cs-CZ" dirty="0"/>
              <a:t>- Chuť je vyvinuta velmi slabě</a:t>
            </a:r>
          </a:p>
          <a:p>
            <a:pPr marL="0" indent="0">
              <a:buNone/>
            </a:pPr>
            <a:r>
              <a:rPr lang="cs-CZ" dirty="0"/>
              <a:t>-Chuťové pohárky jsou přítomny na jazyku a na stěně dutiny zobáku</a:t>
            </a:r>
          </a:p>
          <a:p>
            <a:pPr marL="0" indent="0">
              <a:buNone/>
            </a:pPr>
            <a:r>
              <a:rPr lang="cs-CZ" dirty="0"/>
              <a:t>-Kur domácí je schopen rozlišovat slanou a kyselou chuť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-</a:t>
            </a:r>
            <a:r>
              <a:rPr lang="cs-CZ" b="1" dirty="0"/>
              <a:t>Chuť je u ptáků mnohem méně vyvinutá než u savců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149664-BEC7-D832-B0F2-8D41FA6DD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791" y="2473318"/>
            <a:ext cx="2853871" cy="430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0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BD54C0-9A09-89A0-765E-AB103003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52" y="140534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+mn-lt"/>
              </a:rPr>
              <a:t>ČICH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18C499-3BD2-1D47-8A2B-FE143379E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82" y="1652853"/>
            <a:ext cx="12204169" cy="4351338"/>
          </a:xfrm>
        </p:spPr>
        <p:txBody>
          <a:bodyPr>
            <a:normAutofit fontScale="92500" lnSpcReduction="10000"/>
          </a:bodyPr>
          <a:lstStyle/>
          <a:p>
            <a:r>
              <a:rPr lang="cs-CZ" sz="3600" b="1" dirty="0"/>
              <a:t>SAVCI</a:t>
            </a:r>
          </a:p>
          <a:p>
            <a:pPr marL="0" indent="0">
              <a:buNone/>
            </a:pPr>
            <a:r>
              <a:rPr lang="cs-CZ" dirty="0"/>
              <a:t>-Dominantní postavení</a:t>
            </a:r>
          </a:p>
          <a:p>
            <a:pPr marL="0" indent="0">
              <a:buNone/>
            </a:pPr>
            <a:r>
              <a:rPr lang="cs-CZ" dirty="0"/>
              <a:t>-Čich. Receptorem je sliznice (uvnitř jsou čichové buňky)</a:t>
            </a:r>
          </a:p>
          <a:p>
            <a:pPr marL="0" indent="0">
              <a:buNone/>
            </a:pPr>
            <a:r>
              <a:rPr lang="cs-CZ" dirty="0"/>
              <a:t>-Savci s dobrým čichem- hmyzožravci, hlodavci, šelmy</a:t>
            </a:r>
          </a:p>
          <a:p>
            <a:pPr marL="0" indent="0">
              <a:buNone/>
            </a:pPr>
            <a:r>
              <a:rPr lang="cs-CZ" dirty="0"/>
              <a:t>-Někteří zachován </a:t>
            </a:r>
            <a:r>
              <a:rPr lang="cs-CZ" dirty="0" err="1"/>
              <a:t>vomeronasální</a:t>
            </a:r>
            <a:r>
              <a:rPr lang="cs-CZ" dirty="0"/>
              <a:t> orgán (umožňuje </a:t>
            </a:r>
            <a:r>
              <a:rPr lang="cs-CZ" dirty="0" err="1"/>
              <a:t>příjmání</a:t>
            </a:r>
            <a:r>
              <a:rPr lang="cs-CZ" dirty="0"/>
              <a:t> pachů i ústní dutinou)</a:t>
            </a:r>
          </a:p>
          <a:p>
            <a:r>
              <a:rPr lang="cs-CZ" sz="3600" b="1" dirty="0"/>
              <a:t>PTÁCI</a:t>
            </a:r>
          </a:p>
          <a:p>
            <a:pPr marL="0" indent="0">
              <a:buNone/>
            </a:pPr>
            <a:r>
              <a:rPr lang="cs-CZ" dirty="0"/>
              <a:t>- Čichový epitel v nosní dutině</a:t>
            </a:r>
          </a:p>
          <a:p>
            <a:pPr marL="0" indent="0">
              <a:buNone/>
            </a:pPr>
            <a:r>
              <a:rPr lang="cs-CZ" dirty="0"/>
              <a:t>- Nejdokonalejší čich mají kondoři, </a:t>
            </a:r>
            <a:r>
              <a:rPr lang="cs-CZ" dirty="0" err="1"/>
              <a:t>trubkonosí</a:t>
            </a:r>
            <a:r>
              <a:rPr lang="cs-CZ" dirty="0"/>
              <a:t> a </a:t>
            </a:r>
            <a:r>
              <a:rPr lang="cs-CZ" dirty="0" err="1"/>
              <a:t>kiwiové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Dobře vyvinutý čich mají potápky, dravci, sovy,…</a:t>
            </a:r>
          </a:p>
          <a:p>
            <a:endParaRPr lang="cs-CZ" dirty="0"/>
          </a:p>
        </p:txBody>
      </p:sp>
      <p:pic>
        <p:nvPicPr>
          <p:cNvPr id="4" name="Picture 2" descr="Čich | Lidské smysly">
            <a:extLst>
              <a:ext uri="{FF2B5EF4-FFF2-40B4-BE49-F238E27FC236}">
                <a16:creationId xmlns:a16="http://schemas.microsoft.com/office/drawing/2014/main" id="{1532795F-2BF6-6C4F-C768-991552CE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853" y="0"/>
            <a:ext cx="4636168" cy="30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52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E28585-F7BA-21B1-6714-130EB5FA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latin typeface="+mn-lt"/>
              </a:rPr>
              <a:t>HMAT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BDA009-C177-CDF9-F817-BE24007D9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14" y="1520825"/>
            <a:ext cx="11658601" cy="4351338"/>
          </a:xfrm>
        </p:spPr>
        <p:txBody>
          <a:bodyPr>
            <a:normAutofit lnSpcReduction="10000"/>
          </a:bodyPr>
          <a:lstStyle/>
          <a:p>
            <a:r>
              <a:rPr lang="cs-CZ" sz="3600" b="1" dirty="0"/>
              <a:t>SAVCI</a:t>
            </a:r>
          </a:p>
          <a:p>
            <a:pPr marL="0" indent="0">
              <a:buNone/>
            </a:pPr>
            <a:r>
              <a:rPr lang="cs-CZ" dirty="0"/>
              <a:t>-Nervová vlákna napojena na bázi chlupů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Messnerova</a:t>
            </a:r>
            <a:r>
              <a:rPr lang="cs-CZ" dirty="0"/>
              <a:t> tělíska (hmatová), </a:t>
            </a:r>
            <a:r>
              <a:rPr lang="cs-CZ" dirty="0" err="1"/>
              <a:t>Krauseova</a:t>
            </a:r>
            <a:r>
              <a:rPr lang="cs-CZ" dirty="0"/>
              <a:t> (chlad), </a:t>
            </a:r>
            <a:r>
              <a:rPr lang="cs-CZ" dirty="0" err="1"/>
              <a:t>Rufiniho</a:t>
            </a:r>
            <a:r>
              <a:rPr lang="cs-CZ" dirty="0"/>
              <a:t> (teplo), Vater-Paciniho (tlak), útrobní mechanoreceptory, šlachová tělíska, volná nervová zakončení- bolest</a:t>
            </a:r>
          </a:p>
          <a:p>
            <a:r>
              <a:rPr lang="cs-CZ" sz="3600" b="1" dirty="0"/>
              <a:t>PTÁCI</a:t>
            </a:r>
          </a:p>
          <a:p>
            <a:pPr marL="0" indent="0">
              <a:buNone/>
            </a:pPr>
            <a:r>
              <a:rPr lang="cs-CZ" dirty="0"/>
              <a:t>- Nervová vlákna napojena na bázi peří</a:t>
            </a:r>
          </a:p>
          <a:p>
            <a:pPr marL="0" indent="0">
              <a:buNone/>
            </a:pPr>
            <a:r>
              <a:rPr lang="cs-CZ" dirty="0"/>
              <a:t>-</a:t>
            </a:r>
            <a:r>
              <a:rPr lang="cs-CZ" dirty="0" err="1"/>
              <a:t>Herbstova</a:t>
            </a:r>
            <a:r>
              <a:rPr lang="cs-CZ" dirty="0"/>
              <a:t> a </a:t>
            </a:r>
            <a:r>
              <a:rPr lang="cs-CZ" dirty="0" err="1"/>
              <a:t>Grandryho</a:t>
            </a:r>
            <a:r>
              <a:rPr lang="cs-CZ" dirty="0"/>
              <a:t> tělíska, </a:t>
            </a:r>
            <a:r>
              <a:rPr lang="cs-CZ" dirty="0" err="1"/>
              <a:t>Merkelovy</a:t>
            </a:r>
            <a:r>
              <a:rPr lang="cs-CZ" dirty="0"/>
              <a:t> buňky, Vater-Paciniho tělíska, </a:t>
            </a:r>
            <a:r>
              <a:rPr lang="cs-CZ" dirty="0" err="1"/>
              <a:t>Krauseova</a:t>
            </a:r>
            <a:r>
              <a:rPr lang="cs-CZ" dirty="0"/>
              <a:t> (chlad), </a:t>
            </a:r>
            <a:r>
              <a:rPr lang="cs-CZ" dirty="0" err="1"/>
              <a:t>Rufiniho</a:t>
            </a:r>
            <a:r>
              <a:rPr lang="cs-CZ" dirty="0"/>
              <a:t> (teplo), útrobní mechanoreceptory, šlachová tělíska, volná nervová zakončení-bolest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EA5DD2-AB71-4FF0-E864-F00BBB7AB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831" y="387350"/>
            <a:ext cx="7198655" cy="162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8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9E173-06A7-D1D9-3253-679342CDB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65" y="118730"/>
            <a:ext cx="10515600" cy="1325563"/>
          </a:xfrm>
        </p:spPr>
        <p:txBody>
          <a:bodyPr/>
          <a:lstStyle/>
          <a:p>
            <a:r>
              <a:rPr lang="cs-CZ" b="1" dirty="0">
                <a:latin typeface="+mn-lt"/>
              </a:rPr>
              <a:t>SLUCH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B4C2F6-01D2-E1C1-C55A-C514C79CF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265" y="125333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/>
              <a:t>U ptáků i savců tvoří sluchové orgány dohromady s polohovým ústrojím společný sluch</a:t>
            </a:r>
          </a:p>
          <a:p>
            <a:r>
              <a:rPr lang="cs-CZ" sz="1800" b="1" dirty="0"/>
              <a:t>SAVCI</a:t>
            </a:r>
          </a:p>
          <a:p>
            <a:pPr marL="0" indent="0">
              <a:buNone/>
            </a:pPr>
            <a:r>
              <a:rPr lang="cs-CZ" sz="1800" dirty="0"/>
              <a:t>- Všichni savci mají dobře vyvinutý sluch.</a:t>
            </a:r>
          </a:p>
          <a:p>
            <a:pPr marL="0" indent="0">
              <a:buNone/>
            </a:pPr>
            <a:r>
              <a:rPr lang="cs-CZ" sz="1800" dirty="0"/>
              <a:t>- </a:t>
            </a:r>
            <a:r>
              <a:rPr lang="cs-CZ" sz="1800" b="0" i="0" dirty="0">
                <a:effectLst/>
                <a:latin typeface="Söhne"/>
              </a:rPr>
              <a:t>U savců, včetně lidí, je sluchový signál zachycen ušním boltcem a přenesen na bubínek, oddělující vnější a střední ucho. Zde se zvuk přenáší sluchovými kůstkami (</a:t>
            </a:r>
            <a:r>
              <a:rPr lang="cs-CZ" sz="1800" dirty="0"/>
              <a:t>kladívko, kovadlinka a třmínek)</a:t>
            </a:r>
            <a:r>
              <a:rPr lang="cs-CZ" sz="1800" b="0" i="0" dirty="0">
                <a:effectLst/>
                <a:latin typeface="Söhne"/>
              </a:rPr>
              <a:t> na membránu oválného okénka vnitřního ucha, kde je interpretován mozkem, což jim umožňuje rozpoznávat různé zvuky a směry jejich zdrojů</a:t>
            </a:r>
          </a:p>
          <a:p>
            <a:pPr marL="0" indent="0">
              <a:buNone/>
            </a:pPr>
            <a:r>
              <a:rPr lang="cs-CZ" sz="1800" dirty="0"/>
              <a:t>- </a:t>
            </a:r>
            <a:r>
              <a:rPr lang="cs-CZ" sz="1800" b="0" i="0" dirty="0">
                <a:effectLst/>
                <a:latin typeface="Söhne"/>
              </a:rPr>
              <a:t>Receptory zvukové energie jsou uloženy ve vnitřním uchu v hlemýždi, což je spirálovitě stočený kanál.</a:t>
            </a:r>
          </a:p>
          <a:p>
            <a:pPr marL="0" indent="0">
              <a:buNone/>
            </a:pPr>
            <a:r>
              <a:rPr lang="cs-CZ" sz="1800" b="0" i="0" dirty="0">
                <a:effectLst/>
                <a:latin typeface="Söhne"/>
              </a:rPr>
              <a:t>- Rozsah vnímaných zvukových frekvencí se liší mezi různými savci. Některé druhy slyší ultrazvuky, což je využíváno například u potkanů k signalizaci agresivity, sexuální aktivity a emocionálních stavů. Některé suchozemské (netopýři) a vodní (delfíni) savce využívají ultrazvukovou echolokaci k orientaci, komunikaci a lovu.</a:t>
            </a:r>
            <a:endParaRPr lang="cs-CZ" sz="1800" dirty="0"/>
          </a:p>
          <a:p>
            <a:r>
              <a:rPr lang="cs-CZ" sz="1800" b="1" dirty="0"/>
              <a:t>PTÁCI</a:t>
            </a:r>
          </a:p>
          <a:p>
            <a:pPr marL="0" indent="0">
              <a:buNone/>
            </a:pPr>
            <a:r>
              <a:rPr lang="cs-CZ" sz="1800" b="1" dirty="0"/>
              <a:t>- </a:t>
            </a:r>
            <a:r>
              <a:rPr lang="cs-CZ" sz="1800" b="0" i="0" dirty="0">
                <a:effectLst/>
                <a:latin typeface="Söhne"/>
              </a:rPr>
              <a:t>U ptáků je sluchový systém základní pro jejich komunikaci, navigaci a vyhledávání potravy. </a:t>
            </a:r>
            <a:endParaRPr lang="cs-CZ" sz="1800" b="1" dirty="0"/>
          </a:p>
          <a:p>
            <a:pPr marL="0" indent="0">
              <a:buNone/>
            </a:pPr>
            <a:r>
              <a:rPr lang="cs-CZ" sz="1800" dirty="0"/>
              <a:t>- Ve středním uchu vyvinuta pouze jedna kůstka - kolumela. </a:t>
            </a:r>
          </a:p>
          <a:p>
            <a:pPr marL="0" indent="0">
              <a:buNone/>
            </a:pPr>
            <a:r>
              <a:rPr lang="cs-CZ" sz="1800" dirty="0"/>
              <a:t>- </a:t>
            </a:r>
            <a:r>
              <a:rPr lang="cs-CZ" sz="1800" b="0" i="0" dirty="0">
                <a:effectLst/>
                <a:latin typeface="Söhne"/>
              </a:rPr>
              <a:t>Ptáci mají podobně efektivní sluchový systém, kde jsou zvuky zachyceny ušními bubínky a předávány do mozku.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6735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236C8-68F4-EA8F-237C-B71F798C5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96" y="-54755"/>
            <a:ext cx="10515600" cy="1325563"/>
          </a:xfrm>
        </p:spPr>
        <p:txBody>
          <a:bodyPr/>
          <a:lstStyle/>
          <a:p>
            <a:r>
              <a:rPr lang="cs-CZ" b="1" dirty="0">
                <a:latin typeface="+mn-lt"/>
              </a:rPr>
              <a:t>ZRAK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262130-6C6C-ED7C-CE67-9899618DD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96" y="1111475"/>
            <a:ext cx="11136607" cy="4351338"/>
          </a:xfrm>
        </p:spPr>
        <p:txBody>
          <a:bodyPr>
            <a:noAutofit/>
          </a:bodyPr>
          <a:lstStyle/>
          <a:p>
            <a:r>
              <a:rPr lang="cs-CZ" sz="2400" b="1" dirty="0"/>
              <a:t>SAVCI</a:t>
            </a:r>
          </a:p>
          <a:p>
            <a:pPr marL="0" indent="0" algn="l">
              <a:buNone/>
            </a:pPr>
            <a:r>
              <a:rPr lang="cs-CZ" sz="1700" b="1" i="0" dirty="0">
                <a:effectLst/>
              </a:rPr>
              <a:t>- Oko - </a:t>
            </a:r>
            <a:r>
              <a:rPr lang="cs-CZ" sz="1700" b="0" i="0" dirty="0">
                <a:effectLst/>
              </a:rPr>
              <a:t>Savci mají obvykle složená oční tělesa s čočkou a duhovkou, která reguluje množství světla vstupujícího do oka a p</a:t>
            </a:r>
            <a:r>
              <a:rPr lang="cs-CZ" sz="1700" dirty="0"/>
              <a:t>igmentové stínící vrstvy, které zvyšují ostrost.</a:t>
            </a:r>
          </a:p>
          <a:p>
            <a:pPr marL="0" indent="0" algn="l">
              <a:buNone/>
            </a:pPr>
            <a:r>
              <a:rPr lang="cs-CZ" sz="1700" b="1" i="0" dirty="0">
                <a:effectLst/>
              </a:rPr>
              <a:t>- Sítnice - </a:t>
            </a:r>
            <a:r>
              <a:rPr lang="cs-CZ" sz="1700" dirty="0"/>
              <a:t>O</a:t>
            </a:r>
            <a:r>
              <a:rPr lang="cs-CZ" sz="1700" b="0" i="0" dirty="0">
                <a:effectLst/>
              </a:rPr>
              <a:t>bsahuje světločivné buňky, tzv. fotoreceptory, které reagují na světlo. Dva hlavní typy fotoreceptorů jsou tyčinky (pro vidění za šera) a čípky (pro barevné vidění).</a:t>
            </a:r>
          </a:p>
          <a:p>
            <a:pPr marL="0" indent="0">
              <a:buNone/>
            </a:pPr>
            <a:r>
              <a:rPr lang="cs-CZ" sz="1700" b="1" i="0" dirty="0">
                <a:effectLst/>
              </a:rPr>
              <a:t>- Nervové spojení - </a:t>
            </a:r>
            <a:r>
              <a:rPr lang="cs-CZ" sz="1700" b="0" i="0" dirty="0">
                <a:effectLst/>
              </a:rPr>
              <a:t>Signály z fotoreceptorů jsou přenášeny do mozku prostřednictvím zrakového nervu. </a:t>
            </a:r>
            <a:r>
              <a:rPr lang="cs-CZ" sz="1700" dirty="0"/>
              <a:t>Několik vrstev propojovacích neuronů ještě v sítnici upravuje zrakovou informaci předtím, než odejde zrakovým nervem do mozku. </a:t>
            </a:r>
            <a:endParaRPr lang="cs-CZ" sz="1700" b="0" i="0" dirty="0">
              <a:effectLst/>
            </a:endParaRPr>
          </a:p>
          <a:p>
            <a:pPr marL="0" indent="0" algn="l">
              <a:buNone/>
            </a:pPr>
            <a:r>
              <a:rPr lang="cs-CZ" sz="1700" b="1" i="0" dirty="0">
                <a:effectLst/>
              </a:rPr>
              <a:t>- Centrální zpracování - </a:t>
            </a:r>
            <a:r>
              <a:rPr lang="cs-CZ" sz="1700" b="0" i="0" dirty="0">
                <a:effectLst/>
              </a:rPr>
              <a:t>V mozku jsou tyto signály zpracovávány, a vytváří tak obraz vnímaný zrakem.</a:t>
            </a:r>
          </a:p>
          <a:p>
            <a:pPr algn="l"/>
            <a:r>
              <a:rPr lang="cs-CZ" sz="2400" b="1" dirty="0"/>
              <a:t>PTÁCI</a:t>
            </a:r>
          </a:p>
          <a:p>
            <a:pPr marL="0" indent="0" algn="l">
              <a:buNone/>
            </a:pPr>
            <a:r>
              <a:rPr lang="cs-CZ" sz="1700" b="1" dirty="0"/>
              <a:t>- </a:t>
            </a:r>
            <a:r>
              <a:rPr lang="cs-CZ" sz="1700" b="1" i="0" dirty="0">
                <a:effectLst/>
              </a:rPr>
              <a:t> Oko - </a:t>
            </a:r>
            <a:r>
              <a:rPr lang="cs-CZ" sz="1700" b="0" i="0" dirty="0">
                <a:effectLst/>
              </a:rPr>
              <a:t>Oči ptáků jsou často větší než u savců a mají výkonnější čočku, což zvyšuje schopnost vidět detaily a ostrost obrazu.</a:t>
            </a:r>
          </a:p>
          <a:p>
            <a:pPr marL="0" indent="0" algn="l">
              <a:buNone/>
            </a:pPr>
            <a:r>
              <a:rPr lang="cs-CZ" sz="1700" b="1" i="0" dirty="0">
                <a:effectLst/>
              </a:rPr>
              <a:t>- Sítnice - </a:t>
            </a:r>
            <a:r>
              <a:rPr lang="cs-CZ" sz="1700" b="0" i="0" dirty="0">
                <a:effectLst/>
              </a:rPr>
              <a:t>Sítnice ptáků obsahuje mnoho čípků, což jim umožňuje vnímat širokou škálu barev, včetně ultrafialového světla.</a:t>
            </a:r>
          </a:p>
          <a:p>
            <a:pPr marL="0" indent="0" algn="l">
              <a:buNone/>
            </a:pPr>
            <a:r>
              <a:rPr lang="cs-CZ" sz="1700" b="1" i="0" dirty="0">
                <a:effectLst/>
              </a:rPr>
              <a:t>- Světločivné buňky - </a:t>
            </a:r>
            <a:r>
              <a:rPr lang="cs-CZ" sz="1700" b="0" i="0" dirty="0">
                <a:effectLst/>
              </a:rPr>
              <a:t>Ptáci mají specializované světločivné buňky v zadní části oka, tzv. olejové váčky/kapénky, které slouží k filtrování světla a zlepšení viditelnosti ve vodním a vzdušném prostředí.</a:t>
            </a:r>
          </a:p>
          <a:p>
            <a:pPr marL="0" indent="0" algn="l">
              <a:buNone/>
            </a:pPr>
            <a:r>
              <a:rPr lang="cs-CZ" sz="1700" b="1" i="0" dirty="0">
                <a:effectLst/>
              </a:rPr>
              <a:t>- Orientace a navigace - </a:t>
            </a:r>
            <a:r>
              <a:rPr lang="cs-CZ" sz="1700" b="0" i="0" dirty="0">
                <a:effectLst/>
              </a:rPr>
              <a:t>Ptáci využívají schopnost vidět ultrafialové světlo k navigaci a orientaci v prostředí, například při hledání potravy nebo při migračních letech.</a:t>
            </a:r>
          </a:p>
          <a:p>
            <a:pPr marL="0" indent="0" algn="l">
              <a:buNone/>
            </a:pPr>
            <a:r>
              <a:rPr lang="cs-CZ" sz="1700" b="1" i="0" dirty="0">
                <a:effectLst/>
              </a:rPr>
              <a:t>- Rychlá reakce - </a:t>
            </a:r>
            <a:r>
              <a:rPr lang="cs-CZ" sz="1700" b="0" i="0" dirty="0">
                <a:effectLst/>
              </a:rPr>
              <a:t>Ptáci mají často vyvinutou schopnost pohybu očí nezávisle na sobě, což zvyšuje jejich schopnost rychle reagovat na okolní podněty.</a:t>
            </a:r>
          </a:p>
          <a:p>
            <a:pPr marL="0" indent="0" algn="l">
              <a:buNone/>
            </a:pPr>
            <a:endParaRPr lang="cs-CZ" sz="1700" b="1" i="0" dirty="0">
              <a:effectLst/>
            </a:endParaRP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747A43-EEE0-2253-DDB7-F193CA584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703"/>
          <a:stretch/>
        </p:blipFill>
        <p:spPr>
          <a:xfrm>
            <a:off x="8228194" y="0"/>
            <a:ext cx="2761032" cy="153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2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9968B2C-208A-C613-9032-383FA38A3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0803" y="643466"/>
            <a:ext cx="493039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763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926</Words>
  <Application>Microsoft Office PowerPoint</Application>
  <PresentationFormat>Širokoúhlá obrazovka</PresentationFormat>
  <Paragraphs>77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Söhne</vt:lpstr>
      <vt:lpstr>Motiv Office</vt:lpstr>
      <vt:lpstr>SMYSLOVÁ SOUSTAVA U PTÁKŮ A SAVCŮ</vt:lpstr>
      <vt:lpstr>Prezentace aplikace PowerPoint</vt:lpstr>
      <vt:lpstr>ÚLOHA CNS PŘI VZNIKU SMYSLOVÉHO VJEMU</vt:lpstr>
      <vt:lpstr>CHUŤ</vt:lpstr>
      <vt:lpstr>ČICH</vt:lpstr>
      <vt:lpstr>HMAT</vt:lpstr>
      <vt:lpstr>SLUCH</vt:lpstr>
      <vt:lpstr>ZRAK</vt:lpstr>
      <vt:lpstr>Prezentace aplikace PowerPoint</vt:lpstr>
      <vt:lpstr>TERMORECEPCE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SMYSLOVÁ SOUSTAVA U PTÁKŮ A SAVCŮ</dc:title>
  <dc:creator>Kateřina Hájková</dc:creator>
  <cp:lastModifiedBy>Kateřina Hájková</cp:lastModifiedBy>
  <cp:revision>2</cp:revision>
  <dcterms:created xsi:type="dcterms:W3CDTF">2023-11-15T14:02:04Z</dcterms:created>
  <dcterms:modified xsi:type="dcterms:W3CDTF">2023-11-19T14:30:22Z</dcterms:modified>
</cp:coreProperties>
</file>