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8" r:id="rId2"/>
    <p:sldId id="259" r:id="rId3"/>
    <p:sldId id="260" r:id="rId4"/>
    <p:sldId id="257" r:id="rId5"/>
    <p:sldId id="262" r:id="rId6"/>
    <p:sldId id="263" r:id="rId7"/>
    <p:sldId id="278" r:id="rId8"/>
    <p:sldId id="271" r:id="rId9"/>
    <p:sldId id="272" r:id="rId10"/>
    <p:sldId id="273" r:id="rId11"/>
    <p:sldId id="280" r:id="rId12"/>
    <p:sldId id="274" r:id="rId13"/>
    <p:sldId id="281" r:id="rId14"/>
    <p:sldId id="268" r:id="rId15"/>
    <p:sldId id="269" r:id="rId16"/>
    <p:sldId id="279" r:id="rId17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67B1FE4-04BF-4237-BDAD-79C501F5AC82}">
          <p14:sldIdLst>
            <p14:sldId id="258"/>
            <p14:sldId id="259"/>
            <p14:sldId id="260"/>
            <p14:sldId id="257"/>
            <p14:sldId id="262"/>
            <p14:sldId id="263"/>
            <p14:sldId id="278"/>
            <p14:sldId id="271"/>
            <p14:sldId id="272"/>
            <p14:sldId id="273"/>
            <p14:sldId id="280"/>
            <p14:sldId id="274"/>
            <p14:sldId id="281"/>
            <p14:sldId id="268"/>
            <p14:sldId id="269"/>
            <p14:sldId id="279"/>
          </p14:sldIdLst>
        </p14:section>
        <p14:section name="Oddíl bez názvu" id="{C3A80E2E-FD73-432F-9B92-12948C5BE04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5AAB0-1C10-4BCD-9FDD-3BAAAD9FA948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65426-A2A6-4923-B45C-CFCD4A3AF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508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4EBF6-6549-4BE6-9029-2FDE1F89423E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A4AAD-66ED-4EB4-ADC6-FBAA1DD59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449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40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23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19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60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22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20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12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3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08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88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50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BCC74-D537-4E47-AA31-B6DABB21B07C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14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9712" y="1234920"/>
            <a:ext cx="10515600" cy="4452202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Fyziologie živočichů (včetně člověka) – </a:t>
            </a:r>
            <a:r>
              <a:rPr lang="cs-CZ" dirty="0"/>
              <a:t>cvičení</a:t>
            </a:r>
            <a:r>
              <a:rPr lang="cs-CZ" b="1" dirty="0"/>
              <a:t> </a:t>
            </a:r>
            <a:r>
              <a:rPr lang="cs-CZ" dirty="0"/>
              <a:t>Bi2BP_FYZL, </a:t>
            </a:r>
            <a:r>
              <a:rPr lang="cs-CZ" dirty="0" err="1"/>
              <a:t>ukonč</a:t>
            </a:r>
            <a:r>
              <a:rPr lang="cs-CZ" dirty="0"/>
              <a:t>. </a:t>
            </a:r>
            <a:r>
              <a:rPr lang="cs-CZ" b="1" dirty="0"/>
              <a:t>Z 2022</a:t>
            </a:r>
            <a:br>
              <a:rPr lang="cs-CZ" dirty="0"/>
            </a:br>
            <a:br>
              <a:rPr lang="cs-CZ" dirty="0"/>
            </a:br>
            <a:r>
              <a:rPr lang="cs-CZ" dirty="0"/>
              <a:t>		</a:t>
            </a:r>
            <a:br>
              <a:rPr lang="cs-CZ" dirty="0"/>
            </a:br>
            <a:r>
              <a:rPr lang="cs-CZ" dirty="0"/>
              <a:t>doc. RNDr. A. Žákovská, Ph.D.</a:t>
            </a:r>
          </a:p>
        </p:txBody>
      </p:sp>
    </p:spTree>
    <p:extLst>
      <p:ext uri="{BB962C8B-B14F-4D97-AF65-F5344CB8AC3E}">
        <p14:creationId xmlns:p14="http://schemas.microsoft.com/office/powerpoint/2010/main" val="1308839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213944" y="191454"/>
            <a:ext cx="970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Tab. : Obsah vody v orgánech, tkáních a tělesných tekutinách dospělého člověka</a:t>
            </a:r>
            <a:endParaRPr lang="cs-CZ" altLang="cs-CZ" sz="2000" dirty="0">
              <a:latin typeface="Comic Sans MS" panose="030F0702030302020204" pitchFamily="66" charset="0"/>
            </a:endParaRPr>
          </a:p>
        </p:txBody>
      </p:sp>
      <p:graphicFrame>
        <p:nvGraphicFramePr>
          <p:cNvPr id="22546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483196"/>
              </p:ext>
            </p:extLst>
          </p:nvPr>
        </p:nvGraphicFramePr>
        <p:xfrm>
          <a:off x="2931899" y="764980"/>
          <a:ext cx="6273800" cy="6094864"/>
        </p:xfrm>
        <a:graphic>
          <a:graphicData uri="http://schemas.openxmlformats.org/drawingml/2006/table">
            <a:tbl>
              <a:tblPr/>
              <a:tblGrid>
                <a:gridCol w="313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7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Orgán, tkáň, tekutina</a:t>
                      </a:r>
                      <a:endParaRPr kumimoji="0" lang="cs-CZ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83" marB="4568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Obsah vody (%)</a:t>
                      </a:r>
                      <a:endParaRPr kumimoji="0" lang="cs-CZ" alt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83" marB="4568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3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Tuk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Kosti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Játra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Kůže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Mozek – bílá hmota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Mozek – šedá hmota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Svaly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Srdce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Vazivo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Plíce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Ledviny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Krev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Krevní plazma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Žluč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Mléko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Moč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Slina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Pot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83" marB="456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25 </a:t>
                      </a:r>
                      <a:r>
                        <a:rPr lang="cs-CZ" altLang="cs-CZ" sz="2000" b="1" dirty="0"/>
                        <a:t>–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 30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16 </a:t>
                      </a:r>
                      <a:r>
                        <a:rPr lang="cs-CZ" altLang="cs-CZ" sz="2000" b="1" dirty="0"/>
                        <a:t>–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 46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60 </a:t>
                      </a:r>
                      <a:r>
                        <a:rPr lang="cs-CZ" altLang="cs-CZ" sz="2000" b="1" dirty="0"/>
                        <a:t>–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 80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99,5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83" marB="4568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718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C3C63A4C-3905-44A2-A732-4A2788558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759753"/>
              </p:ext>
            </p:extLst>
          </p:nvPr>
        </p:nvGraphicFramePr>
        <p:xfrm>
          <a:off x="3107095" y="130629"/>
          <a:ext cx="4758612" cy="64151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3702">
                  <a:extLst>
                    <a:ext uri="{9D8B030D-6E8A-4147-A177-3AD203B41FA5}">
                      <a16:colId xmlns:a16="http://schemas.microsoft.com/office/drawing/2014/main" val="2720745541"/>
                    </a:ext>
                  </a:extLst>
                </a:gridCol>
                <a:gridCol w="2034910">
                  <a:extLst>
                    <a:ext uri="{9D8B030D-6E8A-4147-A177-3AD203B41FA5}">
                      <a16:colId xmlns:a16="http://schemas.microsoft.com/office/drawing/2014/main" val="3463269749"/>
                    </a:ext>
                  </a:extLst>
                </a:gridCol>
              </a:tblGrid>
              <a:tr h="759445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OBSAH VODY V POTRAVINÁCH </a:t>
                      </a:r>
                      <a:r>
                        <a:rPr lang="cs-CZ" sz="2000" kern="1200">
                          <a:effectLst/>
                        </a:rPr>
                        <a:t> (vedeno </a:t>
                      </a:r>
                      <a:r>
                        <a:rPr lang="cs-CZ" sz="2000" kern="1200" dirty="0">
                          <a:effectLst/>
                        </a:rPr>
                        <a:t>v % 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360342"/>
                  </a:ext>
                </a:extLst>
              </a:tr>
              <a:tr h="295776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Okurky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96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3736046018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Meloun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93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2668635010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Rajčata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93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466471188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Jahody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90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707830442"/>
                  </a:ext>
                </a:extLst>
              </a:tr>
              <a:tr h="374364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Pomeranč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87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1838521207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Jablko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84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2507306071"/>
                  </a:ext>
                </a:extLst>
              </a:tr>
              <a:tr h="556545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Nové brambory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77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374282184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Banán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58422673"/>
                  </a:ext>
                </a:extLst>
              </a:tr>
              <a:tr h="374364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Hovězí maso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3986073365"/>
                  </a:ext>
                </a:extLst>
              </a:tr>
              <a:tr h="374364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Vepřové maso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57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587714680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Chléb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41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3506684755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Houska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26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107238639"/>
                  </a:ext>
                </a:extLst>
              </a:tr>
              <a:tr h="374364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Uherský salám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26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491582341"/>
                  </a:ext>
                </a:extLst>
              </a:tr>
              <a:tr h="374364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Hrubá mouka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176883015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Hrách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2734340834"/>
                  </a:ext>
                </a:extLst>
              </a:tr>
              <a:tr h="374364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Stolní olej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2827693382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Cukr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0,5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2427521952"/>
                  </a:ext>
                </a:extLst>
              </a:tr>
              <a:tr h="374364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Sádlo škvařené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0,3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2124569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800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981200" y="126155"/>
            <a:ext cx="7823200" cy="2508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76176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Funkce vody: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1. Rozpouštědlo, ionizace solí, zásad, kyselin, osmotické  jevy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2. Disperzní fáze pro koloidy (bílkoviny, </a:t>
            </a:r>
            <a:r>
              <a:rPr lang="cs-CZ" altLang="cs-CZ" sz="2000" dirty="0" err="1"/>
              <a:t>glykogén</a:t>
            </a:r>
            <a:r>
              <a:rPr lang="cs-CZ" altLang="cs-CZ" sz="20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3. Reakce prostředí (koncentrace H+ a OH- iontů)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4. Termoregulace živočichů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Přísun vody  x ztráty vody</a:t>
            </a:r>
            <a:endParaRPr lang="cs-CZ" altLang="cs-CZ" sz="20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</p:txBody>
      </p:sp>
      <p:pic>
        <p:nvPicPr>
          <p:cNvPr id="16387" name="Picture 3" descr="voda přesu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532" y="1651507"/>
            <a:ext cx="6843468" cy="4869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72966" y="2634510"/>
            <a:ext cx="4632434" cy="372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Voda</a:t>
            </a:r>
            <a:endParaRPr lang="cs-CZ" altLang="cs-CZ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Člověk 70 kg (42 kg vody)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denní ztráty: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	1 500 ml moč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   	   150 ml stolice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   	   900 ml výpar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Doplňování: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potrava 	800 (</a:t>
            </a:r>
            <a:r>
              <a:rPr lang="cs-CZ" altLang="cs-CZ" sz="2000" b="1" dirty="0"/>
              <a:t>–  </a:t>
            </a:r>
            <a:r>
              <a:rPr lang="cs-CZ" altLang="cs-CZ" sz="2000" dirty="0"/>
              <a:t>) ml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nápoje 		950 (</a:t>
            </a:r>
            <a:r>
              <a:rPr lang="cs-CZ" altLang="cs-CZ" sz="2000" b="1" dirty="0"/>
              <a:t>–  </a:t>
            </a:r>
            <a:r>
              <a:rPr lang="cs-CZ" altLang="cs-CZ" sz="2000" dirty="0"/>
              <a:t>) ml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metabolická voda 250 ml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877718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7F956C5-2ADD-14E5-D8FD-F3DC0656100A}"/>
              </a:ext>
            </a:extLst>
          </p:cNvPr>
          <p:cNvSpPr txBox="1"/>
          <p:nvPr/>
        </p:nvSpPr>
        <p:spPr>
          <a:xfrm>
            <a:off x="1916264" y="954158"/>
            <a:ext cx="7225748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Prvky</a:t>
            </a:r>
          </a:p>
          <a:p>
            <a:r>
              <a:rPr lang="cs-CZ" sz="2400" dirty="0"/>
              <a:t>v jednoduché formě, jednoduchých, ale i složitých  sloučeninách.</a:t>
            </a:r>
          </a:p>
          <a:p>
            <a:r>
              <a:rPr lang="cs-CZ" sz="2400" dirty="0"/>
              <a:t>Biogenní prvky – tj. prvky obsažené v živé hmotě – asi 60 </a:t>
            </a:r>
          </a:p>
          <a:p>
            <a:r>
              <a:rPr lang="cs-CZ" sz="2400" dirty="0"/>
              <a:t>A.1. Prvky ve větších množstvích:</a:t>
            </a:r>
          </a:p>
          <a:p>
            <a:r>
              <a:rPr lang="cs-CZ" sz="2400" dirty="0"/>
              <a:t> 	O – 65 %, C – 21 %, H – 10 %, N – 3 %, Ca – 2%, P – 1 %</a:t>
            </a:r>
          </a:p>
          <a:p>
            <a:r>
              <a:rPr lang="cs-CZ" sz="2400" dirty="0"/>
              <a:t>   2. P. v malých množstvích: Cl, F, S, K, Na, Mg, (Al)</a:t>
            </a:r>
          </a:p>
          <a:p>
            <a:r>
              <a:rPr lang="cs-CZ" sz="2400" dirty="0"/>
              <a:t>   3. P. v nepatrných množstvích: </a:t>
            </a:r>
            <a:r>
              <a:rPr lang="cs-CZ" sz="2400" dirty="0" err="1"/>
              <a:t>Fe,Cu,Si,Mn,Zn,Br</a:t>
            </a:r>
            <a:r>
              <a:rPr lang="cs-CZ" sz="2400" dirty="0"/>
              <a:t>  </a:t>
            </a:r>
          </a:p>
          <a:p>
            <a:r>
              <a:rPr lang="cs-CZ" sz="2400" dirty="0"/>
              <a:t>	(</a:t>
            </a:r>
            <a:r>
              <a:rPr lang="cs-CZ" sz="2400" dirty="0" err="1"/>
              <a:t>B,Sr,Ti,Ba,F,Rb,Se,Mo,I,Hg,Ra</a:t>
            </a:r>
            <a:r>
              <a:rPr lang="cs-CZ" sz="2400" dirty="0"/>
              <a:t>)</a:t>
            </a:r>
          </a:p>
          <a:p>
            <a:r>
              <a:rPr lang="cs-CZ" sz="2400" dirty="0"/>
              <a:t>   4. P. ve stopách: </a:t>
            </a:r>
            <a:r>
              <a:rPr lang="cs-CZ" sz="2400" dirty="0" err="1"/>
              <a:t>As,Li,Pb,Sn,Co,Ni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5623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BA02FC6-AB46-4729-86C5-76D3C8A7B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685800"/>
            <a:ext cx="68278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Comic Sans MS" panose="030F0702030302020204" pitchFamily="66" charset="0"/>
                <a:cs typeface="Times New Roman" panose="02020603050405020304" pitchFamily="18" charset="0"/>
              </a:rPr>
              <a:t>Tab.: Průměrné prvkové složení těl suchozemských živočichů</a:t>
            </a:r>
            <a:endParaRPr lang="cs-CZ" altLang="cs-CZ" sz="1800" dirty="0">
              <a:latin typeface="Comic Sans MS" panose="030F0702030302020204" pitchFamily="66" charset="0"/>
            </a:endParaRPr>
          </a:p>
        </p:txBody>
      </p:sp>
      <p:graphicFrame>
        <p:nvGraphicFramePr>
          <p:cNvPr id="17446" name="Group 38">
            <a:extLst>
              <a:ext uri="{FF2B5EF4-FFF2-40B4-BE49-F238E27FC236}">
                <a16:creationId xmlns:a16="http://schemas.microsoft.com/office/drawing/2014/main" id="{9AB56579-86A7-40CA-B19D-990CA7381D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869567"/>
              </p:ext>
            </p:extLst>
          </p:nvPr>
        </p:nvGraphicFramePr>
        <p:xfrm>
          <a:off x="2743200" y="1447800"/>
          <a:ext cx="6578600" cy="4572000"/>
        </p:xfrm>
        <a:graphic>
          <a:graphicData uri="http://schemas.openxmlformats.org/drawingml/2006/table">
            <a:tbl>
              <a:tblPr/>
              <a:tblGrid>
                <a:gridCol w="784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0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Prvek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Prvek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Prvek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Prvek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1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O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Fe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5 . 10</a:t>
                      </a:r>
                      <a:r>
                        <a:rPr kumimoji="0" lang="cs-CZ" altLang="cs-CZ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-1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7 . 10</a:t>
                      </a:r>
                      <a:r>
                        <a:rPr kumimoji="0" lang="cs-CZ" altLang="cs-CZ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-2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Mn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Sr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Ti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Zn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Li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Cu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Ba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7 . 10</a:t>
                      </a:r>
                      <a:r>
                        <a:rPr kumimoji="0" lang="cs-CZ" altLang="cs-CZ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-3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8 . 10</a:t>
                      </a:r>
                      <a:r>
                        <a:rPr kumimoji="0" lang="cs-CZ" altLang="cs-CZ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-4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Br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Rb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Ni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As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Mo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Hg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Ra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8 . 10</a:t>
                      </a:r>
                      <a:r>
                        <a:rPr kumimoji="0" lang="cs-CZ" altLang="cs-CZ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-5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1 . 10</a:t>
                      </a:r>
                      <a:r>
                        <a:rPr kumimoji="0" lang="cs-CZ" altLang="cs-CZ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-7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1 . 10</a:t>
                      </a:r>
                      <a:r>
                        <a:rPr kumimoji="0" lang="cs-CZ" altLang="cs-CZ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-12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AC7B6A4-5365-419A-ACA8-7B2779B9D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660803"/>
            <a:ext cx="58063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Comic Sans MS" panose="030F0702030302020204" pitchFamily="66" charset="0"/>
                <a:cs typeface="Times New Roman" panose="02020603050405020304" pitchFamily="18" charset="0"/>
              </a:rPr>
              <a:t>Tab.: Průměrné prvkové složení lidského organismu</a:t>
            </a:r>
            <a:endParaRPr lang="cs-CZ" altLang="cs-CZ" sz="1800" dirty="0">
              <a:latin typeface="Comic Sans MS" panose="030F0702030302020204" pitchFamily="66" charset="0"/>
            </a:endParaRPr>
          </a:p>
        </p:txBody>
      </p:sp>
      <p:graphicFrame>
        <p:nvGraphicFramePr>
          <p:cNvPr id="18482" name="Group 50">
            <a:extLst>
              <a:ext uri="{FF2B5EF4-FFF2-40B4-BE49-F238E27FC236}">
                <a16:creationId xmlns:a16="http://schemas.microsoft.com/office/drawing/2014/main" id="{2DBC2AA3-461C-471F-A1CC-7A5FD9B9E151}"/>
              </a:ext>
            </a:extLst>
          </p:cNvPr>
          <p:cNvGraphicFramePr>
            <a:graphicFrameLocks noGrp="1"/>
          </p:cNvGraphicFramePr>
          <p:nvPr/>
        </p:nvGraphicFramePr>
        <p:xfrm>
          <a:off x="2590800" y="2362201"/>
          <a:ext cx="6781800" cy="2486035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744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Prvek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Prvek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Prvek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Prvek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Ca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1,6-2,2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Fe</a:t>
                      </a: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0,8–1,1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3,5.10</a:t>
                      </a:r>
                      <a:r>
                        <a:rPr kumimoji="0" lang="cs-CZ" altLang="cs-CZ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-1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5 . 10</a:t>
                      </a:r>
                      <a:r>
                        <a:rPr kumimoji="0" lang="cs-CZ" altLang="cs-CZ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-2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4 . 10</a:t>
                      </a:r>
                      <a:r>
                        <a:rPr kumimoji="0" lang="cs-CZ" altLang="cs-CZ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-3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Mn</a:t>
                      </a: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Cu</a:t>
                      </a: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3.10</a:t>
                      </a:r>
                      <a:r>
                        <a:rPr kumimoji="0" lang="cs-CZ" altLang="cs-CZ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-4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4.10</a:t>
                      </a:r>
                      <a:r>
                        <a:rPr kumimoji="0" lang="cs-CZ" altLang="cs-CZ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-5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Zn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Ni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stopy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“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“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296" name="Rectangle 32">
            <a:extLst>
              <a:ext uri="{FF2B5EF4-FFF2-40B4-BE49-F238E27FC236}">
                <a16:creationId xmlns:a16="http://schemas.microsoft.com/office/drawing/2014/main" id="{9F155CAB-4A24-4902-9698-8E50AAE2C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6572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>
            <a:extLst>
              <a:ext uri="{FF2B5EF4-FFF2-40B4-BE49-F238E27FC236}">
                <a16:creationId xmlns:a16="http://schemas.microsoft.com/office/drawing/2014/main" id="{EFACB64B-8EAF-44AF-B144-596487A3E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4752" y="384313"/>
            <a:ext cx="9526967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Funkce: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OCHN </a:t>
            </a:r>
            <a:r>
              <a:rPr lang="cs-CZ" altLang="cs-CZ" sz="2000" dirty="0"/>
              <a:t>– nepostradatelné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   O oxidace, C řetězení, H energetické hospodaření, N složka bílkovin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Ca </a:t>
            </a:r>
            <a:r>
              <a:rPr lang="cs-CZ" altLang="cs-CZ" sz="2000" dirty="0"/>
              <a:t>– regulátor enzymatické aktivity, metabolismus kostí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P</a:t>
            </a:r>
            <a:r>
              <a:rPr lang="cs-CZ" altLang="cs-CZ" sz="2000" dirty="0"/>
              <a:t> – přenašeč energie, metabolismus cukrů, kosti, zuby, NK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Cl</a:t>
            </a:r>
            <a:r>
              <a:rPr lang="cs-CZ" altLang="cs-CZ" sz="2000" dirty="0"/>
              <a:t> – chloridy v tekutinách, vzruch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F</a:t>
            </a:r>
            <a:r>
              <a:rPr lang="cs-CZ" altLang="cs-CZ" sz="2000" dirty="0"/>
              <a:t> – zpevňující opornou soustavu, zuby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S</a:t>
            </a:r>
            <a:r>
              <a:rPr lang="cs-CZ" altLang="cs-CZ" sz="2000" dirty="0"/>
              <a:t> – součást bílkovin, oxidační reakce, desinfekce krve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K</a:t>
            </a:r>
            <a:r>
              <a:rPr lang="cs-CZ" altLang="cs-CZ" sz="2000" dirty="0"/>
              <a:t> – vnitrobuněčná tekutina, vzruch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Na</a:t>
            </a:r>
            <a:r>
              <a:rPr lang="cs-CZ" altLang="cs-CZ" sz="2000" dirty="0"/>
              <a:t> – mimobuněčná tekutina, vzruch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Mg</a:t>
            </a:r>
            <a:r>
              <a:rPr lang="cs-CZ" altLang="cs-CZ" sz="2000" dirty="0"/>
              <a:t> – kontrakce svalů, nervosvalová dráždivost, enzymatické pochody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 err="1"/>
              <a:t>Fe</a:t>
            </a:r>
            <a:r>
              <a:rPr lang="cs-CZ" altLang="cs-CZ" sz="2000" dirty="0"/>
              <a:t> – oxidační děje – dýchací barvivo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 err="1"/>
              <a:t>Cu</a:t>
            </a:r>
            <a:r>
              <a:rPr lang="cs-CZ" altLang="cs-CZ" sz="2000" dirty="0"/>
              <a:t> – enzymy, dýchací barvivo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I</a:t>
            </a:r>
            <a:r>
              <a:rPr lang="cs-CZ" altLang="cs-CZ" sz="2000" dirty="0"/>
              <a:t> – jodované tyroziny pro metabolismus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Br</a:t>
            </a:r>
            <a:r>
              <a:rPr lang="cs-CZ" altLang="cs-CZ" sz="2000" dirty="0"/>
              <a:t> – (v </a:t>
            </a:r>
            <a:r>
              <a:rPr lang="cs-CZ" altLang="cs-CZ" sz="2000"/>
              <a:t>podobě solí) inhibitor </a:t>
            </a:r>
            <a:r>
              <a:rPr lang="cs-CZ" altLang="cs-CZ" sz="2000" dirty="0"/>
              <a:t>nervových procesů, útlum činnosti orgánů, sedativum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 err="1"/>
              <a:t>Mn</a:t>
            </a:r>
            <a:r>
              <a:rPr lang="cs-CZ" altLang="cs-CZ" sz="2000" dirty="0"/>
              <a:t> – aktivátor enzymů, krvetvorba, růst plodu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Zn</a:t>
            </a:r>
            <a:r>
              <a:rPr lang="cs-CZ" altLang="cs-CZ" sz="2000" dirty="0"/>
              <a:t> – inhibitor </a:t>
            </a:r>
            <a:r>
              <a:rPr lang="cs-CZ" altLang="cs-CZ" sz="2000" dirty="0" err="1"/>
              <a:t>nukleotidázy</a:t>
            </a:r>
            <a:r>
              <a:rPr lang="cs-CZ" altLang="cs-CZ" sz="2000" dirty="0"/>
              <a:t>, syntéza DNA, podpora činnosti imunních buněk,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produkce bílkovin,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Co</a:t>
            </a:r>
            <a:r>
              <a:rPr lang="cs-CZ" altLang="cs-CZ" sz="2000" dirty="0"/>
              <a:t> – krvetvorba, B12</a:t>
            </a:r>
          </a:p>
        </p:txBody>
      </p:sp>
      <p:pic>
        <p:nvPicPr>
          <p:cNvPr id="18435" name="Zvuk 1">
            <a:hlinkClick r:id="" action="ppaction://media"/>
            <a:extLst>
              <a:ext uri="{FF2B5EF4-FFF2-40B4-BE49-F238E27FC236}">
                <a16:creationId xmlns:a16="http://schemas.microsoft.com/office/drawing/2014/main" id="{EBC69AF7-43F3-4F47-9C28-FBB5C1881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238" y="62182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2392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14095"/>
          </a:xfrm>
        </p:spPr>
        <p:txBody>
          <a:bodyPr>
            <a:normAutofit/>
          </a:bodyPr>
          <a:lstStyle/>
          <a:p>
            <a:r>
              <a:rPr lang="cs-CZ" sz="3600" b="1" dirty="0"/>
              <a:t>Podmínky k ukončení:</a:t>
            </a:r>
            <a:br>
              <a:rPr lang="cs-CZ" sz="3200" b="1" dirty="0"/>
            </a:br>
            <a:r>
              <a:rPr lang="cs-CZ" sz="3200" b="1" dirty="0"/>
              <a:t>								</a:t>
            </a:r>
            <a:br>
              <a:rPr lang="cs-CZ" sz="3200" b="1" dirty="0"/>
            </a:br>
            <a:r>
              <a:rPr lang="cs-CZ" sz="3200" dirty="0"/>
              <a:t>1) </a:t>
            </a:r>
            <a:r>
              <a:rPr lang="cs-CZ" sz="3200" b="1" dirty="0"/>
              <a:t>docházka </a:t>
            </a:r>
            <a:r>
              <a:rPr lang="cs-CZ" sz="3200" dirty="0"/>
              <a:t>– maximum 1 absence (možnost náhrady v tomtéž týdnu) </a:t>
            </a:r>
            <a:br>
              <a:rPr lang="cs-CZ" sz="3200" dirty="0"/>
            </a:br>
            <a:r>
              <a:rPr lang="cs-CZ" sz="3200" dirty="0"/>
              <a:t>2) </a:t>
            </a:r>
            <a:r>
              <a:rPr lang="cs-CZ" sz="3200" b="1" dirty="0"/>
              <a:t>protokoly </a:t>
            </a:r>
            <a:r>
              <a:rPr lang="cs-CZ" sz="3200" dirty="0"/>
              <a:t>(odevzdané po každém, každém druhém cvičení)</a:t>
            </a:r>
            <a:br>
              <a:rPr lang="cs-CZ" sz="3200" dirty="0"/>
            </a:br>
            <a:r>
              <a:rPr lang="cs-CZ" sz="3200" dirty="0"/>
              <a:t>3) </a:t>
            </a:r>
            <a:r>
              <a:rPr lang="cs-CZ" sz="3200" b="1" dirty="0"/>
              <a:t>pracovní list v každém cvičení</a:t>
            </a:r>
            <a:br>
              <a:rPr lang="cs-CZ" sz="3200" b="1" dirty="0"/>
            </a:br>
            <a:r>
              <a:rPr lang="cs-CZ" sz="3200" dirty="0"/>
              <a:t>3) </a:t>
            </a:r>
            <a:r>
              <a:rPr lang="cs-CZ" sz="3200" b="1" dirty="0"/>
              <a:t>aktivita v hodině 1x za semestr </a:t>
            </a:r>
            <a:r>
              <a:rPr lang="cs-CZ" sz="3200" dirty="0"/>
              <a:t>(dle rozpisu témat – vedení cvičení na zadané téma + teoretická příprava pro spolužáky, příprava pracovního listu – viz rozpis, podrobněji web) </a:t>
            </a:r>
            <a:br>
              <a:rPr lang="cs-CZ" sz="3200" dirty="0"/>
            </a:br>
            <a:r>
              <a:rPr lang="cs-CZ" sz="3200" dirty="0"/>
              <a:t>– alternativně: seminární práce s fyziologickou tématikou 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952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654" y="610452"/>
            <a:ext cx="11701345" cy="6057977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Ad 2) Protokol </a:t>
            </a:r>
            <a:r>
              <a:rPr lang="cs-CZ" sz="4000" dirty="0"/>
              <a:t>(odevzdává každý za sebe) – web s návody</a:t>
            </a:r>
            <a:br>
              <a:rPr lang="cs-CZ" sz="3600" dirty="0"/>
            </a:br>
            <a:br>
              <a:rPr lang="cs-CZ" sz="3600" b="1" dirty="0"/>
            </a:br>
            <a:r>
              <a:rPr lang="cs-CZ" sz="3600" dirty="0"/>
              <a:t>1. datum, jméno pracovníka </a:t>
            </a:r>
            <a:br>
              <a:rPr lang="cs-CZ" sz="3600" dirty="0"/>
            </a:br>
            <a:r>
              <a:rPr lang="cs-CZ" sz="3600" dirty="0"/>
              <a:t>2. název úlohy</a:t>
            </a:r>
            <a:br>
              <a:rPr lang="cs-CZ" sz="3600" dirty="0"/>
            </a:br>
            <a:r>
              <a:rPr lang="cs-CZ" sz="3600" dirty="0"/>
              <a:t>3. úkol, nebo cíl práce (vlastní postavení problému, který se má 	pokusem vyřešit), teorie, podstata reakcí - vysvětlit</a:t>
            </a:r>
            <a:br>
              <a:rPr lang="cs-CZ" sz="3600" dirty="0"/>
            </a:br>
            <a:r>
              <a:rPr lang="cs-CZ" sz="3600" dirty="0"/>
              <a:t>4. provedení pokusu – metodické údaje včetně pomůcek, stručný 	postup práce </a:t>
            </a:r>
            <a:br>
              <a:rPr lang="cs-CZ" sz="3600" dirty="0"/>
            </a:br>
            <a:r>
              <a:rPr lang="cs-CZ" sz="3600" dirty="0"/>
              <a:t>5. Výsledky měření nebo sledování, výpočet, grafické vyjádření 	výsledků, zhodnocení</a:t>
            </a:r>
            <a:br>
              <a:rPr lang="cs-CZ" sz="3600" dirty="0"/>
            </a:br>
            <a:r>
              <a:rPr lang="cs-CZ" sz="3600" dirty="0"/>
              <a:t>6. závěr (odpověď na zadaný úkol, cíl)</a:t>
            </a:r>
            <a:br>
              <a:rPr lang="cs-CZ" sz="3600" dirty="0"/>
            </a:br>
            <a:r>
              <a:rPr lang="cs-CZ" sz="3600" dirty="0"/>
              <a:t>V podobném duchu jsou členěny také odborné (vědecké) práce.</a:t>
            </a:r>
          </a:p>
        </p:txBody>
      </p:sp>
      <p:sp>
        <p:nvSpPr>
          <p:cNvPr id="3" name="Obousměrná svislá šipka 2"/>
          <p:cNvSpPr/>
          <p:nvPr/>
        </p:nvSpPr>
        <p:spPr>
          <a:xfrm flipH="1">
            <a:off x="6847962" y="2074128"/>
            <a:ext cx="378027" cy="62446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934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0517" y="313345"/>
            <a:ext cx="10125307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3200" b="1" kern="0" dirty="0">
                <a:effectLst/>
              </a:rPr>
              <a:t>Základem poznání ve fyziologii – experimentální práce. Časová a materiální náročnost</a:t>
            </a:r>
          </a:p>
          <a:p>
            <a:pPr>
              <a:spcAft>
                <a:spcPts val="0"/>
              </a:spcAft>
            </a:pPr>
            <a:r>
              <a:rPr lang="cs-CZ" sz="3200" b="1" kern="0" dirty="0">
                <a:effectLst/>
              </a:rPr>
              <a:t>Výrazně jiné podmínky v praktickém cvičení z fyziologie.</a:t>
            </a:r>
          </a:p>
          <a:p>
            <a:pPr>
              <a:spcAft>
                <a:spcPts val="0"/>
              </a:spcAft>
            </a:pPr>
            <a:endParaRPr lang="cs-CZ" sz="3200" b="1" kern="0" dirty="0">
              <a:latin typeface="Times New Roman" panose="02020603050405020304" pitchFamily="18" charset="0"/>
            </a:endParaRPr>
          </a:p>
          <a:p>
            <a:r>
              <a:rPr lang="cs-CZ" sz="3200" b="1" u="sng" dirty="0"/>
              <a:t>Zásady práce v laboratoři</a:t>
            </a:r>
            <a:r>
              <a:rPr lang="cs-CZ" sz="3200" b="1" dirty="0"/>
              <a:t> –</a:t>
            </a:r>
            <a:r>
              <a:rPr lang="cs-CZ" sz="3200" dirty="0"/>
              <a:t> zvýšená hygiena, ochranné pomůcky (plášť), brýle, </a:t>
            </a:r>
            <a:r>
              <a:rPr lang="cs-CZ" sz="3200"/>
              <a:t>rukavice, bezpečnostní </a:t>
            </a:r>
            <a:r>
              <a:rPr lang="cs-CZ" sz="3200" dirty="0"/>
              <a:t>předpisy běžné pro chemické a biologické laboratoře.</a:t>
            </a:r>
          </a:p>
          <a:p>
            <a:r>
              <a:rPr lang="cs-CZ" sz="3200" dirty="0"/>
              <a:t>V místnosti praktika se nesmí jíst, pít ani kouřit. Směrnice MŠ ČSR (33/1974) a návazně věstník MŠ č. 12 ze dne 9. 1. 1989 specifikuje seznam prací zakázaných těhotným ženám.</a:t>
            </a:r>
          </a:p>
          <a:p>
            <a:r>
              <a:rPr lang="cs-CZ" sz="3200" dirty="0"/>
              <a:t>Z toho důvodu mohou těhotné ženy absolvovat praktická cvičení pouze s jejich písemným souhlasem.</a:t>
            </a:r>
          </a:p>
          <a:p>
            <a:r>
              <a:rPr lang="cs-CZ" sz="3200" dirty="0"/>
              <a:t> </a:t>
            </a:r>
            <a:r>
              <a:rPr lang="cs-CZ" sz="3200" b="1" kern="0" dirty="0">
                <a:effectLst/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6109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80586" y="401443"/>
            <a:ext cx="10772078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3200" b="1" dirty="0">
                <a:effectLst/>
                <a:ea typeface="Times New Roman" panose="02020603050405020304" pitchFamily="18" charset="0"/>
              </a:rPr>
              <a:t>Všeobecné zásady práce ve fyziologickém praktiku: úkoly pro vedoucí dvojici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effectLst/>
                <a:ea typeface="Times New Roman" panose="02020603050405020304" pitchFamily="18" charset="0"/>
              </a:rPr>
              <a:t> - předem </a:t>
            </a:r>
            <a:r>
              <a:rPr lang="cs-CZ" sz="2800" b="1" dirty="0">
                <a:effectLst/>
                <a:ea typeface="Times New Roman" panose="02020603050405020304" pitchFamily="18" charset="0"/>
              </a:rPr>
              <a:t>zkontrolovat úplnost a funkceschopnost pomůcek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effectLst/>
                <a:ea typeface="Times New Roman" panose="02020603050405020304" pitchFamily="18" charset="0"/>
              </a:rPr>
              <a:t> - </a:t>
            </a:r>
            <a:r>
              <a:rPr lang="cs-CZ" sz="2800" b="1" dirty="0">
                <a:effectLst/>
                <a:ea typeface="Times New Roman" panose="02020603050405020304" pitchFamily="18" charset="0"/>
              </a:rPr>
              <a:t>udržovat pořádek na pracovním stole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, pokud to není nutné nepohybovat se mimo pracovní stůl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effectLst/>
                <a:ea typeface="Times New Roman" panose="02020603050405020304" pitchFamily="18" charset="0"/>
              </a:rPr>
              <a:t> - </a:t>
            </a:r>
            <a:r>
              <a:rPr lang="cs-CZ" sz="2800" b="1" dirty="0">
                <a:effectLst/>
                <a:ea typeface="Times New Roman" panose="02020603050405020304" pitchFamily="18" charset="0"/>
              </a:rPr>
              <a:t>po skončení 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pokusu, nebo jeho části, </a:t>
            </a:r>
            <a:r>
              <a:rPr lang="cs-CZ" sz="2800" b="1" dirty="0">
                <a:effectLst/>
                <a:ea typeface="Times New Roman" panose="02020603050405020304" pitchFamily="18" charset="0"/>
              </a:rPr>
              <a:t>očistit a omýt pomůcky 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(hlavně věci přicházející do styku s krví). 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effectLst/>
                <a:ea typeface="Times New Roman" panose="02020603050405020304" pitchFamily="18" charset="0"/>
              </a:rPr>
              <a:t> - předat pomůcky vedoucímu cvičení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2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30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2096" y="892086"/>
            <a:ext cx="1083898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Další zásady práce ve fyziologickém praktiku:</a:t>
            </a:r>
          </a:p>
          <a:p>
            <a:endParaRPr lang="cs-CZ" sz="3600" dirty="0"/>
          </a:p>
          <a:p>
            <a:r>
              <a:rPr lang="cs-CZ" sz="3200" dirty="0"/>
              <a:t>Předpokladem úspěšného zvládnutí praktika je teoretická příprava, kde kromě </a:t>
            </a:r>
            <a:r>
              <a:rPr lang="cs-CZ" sz="3200" b="1" dirty="0"/>
              <a:t>obecně teoretického přehledu </a:t>
            </a:r>
            <a:r>
              <a:rPr lang="cs-CZ" sz="3200" dirty="0"/>
              <a:t>je nutno si </a:t>
            </a:r>
            <a:r>
              <a:rPr lang="cs-CZ" sz="3200" b="1" dirty="0"/>
              <a:t>přečíst metodický návod </a:t>
            </a:r>
            <a:r>
              <a:rPr lang="cs-CZ" sz="3200" dirty="0"/>
              <a:t>a </a:t>
            </a:r>
            <a:r>
              <a:rPr lang="cs-CZ" sz="3200" b="1" dirty="0"/>
              <a:t>promyslet vlastní provedení </a:t>
            </a:r>
            <a:r>
              <a:rPr lang="cs-CZ" sz="3200" dirty="0"/>
              <a:t>experimentu.</a:t>
            </a:r>
          </a:p>
        </p:txBody>
      </p:sp>
    </p:spTree>
    <p:extLst>
      <p:ext uri="{BB962C8B-B14F-4D97-AF65-F5344CB8AC3E}">
        <p14:creationId xmlns:p14="http://schemas.microsoft.com/office/powerpoint/2010/main" val="2908011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24A1D347-933A-4F0D-B21F-0D5C09449FE0}"/>
              </a:ext>
            </a:extLst>
          </p:cNvPr>
          <p:cNvSpPr txBox="1"/>
          <p:nvPr/>
        </p:nvSpPr>
        <p:spPr>
          <a:xfrm>
            <a:off x="2823099" y="2831977"/>
            <a:ext cx="5916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Teoretický úvod k doplnění přednášek </a:t>
            </a:r>
          </a:p>
          <a:p>
            <a:pPr algn="ctr"/>
            <a:r>
              <a:rPr lang="cs-CZ" sz="2400" dirty="0"/>
              <a:t>Voda</a:t>
            </a:r>
          </a:p>
        </p:txBody>
      </p:sp>
    </p:spTree>
    <p:extLst>
      <p:ext uri="{BB962C8B-B14F-4D97-AF65-F5344CB8AC3E}">
        <p14:creationId xmlns:p14="http://schemas.microsoft.com/office/powerpoint/2010/main" val="4048043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olár v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4" r="4350" b="26643"/>
          <a:stretch>
            <a:fillRect/>
          </a:stretch>
        </p:blipFill>
        <p:spPr bwMode="auto">
          <a:xfrm>
            <a:off x="893379" y="0"/>
            <a:ext cx="46751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 descr="polár v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" t="72147" r="6830" b="2249"/>
          <a:stretch>
            <a:fillRect/>
          </a:stretch>
        </p:blipFill>
        <p:spPr bwMode="auto">
          <a:xfrm>
            <a:off x="5695260" y="3386138"/>
            <a:ext cx="5896470" cy="32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096000" y="457200"/>
            <a:ext cx="4572000" cy="292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/>
              <a:t>Voda</a:t>
            </a:r>
            <a:r>
              <a:rPr lang="cs-CZ" altLang="cs-CZ" sz="18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Základní substrát v živé hmotě. Největší část těla organismů.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a) Fylogenetickým vývojem </a:t>
            </a:r>
            <a:r>
              <a:rPr lang="cs-CZ" altLang="cs-CZ" sz="1800" dirty="0"/>
              <a:t>se obsah 	vody</a:t>
            </a:r>
            <a:r>
              <a:rPr lang="cs-CZ" altLang="cs-CZ" sz="1800" b="1" dirty="0"/>
              <a:t> snižuje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b) Aktivní tkáně s větším </a:t>
            </a:r>
            <a:r>
              <a:rPr lang="cs-CZ" altLang="cs-CZ" sz="1800" dirty="0"/>
              <a:t>obsahem 	vody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c) Ontogenetickým vývojem </a:t>
            </a:r>
            <a:r>
              <a:rPr lang="cs-CZ" altLang="cs-CZ" sz="1800" dirty="0"/>
              <a:t>se obsah 	vody</a:t>
            </a:r>
            <a:r>
              <a:rPr lang="cs-CZ" altLang="cs-CZ" sz="1800" b="1" dirty="0"/>
              <a:t> snižuje</a:t>
            </a:r>
          </a:p>
        </p:txBody>
      </p:sp>
    </p:spTree>
    <p:extLst>
      <p:ext uri="{BB962C8B-B14F-4D97-AF65-F5344CB8AC3E}">
        <p14:creationId xmlns:p14="http://schemas.microsoft.com/office/powerpoint/2010/main" val="528954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869324" y="1008744"/>
            <a:ext cx="71192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Tab.: Podíl vody v některých živočišných organismech</a:t>
            </a:r>
            <a:endParaRPr lang="cs-CZ" altLang="cs-CZ" sz="20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2150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458049"/>
              </p:ext>
            </p:extLst>
          </p:nvPr>
        </p:nvGraphicFramePr>
        <p:xfrm>
          <a:off x="2830664" y="1907627"/>
          <a:ext cx="7621874" cy="3674955"/>
        </p:xfrm>
        <a:graphic>
          <a:graphicData uri="http://schemas.openxmlformats.org/drawingml/2006/table">
            <a:tbl>
              <a:tblPr/>
              <a:tblGrid>
                <a:gridCol w="3830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1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73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Organismus</a:t>
                      </a:r>
                      <a:endParaRPr kumimoji="0" lang="cs-CZ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Obsah vody (%)</a:t>
                      </a:r>
                      <a:endParaRPr kumimoji="0" lang="cs-CZ" alt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28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Trepka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Chobotnice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Dešťovka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Rak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Pstruh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Skokan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Myš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Až 99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67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7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Člověk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60 </a:t>
                      </a:r>
                      <a:r>
                        <a:rPr lang="cs-CZ" altLang="cs-CZ" sz="2000" b="1" dirty="0"/>
                        <a:t>–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 70(80) 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9812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1181</Words>
  <Application>Microsoft Office PowerPoint</Application>
  <PresentationFormat>Širokoúhlá obrazovka</PresentationFormat>
  <Paragraphs>288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Times New Roman</vt:lpstr>
      <vt:lpstr>Motiv Office</vt:lpstr>
      <vt:lpstr>Fyziologie živočichů (včetně člověka) – cvičení Bi2BP_FYZL, ukonč. Z 2022     doc. RNDr. A. Žákovská, Ph.D.</vt:lpstr>
      <vt:lpstr>Podmínky k ukončení:          1) docházka – maximum 1 absence (možnost náhrady v tomtéž týdnu)  2) protokoly (odevzdané po každém, každém druhém cvičení) 3) pracovní list v každém cvičení 3) aktivita v hodině 1x za semestr (dle rozpisu témat – vedení cvičení na zadané téma + teoretická příprava pro spolužáky, příprava pracovního listu – viz rozpis, podrobněji web)  – alternativně: seminární práce s fyziologickou tématikou  </vt:lpstr>
      <vt:lpstr>Ad 2) Protokol (odevzdává každý za sebe) – web s návody  1. datum, jméno pracovníka  2. název úlohy 3. úkol, nebo cíl práce (vlastní postavení problému, který se má  pokusem vyřešit), teorie, podstata reakcí - vysvětlit 4. provedení pokusu – metodické údaje včetně pomůcek, stručný  postup práce  5. Výsledky měření nebo sledování, výpočet, grafické vyjádření  výsledků, zhodnocení 6. závěr (odpověď na zadaný úkol, cíl) V podobném duchu jsou členěny také odborné (vědecké) práce.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Fyziologie živočichů (včetně člověka) – cvičení Bi2BP_FYZL, ukonč. Z 2017/18       doc. B. Rychnovský, CSc.      doc. A. Žákovská,</dc:title>
  <dc:creator>Rychnovsky</dc:creator>
  <cp:lastModifiedBy>Alena Žákovská</cp:lastModifiedBy>
  <cp:revision>43</cp:revision>
  <cp:lastPrinted>2020-10-05T15:51:05Z</cp:lastPrinted>
  <dcterms:created xsi:type="dcterms:W3CDTF">2017-09-20T09:43:51Z</dcterms:created>
  <dcterms:modified xsi:type="dcterms:W3CDTF">2023-09-21T08:16:02Z</dcterms:modified>
</cp:coreProperties>
</file>