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7" r:id="rId8"/>
    <p:sldId id="265" r:id="rId9"/>
    <p:sldId id="266" r:id="rId10"/>
    <p:sldId id="268" r:id="rId11"/>
    <p:sldId id="269" r:id="rId12"/>
    <p:sldId id="270" r:id="rId13"/>
    <p:sldId id="272" r:id="rId14"/>
    <p:sldId id="2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09" autoAdjust="0"/>
    <p:restoredTop sz="94692"/>
  </p:normalViewPr>
  <p:slideViewPr>
    <p:cSldViewPr snapToGrid="0">
      <p:cViewPr varScale="1">
        <p:scale>
          <a:sx n="79" d="100"/>
          <a:sy n="79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6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40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5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79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0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08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5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37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83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2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2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ervoussytem2.weebly.com/porifera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ile:Polychaeta_borsten.png" TargetMode="External"/><Relationship Id="rId4" Type="http://schemas.openxmlformats.org/officeDocument/2006/relationships/hyperlink" Target="https://biocyclopedia.com/index/general_zoology/class_oligochaeta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ysidice_oele_anterior_anatomy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biocyclopedia.com/index/general_zoology/class_oligochaeta.php" TargetMode="External"/><Relationship Id="rId13" Type="http://schemas.openxmlformats.org/officeDocument/2006/relationships/hyperlink" Target="http://www.zoologie.frasma.cz/mmp%200102%20Chromalveolata/Chromalveolata.html" TargetMode="External"/><Relationship Id="rId3" Type="http://schemas.openxmlformats.org/officeDocument/2006/relationships/hyperlink" Target="https://is.muni.cz/el/sci/podzim2018/Bi7870/Smysly_Horak.pdf" TargetMode="External"/><Relationship Id="rId7" Type="http://schemas.openxmlformats.org/officeDocument/2006/relationships/hyperlink" Target="https://dspace.cuni.cz/bitstream/handle/20.500.11956/52306/BPTX_2012_2_11410_0_320240_0_121585.pdf?sequence=1" TargetMode="External"/><Relationship Id="rId12" Type="http://schemas.openxmlformats.org/officeDocument/2006/relationships/hyperlink" Target="https://slideplayer.cz/slide/5608864/" TargetMode="External"/><Relationship Id="rId2" Type="http://schemas.openxmlformats.org/officeDocument/2006/relationships/hyperlink" Target="https://www.natur.cuni.cz/fakulta/studium/czv/programy/zajmove/u3v/cnidari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23920109/" TargetMode="External"/><Relationship Id="rId11" Type="http://schemas.openxmlformats.org/officeDocument/2006/relationships/hyperlink" Target="https://quizlet.com/705228440/biologie-souhrn-vseho-az-na-bunky-flash-cards/" TargetMode="External"/><Relationship Id="rId5" Type="http://schemas.openxmlformats.org/officeDocument/2006/relationships/hyperlink" Target="https://www.cbg.zcu.cz/OB/veda/paleontologie/zoopaleontologie/pabi05cn.htm" TargetMode="External"/><Relationship Id="rId10" Type="http://schemas.openxmlformats.org/officeDocument/2006/relationships/hyperlink" Target="http://www.petrdvornik.cz/wp-content/uploads/2019/11/Krouzkovci.pdf" TargetMode="External"/><Relationship Id="rId4" Type="http://schemas.openxmlformats.org/officeDocument/2006/relationships/hyperlink" Target="https://designjellyfish.com/o-meduzach" TargetMode="External"/><Relationship Id="rId9" Type="http://schemas.openxmlformats.org/officeDocument/2006/relationships/hyperlink" Target="https://dspace.cuni.cz/bitstream/handle/20.500.11956/52306/BPTX_2012_2_11410_0_320240_0_121585.pdf?sequence=1&amp;isAllowed=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3613-A3AE-C931-9E0B-5B54B6963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747"/>
          <a:stretch/>
        </p:blipFill>
        <p:spPr>
          <a:xfrm>
            <a:off x="8878" y="0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BFFB79-81FA-0D62-409D-05C56943F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1521083"/>
            <a:ext cx="9679449" cy="2847058"/>
          </a:xfrm>
        </p:spPr>
        <p:txBody>
          <a:bodyPr anchor="b">
            <a:normAutofit/>
          </a:bodyPr>
          <a:lstStyle/>
          <a:p>
            <a:r>
              <a:rPr lang="cs-CZ" sz="6600" dirty="0">
                <a:solidFill>
                  <a:srgbClr val="FFFFFF"/>
                </a:solidFill>
              </a:rPr>
              <a:t>Smyslová soustava</a:t>
            </a:r>
            <a:br>
              <a:rPr lang="cs-CZ" sz="66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prvoci, žahavci, houbovci, kroužkovci</a:t>
            </a:r>
            <a:endParaRPr lang="cs-CZ" sz="72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F8B7F7-5DAE-DCE3-F004-D6212F461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 lnSpcReduction="10000"/>
          </a:bodyPr>
          <a:lstStyle/>
          <a:p>
            <a:pPr algn="r"/>
            <a:r>
              <a:rPr lang="cs-CZ" sz="2000" dirty="0">
                <a:solidFill>
                  <a:srgbClr val="FFFFFF"/>
                </a:solidFill>
              </a:rPr>
              <a:t>Tereza </a:t>
            </a:r>
            <a:r>
              <a:rPr lang="cs-CZ" sz="2000" dirty="0" err="1">
                <a:solidFill>
                  <a:srgbClr val="FFFFFF"/>
                </a:solidFill>
              </a:rPr>
              <a:t>Litenová</a:t>
            </a:r>
            <a:endParaRPr lang="cs-CZ" sz="2000" dirty="0">
              <a:solidFill>
                <a:srgbClr val="FFFFFF"/>
              </a:solidFill>
            </a:endParaRPr>
          </a:p>
          <a:p>
            <a:pPr algn="r"/>
            <a:r>
              <a:rPr lang="cs-CZ" sz="2000" dirty="0">
                <a:solidFill>
                  <a:srgbClr val="FFFFFF"/>
                </a:solidFill>
              </a:rPr>
              <a:t>Klára Velecká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7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3D87CB-2A50-8209-0E9C-74681A8A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8276"/>
            <a:ext cx="10515600" cy="5388687"/>
          </a:xfrm>
        </p:spPr>
        <p:txBody>
          <a:bodyPr/>
          <a:lstStyle/>
          <a:p>
            <a:r>
              <a:rPr lang="cs-CZ" sz="2400" dirty="0"/>
              <a:t>U některých vyvinut zrak:</a:t>
            </a:r>
          </a:p>
          <a:p>
            <a:pPr marL="0" indent="0">
              <a:buNone/>
            </a:pPr>
            <a:r>
              <a:rPr lang="cs-CZ" sz="2400" dirty="0"/>
              <a:t>   - jednoduchá pohárkovitá očka – např. polypovci</a:t>
            </a:r>
          </a:p>
          <a:p>
            <a:pPr marL="0" indent="0">
              <a:buNone/>
            </a:pPr>
            <a:r>
              <a:rPr lang="cs-CZ" sz="2400" dirty="0"/>
              <a:t>   - oči (na kraji zvonu) – např. medúzy (u čtyřhranek dokonce vyvinuté pravé</a:t>
            </a:r>
          </a:p>
          <a:p>
            <a:pPr marL="0" indent="0">
              <a:buNone/>
            </a:pPr>
            <a:r>
              <a:rPr lang="cs-CZ" sz="2400" dirty="0"/>
              <a:t>     oči (složené ze sítnice, rohovky a čočky)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STATOCYSTA = rovnovážné ústrojí</a:t>
            </a:r>
          </a:p>
          <a:p>
            <a:pPr marL="0" indent="0">
              <a:buNone/>
            </a:pPr>
            <a:r>
              <a:rPr lang="cs-CZ" sz="2400" dirty="0"/>
              <a:t>     - informuje tělo o jeho poloze</a:t>
            </a:r>
          </a:p>
          <a:p>
            <a:pPr marL="0" indent="0">
              <a:buNone/>
            </a:pPr>
            <a:r>
              <a:rPr lang="cs-CZ" sz="2400" dirty="0"/>
              <a:t>     - dutý váček, uvnitř epitel s brvami, které jsou citlivé </a:t>
            </a:r>
          </a:p>
          <a:p>
            <a:pPr marL="0" indent="0">
              <a:buNone/>
            </a:pPr>
            <a:r>
              <a:rPr lang="cs-CZ" sz="2400" dirty="0"/>
              <a:t>na tlak, statolit pak s gravitací dráždí stěnu váčku </a:t>
            </a:r>
          </a:p>
          <a:p>
            <a:endParaRPr lang="cs-CZ" dirty="0"/>
          </a:p>
        </p:txBody>
      </p:sp>
      <p:pic>
        <p:nvPicPr>
          <p:cNvPr id="1025" name="Picture 1" descr="page4image3337568224">
            <a:extLst>
              <a:ext uri="{FF2B5EF4-FFF2-40B4-BE49-F238E27FC236}">
                <a16:creationId xmlns:a16="http://schemas.microsoft.com/office/drawing/2014/main" id="{4BF33DA0-F0D0-8755-F761-3E6B2387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77" y="2745828"/>
            <a:ext cx="353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45E787-7FD1-E4A8-7902-4FB5DC02D37A}"/>
              </a:ext>
            </a:extLst>
          </p:cNvPr>
          <p:cNvSpPr txBox="1"/>
          <p:nvPr/>
        </p:nvSpPr>
        <p:spPr>
          <a:xfrm>
            <a:off x="10644789" y="6294962"/>
            <a:ext cx="141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obrázek 4</a:t>
            </a:r>
          </a:p>
        </p:txBody>
      </p:sp>
    </p:spTree>
    <p:extLst>
      <p:ext uri="{BB962C8B-B14F-4D97-AF65-F5344CB8AC3E}">
        <p14:creationId xmlns:p14="http://schemas.microsoft.com/office/powerpoint/2010/main" val="334283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69451-01E3-E636-A7AA-B26F756F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HOUBOVCI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E1BE7D-A26D-B725-F437-AA8373AE8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smyslová ani nervová soustava nejsou vyvinuty</a:t>
            </a:r>
          </a:p>
          <a:p>
            <a:r>
              <a:rPr lang="cs-CZ" sz="2400" dirty="0"/>
              <a:t>velmi primitivní fotoreceptory</a:t>
            </a:r>
          </a:p>
          <a:p>
            <a:r>
              <a:rPr lang="cs-CZ" sz="2400" dirty="0"/>
              <a:t>reakce na vnější podněty na mechanické či chemické bázi</a:t>
            </a:r>
          </a:p>
          <a:p>
            <a:pPr marL="0" indent="0">
              <a:buNone/>
            </a:pPr>
            <a:r>
              <a:rPr lang="cs-CZ" sz="2400" dirty="0"/>
              <a:t>(předávání mezi buňkami, nikoliv depolarizací)</a:t>
            </a:r>
          </a:p>
          <a:p>
            <a:r>
              <a:rPr lang="cs-CZ" sz="2400" dirty="0"/>
              <a:t>pasivní filtrace potravy z vody a reprodukce</a:t>
            </a:r>
          </a:p>
          <a:p>
            <a:endParaRPr lang="cs-CZ" dirty="0"/>
          </a:p>
        </p:txBody>
      </p:sp>
      <p:pic>
        <p:nvPicPr>
          <p:cNvPr id="3076" name="Picture 4" descr="Picture">
            <a:extLst>
              <a:ext uri="{FF2B5EF4-FFF2-40B4-BE49-F238E27FC236}">
                <a16:creationId xmlns:a16="http://schemas.microsoft.com/office/drawing/2014/main" id="{E3F3C2B9-BF7A-49BF-5871-D9945EBA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87" y="3299494"/>
            <a:ext cx="5422766" cy="33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3257B69-F0E0-E504-2440-E569369B0B75}"/>
              </a:ext>
            </a:extLst>
          </p:cNvPr>
          <p:cNvSpPr txBox="1"/>
          <p:nvPr/>
        </p:nvSpPr>
        <p:spPr>
          <a:xfrm>
            <a:off x="8633910" y="6311900"/>
            <a:ext cx="35580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https://thenervoussytem2.weebly.com/porifera.html</a:t>
            </a:r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56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E7D3E-39FF-B5D5-6F8C-2F78A50D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KROUŽKOVCI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F7EA4-345A-9D18-F974-1561A51C7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8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HMAT</a:t>
            </a:r>
          </a:p>
          <a:p>
            <a:r>
              <a:rPr lang="cs-CZ" sz="2000" dirty="0"/>
              <a:t>nejdůležitější smysl</a:t>
            </a:r>
          </a:p>
          <a:p>
            <a:r>
              <a:rPr lang="cs-CZ" sz="2000" dirty="0"/>
              <a:t>smyslové buňky po celém těle</a:t>
            </a:r>
          </a:p>
          <a:p>
            <a:r>
              <a:rPr lang="cs-CZ" sz="2000" dirty="0"/>
              <a:t>PROSTOMIUM „hmatový prstík“ (1. článek)</a:t>
            </a:r>
          </a:p>
          <a:p>
            <a:pPr marL="0" indent="0">
              <a:buNone/>
            </a:pPr>
            <a:r>
              <a:rPr lang="cs-CZ" sz="2000" dirty="0"/>
              <a:t>     -rozvětvené nervové zakončení</a:t>
            </a:r>
          </a:p>
          <a:p>
            <a:pPr marL="0" indent="0">
              <a:buNone/>
            </a:pPr>
            <a:r>
              <a:rPr lang="cs-CZ" sz="2000" dirty="0"/>
              <a:t>     -smyslová centra se soustřeďují v prostomiu</a:t>
            </a:r>
          </a:p>
          <a:p>
            <a:r>
              <a:rPr lang="cs-CZ" sz="2000" dirty="0"/>
              <a:t>u mnohoštětinatců hmatové výběžky na parapodiích, koncích tykadel</a:t>
            </a:r>
          </a:p>
        </p:txBody>
      </p:sp>
      <p:pic>
        <p:nvPicPr>
          <p:cNvPr id="2052" name="Picture 4" descr="Kmen: KROUŽKOVCI (Annelida) - ppt stáhnout">
            <a:extLst>
              <a:ext uri="{FF2B5EF4-FFF2-40B4-BE49-F238E27FC236}">
                <a16:creationId xmlns:a16="http://schemas.microsoft.com/office/drawing/2014/main" id="{CA3E35F2-1047-4BB5-0EC9-EE4E81906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0" t="54912" r="6667" b="6667"/>
          <a:stretch/>
        </p:blipFill>
        <p:spPr bwMode="auto">
          <a:xfrm>
            <a:off x="7107292" y="365125"/>
            <a:ext cx="3634050" cy="319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řední část žížaly">
            <a:extLst>
              <a:ext uri="{FF2B5EF4-FFF2-40B4-BE49-F238E27FC236}">
                <a16:creationId xmlns:a16="http://schemas.microsoft.com/office/drawing/2014/main" id="{738717CA-C28A-60A8-09A2-B02AA032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92" y="4001294"/>
            <a:ext cx="4462283" cy="275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4A32C35-CB80-64EE-B5C8-592B41D90B4C}"/>
              </a:ext>
            </a:extLst>
          </p:cNvPr>
          <p:cNvSpPr txBox="1"/>
          <p:nvPr/>
        </p:nvSpPr>
        <p:spPr>
          <a:xfrm>
            <a:off x="5694417" y="6311900"/>
            <a:ext cx="2239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hlinkClick r:id="rId4"/>
              </a:rPr>
              <a:t>https://biocyclopedia.com/index/general_zoology/class_oligochaeta.php</a:t>
            </a:r>
            <a:endParaRPr lang="cs-CZ" sz="1100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051BBE-CA83-106E-5915-F7D51A2399E8}"/>
              </a:ext>
            </a:extLst>
          </p:cNvPr>
          <p:cNvSpPr txBox="1"/>
          <p:nvPr/>
        </p:nvSpPr>
        <p:spPr>
          <a:xfrm rot="5400000">
            <a:off x="8587390" y="1960283"/>
            <a:ext cx="427773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https://en.wikipedia.org/wiki/File:Polychaeta_borsten.png</a:t>
            </a:r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92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24CD68-2C03-7D93-8201-DD3FFA26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570"/>
            <a:ext cx="10515600" cy="5554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/>
              <a:t>Z parapodií vystupují svazečky štětinek, v nichž jsou uloženy mechanoreceptory a chemoreceptory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MECHANORECEPTORY</a:t>
            </a:r>
          </a:p>
          <a:p>
            <a:r>
              <a:rPr lang="cs-CZ" sz="2000" dirty="0"/>
              <a:t>citlivost na dotek a mechanické vibrace.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CHEMORECEPTORY</a:t>
            </a:r>
          </a:p>
          <a:p>
            <a:r>
              <a:rPr lang="cs-CZ" sz="2000" dirty="0"/>
              <a:t>detekce potravy, pachů, feromonů a dalších chemických signálů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ZRAK</a:t>
            </a:r>
          </a:p>
          <a:p>
            <a:r>
              <a:rPr lang="cs-CZ" sz="2000" dirty="0"/>
              <a:t>světločivné buňky rozptýlené po celém těle</a:t>
            </a:r>
          </a:p>
          <a:p>
            <a:r>
              <a:rPr lang="cs-CZ" sz="2000" dirty="0"/>
              <a:t>u některých miskovité oči (vnímání světla a tmy)</a:t>
            </a:r>
          </a:p>
          <a:p>
            <a:r>
              <a:rPr lang="cs-CZ" sz="2000" dirty="0"/>
              <a:t>negativní fototaxe (pohyb směrem od světla)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STRATOCYSTA pouze u vodních živočichů</a:t>
            </a:r>
          </a:p>
        </p:txBody>
      </p:sp>
      <p:pic>
        <p:nvPicPr>
          <p:cNvPr id="1026" name="Picture 2" descr="Difference Between Prostomium and Peristomium | Compare the Difference  Between Similar Terms">
            <a:extLst>
              <a:ext uri="{FF2B5EF4-FFF2-40B4-BE49-F238E27FC236}">
                <a16:creationId xmlns:a16="http://schemas.microsoft.com/office/drawing/2014/main" id="{66B16DEE-C10A-F527-70D1-2D5A6022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78" y="1070043"/>
            <a:ext cx="3036553" cy="35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CD643FB-5044-CBDA-ECF9-725AC20C3067}"/>
              </a:ext>
            </a:extLst>
          </p:cNvPr>
          <p:cNvSpPr txBox="1"/>
          <p:nvPr/>
        </p:nvSpPr>
        <p:spPr>
          <a:xfrm rot="5400000">
            <a:off x="9393961" y="2371396"/>
            <a:ext cx="496840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hlinkClick r:id="rId3"/>
              </a:rPr>
              <a:t>https://commons.wikimedia.org/wiki/File:Lysidice_oele_anterior_anatomy.png</a:t>
            </a:r>
            <a:endParaRPr lang="cs-CZ" sz="1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59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4EC91-0B7E-F3C2-3148-2F7B1771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97EADB-EAE1-5732-D315-72D01B659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>
            <a:normAutofit fontScale="62500" lnSpcReduction="20000"/>
          </a:bodyPr>
          <a:lstStyle/>
          <a:p>
            <a:r>
              <a:rPr lang="cs-CZ" sz="2400" b="0" i="0" u="none" strike="noStrike" dirty="0">
                <a:solidFill>
                  <a:srgbClr val="1A1A1A"/>
                </a:solidFill>
                <a:effectLst/>
                <a:latin typeface="Drive"/>
              </a:rPr>
              <a:t>JELÍNEK, Jan a ZICHÁČEK, Vladimír. </a:t>
            </a:r>
            <a:r>
              <a:rPr lang="cs-CZ" sz="2400" b="0" i="1" u="none" strike="noStrike" dirty="0">
                <a:solidFill>
                  <a:srgbClr val="1A1A1A"/>
                </a:solidFill>
                <a:effectLst/>
                <a:latin typeface="Drive"/>
              </a:rPr>
              <a:t>Biologie pro gymnázia: (teoretická a praktická část)</a:t>
            </a:r>
            <a:r>
              <a:rPr lang="cs-CZ" sz="2400" b="0" i="0" u="none" strike="noStrike" dirty="0">
                <a:solidFill>
                  <a:srgbClr val="1A1A1A"/>
                </a:solidFill>
                <a:effectLst/>
                <a:latin typeface="Drive"/>
              </a:rPr>
              <a:t>. 8. </a:t>
            </a:r>
            <a:r>
              <a:rPr lang="cs-CZ" sz="2400" b="0" i="0" u="none" strike="noStrike" dirty="0" err="1">
                <a:solidFill>
                  <a:srgbClr val="1A1A1A"/>
                </a:solidFill>
                <a:effectLst/>
                <a:latin typeface="Drive"/>
              </a:rPr>
              <a:t>rozš</a:t>
            </a:r>
            <a:r>
              <a:rPr lang="cs-CZ" sz="2400" b="0" i="0" u="none" strike="noStrike" dirty="0">
                <a:solidFill>
                  <a:srgbClr val="1A1A1A"/>
                </a:solidFill>
                <a:effectLst/>
                <a:latin typeface="Drive"/>
              </a:rPr>
              <a:t>. vyd. Olomouc: Nakladatelství Olomouc, 2006. ISBN 80-7182-217-5.</a:t>
            </a:r>
            <a:endParaRPr lang="cs-CZ" sz="2400" dirty="0">
              <a:solidFill>
                <a:srgbClr val="1A1A1A"/>
              </a:solidFill>
              <a:latin typeface="Drive"/>
            </a:endParaRPr>
          </a:p>
          <a:p>
            <a:r>
              <a:rPr lang="cs-CZ" sz="2400" dirty="0">
                <a:solidFill>
                  <a:srgbClr val="1A1A1A"/>
                </a:solidFill>
                <a:latin typeface="Drive"/>
                <a:hlinkClick r:id="rId2"/>
              </a:rPr>
              <a:t>https://www.natur.cuni.cz/fakulta/studium/czv/programy/zajmove/u3v/cnidaria.pdf</a:t>
            </a:r>
            <a:r>
              <a:rPr lang="cs-CZ" sz="2400" dirty="0">
                <a:solidFill>
                  <a:srgbClr val="1A1A1A"/>
                </a:solidFill>
                <a:latin typeface="Drive"/>
              </a:rPr>
              <a:t> </a:t>
            </a:r>
          </a:p>
          <a:p>
            <a:r>
              <a:rPr lang="cs-CZ" sz="2400" dirty="0">
                <a:solidFill>
                  <a:srgbClr val="1A1A1A"/>
                </a:solidFill>
                <a:latin typeface="Drive"/>
                <a:hlinkClick r:id="rId3"/>
              </a:rPr>
              <a:t>https://is.muni.cz/el/sci/podzim2018/Bi7870/Smysly_Horak.pdf</a:t>
            </a:r>
            <a:endParaRPr lang="cs-CZ" sz="2400" dirty="0">
              <a:solidFill>
                <a:srgbClr val="1A1A1A"/>
              </a:solidFill>
              <a:latin typeface="Drive"/>
            </a:endParaRPr>
          </a:p>
          <a:p>
            <a:r>
              <a:rPr lang="cs-CZ" sz="2400" dirty="0">
                <a:solidFill>
                  <a:srgbClr val="1A1A1A"/>
                </a:solidFill>
                <a:latin typeface="Drive"/>
                <a:hlinkClick r:id="rId4"/>
              </a:rPr>
              <a:t>https://designjellyfish.com/o-meduzach</a:t>
            </a:r>
            <a:r>
              <a:rPr lang="cs-CZ" sz="2400" dirty="0">
                <a:solidFill>
                  <a:srgbClr val="1A1A1A"/>
                </a:solidFill>
                <a:latin typeface="Drive"/>
              </a:rPr>
              <a:t> </a:t>
            </a:r>
          </a:p>
          <a:p>
            <a:r>
              <a:rPr lang="cs-CZ" sz="2400" dirty="0">
                <a:solidFill>
                  <a:srgbClr val="1A1A1A"/>
                </a:solidFill>
                <a:latin typeface="Drive"/>
                <a:hlinkClick r:id="rId5"/>
              </a:rPr>
              <a:t>https://www.cbg.zcu.cz/OB/veda/paleontologie/zoopaleontologie/pabi05cn.htm</a:t>
            </a:r>
            <a:endParaRPr lang="cs-CZ" sz="2400" dirty="0">
              <a:solidFill>
                <a:srgbClr val="1A1A1A"/>
              </a:solidFill>
              <a:latin typeface="Drive"/>
            </a:endParaRPr>
          </a:p>
          <a:p>
            <a:r>
              <a:rPr lang="cs-CZ" sz="2400" dirty="0">
                <a:solidFill>
                  <a:srgbClr val="1A1A1A"/>
                </a:solidFill>
                <a:latin typeface="Drive"/>
                <a:hlinkClick r:id="rId6"/>
              </a:rPr>
              <a:t>https://pubmed.ncbi.nlm.nih.gov/23920109/</a:t>
            </a:r>
            <a:endParaRPr lang="cs-CZ" sz="2400" dirty="0">
              <a:solidFill>
                <a:srgbClr val="1A1A1A"/>
              </a:solidFill>
              <a:latin typeface="Drive"/>
            </a:endParaRPr>
          </a:p>
          <a:p>
            <a:r>
              <a:rPr lang="cs-CZ" sz="2400" dirty="0">
                <a:solidFill>
                  <a:srgbClr val="1A1A1A"/>
                </a:solidFill>
                <a:latin typeface="Drive"/>
                <a:hlinkClick r:id="rId7"/>
              </a:rPr>
              <a:t>https://dspace.cuni.cz/bitstream/handle/20.500.11956/52306/BPTX_2012_2_11410_0_320240_0_121585.pdf?sequence=1</a:t>
            </a:r>
            <a:endParaRPr lang="cs-CZ" sz="2400" dirty="0">
              <a:solidFill>
                <a:srgbClr val="1A1A1A"/>
              </a:solidFill>
              <a:latin typeface="Drive"/>
            </a:endParaRPr>
          </a:p>
          <a:p>
            <a:r>
              <a:rPr lang="cs-CZ" sz="19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JELÍNEK, J.; ZICHÁČEK, V. Biologie pro gymnázia. 8. vyd. Nakladatelství Olomouc, ISBN</a:t>
            </a:r>
          </a:p>
          <a:p>
            <a:r>
              <a:rPr lang="cs-CZ" sz="19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hlinkClick r:id="rId8"/>
              </a:rPr>
              <a:t>https://biocyclopedia.com/index/general_zoology/class_oligochaeta.php</a:t>
            </a:r>
            <a:endParaRPr lang="cs-CZ" sz="19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sz="1900" dirty="0">
                <a:solidFill>
                  <a:srgbClr val="444444"/>
                </a:solidFill>
                <a:latin typeface="Open Sans" panose="020B0606030504020204" pitchFamily="34" charset="0"/>
                <a:hlinkClick r:id="rId9"/>
              </a:rPr>
              <a:t>https://dspace.cuni.cz/bitstream/handle/20.500.11956/52306/BPTX_2012_2_11410_0_320240_0_121585.pdf?sequence=1&amp;isAllowed=y</a:t>
            </a:r>
            <a:endParaRPr lang="cs-CZ" sz="1900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r>
              <a:rPr lang="cs-CZ" sz="2400" dirty="0">
                <a:solidFill>
                  <a:srgbClr val="1A1A1A"/>
                </a:solidFill>
                <a:latin typeface="Drive"/>
                <a:hlinkClick r:id="rId10"/>
              </a:rPr>
              <a:t>http://www.petrdvornik.cz/wp-content/uploads/2019/11/Krouzkovci.pdf</a:t>
            </a:r>
            <a:endParaRPr lang="cs-CZ" sz="2400" dirty="0">
              <a:solidFill>
                <a:srgbClr val="1A1A1A"/>
              </a:solidFill>
              <a:latin typeface="Drive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1A1A1A"/>
                </a:solidFill>
                <a:latin typeface="Drive"/>
              </a:rPr>
              <a:t>obrázky:</a:t>
            </a:r>
          </a:p>
          <a:p>
            <a:r>
              <a:rPr lang="cs-CZ" sz="2400" dirty="0">
                <a:hlinkClick r:id="rId11"/>
              </a:rPr>
              <a:t>https://quizlet.com/705228440/biologie-souhrn-vseho-az-na-bunky-flash-cards/</a:t>
            </a:r>
            <a:r>
              <a:rPr lang="cs-CZ" sz="2400" dirty="0"/>
              <a:t> (obrázek 1)</a:t>
            </a:r>
          </a:p>
          <a:p>
            <a:r>
              <a:rPr lang="cs-CZ" sz="2400" dirty="0">
                <a:hlinkClick r:id="rId12"/>
              </a:rPr>
              <a:t>https://slideplayer.cz/slide/5608864/</a:t>
            </a:r>
            <a:r>
              <a:rPr lang="cs-CZ" sz="2400" dirty="0"/>
              <a:t> (obrázek 2)</a:t>
            </a:r>
          </a:p>
          <a:p>
            <a:r>
              <a:rPr lang="cs-CZ" sz="2400" dirty="0">
                <a:hlinkClick r:id="rId13"/>
              </a:rPr>
              <a:t>http://www.zoologie.frasma.cz/mmp%200102%20Chromalveolata/Chromalveolata.html</a:t>
            </a:r>
            <a:r>
              <a:rPr lang="cs-CZ" sz="2400" dirty="0"/>
              <a:t> (obrázek 3)</a:t>
            </a:r>
          </a:p>
          <a:p>
            <a:r>
              <a:rPr lang="cs-CZ" sz="2400" dirty="0">
                <a:hlinkClick r:id="rId3"/>
              </a:rPr>
              <a:t>https://is.muni.cz/el/sci/podzim2018/Bi7870/Smysly_Horak.pdf</a:t>
            </a:r>
            <a:r>
              <a:rPr lang="cs-CZ" sz="2400" dirty="0"/>
              <a:t> (obrázek 4)</a:t>
            </a:r>
          </a:p>
        </p:txBody>
      </p:sp>
    </p:spTree>
    <p:extLst>
      <p:ext uri="{BB962C8B-B14F-4D97-AF65-F5344CB8AC3E}">
        <p14:creationId xmlns:p14="http://schemas.microsoft.com/office/powerpoint/2010/main" val="385122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D1FBB-349A-16CA-1BA6-896DA194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Smyslová soustava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2E7564-2C61-91F8-796A-16221CC99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smyslové orgány zajišťují CNS informace o vnitřním a vnějším prostředí</a:t>
            </a:r>
          </a:p>
          <a:p>
            <a:r>
              <a:rPr lang="cs-CZ" dirty="0"/>
              <a:t>čidla = analyzátory, vybírají z prostředí podněty</a:t>
            </a:r>
          </a:p>
          <a:p>
            <a:pPr marL="457200" lvl="1" indent="0">
              <a:buNone/>
            </a:pPr>
            <a:r>
              <a:rPr lang="cs-CZ" dirty="0"/>
              <a:t>tvoří je: RECEPTORY – smyslové buňky s vysokou citlivostí, které přijímají podněty a převádějí je v nervovou aktivitu</a:t>
            </a:r>
          </a:p>
          <a:p>
            <a:pPr marL="457200" lvl="1" indent="0">
              <a:buNone/>
            </a:pPr>
            <a:r>
              <a:rPr lang="cs-CZ" dirty="0"/>
              <a:t>		DOSTŘEDIVÁ NERVOVÁ DRÁHA – spojuje receptory s mozkovou kůrou</a:t>
            </a:r>
          </a:p>
          <a:p>
            <a:pPr marL="457200" lvl="1" indent="0">
              <a:buNone/>
            </a:pPr>
            <a:r>
              <a:rPr lang="cs-CZ" dirty="0"/>
              <a:t>		KOROVÁ ČÁST MOZKU– vzniká zde počitek, vjem a poznání</a:t>
            </a:r>
          </a:p>
        </p:txBody>
      </p:sp>
    </p:spTree>
    <p:extLst>
      <p:ext uri="{BB962C8B-B14F-4D97-AF65-F5344CB8AC3E}">
        <p14:creationId xmlns:p14="http://schemas.microsoft.com/office/powerpoint/2010/main" val="316326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08236-50B1-2663-3299-DC24F3E9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Vstup informace do nervového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DDDE5-E49B-BD7A-A6DB-E04C003F2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482"/>
            <a:ext cx="10515600" cy="4267481"/>
          </a:xfrm>
        </p:spPr>
        <p:txBody>
          <a:bodyPr>
            <a:normAutofit/>
          </a:bodyPr>
          <a:lstStyle/>
          <a:p>
            <a:r>
              <a:rPr lang="cs-CZ" sz="2800" dirty="0"/>
              <a:t>specializovaná receptorová membrána reaguje na podnět změnou iontové propustnosti =&gt; receptorový potenciál</a:t>
            </a:r>
          </a:p>
          <a:p>
            <a:r>
              <a:rPr lang="cs-CZ" sz="2800" dirty="0"/>
              <a:t>iontové kanály slouží jako ventily, které se mohou rychle otevírat a uzavírat</a:t>
            </a:r>
          </a:p>
          <a:p>
            <a:r>
              <a:rPr lang="cs-CZ" sz="2800" dirty="0"/>
              <a:t>ventily prochází ionty nesoucí náboj a mění napětí na membráně</a:t>
            </a:r>
          </a:p>
          <a:p>
            <a:r>
              <a:rPr lang="cs-CZ" sz="2800" dirty="0"/>
              <a:t>při depolarizaci (= přechod intracelulárního napětí do kladnějších hodnot) může dojít k překročení prahového napětí a vzniku AKČNÍHO POTENCIÁLU na axonu</a:t>
            </a:r>
          </a:p>
          <a:p>
            <a:r>
              <a:rPr lang="cs-CZ" sz="2800" dirty="0"/>
              <a:t>AP pokračuje dále do 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85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CF3E9D8-D872-1F77-0BAC-3BEDDC93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94" y="681037"/>
            <a:ext cx="8409305" cy="547928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699E8A5-7D0A-99A4-4B7F-03B101F5214A}"/>
              </a:ext>
            </a:extLst>
          </p:cNvPr>
          <p:cNvSpPr txBox="1"/>
          <p:nvPr/>
        </p:nvSpPr>
        <p:spPr>
          <a:xfrm>
            <a:off x="9995338" y="6465048"/>
            <a:ext cx="125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obrázek </a:t>
            </a:r>
          </a:p>
        </p:txBody>
      </p:sp>
    </p:spTree>
    <p:extLst>
      <p:ext uri="{BB962C8B-B14F-4D97-AF65-F5344CB8AC3E}">
        <p14:creationId xmlns:p14="http://schemas.microsoft.com/office/powerpoint/2010/main" val="33255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92225-BF8B-F136-4F93-902CA436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receptorů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DEB1F6-97B5-854E-11E5-83C93CC5E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Podle původu podnětu: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ED8368-AFB9-A2E7-0713-2D32483F7A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accent2">
                    <a:lumMod val="50000"/>
                  </a:schemeClr>
                </a:solidFill>
              </a:rPr>
              <a:t>interoreceptory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400" dirty="0"/>
              <a:t>– čidla ve vnitřních orgánech</a:t>
            </a:r>
          </a:p>
          <a:p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proprioreceptory</a:t>
            </a:r>
            <a:r>
              <a:rPr lang="cs-CZ" sz="2400" dirty="0"/>
              <a:t> – čidla v pohybové soustavě</a:t>
            </a:r>
          </a:p>
          <a:p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exteroreceptory </a:t>
            </a:r>
            <a:r>
              <a:rPr lang="cs-CZ" sz="2400" dirty="0"/>
              <a:t>– informace o vnějším světě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66EFF6-4D54-F219-29DF-266566F85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Podle energie: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17F782-5FEA-126A-9156-0CCA06171A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chemoreceptory </a:t>
            </a:r>
            <a:r>
              <a:rPr lang="cs-CZ" sz="2400" dirty="0"/>
              <a:t>– citlivé na chemické látky</a:t>
            </a:r>
          </a:p>
          <a:p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termoreceptory </a:t>
            </a:r>
          </a:p>
          <a:p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fotoreceptory</a:t>
            </a:r>
          </a:p>
          <a:p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mechanoreceptory </a:t>
            </a:r>
            <a:r>
              <a:rPr lang="cs-CZ" sz="2400" dirty="0"/>
              <a:t>– mechanické působení na citlivá zakončení smyslových buněk</a:t>
            </a:r>
          </a:p>
        </p:txBody>
      </p:sp>
    </p:spTree>
    <p:extLst>
      <p:ext uri="{BB962C8B-B14F-4D97-AF65-F5344CB8AC3E}">
        <p14:creationId xmlns:p14="http://schemas.microsoft.com/office/powerpoint/2010/main" val="221493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3D33F-2ACA-D7D9-BF65-C7447B77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874B1-4E34-C131-8829-52BCB553E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42673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smyslové organely umožňují reakci prvoků na 				    podněty přicházející především z vnějšího prostředí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2400" dirty="0"/>
              <a:t>STIGMA = fotosensitivní organela</a:t>
            </a:r>
          </a:p>
          <a:p>
            <a:r>
              <a:rPr lang="cs-CZ" sz="2400" dirty="0"/>
              <a:t>např. krásnoočka a obrněnky</a:t>
            </a:r>
          </a:p>
          <a:p>
            <a:r>
              <a:rPr lang="cs-CZ" sz="2400" dirty="0"/>
              <a:t>nejprimitivnější „oko“</a:t>
            </a:r>
          </a:p>
          <a:p>
            <a:r>
              <a:rPr lang="cs-CZ" sz="2400" dirty="0"/>
              <a:t>část cytoplazmy, kde jsou nakumulovány fotocitlivé pigmenty</a:t>
            </a:r>
          </a:p>
          <a:p>
            <a:r>
              <a:rPr lang="cs-CZ" sz="2400" dirty="0"/>
              <a:t>umožňuje vnímat směr a intenzitu světla a reagovat na ně (fototaxe)</a:t>
            </a:r>
          </a:p>
          <a:p>
            <a:r>
              <a:rPr lang="cs-CZ" sz="2400" dirty="0"/>
              <a:t>je červené barvy díky přítomnosti </a:t>
            </a:r>
            <a:r>
              <a:rPr lang="cs-CZ" sz="2400" dirty="0" err="1"/>
              <a:t>astaxanthinu</a:t>
            </a:r>
            <a:endParaRPr lang="cs-CZ" sz="2400" dirty="0"/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1026" name="Picture 2" descr="BIOLOGIE - Souhrn všeho (AŽ NA BUŇKY!!!) Flashcards | Quizlet">
            <a:extLst>
              <a:ext uri="{FF2B5EF4-FFF2-40B4-BE49-F238E27FC236}">
                <a16:creationId xmlns:a16="http://schemas.microsoft.com/office/drawing/2014/main" id="{1160A937-663F-8F59-CF42-CBEB1B21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17" y="623781"/>
            <a:ext cx="4033783" cy="36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355C32D-0005-A5CF-0E05-81339CBB25A1}"/>
              </a:ext>
            </a:extLst>
          </p:cNvPr>
          <p:cNvSpPr txBox="1"/>
          <p:nvPr/>
        </p:nvSpPr>
        <p:spPr>
          <a:xfrm>
            <a:off x="10627447" y="4307990"/>
            <a:ext cx="125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obrázek 1</a:t>
            </a:r>
          </a:p>
        </p:txBody>
      </p:sp>
    </p:spTree>
    <p:extLst>
      <p:ext uri="{BB962C8B-B14F-4D97-AF65-F5344CB8AC3E}">
        <p14:creationId xmlns:p14="http://schemas.microsoft.com/office/powerpoint/2010/main" val="227089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C6746-B748-52AD-5FBD-BE5FB640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923"/>
            <a:ext cx="10515600" cy="5708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HMATOVÉ ORGANELY:</a:t>
            </a:r>
          </a:p>
          <a:p>
            <a:r>
              <a:rPr lang="cs-CZ" sz="2400" dirty="0"/>
              <a:t>bičík – např. krásnoočka</a:t>
            </a:r>
          </a:p>
          <a:p>
            <a:r>
              <a:rPr lang="cs-CZ" sz="2400" dirty="0"/>
              <a:t>brvy – útvary menší než bičíky, mnohem větší počet</a:t>
            </a:r>
          </a:p>
          <a:p>
            <a:pPr marL="457200" lvl="1" indent="0">
              <a:buNone/>
            </a:pPr>
            <a:r>
              <a:rPr lang="cs-CZ" dirty="0"/>
              <a:t>    – </a:t>
            </a:r>
            <a:r>
              <a:rPr lang="cs-CZ" sz="2400" dirty="0"/>
              <a:t>složené z tubulinu a jiných proteinů</a:t>
            </a:r>
          </a:p>
          <a:p>
            <a:pPr marL="457200" lvl="1" indent="0">
              <a:buNone/>
            </a:pPr>
            <a:endParaRPr lang="cs-CZ" sz="2400" dirty="0"/>
          </a:p>
          <a:p>
            <a:pPr marL="457200" lvl="1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NEUROMOTORICKÝ APARÁT</a:t>
            </a:r>
          </a:p>
          <a:p>
            <a:r>
              <a:rPr lang="cs-CZ" sz="2400" dirty="0"/>
              <a:t>koordinace pohybu brv</a:t>
            </a:r>
          </a:p>
          <a:p>
            <a:endParaRPr lang="cs-CZ" sz="2400" dirty="0"/>
          </a:p>
          <a:p>
            <a:endParaRPr lang="cs-CZ" sz="2400" dirty="0"/>
          </a:p>
          <a:p>
            <a:pPr>
              <a:buFont typeface="Arial" panose="020B0604020202020204" pitchFamily="34" charset="0"/>
              <a:buChar char="-"/>
            </a:pPr>
            <a:r>
              <a:rPr lang="cs-CZ" sz="2400" dirty="0"/>
              <a:t>V prostoru se orientují díky nerozpustným látkám v cytoplazmě, které 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   kvůli gravitaci tlačí k jedné straně cytoplazmatické membrány a prvok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   tak pozná, jak je natočený.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1026" name="Picture 2" descr="Infraciliatura trepky">
            <a:extLst>
              <a:ext uri="{FF2B5EF4-FFF2-40B4-BE49-F238E27FC236}">
                <a16:creationId xmlns:a16="http://schemas.microsoft.com/office/drawing/2014/main" id="{F3C9D3DD-DAB6-A1BB-CA47-FF75E421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4" y="281353"/>
            <a:ext cx="4314092" cy="28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4C1F4BF-837D-66DB-E91D-934B7446AA63}"/>
              </a:ext>
            </a:extLst>
          </p:cNvPr>
          <p:cNvSpPr txBox="1"/>
          <p:nvPr/>
        </p:nvSpPr>
        <p:spPr>
          <a:xfrm>
            <a:off x="10372470" y="2894996"/>
            <a:ext cx="125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obrázek 3</a:t>
            </a:r>
          </a:p>
        </p:txBody>
      </p:sp>
    </p:spTree>
    <p:extLst>
      <p:ext uri="{BB962C8B-B14F-4D97-AF65-F5344CB8AC3E}">
        <p14:creationId xmlns:p14="http://schemas.microsoft.com/office/powerpoint/2010/main" val="171823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9579D-ABBD-DB41-6AD0-5E189D09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ŽAHAVCI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8DF7E-A412-70CB-1C47-44D0C3992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smyslové buňky s bičíkatým senzorem, jsou napojeny na nervové buňky</a:t>
            </a:r>
          </a:p>
          <a:p>
            <a:r>
              <a:rPr lang="cs-CZ" sz="2400" dirty="0"/>
              <a:t>jsou rozptýleny po celém těle organismu</a:t>
            </a:r>
          </a:p>
          <a:p>
            <a:r>
              <a:rPr lang="cs-CZ" sz="2400" dirty="0"/>
              <a:t>vytváří rozptýlenou soustavu, která se nachází těsně pod epidermis</a:t>
            </a:r>
          </a:p>
          <a:p>
            <a:endParaRPr lang="cs-CZ" sz="2400" dirty="0"/>
          </a:p>
          <a:p>
            <a:r>
              <a:rPr lang="cs-CZ" sz="2400" dirty="0"/>
              <a:t>žahavé buňky – </a:t>
            </a:r>
            <a:r>
              <a:rPr lang="cs-CZ" sz="2400" dirty="0" err="1"/>
              <a:t>knidy</a:t>
            </a:r>
            <a:r>
              <a:rPr lang="cs-CZ" sz="2400" dirty="0"/>
              <a:t> – entodermálního původu, z </a:t>
            </a:r>
            <a:r>
              <a:rPr lang="cs-CZ" sz="2400" dirty="0" err="1"/>
              <a:t>knidoblastů</a:t>
            </a:r>
            <a:endParaRPr lang="cs-CZ" sz="2400" dirty="0"/>
          </a:p>
          <a:p>
            <a:r>
              <a:rPr lang="cs-CZ" sz="2400" dirty="0"/>
              <a:t>jsou obklopeny podpůrnými buňkami</a:t>
            </a:r>
          </a:p>
          <a:p>
            <a:r>
              <a:rPr lang="cs-CZ" sz="2400" dirty="0"/>
              <a:t>nejvíce v „žahavých bateriích“ na chapadlech</a:t>
            </a:r>
          </a:p>
          <a:p>
            <a:r>
              <a:rPr lang="cs-CZ" sz="2400" dirty="0"/>
              <a:t>po vystřelení odumírají a nahrazují se novými</a:t>
            </a:r>
          </a:p>
          <a:p>
            <a:r>
              <a:rPr lang="cs-CZ" sz="2400" dirty="0"/>
              <a:t>k vystřelení je potřeba chemický stimul a mechanoreceptor = </a:t>
            </a:r>
            <a:r>
              <a:rPr lang="cs-CZ" sz="2400" dirty="0" err="1"/>
              <a:t>knidocil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0326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D84647-0862-A124-95AC-03C85BA5040B}"/>
              </a:ext>
            </a:extLst>
          </p:cNvPr>
          <p:cNvSpPr txBox="1"/>
          <p:nvPr/>
        </p:nvSpPr>
        <p:spPr>
          <a:xfrm>
            <a:off x="9995338" y="6465048"/>
            <a:ext cx="125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obrázek 2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E9F4FB4-7B1F-C843-F432-875526CB9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76" y="526024"/>
            <a:ext cx="8728248" cy="5805951"/>
          </a:xfrm>
        </p:spPr>
      </p:pic>
    </p:spTree>
    <p:extLst>
      <p:ext uri="{BB962C8B-B14F-4D97-AF65-F5344CB8AC3E}">
        <p14:creationId xmlns:p14="http://schemas.microsoft.com/office/powerpoint/2010/main" val="365705744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969</Words>
  <Application>Microsoft Office PowerPoint</Application>
  <PresentationFormat>Širokoúhlá obrazovka</PresentationFormat>
  <Paragraphs>121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Drive</vt:lpstr>
      <vt:lpstr>Gill Sans Nova</vt:lpstr>
      <vt:lpstr>Open Sans</vt:lpstr>
      <vt:lpstr>Univers</vt:lpstr>
      <vt:lpstr>GradientVTI</vt:lpstr>
      <vt:lpstr>Smyslová soustava  prvoci, žahavci, houbovci, kroužkovci</vt:lpstr>
      <vt:lpstr>Smyslová soustava</vt:lpstr>
      <vt:lpstr>Vstup informace do nervového systému</vt:lpstr>
      <vt:lpstr>Prezentace aplikace PowerPoint</vt:lpstr>
      <vt:lpstr>Typy receptorů</vt:lpstr>
      <vt:lpstr>PRVOCI</vt:lpstr>
      <vt:lpstr>Prezentace aplikace PowerPoint</vt:lpstr>
      <vt:lpstr>ŽAHAVCI</vt:lpstr>
      <vt:lpstr>Prezentace aplikace PowerPoint</vt:lpstr>
      <vt:lpstr>Prezentace aplikace PowerPoint</vt:lpstr>
      <vt:lpstr>HOUBOVCI</vt:lpstr>
      <vt:lpstr>KROUŽKOVCI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Smyslová soustava  prvoci, žahavci, houbovci, kroužkovci</dc:title>
  <dc:creator>Klára Velecká</dc:creator>
  <cp:lastModifiedBy>Tereza</cp:lastModifiedBy>
  <cp:revision>17</cp:revision>
  <dcterms:created xsi:type="dcterms:W3CDTF">2023-11-04T13:42:00Z</dcterms:created>
  <dcterms:modified xsi:type="dcterms:W3CDTF">2023-11-09T06:16:58Z</dcterms:modified>
</cp:coreProperties>
</file>