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B0FE2-0A6C-44CA-8A2B-45D0D0D988A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3FA43-779A-445B-851E-2465BB91F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45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Stavba slova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Rozdělení slova:</a:t>
            </a:r>
          </a:p>
          <a:p>
            <a:pPr>
              <a:buFontTx/>
              <a:buChar char="-"/>
            </a:pPr>
            <a:r>
              <a:rPr lang="cs-CZ" sz="2400" dirty="0" smtClean="0"/>
              <a:t>na část předponovou, kořen a část příponovou</a:t>
            </a:r>
          </a:p>
          <a:p>
            <a:pPr marL="0" indent="0">
              <a:buNone/>
            </a:pPr>
            <a:r>
              <a:rPr lang="cs-CZ" sz="2400" dirty="0" smtClean="0"/>
              <a:t>vyučovací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na jednotlivé složky: předponu/předpony, kořen, příponu/přípony, koncovku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29641"/>
              </p:ext>
            </p:extLst>
          </p:nvPr>
        </p:nvGraphicFramePr>
        <p:xfrm>
          <a:off x="1403648" y="3140968"/>
          <a:ext cx="4428492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164"/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předponová</a:t>
                      </a:r>
                      <a:r>
                        <a:rPr lang="cs-CZ" baseline="0" dirty="0" smtClean="0"/>
                        <a:t> část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kořen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příponová část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70C0"/>
                          </a:solidFill>
                        </a:rPr>
                        <a:t>vy</a:t>
                      </a:r>
                      <a:endParaRPr lang="cs-CZ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uč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ovací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97868"/>
              </p:ext>
            </p:extLst>
          </p:nvPr>
        </p:nvGraphicFramePr>
        <p:xfrm>
          <a:off x="1187624" y="5517232"/>
          <a:ext cx="5904656" cy="828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předpona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kořen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přípony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koncovka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70C0"/>
                          </a:solidFill>
                        </a:rPr>
                        <a:t>vy</a:t>
                      </a:r>
                      <a:endParaRPr lang="cs-CZ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uč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ova c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64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Stavba slova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Rozdělení slova:</a:t>
            </a:r>
          </a:p>
          <a:p>
            <a:pPr>
              <a:buFontTx/>
              <a:buChar char="-"/>
            </a:pPr>
            <a:r>
              <a:rPr lang="cs-CZ" sz="2400" dirty="0" smtClean="0"/>
              <a:t>na kořeny, spojovací hlásky, přípony, koncovku: </a:t>
            </a:r>
            <a:r>
              <a:rPr lang="cs-CZ" sz="2400" dirty="0" smtClean="0">
                <a:solidFill>
                  <a:srgbClr val="00B0F0"/>
                </a:solidFill>
              </a:rPr>
              <a:t>listopadový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Na předpony, kořeny, spojovací hlásky, přípony, koncovku: </a:t>
            </a:r>
            <a:r>
              <a:rPr lang="cs-CZ" sz="2400" dirty="0" smtClean="0">
                <a:solidFill>
                  <a:srgbClr val="00B0F0"/>
                </a:solidFill>
              </a:rPr>
              <a:t>předlistopadový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231542"/>
              </p:ext>
            </p:extLst>
          </p:nvPr>
        </p:nvGraphicFramePr>
        <p:xfrm>
          <a:off x="827584" y="3068960"/>
          <a:ext cx="5904655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0931"/>
                <a:gridCol w="1180931"/>
                <a:gridCol w="1180931"/>
                <a:gridCol w="1180931"/>
                <a:gridCol w="118093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kořen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spojovací hláska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kořen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koncovka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list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7030A0"/>
                          </a:solidFill>
                        </a:rPr>
                        <a:t>o</a:t>
                      </a:r>
                      <a:endParaRPr lang="cs-CZ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solidFill>
                            <a:srgbClr val="FF0000"/>
                          </a:solidFill>
                        </a:rPr>
                        <a:t>pad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ov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ý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70199"/>
              </p:ext>
            </p:extLst>
          </p:nvPr>
        </p:nvGraphicFramePr>
        <p:xfrm>
          <a:off x="683568" y="5229200"/>
          <a:ext cx="7128792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  <a:gridCol w="118813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předpona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kořen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spojovací hláska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kořen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koncovka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F0"/>
                          </a:solidFill>
                        </a:rPr>
                        <a:t>před</a:t>
                      </a:r>
                      <a:endParaRPr lang="cs-CZ" sz="2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list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7030A0"/>
                          </a:solidFill>
                        </a:rPr>
                        <a:t>o</a:t>
                      </a:r>
                      <a:endParaRPr lang="cs-CZ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solidFill>
                            <a:srgbClr val="FF0000"/>
                          </a:solidFill>
                        </a:rPr>
                        <a:t>pad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ov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B050"/>
                          </a:solidFill>
                        </a:rPr>
                        <a:t>ý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5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96</Words>
  <Application>Microsoft Office PowerPoint</Application>
  <PresentationFormat>Předvádění na obrazovce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Stavba slova</vt:lpstr>
      <vt:lpstr>Stavba slova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slova</dc:title>
  <dc:creator>Ivana Kolářová</dc:creator>
  <cp:lastModifiedBy>Kolarova</cp:lastModifiedBy>
  <cp:revision>4</cp:revision>
  <cp:lastPrinted>2020-11-13T11:14:00Z</cp:lastPrinted>
  <dcterms:created xsi:type="dcterms:W3CDTF">2020-11-13T10:52:55Z</dcterms:created>
  <dcterms:modified xsi:type="dcterms:W3CDTF">2020-11-13T11:15:45Z</dcterms:modified>
</cp:coreProperties>
</file>