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6"/>
  </p:notesMasterIdLst>
  <p:sldIdLst>
    <p:sldId id="267" r:id="rId2"/>
    <p:sldId id="332" r:id="rId3"/>
    <p:sldId id="331" r:id="rId4"/>
    <p:sldId id="330" r:id="rId5"/>
  </p:sldIdLst>
  <p:sldSz cx="9144000" cy="6858000" type="screen4x3"/>
  <p:notesSz cx="6669088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38486-6211-4E2D-8E20-01C55186492A}" type="datetimeFigureOut">
              <a:rPr lang="cs-CZ" smtClean="0"/>
              <a:pPr/>
              <a:t>05.01.2021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66909" y="4715907"/>
            <a:ext cx="533527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52F486-F355-45D8-BA09-2F1CCA42B01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6417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77126A8E-0D50-4F5F-B432-319FC06AE941}" type="datetimeFigureOut">
              <a:rPr lang="cs-CZ" smtClean="0"/>
              <a:pPr/>
              <a:t>05.01.2021</a:t>
            </a:fld>
            <a:endParaRPr lang="cs-CZ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05.01.2021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05.01.2021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05.01.2021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05.01.2021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05.01.2021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05.01.2021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05.01.2021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05.01.2021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05.01.2021</a:t>
            </a:fld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05.01.2021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77126A8E-0D50-4F5F-B432-319FC06AE941}" type="datetimeFigureOut">
              <a:rPr lang="cs-CZ" smtClean="0"/>
              <a:pPr/>
              <a:t>05.01.2021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11560" y="764704"/>
            <a:ext cx="727280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cs-CZ" sz="2800" b="1" dirty="0" smtClean="0">
                <a:latin typeface="Calibri" panose="020F0502020204030204" pitchFamily="34" charset="0"/>
              </a:rPr>
              <a:t>Styl umělecký (umělecké literatury)</a:t>
            </a:r>
          </a:p>
          <a:p>
            <a:pPr lvl="1" algn="just"/>
            <a:endParaRPr lang="cs-CZ" sz="2800" b="1" dirty="0">
              <a:latin typeface="Calibri" panose="020F0502020204030204" pitchFamily="34" charset="0"/>
            </a:endParaRPr>
          </a:p>
          <a:p>
            <a:pPr marL="800100" lvl="1" indent="-342900" algn="just">
              <a:buFontTx/>
              <a:buChar char="-"/>
            </a:pPr>
            <a:r>
              <a:rPr lang="cs-CZ" sz="2600" dirty="0" smtClean="0">
                <a:latin typeface="Calibri" pitchFamily="34" charset="0"/>
              </a:rPr>
              <a:t>zákl. funkce esteticky sdělná (poetická) + funkce sdělná (komunikativní), případně další funkce</a:t>
            </a:r>
          </a:p>
          <a:p>
            <a:pPr marL="800100" lvl="1" indent="-342900" algn="just">
              <a:buFontTx/>
              <a:buChar char="-"/>
            </a:pPr>
            <a:r>
              <a:rPr lang="cs-CZ" sz="2600" dirty="0" smtClean="0">
                <a:latin typeface="Calibri" pitchFamily="34" charset="0"/>
              </a:rPr>
              <a:t>styly estetické x styly věcné</a:t>
            </a:r>
          </a:p>
          <a:p>
            <a:pPr marL="800100" lvl="1" indent="-342900" algn="just">
              <a:buFontTx/>
              <a:buChar char="-"/>
            </a:pPr>
            <a:r>
              <a:rPr lang="cs-CZ" sz="2600" dirty="0" smtClean="0">
                <a:latin typeface="Calibri" pitchFamily="34" charset="0"/>
              </a:rPr>
              <a:t>sféra literární </a:t>
            </a:r>
            <a:r>
              <a:rPr lang="cs-CZ" sz="2600" dirty="0" smtClean="0">
                <a:latin typeface="Calibri" pitchFamily="34" charset="0"/>
              </a:rPr>
              <a:t>komunikace (J. Hoffmannová)</a:t>
            </a:r>
            <a:endParaRPr lang="cs-CZ" sz="2600" dirty="0" smtClean="0">
              <a:latin typeface="Calibri" pitchFamily="34" charset="0"/>
            </a:endParaRPr>
          </a:p>
          <a:p>
            <a:pPr marL="800100" lvl="1" indent="-342900" algn="just">
              <a:buFontTx/>
              <a:buChar char="-"/>
            </a:pPr>
            <a:r>
              <a:rPr lang="cs-CZ" sz="2600" dirty="0" smtClean="0">
                <a:latin typeface="Calibri" pitchFamily="34" charset="0"/>
              </a:rPr>
              <a:t>Co je literatura? Co je literárnost? …</a:t>
            </a:r>
          </a:p>
          <a:p>
            <a:pPr marL="800100" lvl="1" indent="-342900" algn="just">
              <a:buFontTx/>
              <a:buChar char="-"/>
            </a:pPr>
            <a:r>
              <a:rPr lang="cs-CZ" sz="2600" dirty="0" smtClean="0">
                <a:latin typeface="Calibri" pitchFamily="34" charset="0"/>
              </a:rPr>
              <a:t>způsoby poetizace uměleckého textu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41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742"/>
    </mc:Choice>
    <mc:Fallback>
      <p:transition spd="slow" advTm="177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11560" y="764704"/>
            <a:ext cx="727280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cs-CZ" sz="2400" b="1" dirty="0">
                <a:latin typeface="Calibri" panose="020F0502020204030204" pitchFamily="34" charset="0"/>
              </a:rPr>
              <a:t>Styl umělecký (umělecké literatury) – pokračování II</a:t>
            </a:r>
          </a:p>
          <a:p>
            <a:pPr lvl="1" algn="just"/>
            <a:endParaRPr lang="cs-CZ" sz="2800" b="1" dirty="0">
              <a:latin typeface="Calibri" panose="020F0502020204030204" pitchFamily="34" charset="0"/>
            </a:endParaRPr>
          </a:p>
          <a:p>
            <a:pPr marL="800100" lvl="1" indent="-342900" algn="just">
              <a:buFontTx/>
              <a:buChar char="-"/>
            </a:pPr>
            <a:r>
              <a:rPr lang="cs-CZ" sz="2600" dirty="0" smtClean="0">
                <a:latin typeface="Calibri" pitchFamily="34" charset="0"/>
              </a:rPr>
              <a:t>předmět výzkumu literárněvědné stylistiky, ale i jazykovědné stylistiky</a:t>
            </a:r>
          </a:p>
          <a:p>
            <a:pPr marL="800100" lvl="1" indent="-342900" algn="just">
              <a:buFontTx/>
              <a:buChar char="-"/>
            </a:pPr>
            <a:r>
              <a:rPr lang="cs-CZ" sz="2600" dirty="0" smtClean="0">
                <a:latin typeface="Calibri" pitchFamily="34" charset="0"/>
              </a:rPr>
              <a:t>texty jsou veřejné, zpravidla psané</a:t>
            </a:r>
          </a:p>
          <a:p>
            <a:pPr marL="800100" lvl="1" indent="-342900" algn="just">
              <a:buFontTx/>
              <a:buChar char="-"/>
            </a:pPr>
            <a:r>
              <a:rPr lang="cs-CZ" sz="2600" dirty="0" smtClean="0">
                <a:latin typeface="Calibri" pitchFamily="34" charset="0"/>
              </a:rPr>
              <a:t>umělecký styl x umělecký jazyk (PLK: jazyk básnický)</a:t>
            </a:r>
            <a:endParaRPr lang="cs-CZ" sz="2600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93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977"/>
    </mc:Choice>
    <mc:Fallback>
      <p:transition spd="slow" advTm="255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67544" y="764704"/>
            <a:ext cx="741682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cs-CZ" sz="2400" b="1" dirty="0" smtClean="0">
                <a:latin typeface="Calibri" panose="020F0502020204030204" pitchFamily="34" charset="0"/>
              </a:rPr>
              <a:t>Styl umělecký (umělecké literatury) – pokračování III</a:t>
            </a:r>
          </a:p>
          <a:p>
            <a:pPr lvl="1" algn="just"/>
            <a:endParaRPr lang="cs-CZ" sz="2800" b="1" dirty="0">
              <a:latin typeface="Calibri" panose="020F0502020204030204" pitchFamily="34" charset="0"/>
            </a:endParaRPr>
          </a:p>
          <a:p>
            <a:pPr marL="800100" lvl="1" indent="-342900" algn="just">
              <a:buFontTx/>
              <a:buChar char="-"/>
            </a:pPr>
            <a:r>
              <a:rPr lang="cs-CZ" sz="2600" dirty="0" smtClean="0">
                <a:latin typeface="Calibri" pitchFamily="34" charset="0"/>
              </a:rPr>
              <a:t>vnitřní diferenciace stylové sféry umělecké</a:t>
            </a:r>
          </a:p>
          <a:p>
            <a:pPr marL="800100" lvl="1" indent="-342900" algn="just">
              <a:buFontTx/>
              <a:buChar char="-"/>
            </a:pPr>
            <a:r>
              <a:rPr lang="cs-CZ" sz="2600" dirty="0" smtClean="0">
                <a:latin typeface="Calibri" pitchFamily="34" charset="0"/>
              </a:rPr>
              <a:t>subjektivita a emocionalita </a:t>
            </a:r>
          </a:p>
          <a:p>
            <a:pPr marL="800100" lvl="1" indent="-342900" algn="just">
              <a:buFontTx/>
              <a:buChar char="-"/>
            </a:pPr>
            <a:r>
              <a:rPr lang="cs-CZ" sz="2600" dirty="0" smtClean="0">
                <a:latin typeface="Calibri" pitchFamily="34" charset="0"/>
              </a:rPr>
              <a:t>„specifický vztah k realitě“</a:t>
            </a:r>
          </a:p>
          <a:p>
            <a:pPr marL="800100" lvl="1" indent="-342900" algn="just">
              <a:buFontTx/>
              <a:buChar char="-"/>
            </a:pPr>
            <a:r>
              <a:rPr lang="cs-CZ" sz="2600" dirty="0">
                <a:latin typeface="Calibri" pitchFamily="34" charset="0"/>
              </a:rPr>
              <a:t>a</a:t>
            </a:r>
            <a:r>
              <a:rPr lang="cs-CZ" sz="2600" dirty="0" smtClean="0">
                <a:latin typeface="Calibri" pitchFamily="34" charset="0"/>
              </a:rPr>
              <a:t>ktualizace (x automatizace) – principiální překračování konvence, norem (ale také tendence protichůdná v určitých žánrech a textech)</a:t>
            </a:r>
          </a:p>
          <a:p>
            <a:pPr marL="800100" lvl="1" indent="-342900" algn="just">
              <a:buFontTx/>
              <a:buChar char="-"/>
            </a:pPr>
            <a:r>
              <a:rPr lang="cs-CZ" sz="2600" dirty="0" smtClean="0">
                <a:latin typeface="Calibri" pitchFamily="34" charset="0"/>
              </a:rPr>
              <a:t>možnost uplatnění různých slohových postupů</a:t>
            </a:r>
          </a:p>
          <a:p>
            <a:pPr marL="800100" lvl="1" indent="-342900" algn="just">
              <a:buFontTx/>
              <a:buChar char="-"/>
            </a:pPr>
            <a:r>
              <a:rPr lang="cs-CZ" sz="2600" dirty="0" smtClean="0">
                <a:latin typeface="Calibri" pitchFamily="34" charset="0"/>
              </a:rPr>
              <a:t>„všemožné“ jazykové prostředky ze všech polo/útvarů národního jazyka, ze všech komunikačních sfér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86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214"/>
    </mc:Choice>
    <mc:Fallback>
      <p:transition spd="slow" advTm="393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11560" y="764704"/>
            <a:ext cx="727280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cs-CZ" sz="2800" u="sng" dirty="0" smtClean="0">
                <a:latin typeface="Calibri" panose="020F0502020204030204" pitchFamily="34" charset="0"/>
              </a:rPr>
              <a:t>Stylová vrstva prostředků uměleckých</a:t>
            </a:r>
          </a:p>
          <a:p>
            <a:pPr lvl="1" algn="just"/>
            <a:endParaRPr lang="cs-CZ" sz="2800" b="1" dirty="0">
              <a:latin typeface="Calibri" panose="020F0502020204030204" pitchFamily="34" charset="0"/>
            </a:endParaRPr>
          </a:p>
          <a:p>
            <a:pPr marL="800100" lvl="1" indent="-342900" algn="just">
              <a:buFontTx/>
              <a:buChar char="-"/>
            </a:pPr>
            <a:r>
              <a:rPr lang="cs-CZ" sz="2600" dirty="0" smtClean="0">
                <a:latin typeface="Calibri" pitchFamily="34" charset="0"/>
              </a:rPr>
              <a:t>metaforika, tropy, figury</a:t>
            </a:r>
          </a:p>
          <a:p>
            <a:pPr marL="800100" lvl="1" indent="-342900" algn="just">
              <a:buFontTx/>
              <a:buChar char="-"/>
            </a:pPr>
            <a:r>
              <a:rPr lang="cs-CZ" sz="2600" dirty="0" smtClean="0">
                <a:latin typeface="Calibri" pitchFamily="34" charset="0"/>
              </a:rPr>
              <a:t>lexikální poetismy</a:t>
            </a:r>
          </a:p>
          <a:p>
            <a:pPr marL="800100" lvl="1" indent="-342900" algn="just">
              <a:buFontTx/>
              <a:buChar char="-"/>
            </a:pPr>
            <a:r>
              <a:rPr lang="cs-CZ" sz="2600" dirty="0" smtClean="0">
                <a:latin typeface="Calibri" pitchFamily="34" charset="0"/>
              </a:rPr>
              <a:t>aktualizace vyjádření, intenzifikace výrazů, bohatá výrazová synonymie</a:t>
            </a:r>
          </a:p>
          <a:p>
            <a:pPr marL="800100" lvl="1" indent="-342900" algn="just">
              <a:buFontTx/>
              <a:buChar char="-"/>
            </a:pPr>
            <a:r>
              <a:rPr lang="cs-CZ" sz="2600" dirty="0" smtClean="0">
                <a:latin typeface="Calibri" pitchFamily="34" charset="0"/>
              </a:rPr>
              <a:t>?</a:t>
            </a:r>
          </a:p>
          <a:p>
            <a:pPr marL="800100" lvl="1" indent="-342900" algn="just">
              <a:buFontTx/>
              <a:buChar char="-"/>
            </a:pPr>
            <a:endParaRPr lang="cs-CZ" sz="2600" dirty="0" smtClean="0">
              <a:latin typeface="Calibri" pitchFamily="34" charset="0"/>
            </a:endParaRPr>
          </a:p>
          <a:p>
            <a:pPr marL="800100" lvl="1" indent="-342900" algn="just">
              <a:buFontTx/>
              <a:buChar char="-"/>
            </a:pPr>
            <a:r>
              <a:rPr lang="cs-CZ" sz="2600" dirty="0" smtClean="0">
                <a:latin typeface="Calibri" pitchFamily="34" charset="0"/>
              </a:rPr>
              <a:t>specifika stylu lyriky, epiky, </a:t>
            </a:r>
            <a:r>
              <a:rPr lang="cs-CZ" sz="2600" dirty="0" smtClean="0">
                <a:latin typeface="Calibri" pitchFamily="34" charset="0"/>
              </a:rPr>
              <a:t>dramatu (resp. prózy, poezie, dramatu)</a:t>
            </a:r>
            <a:endParaRPr lang="cs-CZ" sz="2600" dirty="0" smtClean="0">
              <a:latin typeface="Calibri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49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884"/>
    </mc:Choice>
    <mc:Fallback>
      <p:transition spd="slow" advTm="285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3641</TotalTime>
  <Words>186</Words>
  <Application>Microsoft Office PowerPoint</Application>
  <PresentationFormat>Předvádění na obrazovce (4:3)</PresentationFormat>
  <Paragraphs>28</Paragraphs>
  <Slides>4</Slides>
  <Notes>0</Notes>
  <HiddenSlides>0</HiddenSlides>
  <MMClips>4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</vt:i4>
      </vt:variant>
    </vt:vector>
  </HeadingPairs>
  <TitlesOfParts>
    <vt:vector size="8" baseType="lpstr">
      <vt:lpstr>Calibri</vt:lpstr>
      <vt:lpstr>Century Gothic</vt:lpstr>
      <vt:lpstr>Wingdings 2</vt:lpstr>
      <vt:lpstr>Austin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Veřejné zakázky na MENDELU</dc:title>
  <dc:creator>lollok</dc:creator>
  <cp:lastModifiedBy>Literatura</cp:lastModifiedBy>
  <cp:revision>584</cp:revision>
  <cp:lastPrinted>2016-11-10T07:34:00Z</cp:lastPrinted>
  <dcterms:created xsi:type="dcterms:W3CDTF">2013-04-13T14:50:58Z</dcterms:created>
  <dcterms:modified xsi:type="dcterms:W3CDTF">2021-01-05T20:47:24Z</dcterms:modified>
</cp:coreProperties>
</file>