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07.01.2023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954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07.01.2023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08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07.01.2023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60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07.01.2023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41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07.01.2023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67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07.01.2023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0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07.01.2023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76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07.01.2023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470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07.01.2023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9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07.01.2023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875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07.01.2023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794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45018-26DE-477C-8C8B-E76669955C26}" type="datetimeFigureOut">
              <a:rPr lang="cs-CZ" smtClean="0"/>
              <a:t>07.01.2023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985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KRITIKA PRAMENŮ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Jiří  MIHOLA</a:t>
            </a:r>
          </a:p>
        </p:txBody>
      </p:sp>
    </p:spTree>
    <p:extLst>
      <p:ext uri="{BB962C8B-B14F-4D97-AF65-F5344CB8AC3E}">
        <p14:creationId xmlns:p14="http://schemas.microsoft.com/office/powerpoint/2010/main" val="123315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/>
            </a:br>
            <a:r>
              <a:rPr lang="cs-CZ" b="1" dirty="0"/>
              <a:t>INTERPRETACE A SYNTÉZA</a:t>
            </a:r>
            <a:br>
              <a:rPr lang="cs-CZ" b="1" u="sng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79" y="1515291"/>
            <a:ext cx="11930743" cy="541673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výklad, osvětlení zpráv, které získal historik o předmětu během bádání – cílem je zachycení a pochopení všechno, co nám může pramen o své době vypovědět. </a:t>
            </a:r>
          </a:p>
          <a:p>
            <a:pPr lvl="0"/>
            <a:r>
              <a:rPr lang="cs-CZ" dirty="0"/>
              <a:t>Interpretace hmotných a obrazových pramenů je úzce spojena s kritikou – je třeba především vyjasnit místo a funkci v jejich době (hl. </a:t>
            </a:r>
            <a:r>
              <a:rPr lang="cs-CZ" dirty="0" err="1"/>
              <a:t>kunshistorici</a:t>
            </a:r>
            <a:r>
              <a:rPr lang="cs-CZ" dirty="0"/>
              <a:t> či archeologové) </a:t>
            </a:r>
          </a:p>
          <a:p>
            <a:pPr lvl="0"/>
            <a:r>
              <a:rPr lang="cs-CZ" dirty="0"/>
              <a:t>těžiště </a:t>
            </a:r>
            <a:r>
              <a:rPr lang="cs-CZ" dirty="0" err="1"/>
              <a:t>hist</a:t>
            </a:r>
            <a:r>
              <a:rPr lang="cs-CZ" dirty="0"/>
              <a:t>. práce – interpretace písem. pramenů – několik fází</a:t>
            </a:r>
          </a:p>
          <a:p>
            <a:pPr lvl="0"/>
            <a:r>
              <a:rPr lang="cs-CZ" dirty="0"/>
              <a:t>přesné přečtení (k tomu zapotřebí dobrá znalost dobového písma, též zkratky, znaménka – nejen latinka, ale hlaholice a cyrilice</a:t>
            </a:r>
          </a:p>
          <a:p>
            <a:r>
              <a:rPr lang="cs-CZ" dirty="0"/>
              <a:t>Švabach – v něm knižní písma, kurent- psané písmo – v některých dokumentech-kombinace</a:t>
            </a:r>
          </a:p>
          <a:p>
            <a:pPr lvl="0"/>
            <a:r>
              <a:rPr lang="cs-CZ" dirty="0"/>
              <a:t>u tištěných textů – opět různá písma, vazba, mnohočetnost zkratek atd.!</a:t>
            </a:r>
          </a:p>
          <a:p>
            <a:pPr lvl="0"/>
            <a:r>
              <a:rPr lang="cs-CZ" dirty="0"/>
              <a:t>filologická interpretace – správně chápat a vysvětlovat smysl slov – zabývá se tím SÉMANTIKA – věda o významu slov a jejich změnách </a:t>
            </a:r>
          </a:p>
          <a:p>
            <a:pPr lvl="0"/>
            <a:r>
              <a:rPr lang="cs-CZ" dirty="0"/>
              <a:t>význam slov se posouvá, jiný význam ve středověku a starověku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135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629" y="217714"/>
            <a:ext cx="11948160" cy="6640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b="1" u="sng" dirty="0"/>
              <a:t>Základní pomůcky pro interpretaci: </a:t>
            </a:r>
            <a:endParaRPr lang="cs-CZ" dirty="0"/>
          </a:p>
          <a:p>
            <a:pPr lvl="0"/>
            <a:r>
              <a:rPr lang="cs-CZ" dirty="0"/>
              <a:t>Jazykové slovníky, encyklopedie (cizojazyčné)</a:t>
            </a:r>
          </a:p>
          <a:p>
            <a:pPr lvl="0"/>
            <a:r>
              <a:rPr lang="cs-CZ" dirty="0"/>
              <a:t>pro staročeštinu – Slovníček staré češtiny Fr. Šimka</a:t>
            </a:r>
          </a:p>
          <a:p>
            <a:pPr lvl="0"/>
            <a:r>
              <a:rPr lang="cs-CZ" dirty="0"/>
              <a:t>dále zvláštní slovníky pro ETYMOLOGII – vznik a vývoj českých slov</a:t>
            </a:r>
          </a:p>
          <a:p>
            <a:pPr lvl="0"/>
            <a:r>
              <a:rPr lang="cs-CZ" dirty="0"/>
              <a:t>Slovník spisovného jazyka českého</a:t>
            </a:r>
          </a:p>
          <a:p>
            <a:pPr lvl="0"/>
            <a:r>
              <a:rPr lang="cs-CZ" dirty="0"/>
              <a:t>Slovníky cizích slov</a:t>
            </a:r>
          </a:p>
          <a:p>
            <a:pPr lvl="0"/>
            <a:r>
              <a:rPr lang="cs-CZ" dirty="0"/>
              <a:t>Slovenský slovník – u odborných textů nutnost!</a:t>
            </a:r>
          </a:p>
          <a:p>
            <a:pPr lvl="0"/>
            <a:r>
              <a:rPr lang="cs-CZ" dirty="0"/>
              <a:t>Latinsko-český, maďarský, ruský, anglický</a:t>
            </a:r>
          </a:p>
          <a:p>
            <a:pPr lvl="0"/>
            <a:r>
              <a:rPr lang="cs-CZ" dirty="0"/>
              <a:t>Geografický slovník</a:t>
            </a:r>
          </a:p>
          <a:p>
            <a:pPr lvl="0"/>
            <a:r>
              <a:rPr lang="cs-CZ" dirty="0"/>
              <a:t>Seznamy měst a obcí – jejich starší názvy</a:t>
            </a:r>
          </a:p>
          <a:p>
            <a:pPr lvl="0"/>
            <a:r>
              <a:rPr lang="cs-CZ" dirty="0"/>
              <a:t>Různé statistiky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503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09006"/>
            <a:ext cx="12340046" cy="6801394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Sedláček: Místopisný slovník historický království českého. </a:t>
            </a:r>
          </a:p>
          <a:p>
            <a:pPr lvl="0"/>
            <a:r>
              <a:rPr lang="cs-CZ" dirty="0"/>
              <a:t>Profous: Místní jména v Čechách</a:t>
            </a:r>
          </a:p>
          <a:p>
            <a:r>
              <a:rPr lang="cs-CZ" dirty="0"/>
              <a:t>L. </a:t>
            </a:r>
            <a:r>
              <a:rPr lang="cs-CZ" dirty="0" err="1"/>
              <a:t>Hosák</a:t>
            </a:r>
            <a:r>
              <a:rPr lang="cs-CZ" dirty="0"/>
              <a:t>: Historický místopis země Moravskoslezské</a:t>
            </a:r>
          </a:p>
          <a:p>
            <a:r>
              <a:rPr lang="cs-CZ" dirty="0"/>
              <a:t>Vlastivěda Moravská – 65 svazků 1897-1940</a:t>
            </a:r>
          </a:p>
          <a:p>
            <a:pPr lvl="0"/>
            <a:r>
              <a:rPr lang="cs-CZ" dirty="0"/>
              <a:t>jednotlivé soudní adresy – z hlediska zeměpis., přírodopisného, historického </a:t>
            </a:r>
          </a:p>
          <a:p>
            <a:pPr lvl="0"/>
            <a:r>
              <a:rPr lang="cs-CZ" dirty="0"/>
              <a:t>historické atlasy – českých dějin, světových dějin</a:t>
            </a:r>
          </a:p>
          <a:p>
            <a:r>
              <a:rPr lang="cs-CZ" dirty="0"/>
              <a:t>1965 – Československý vojenský atlas </a:t>
            </a:r>
          </a:p>
          <a:p>
            <a:r>
              <a:rPr lang="cs-CZ" dirty="0"/>
              <a:t>Časové údaje – nejlépe</a:t>
            </a:r>
          </a:p>
          <a:p>
            <a:r>
              <a:rPr lang="cs-CZ" dirty="0"/>
              <a:t>G. Fridrich – Rukověť křesťanské chronologie</a:t>
            </a:r>
          </a:p>
          <a:p>
            <a:pPr lvl="0"/>
            <a:r>
              <a:rPr lang="cs-CZ" dirty="0"/>
              <a:t>dále dějiny v KOSTCE – Dorazil</a:t>
            </a:r>
          </a:p>
          <a:p>
            <a:r>
              <a:rPr lang="cs-CZ" dirty="0"/>
              <a:t>ABC svět. dějin. apod.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0468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008D5349-BAA8-4B8A-A064-FBA734B8A951}"/>
              </a:ext>
            </a:extLst>
          </p:cNvPr>
          <p:cNvCxnSpPr>
            <a:cxnSpLocks/>
          </p:cNvCxnSpPr>
          <p:nvPr/>
        </p:nvCxnSpPr>
        <p:spPr>
          <a:xfrm flipH="1">
            <a:off x="8507302" y="3495877"/>
            <a:ext cx="1366445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ovéPole 6">
            <a:extLst>
              <a:ext uri="{FF2B5EF4-FFF2-40B4-BE49-F238E27FC236}">
                <a16:creationId xmlns:a16="http://schemas.microsoft.com/office/drawing/2014/main" id="{CB700151-017B-4ADF-B09A-8CDC32A3B42E}"/>
              </a:ext>
            </a:extLst>
          </p:cNvPr>
          <p:cNvSpPr txBox="1"/>
          <p:nvPr/>
        </p:nvSpPr>
        <p:spPr>
          <a:xfrm>
            <a:off x="9774038" y="3847334"/>
            <a:ext cx="2162858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Předmět pozorování v podání historika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A63C389-ACB1-4EA8-817E-39A7919AB6FA}"/>
              </a:ext>
            </a:extLst>
          </p:cNvPr>
          <p:cNvSpPr txBox="1"/>
          <p:nvPr/>
        </p:nvSpPr>
        <p:spPr>
          <a:xfrm>
            <a:off x="7148060" y="3643252"/>
            <a:ext cx="23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dirty="0"/>
          </a:p>
          <a:p>
            <a:r>
              <a:rPr lang="cs-CZ" dirty="0"/>
              <a:t>interpretátor = historik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493918D4-6E50-451F-B40E-9244C17B599E}"/>
              </a:ext>
            </a:extLst>
          </p:cNvPr>
          <p:cNvCxnSpPr>
            <a:cxnSpLocks/>
          </p:cNvCxnSpPr>
          <p:nvPr/>
        </p:nvCxnSpPr>
        <p:spPr>
          <a:xfrm flipH="1" flipV="1">
            <a:off x="6374011" y="3495877"/>
            <a:ext cx="1548097" cy="178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7C04420-726A-42F3-886F-76B9DB8EE9F9}"/>
              </a:ext>
            </a:extLst>
          </p:cNvPr>
          <p:cNvSpPr txBox="1"/>
          <p:nvPr/>
        </p:nvSpPr>
        <p:spPr>
          <a:xfrm>
            <a:off x="6931144" y="1546328"/>
            <a:ext cx="236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deformovaně podaná relace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5A298468-2398-4986-8C75-A5F126A1B5A6}"/>
                  </a:ext>
                </a:extLst>
              </p:cNvPr>
              <p:cNvSpPr txBox="1"/>
              <p:nvPr/>
            </p:nvSpPr>
            <p:spPr>
              <a:xfrm>
                <a:off x="7656622" y="4436955"/>
                <a:ext cx="9144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6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6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6000" dirty="0">
                  <a:latin typeface="Baskerville Old Face" panose="02020602080505020303" pitchFamily="18" charset="0"/>
                </a:endParaRPr>
              </a:p>
            </p:txBody>
          </p:sp>
        </mc:Choice>
        <mc:Fallback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5A298468-2398-4986-8C75-A5F126A1B5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6622" y="4436955"/>
                <a:ext cx="914400" cy="10156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554B0E9B-085B-420A-8F8B-1280CCD28260}"/>
                  </a:ext>
                </a:extLst>
              </p:cNvPr>
              <p:cNvSpPr txBox="1"/>
              <p:nvPr/>
            </p:nvSpPr>
            <p:spPr>
              <a:xfrm>
                <a:off x="7779333" y="1805592"/>
                <a:ext cx="9144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6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6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6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sz="6000" dirty="0">
                  <a:latin typeface="Baskerville Old Face" panose="02020602080505020303" pitchFamily="18" charset="0"/>
                </a:endParaRPr>
              </a:p>
            </p:txBody>
          </p:sp>
        </mc:Choice>
        <mc:Fallback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554B0E9B-085B-420A-8F8B-1280CCD28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9333" y="1805592"/>
                <a:ext cx="914400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>
            <a:extLst>
              <a:ext uri="{FF2B5EF4-FFF2-40B4-BE49-F238E27FC236}">
                <a16:creationId xmlns:a16="http://schemas.microsoft.com/office/drawing/2014/main" id="{77CFEC05-F3C6-4598-915A-BE36428A6175}"/>
              </a:ext>
            </a:extLst>
          </p:cNvPr>
          <p:cNvSpPr txBox="1"/>
          <p:nvPr/>
        </p:nvSpPr>
        <p:spPr>
          <a:xfrm>
            <a:off x="5506892" y="2851961"/>
            <a:ext cx="6907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>
                <a:latin typeface="Baskerville Old Face" panose="02020602080505020303" pitchFamily="18" charset="0"/>
              </a:rPr>
              <a:t>R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A3C13B1A-71C6-46B2-9192-AF0892253EFB}"/>
              </a:ext>
            </a:extLst>
          </p:cNvPr>
          <p:cNvSpPr txBox="1"/>
          <p:nvPr/>
        </p:nvSpPr>
        <p:spPr>
          <a:xfrm>
            <a:off x="5418384" y="3836791"/>
            <a:ext cx="16147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relace</a:t>
            </a:r>
          </a:p>
          <a:p>
            <a:r>
              <a:rPr lang="cs-CZ" dirty="0"/>
              <a:t>s výsledky pozorování (</a:t>
            </a:r>
            <a:r>
              <a:rPr lang="cs-CZ" dirty="0" err="1"/>
              <a:t>hist</a:t>
            </a:r>
            <a:r>
              <a:rPr lang="cs-CZ" dirty="0"/>
              <a:t>. pramen)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D27E3628-21B6-420E-9F0C-56E7D66CB0D7}"/>
              </a:ext>
            </a:extLst>
          </p:cNvPr>
          <p:cNvSpPr txBox="1"/>
          <p:nvPr/>
        </p:nvSpPr>
        <p:spPr>
          <a:xfrm>
            <a:off x="2869188" y="2763007"/>
            <a:ext cx="16147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>
                <a:latin typeface="Baskerville Old Face" panose="02020602080505020303" pitchFamily="18" charset="0"/>
              </a:rPr>
              <a:t>Po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536CFAF0-47E5-4510-BB8B-05B91744EBF8}"/>
              </a:ext>
            </a:extLst>
          </p:cNvPr>
          <p:cNvSpPr txBox="1"/>
          <p:nvPr/>
        </p:nvSpPr>
        <p:spPr>
          <a:xfrm>
            <a:off x="2791061" y="3901701"/>
            <a:ext cx="136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pozorovatel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DC4A5546-FE23-49A8-BD5C-CCCE00507FF5}"/>
              </a:ext>
            </a:extLst>
          </p:cNvPr>
          <p:cNvSpPr txBox="1"/>
          <p:nvPr/>
        </p:nvSpPr>
        <p:spPr>
          <a:xfrm>
            <a:off x="754178" y="2767280"/>
            <a:ext cx="1278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>
                <a:latin typeface="Baskerville Old Face" panose="02020602080505020303" pitchFamily="18" charset="0"/>
              </a:rPr>
              <a:t>P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1C2A9056-5ED0-4183-A668-60B51352C555}"/>
              </a:ext>
            </a:extLst>
          </p:cNvPr>
          <p:cNvSpPr txBox="1"/>
          <p:nvPr/>
        </p:nvSpPr>
        <p:spPr>
          <a:xfrm>
            <a:off x="478912" y="3849604"/>
            <a:ext cx="1362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předmět pozorování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6A9F32EA-21B2-4EAF-B5FB-C69C68725E32}"/>
              </a:ext>
            </a:extLst>
          </p:cNvPr>
          <p:cNvSpPr txBox="1"/>
          <p:nvPr/>
        </p:nvSpPr>
        <p:spPr>
          <a:xfrm>
            <a:off x="9968468" y="2767281"/>
            <a:ext cx="13380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b="1" dirty="0" err="1">
                <a:latin typeface="Baskerville Old Face" panose="02020602080505020303" pitchFamily="18" charset="0"/>
              </a:rPr>
              <a:t>Ph</a:t>
            </a:r>
            <a:endParaRPr lang="cs-CZ" sz="8000" b="1" dirty="0">
              <a:latin typeface="Baskerville Old Face" panose="02020602080505020303" pitchFamily="18" charset="0"/>
            </a:endParaRP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47577BB5-1D4A-4FC5-8E0B-8F7F0A5247CA}"/>
              </a:ext>
            </a:extLst>
          </p:cNvPr>
          <p:cNvSpPr txBox="1"/>
          <p:nvPr/>
        </p:nvSpPr>
        <p:spPr>
          <a:xfrm>
            <a:off x="7939963" y="2834158"/>
            <a:ext cx="6907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>
                <a:latin typeface="Baskerville Old Face" panose="02020602080505020303" pitchFamily="18" charset="0"/>
              </a:rPr>
              <a:t>I</a:t>
            </a:r>
          </a:p>
        </p:txBody>
      </p: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1541C086-532E-418F-92CB-375C6C1564DC}"/>
              </a:ext>
            </a:extLst>
          </p:cNvPr>
          <p:cNvCxnSpPr/>
          <p:nvPr/>
        </p:nvCxnSpPr>
        <p:spPr>
          <a:xfrm flipV="1">
            <a:off x="6465785" y="2340033"/>
            <a:ext cx="1240355" cy="7752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3C2FC2AB-5879-4442-BB44-594C458E5F17}"/>
              </a:ext>
            </a:extLst>
          </p:cNvPr>
          <p:cNvCxnSpPr>
            <a:cxnSpLocks/>
          </p:cNvCxnSpPr>
          <p:nvPr/>
        </p:nvCxnSpPr>
        <p:spPr>
          <a:xfrm>
            <a:off x="6465785" y="3849604"/>
            <a:ext cx="1188200" cy="9893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se šipkou 31">
            <a:extLst>
              <a:ext uri="{FF2B5EF4-FFF2-40B4-BE49-F238E27FC236}">
                <a16:creationId xmlns:a16="http://schemas.microsoft.com/office/drawing/2014/main" id="{A7BEC20D-9A18-4EEB-961C-E42BB6D98BDB}"/>
              </a:ext>
            </a:extLst>
          </p:cNvPr>
          <p:cNvCxnSpPr>
            <a:cxnSpLocks/>
            <a:stCxn id="15" idx="1"/>
          </p:cNvCxnSpPr>
          <p:nvPr/>
        </p:nvCxnSpPr>
        <p:spPr>
          <a:xfrm flipH="1" flipV="1">
            <a:off x="4144617" y="3495877"/>
            <a:ext cx="1362275" cy="178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E684A764-4A3B-4F91-BB9C-46400036D6CB}"/>
              </a:ext>
            </a:extLst>
          </p:cNvPr>
          <p:cNvCxnSpPr>
            <a:cxnSpLocks/>
          </p:cNvCxnSpPr>
          <p:nvPr/>
        </p:nvCxnSpPr>
        <p:spPr>
          <a:xfrm flipH="1" flipV="1">
            <a:off x="1550683" y="3451710"/>
            <a:ext cx="1362275" cy="178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85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95793" y="0"/>
            <a:ext cx="12357462" cy="6858000"/>
          </a:xfrm>
        </p:spPr>
        <p:txBody>
          <a:bodyPr>
            <a:normAutofit/>
          </a:bodyPr>
          <a:lstStyle/>
          <a:p>
            <a:r>
              <a:rPr lang="cs-CZ" sz="4000" dirty="0"/>
              <a:t>Historik se musí snažit o objektivitu, objasnit okolnosti v době vzniku pramene a jeho schopnost odrážet historická fakta.</a:t>
            </a:r>
          </a:p>
          <a:p>
            <a:r>
              <a:rPr lang="cs-CZ" sz="4000" dirty="0"/>
              <a:t>Zjišťuje:</a:t>
            </a:r>
          </a:p>
          <a:p>
            <a:r>
              <a:rPr lang="cs-CZ" sz="4000" dirty="0"/>
              <a:t>1) PRAVOST, AUTENTIČNOST</a:t>
            </a:r>
          </a:p>
          <a:p>
            <a:r>
              <a:rPr lang="cs-CZ" sz="4000" dirty="0"/>
              <a:t>2) PRAVDIVOST</a:t>
            </a:r>
          </a:p>
          <a:p>
            <a:r>
              <a:rPr lang="cs-CZ" sz="4000" dirty="0"/>
              <a:t>Tato činnost = historická  KRITIKA</a:t>
            </a:r>
          </a:p>
          <a:p>
            <a:r>
              <a:rPr lang="cs-CZ" sz="4000" dirty="0"/>
              <a:t>Dělí se na:</a:t>
            </a:r>
          </a:p>
          <a:p>
            <a:r>
              <a:rPr lang="cs-CZ" sz="4000" dirty="0"/>
              <a:t>VNĚJŠÍ </a:t>
            </a:r>
          </a:p>
          <a:p>
            <a:r>
              <a:rPr lang="cs-CZ" sz="4000" dirty="0"/>
              <a:t>VNITŘNÍ</a:t>
            </a:r>
          </a:p>
        </p:txBody>
      </p:sp>
    </p:spTree>
    <p:extLst>
      <p:ext uri="{BB962C8B-B14F-4D97-AF65-F5344CB8AC3E}">
        <p14:creationId xmlns:p14="http://schemas.microsoft.com/office/powerpoint/2010/main" val="2467381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VNĚJŠÍ KRITIKA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1.úkol: otázka zjištění okolnosti vzniku pramene a jakou funkci měl tento pramen sehrát v dějinném vývoji</a:t>
            </a:r>
          </a:p>
          <a:p>
            <a:r>
              <a:rPr lang="cs-CZ" dirty="0"/>
              <a:t>2.zjištění autentičnosti – jestli se skutečně jedná o to, za co je to pokládáno</a:t>
            </a:r>
          </a:p>
          <a:p>
            <a:r>
              <a:rPr lang="cs-CZ" dirty="0"/>
              <a:t>Někdy může dojít k mýlce</a:t>
            </a:r>
          </a:p>
          <a:p>
            <a:r>
              <a:rPr lang="cs-CZ" dirty="0"/>
              <a:t>A) z neznalosti zpracovatele</a:t>
            </a:r>
          </a:p>
          <a:p>
            <a:r>
              <a:rPr lang="cs-CZ" dirty="0"/>
              <a:t>B) vzhledem k vědomému falzu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28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Hledisko autentičnosti pramene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589" y="1184366"/>
            <a:ext cx="12157165" cy="5673633"/>
          </a:xfrm>
        </p:spPr>
        <p:txBody>
          <a:bodyPr>
            <a:normAutofit/>
          </a:bodyPr>
          <a:lstStyle/>
          <a:p>
            <a:r>
              <a:rPr lang="cs-CZ" sz="3200" dirty="0"/>
              <a:t>3 TYPY</a:t>
            </a:r>
          </a:p>
          <a:p>
            <a:r>
              <a:rPr lang="cs-CZ" sz="3200" dirty="0"/>
              <a:t>A) autentické – jsou tím, za co jsou pokládány</a:t>
            </a:r>
          </a:p>
          <a:p>
            <a:r>
              <a:rPr lang="cs-CZ" sz="3200" dirty="0"/>
              <a:t>B)falza, padělky – z různých důvodů – pro nějakou výhodu, senzaci, snaha proslavit národní historii apod. (Královédvorský, Zelenohorský, rukopis, Bočkova falza v </a:t>
            </a:r>
            <a:r>
              <a:rPr lang="cs-CZ" sz="3200" dirty="0" err="1"/>
              <a:t>Codex</a:t>
            </a:r>
            <a:r>
              <a:rPr lang="cs-CZ" sz="3200" dirty="0"/>
              <a:t> </a:t>
            </a:r>
            <a:r>
              <a:rPr lang="cs-CZ" sz="3200" dirty="0" err="1"/>
              <a:t>diplomaticus</a:t>
            </a:r>
            <a:endParaRPr lang="cs-CZ" sz="3200" dirty="0"/>
          </a:p>
          <a:p>
            <a:r>
              <a:rPr lang="cs-CZ" sz="3200" dirty="0"/>
              <a:t>C)</a:t>
            </a:r>
            <a:r>
              <a:rPr lang="cs-CZ" sz="3200" dirty="0" err="1"/>
              <a:t>zpadělané</a:t>
            </a:r>
            <a:r>
              <a:rPr lang="cs-CZ" sz="3200" dirty="0"/>
              <a:t> – částečně pozměněné – do původně autentického pramene byly vloženy jen určité části (vsuvky = interpolace), původní text vydřen, vymazán (</a:t>
            </a:r>
            <a:r>
              <a:rPr lang="cs-CZ" sz="3200" dirty="0" err="1"/>
              <a:t>razura</a:t>
            </a:r>
            <a:r>
              <a:rPr lang="cs-CZ" sz="3200" dirty="0"/>
              <a:t>).</a:t>
            </a:r>
          </a:p>
          <a:p>
            <a:r>
              <a:rPr lang="cs-CZ" sz="3200" dirty="0"/>
              <a:t>V moderních pramenech zřídka, spíše dochází k vypuštění celých pasáží, odstavců apod.</a:t>
            </a:r>
          </a:p>
        </p:txBody>
      </p:sp>
    </p:spTree>
    <p:extLst>
      <p:ext uri="{BB962C8B-B14F-4D97-AF65-F5344CB8AC3E}">
        <p14:creationId xmlns:p14="http://schemas.microsoft.com/office/powerpoint/2010/main" val="246196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Ke správné vnější kritice je třeba dále znát: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4"/>
            <a:ext cx="11519263" cy="5306695"/>
          </a:xfrm>
        </p:spPr>
        <p:txBody>
          <a:bodyPr>
            <a:normAutofit/>
          </a:bodyPr>
          <a:lstStyle/>
          <a:p>
            <a:r>
              <a:rPr lang="cs-CZ" sz="3200" dirty="0"/>
              <a:t>DOBU VZNIKU PRAMENE (písemné jsou většinou datovány, u hmotných odhad, srovnání, rozbor – např. uhlíkové metody, dendrochronologická, metoda pylových zrn, dále filologický rozbor, místní názvy, psací látka, </a:t>
            </a:r>
            <a:r>
              <a:rPr lang="cs-CZ" sz="3200" dirty="0" err="1"/>
              <a:t>chem</a:t>
            </a:r>
            <a:r>
              <a:rPr lang="cs-CZ" sz="3200" dirty="0"/>
              <a:t>. Skladba inkoustu aj.</a:t>
            </a:r>
          </a:p>
          <a:p>
            <a:r>
              <a:rPr lang="cs-CZ" sz="3200" dirty="0"/>
              <a:t>Pramen, u něhož neznáme dobu vzniku, má jen malý význam. Někdy dospějeme k výroku, že pramen vznikl po určité době, události, bez upřesnění = DATOVÁNÍ POST QUEM.</a:t>
            </a:r>
          </a:p>
          <a:p>
            <a:r>
              <a:rPr lang="cs-CZ" sz="3200" dirty="0"/>
              <a:t>Jindy stanovíme rok nebo událost, po němž je vznik pramene vyloučen = datování ANTE QUEM.</a:t>
            </a:r>
          </a:p>
        </p:txBody>
      </p:sp>
    </p:spTree>
    <p:extLst>
      <p:ext uri="{BB962C8B-B14F-4D97-AF65-F5344CB8AC3E}">
        <p14:creationId xmlns:p14="http://schemas.microsoft.com/office/powerpoint/2010/main" val="1142582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87086" y="78377"/>
            <a:ext cx="12104915" cy="6644640"/>
          </a:xfrm>
        </p:spPr>
        <p:txBody>
          <a:bodyPr/>
          <a:lstStyle/>
          <a:p>
            <a:r>
              <a:rPr lang="cs-CZ" dirty="0"/>
              <a:t>Otázka místa vzniku pramene – často vznikl tam, kde byl objeven, ale mohl být také importován odjinud, někdy – z nejrůznějších důvodů – místo vzniku uvedeno špatně záměrně, vědomě – z nejrůznějších důvodů. V novějších dobách nápomoc – např. poštovní razítka</a:t>
            </a:r>
          </a:p>
          <a:p>
            <a:r>
              <a:rPr lang="cs-CZ" dirty="0"/>
              <a:t>Zjišťování autorství – jeden z nejdůležitějších kroků. Někdy narážíme na problém anonymních pramenů, zašifrovanosti…Když známe tvůrce pramene, máme lepší představu o objektivitě – zjistíme-li náboženské přesvědčení, politickou příslušnost, sociální situaci. Přínosem může být i rozbor písma – grafologie.</a:t>
            </a:r>
          </a:p>
          <a:p>
            <a:r>
              <a:rPr lang="cs-CZ" dirty="0"/>
              <a:t>Filiace pramenů – větvení, zjištění závislosti, odvozenosti či neodvozenosti pramene. Dáváme přednost původnějším, většinou spolehlivějším pramenům. U pamětníků – upřednostňovat tzv. podání z první ruky.</a:t>
            </a:r>
          </a:p>
          <a:p>
            <a:r>
              <a:rPr lang="cs-CZ" dirty="0"/>
              <a:t>Zjišťování chyb způsobených autorem nebo editory – jedná se o chybná data, zkomoleniny, špatný přepis jmen – způsobeno nepozorností nebo špatným čtením originálu, nejlépe srovnávat přímo s originálem.</a:t>
            </a:r>
          </a:p>
        </p:txBody>
      </p:sp>
    </p:spTree>
    <p:extLst>
      <p:ext uri="{BB962C8B-B14F-4D97-AF65-F5344CB8AC3E}">
        <p14:creationId xmlns:p14="http://schemas.microsoft.com/office/powerpoint/2010/main" val="1776794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VNITŘNÍ KRITIKA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následuje po vnější, ta zjistila, že pramen je pravý! Nyní je třeba zjistit, jaké informace nám pramen podává a jak jsou pravdivé. </a:t>
            </a:r>
          </a:p>
          <a:p>
            <a:r>
              <a:rPr lang="cs-CZ" b="1" dirty="0"/>
              <a:t>Otázky: </a:t>
            </a:r>
            <a:endParaRPr lang="cs-CZ" dirty="0"/>
          </a:p>
          <a:p>
            <a:pPr lvl="0"/>
            <a:r>
              <a:rPr lang="cs-CZ" dirty="0"/>
              <a:t>Do jaké míry mohl pramen znát pravdu</a:t>
            </a:r>
          </a:p>
          <a:p>
            <a:pPr lvl="0"/>
            <a:r>
              <a:rPr lang="cs-CZ" dirty="0"/>
              <a:t>Jak chtěl či nechtěl pravdu vypovídat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málokterý pramen je pouze věrohodný, či nevěrohodný</a:t>
            </a:r>
          </a:p>
          <a:p>
            <a:r>
              <a:rPr lang="cs-CZ" dirty="0"/>
              <a:t>Musíme tedy zjišťovat – okruh a míru kompetence pramenů</a:t>
            </a:r>
          </a:p>
          <a:p>
            <a:pPr lvl="0"/>
            <a:r>
              <a:rPr lang="cs-CZ" dirty="0"/>
              <a:t>Jak je vědecky možné pramenu porozumět „o jeho čitelnosti“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Vědeckou hodnotu pramenů ovlivňuje celá řada dalších činitelů.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962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5463" y="200296"/>
            <a:ext cx="11904617" cy="6657703"/>
          </a:xfrm>
        </p:spPr>
        <p:txBody>
          <a:bodyPr>
            <a:normAutofit/>
          </a:bodyPr>
          <a:lstStyle/>
          <a:p>
            <a:r>
              <a:rPr lang="cs-CZ" sz="3600" b="1" u="sng" dirty="0"/>
              <a:t>Společenské faktory</a:t>
            </a:r>
            <a:r>
              <a:rPr lang="cs-CZ" sz="3600" dirty="0"/>
              <a:t>  - záleží kým (Sociální postavení) byl autor, odkud pocházel, jaká byla: politická, hospodářská, náboženská situace</a:t>
            </a:r>
          </a:p>
          <a:p>
            <a:r>
              <a:rPr lang="cs-CZ" sz="3600" dirty="0"/>
              <a:t> </a:t>
            </a:r>
          </a:p>
          <a:p>
            <a:r>
              <a:rPr lang="cs-CZ" sz="3600" b="1" u="sng" dirty="0"/>
              <a:t>Individuální faktory</a:t>
            </a:r>
            <a:r>
              <a:rPr lang="cs-CZ" sz="3600" dirty="0"/>
              <a:t> – rozpětí mezi událostmi a vznikem pramene – čím větší vzdálenost, tím větší možnost zkreslení. </a:t>
            </a:r>
          </a:p>
          <a:p>
            <a:r>
              <a:rPr lang="cs-CZ" sz="3600" dirty="0"/>
              <a:t>Někdy se nejedná o časovou, ale teritoriální vzdálenost. Ale ani bezprostřední účast nezaručuje pravdivost vzpomínky. </a:t>
            </a:r>
          </a:p>
          <a:p>
            <a:r>
              <a:rPr lang="cs-CZ" sz="3600" dirty="0"/>
              <a:t> </a:t>
            </a:r>
          </a:p>
          <a:p>
            <a:r>
              <a:rPr lang="cs-CZ" sz="3600" b="1" u="sng" dirty="0"/>
              <a:t>Psychologické</a:t>
            </a:r>
            <a:r>
              <a:rPr lang="cs-CZ" sz="3600" dirty="0"/>
              <a:t> – hodnověrnost pramene je totiž závislá na IQ autora, schopnosti kritiky, pozornosti a paměti, úrovni vzdělání. 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6258316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953</Words>
  <Application>Microsoft Office PowerPoint</Application>
  <PresentationFormat>Širokoúhlá obrazovka</PresentationFormat>
  <Paragraphs>95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Baskerville Old Face</vt:lpstr>
      <vt:lpstr>Calibri</vt:lpstr>
      <vt:lpstr>Calibri Light</vt:lpstr>
      <vt:lpstr>Cambria Math</vt:lpstr>
      <vt:lpstr>Motiv Office</vt:lpstr>
      <vt:lpstr>KRITIKA PRAMENŮ</vt:lpstr>
      <vt:lpstr>Prezentace aplikace PowerPoint</vt:lpstr>
      <vt:lpstr>Prezentace aplikace PowerPoint</vt:lpstr>
      <vt:lpstr>VNĚJŠÍ KRITIKA</vt:lpstr>
      <vt:lpstr>Hledisko autentičnosti pramene </vt:lpstr>
      <vt:lpstr>Ke správné vnější kritice je třeba dále znát:</vt:lpstr>
      <vt:lpstr>Prezentace aplikace PowerPoint</vt:lpstr>
      <vt:lpstr>VNITŘNÍ KRITIKA</vt:lpstr>
      <vt:lpstr>Prezentace aplikace PowerPoint</vt:lpstr>
      <vt:lpstr> INTERPRETACE A SYNTÉZA </vt:lpstr>
      <vt:lpstr>Prezentace aplikace PowerPoint</vt:lpstr>
      <vt:lpstr>Prezentace aplikace PowerPoint</vt:lpstr>
    </vt:vector>
  </TitlesOfParts>
  <Company>Parlament 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KRITIKA PRAMENŮ</dc:title>
  <dc:creator>Jiří Mihola</dc:creator>
  <cp:lastModifiedBy>Mihola, Jiří</cp:lastModifiedBy>
  <cp:revision>11</cp:revision>
  <dcterms:created xsi:type="dcterms:W3CDTF">2020-12-06T20:22:22Z</dcterms:created>
  <dcterms:modified xsi:type="dcterms:W3CDTF">2023-01-07T17:00:21Z</dcterms:modified>
</cp:coreProperties>
</file>