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61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32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84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8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2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4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01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939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608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72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307D-87D5-4434-A77A-C5C8685B4F03}" type="datetimeFigureOut">
              <a:rPr lang="cs-CZ" smtClean="0"/>
              <a:t>29.12.2023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2613-B5DD-44AA-8F45-5D01D087F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26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METODY </a:t>
            </a:r>
            <a:br>
              <a:rPr lang="cs-CZ" dirty="0"/>
            </a:br>
            <a:r>
              <a:rPr lang="cs-CZ" dirty="0"/>
              <a:t>HISTORIKOVY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Mgr. Jiří Mihola, Ph.D.</a:t>
            </a:r>
          </a:p>
        </p:txBody>
      </p:sp>
    </p:spTree>
    <p:extLst>
      <p:ext uri="{BB962C8B-B14F-4D97-AF65-F5344CB8AC3E}">
        <p14:creationId xmlns:p14="http://schemas.microsoft.com/office/powerpoint/2010/main" val="2369184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TYPOLOGICKÁ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Využívána jako nástroj třídění a kategorizace historických jevů</a:t>
            </a:r>
          </a:p>
          <a:p>
            <a:r>
              <a:rPr lang="cs-CZ" dirty="0"/>
              <a:t>Při typologizaci musíme jasně definovat, o souhrn čeho nebo koho se jedná.</a:t>
            </a:r>
          </a:p>
        </p:txBody>
      </p:sp>
    </p:spTree>
    <p:extLst>
      <p:ext uri="{BB962C8B-B14F-4D97-AF65-F5344CB8AC3E}">
        <p14:creationId xmlns:p14="http://schemas.microsoft.com/office/powerpoint/2010/main" val="2280562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BIOGRAFICKÁ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4829" cy="4879975"/>
          </a:xfrm>
        </p:spPr>
        <p:txBody>
          <a:bodyPr>
            <a:normAutofit/>
          </a:bodyPr>
          <a:lstStyle/>
          <a:p>
            <a:r>
              <a:rPr lang="cs-CZ" sz="3600" dirty="0"/>
              <a:t>K historické skutečnosti přistupujeme na základě poznatků o životě jedinců</a:t>
            </a:r>
          </a:p>
          <a:p>
            <a:r>
              <a:rPr lang="cs-CZ" sz="3600" dirty="0"/>
              <a:t>V čem život daného jedince vypovídá o vývoji společnosti = </a:t>
            </a:r>
            <a:r>
              <a:rPr lang="cs-CZ" sz="3600" b="1" dirty="0"/>
              <a:t>individuální biografie </a:t>
            </a:r>
            <a:r>
              <a:rPr lang="cs-CZ" sz="3600" dirty="0"/>
              <a:t>(nepřeceňovat)</a:t>
            </a:r>
          </a:p>
          <a:p>
            <a:r>
              <a:rPr lang="cs-CZ" sz="3600" b="1" dirty="0"/>
              <a:t>Skupinová biografie </a:t>
            </a:r>
            <a:r>
              <a:rPr lang="cs-CZ" sz="3600" dirty="0"/>
              <a:t>– důležitější, musíme však vymezit soubor sledovaných jedinců (kolektivní orgán, strana, hnutí…) Biografické údaje pro všechny členy daného souboru je třeba hledat jednotně.</a:t>
            </a:r>
          </a:p>
        </p:txBody>
      </p:sp>
    </p:spTree>
    <p:extLst>
      <p:ext uri="{BB962C8B-B14F-4D97-AF65-F5344CB8AC3E}">
        <p14:creationId xmlns:p14="http://schemas.microsoft.com/office/powerpoint/2010/main" val="285417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GEOGRAFICKÁ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4" y="1441342"/>
            <a:ext cx="12137756" cy="5494150"/>
          </a:xfrm>
        </p:spPr>
        <p:txBody>
          <a:bodyPr/>
          <a:lstStyle/>
          <a:p>
            <a:r>
              <a:rPr lang="cs-CZ" dirty="0"/>
              <a:t>Vychází z toho, že historický děj, proces, se odehrává v měnícím se geografickém prostředí</a:t>
            </a:r>
          </a:p>
          <a:p>
            <a:r>
              <a:rPr lang="cs-CZ" dirty="0"/>
              <a:t>Geografický determinismus – přecenění prostředí a jeho vlivu</a:t>
            </a:r>
          </a:p>
          <a:p>
            <a:r>
              <a:rPr lang="cs-CZ" dirty="0"/>
              <a:t>Geografický indeterminismus – zapomíná se na vliv ŽP</a:t>
            </a:r>
          </a:p>
          <a:p>
            <a:r>
              <a:rPr lang="cs-CZ" dirty="0"/>
              <a:t>Např. vliv podmínek na způsob boje – husitské války</a:t>
            </a:r>
          </a:p>
          <a:p>
            <a:r>
              <a:rPr lang="cs-CZ" dirty="0"/>
              <a:t>Stavění sídel – u řek, jezer…</a:t>
            </a:r>
          </a:p>
        </p:txBody>
      </p:sp>
    </p:spTree>
    <p:extLst>
      <p:ext uri="{BB962C8B-B14F-4D97-AF65-F5344CB8AC3E}">
        <p14:creationId xmlns:p14="http://schemas.microsoft.com/office/powerpoint/2010/main" val="41861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HISTORICKÁ GEOGRAFIE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231" y="1495586"/>
            <a:ext cx="12013769" cy="5470902"/>
          </a:xfrm>
        </p:spPr>
        <p:txBody>
          <a:bodyPr>
            <a:normAutofit/>
          </a:bodyPr>
          <a:lstStyle/>
          <a:p>
            <a:r>
              <a:rPr lang="cs-CZ" dirty="0"/>
              <a:t>Studuje historický obraz krajiny</a:t>
            </a:r>
          </a:p>
          <a:p>
            <a:r>
              <a:rPr lang="cs-CZ" dirty="0"/>
              <a:t>Krajina přírodní</a:t>
            </a:r>
          </a:p>
          <a:p>
            <a:r>
              <a:rPr lang="cs-CZ" dirty="0"/>
              <a:t>Krajina kulturní – pozměněná člověkem</a:t>
            </a:r>
          </a:p>
          <a:p>
            <a:r>
              <a:rPr lang="cs-CZ" dirty="0"/>
              <a:t>Krajina zdevastovaná</a:t>
            </a:r>
          </a:p>
          <a:p>
            <a:r>
              <a:rPr lang="cs-CZ" dirty="0"/>
              <a:t>Prof. </a:t>
            </a:r>
            <a:r>
              <a:rPr lang="cs-CZ" dirty="0" err="1"/>
              <a:t>Semotanová</a:t>
            </a:r>
            <a:r>
              <a:rPr lang="cs-CZ" dirty="0"/>
              <a:t> aj.</a:t>
            </a:r>
          </a:p>
          <a:p>
            <a:r>
              <a:rPr lang="cs-CZ" dirty="0"/>
              <a:t>Barokně komponovaná krajina – Jičín a okolí (VALDŠTEJN)</a:t>
            </a:r>
          </a:p>
          <a:p>
            <a:r>
              <a:rPr lang="cs-CZ" dirty="0"/>
              <a:t>Využíváme topografické práce, historicko-topografické slovníky (Antonín Profous), díla tzv. historické vlastivědy (Sedláček, </a:t>
            </a:r>
            <a:r>
              <a:rPr lang="cs-CZ" dirty="0" err="1"/>
              <a:t>Jireček</a:t>
            </a:r>
            <a:r>
              <a:rPr lang="cs-CZ" dirty="0"/>
              <a:t>, Šimák, František Roubík, Bohuslav Horák)</a:t>
            </a:r>
          </a:p>
          <a:p>
            <a:r>
              <a:rPr lang="cs-CZ" dirty="0"/>
              <a:t>HISTORICKO-GEOGRAFICKÉ ATLASY</a:t>
            </a:r>
          </a:p>
        </p:txBody>
      </p:sp>
    </p:spTree>
    <p:extLst>
      <p:ext uri="{BB962C8B-B14F-4D97-AF65-F5344CB8AC3E}">
        <p14:creationId xmlns:p14="http://schemas.microsoft.com/office/powerpoint/2010/main" val="1165457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HISTORICKÁ DEMOGRAFIE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pramen – matriky, soupisy obyvatel podle víry, seznamy poddaných aj.</a:t>
            </a:r>
          </a:p>
          <a:p>
            <a:r>
              <a:rPr lang="cs-CZ" dirty="0"/>
              <a:t>Zkoumá stav a pohyb (migraci) obyvatelstva (výzkum populačního vývoje)</a:t>
            </a:r>
          </a:p>
          <a:p>
            <a:r>
              <a:rPr lang="cs-CZ" dirty="0"/>
              <a:t>-přirozený</a:t>
            </a:r>
          </a:p>
          <a:p>
            <a:r>
              <a:rPr lang="cs-CZ" dirty="0"/>
              <a:t>mechanický</a:t>
            </a:r>
          </a:p>
        </p:txBody>
      </p:sp>
    </p:spTree>
    <p:extLst>
      <p:ext uri="{BB962C8B-B14F-4D97-AF65-F5344CB8AC3E}">
        <p14:creationId xmlns:p14="http://schemas.microsoft.com/office/powerpoint/2010/main" val="1053190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METODA FILOLOGICKÁ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742" y="1433592"/>
            <a:ext cx="12122258" cy="542440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Využívá se k hodnocení  a rozboru jazykových pramenů</a:t>
            </a:r>
          </a:p>
          <a:p>
            <a:r>
              <a:rPr lang="cs-CZ" dirty="0"/>
              <a:t>Moderní disciplína – historická sémantika – zaměřuje se na studium odrazu společenského chování a jednání v jazykových pramenech a na výzkum historie slov.</a:t>
            </a:r>
          </a:p>
          <a:p>
            <a:r>
              <a:rPr lang="cs-CZ" dirty="0"/>
              <a:t>Jedna z variant filologické metody = etnogeneze jednotlivých národů</a:t>
            </a:r>
          </a:p>
          <a:p>
            <a:r>
              <a:rPr lang="cs-CZ" dirty="0"/>
              <a:t>Nejčastěji se filologická metoda uplatňuje v historiografii v podobě ONOMASTICKÉ ANALÝZY.</a:t>
            </a:r>
          </a:p>
          <a:p>
            <a:r>
              <a:rPr lang="cs-CZ" dirty="0"/>
              <a:t>ONOMASTIKA – nauka o vlastních jménech, dále se dělí na </a:t>
            </a:r>
            <a:r>
              <a:rPr lang="cs-CZ" dirty="0" err="1"/>
              <a:t>antroponomastiku</a:t>
            </a:r>
            <a:r>
              <a:rPr lang="cs-CZ" dirty="0"/>
              <a:t> (o vlastních jménech osobních) a </a:t>
            </a:r>
            <a:r>
              <a:rPr lang="cs-CZ" b="1" dirty="0"/>
              <a:t>toponomastiku </a:t>
            </a:r>
            <a:r>
              <a:rPr lang="cs-CZ" dirty="0"/>
              <a:t>– vlastní jména zeměpisná:</a:t>
            </a:r>
          </a:p>
          <a:p>
            <a:r>
              <a:rPr lang="cs-CZ" dirty="0"/>
              <a:t>-</a:t>
            </a:r>
            <a:r>
              <a:rPr lang="cs-CZ" dirty="0" err="1"/>
              <a:t>choronymy</a:t>
            </a:r>
            <a:r>
              <a:rPr lang="cs-CZ" dirty="0"/>
              <a:t> – jména světadílů, </a:t>
            </a:r>
            <a:r>
              <a:rPr lang="cs-CZ" dirty="0" err="1"/>
              <a:t>obalstí</a:t>
            </a:r>
            <a:r>
              <a:rPr lang="cs-CZ" dirty="0"/>
              <a:t>, správních jednotek</a:t>
            </a:r>
          </a:p>
          <a:p>
            <a:r>
              <a:rPr lang="cs-CZ" b="1" dirty="0"/>
              <a:t>Toponymy</a:t>
            </a:r>
            <a:r>
              <a:rPr lang="cs-CZ" dirty="0"/>
              <a:t> – jména sídlišť, částí, osad, význačných staveb</a:t>
            </a:r>
          </a:p>
          <a:p>
            <a:r>
              <a:rPr lang="cs-CZ" b="1" dirty="0"/>
              <a:t>Hydronymy </a:t>
            </a:r>
            <a:r>
              <a:rPr lang="cs-CZ" dirty="0"/>
              <a:t>– jména vod + pomístní jména studánky, peřeje, brody, bažiny aj.</a:t>
            </a:r>
          </a:p>
          <a:p>
            <a:r>
              <a:rPr lang="cs-CZ" b="1" dirty="0"/>
              <a:t>Oronymy</a:t>
            </a:r>
            <a:r>
              <a:rPr lang="cs-CZ" dirty="0"/>
              <a:t> – jména tvarů členitosti zemského povrchu (hory, pohoří, úbočí, ostrovy, ale také jména komunikací, stezek, železnic, přístavů nebo názvy božích muk, kapliček, pomníků aj.</a:t>
            </a:r>
          </a:p>
          <a:p>
            <a:r>
              <a:rPr lang="cs-CZ" b="1" dirty="0"/>
              <a:t>Substrátová jména </a:t>
            </a:r>
            <a:r>
              <a:rPr lang="cs-CZ" dirty="0"/>
              <a:t>– vypovídají o původním, dnes již zaniklém obyvatelstvu</a:t>
            </a:r>
          </a:p>
          <a:p>
            <a:r>
              <a:rPr lang="cs-CZ" b="1" dirty="0"/>
              <a:t>Místní a pomístní názvy </a:t>
            </a:r>
            <a:r>
              <a:rPr lang="cs-CZ" dirty="0"/>
              <a:t>–informují o zásazích člověka do krajiny (Stráž, Mýto, Valy, Kováře, Ruda, Rýžoviště aj.)</a:t>
            </a:r>
          </a:p>
        </p:txBody>
      </p:sp>
    </p:spTree>
    <p:extLst>
      <p:ext uri="{BB962C8B-B14F-4D97-AF65-F5344CB8AC3E}">
        <p14:creationId xmlns:p14="http://schemas.microsoft.com/office/powerpoint/2010/main" val="1019061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Metoda MODELOVÁNÍ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41" y="1526583"/>
            <a:ext cx="12049932" cy="5393410"/>
          </a:xfrm>
        </p:spPr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3200" dirty="0"/>
              <a:t>Využívá se při zkoumání složitých účetních, hospodářských vazeb, s cílem zjištěné poznatky zobrazit s co možná největší mírou zobecnění.</a:t>
            </a:r>
          </a:p>
          <a:p>
            <a:r>
              <a:rPr lang="cs-CZ" sz="3200" dirty="0"/>
              <a:t>Správnost modelu a míra jeho podobnosti k originálním funkcím modelovaného společenského objektu musí být nějakým způsobem ověřena.</a:t>
            </a:r>
          </a:p>
          <a:p>
            <a:r>
              <a:rPr lang="cs-CZ" sz="3200" dirty="0"/>
              <a:t>Simulaci používanou u exaktních věd nahrazuje v historii konfrontace modelu historického jevu s  dějinnou realitou.</a:t>
            </a:r>
          </a:p>
        </p:txBody>
      </p:sp>
    </p:spTree>
    <p:extLst>
      <p:ext uri="{BB962C8B-B14F-4D97-AF65-F5344CB8AC3E}">
        <p14:creationId xmlns:p14="http://schemas.microsoft.com/office/powerpoint/2010/main" val="47001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5794" y="339634"/>
            <a:ext cx="12096206" cy="6518366"/>
          </a:xfrm>
        </p:spPr>
        <p:txBody>
          <a:bodyPr>
            <a:normAutofit/>
          </a:bodyPr>
          <a:lstStyle/>
          <a:p>
            <a:r>
              <a:rPr lang="cs-CZ" sz="3200" dirty="0"/>
              <a:t>Základní úkol každé vědy – vypracovat vlastní výzkumné metody</a:t>
            </a:r>
          </a:p>
          <a:p>
            <a:r>
              <a:rPr lang="cs-CZ" sz="3200" dirty="0"/>
              <a:t>Historické metody představují souhrn prostředků a pracovních postupů, směřujících k získání historických poznatků v nejširším smyslu.</a:t>
            </a:r>
          </a:p>
          <a:p>
            <a:r>
              <a:rPr lang="cs-CZ" sz="3200" dirty="0"/>
              <a:t>Metody umožňují historikovi objevovat historická fakta, nezbytná k řešení otázek, které si klade a na něž hledá odpovědi. Umožňují mu shromažďovat nové prameny, provádět jejich kritiku, interpretovat fakta v pramenech obsažená, nacházet souvislosti a vyložit zkoumaný dějinný úsek nebo některé jeho problémy.</a:t>
            </a:r>
          </a:p>
          <a:p>
            <a:r>
              <a:rPr lang="cs-CZ" sz="3200" dirty="0"/>
              <a:t>Metody se prolínají celou historikovou prací jako pomocný nástroj, žádná izolovaná metoda nemůže přivodit zlom v historickém poznání. Historik ve své práci zpravidla kombinuje a aplikuje NĚKOLIK METOD.</a:t>
            </a:r>
          </a:p>
        </p:txBody>
      </p:sp>
    </p:spTree>
    <p:extLst>
      <p:ext uri="{BB962C8B-B14F-4D97-AF65-F5344CB8AC3E}">
        <p14:creationId xmlns:p14="http://schemas.microsoft.com/office/powerpoint/2010/main" val="59393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PŘÍMÁ A NEPŘÍMÁ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3" y="1511086"/>
            <a:ext cx="12026685" cy="527717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Nejjednodušší, nejrozšířenější</a:t>
            </a:r>
          </a:p>
          <a:p>
            <a:r>
              <a:rPr lang="cs-CZ" dirty="0"/>
              <a:t>Prostý popis skutečnosti na základě pramenů, odpovídá na otázku:</a:t>
            </a:r>
          </a:p>
          <a:p>
            <a:r>
              <a:rPr lang="cs-CZ" dirty="0"/>
              <a:t>„</a:t>
            </a:r>
            <a:r>
              <a:rPr lang="cs-CZ" b="1" dirty="0"/>
              <a:t>JAK SE TO STALO“. </a:t>
            </a:r>
            <a:r>
              <a:rPr lang="cs-CZ" dirty="0"/>
              <a:t>Důležitou součástí metody je verifikace spolehlivosti pramene</a:t>
            </a:r>
          </a:p>
          <a:p>
            <a:r>
              <a:rPr lang="cs-CZ" dirty="0"/>
              <a:t>NEPŘÍMÁ jde dál: </a:t>
            </a:r>
            <a:r>
              <a:rPr lang="cs-CZ" b="1" dirty="0"/>
              <a:t>PROČ SE TO STALO? </a:t>
            </a:r>
          </a:p>
          <a:p>
            <a:r>
              <a:rPr lang="cs-CZ" dirty="0"/>
              <a:t>Historik hledá nové a složitější cesty k poznání minulých jevů</a:t>
            </a:r>
          </a:p>
          <a:p>
            <a:r>
              <a:rPr lang="cs-CZ" dirty="0"/>
              <a:t>Chybějící fakta doplňujeme </a:t>
            </a:r>
            <a:r>
              <a:rPr lang="cs-CZ" b="1" dirty="0"/>
              <a:t>hypotézou</a:t>
            </a:r>
          </a:p>
          <a:p>
            <a:r>
              <a:rPr lang="cs-CZ" dirty="0"/>
              <a:t>Rozšiřuje poznání (pohřeb Viléma z Rožmberka – pohřby raně novověké šlechty</a:t>
            </a:r>
          </a:p>
          <a:p>
            <a:r>
              <a:rPr lang="cs-CZ" dirty="0"/>
              <a:t>NEBEZPEČÍ: prostá reprodukce pramenů, historik se dostává „do vleku“ pramenné základny</a:t>
            </a:r>
          </a:p>
          <a:p>
            <a:r>
              <a:rPr lang="cs-CZ" dirty="0"/>
              <a:t>Někdy dochází podřízení přímé metody metodě nepřímé=metoda ilustrativní – přímá metoda se užívá proto, aby ilustrovala předem jasné teze a závěry.</a:t>
            </a:r>
          </a:p>
        </p:txBody>
      </p:sp>
    </p:spTree>
    <p:extLst>
      <p:ext uri="{BB962C8B-B14F-4D97-AF65-F5344CB8AC3E}">
        <p14:creationId xmlns:p14="http://schemas.microsoft.com/office/powerpoint/2010/main" val="276734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INDUKCE A DEDUKCE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91" y="1433592"/>
            <a:ext cx="12057681" cy="5424407"/>
          </a:xfrm>
        </p:spPr>
        <p:txBody>
          <a:bodyPr>
            <a:normAutofit/>
          </a:bodyPr>
          <a:lstStyle/>
          <a:p>
            <a:r>
              <a:rPr lang="cs-CZ" sz="3200" b="1" dirty="0"/>
              <a:t>Induktivní metoda </a:t>
            </a:r>
            <a:r>
              <a:rPr lang="cs-CZ" sz="3200" dirty="0"/>
              <a:t>– od jednotlivých faktů směrem k obecným údajům společenské skutečnosti (historikův ideál) Pokud zobecněný jev nebo skutečnost můžeme doložit na každém jedinci=úplná indukce.</a:t>
            </a:r>
          </a:p>
          <a:p>
            <a:r>
              <a:rPr lang="cs-CZ" sz="3200" b="1" dirty="0"/>
              <a:t>Deduktivní metoda  </a:t>
            </a:r>
            <a:r>
              <a:rPr lang="cs-CZ" sz="3200" dirty="0"/>
              <a:t>se opírá o logiku, výsledný názor odvozujeme na základě několika dalších tvrzení</a:t>
            </a:r>
          </a:p>
          <a:p>
            <a:r>
              <a:rPr lang="cs-CZ" sz="3200" dirty="0"/>
              <a:t>„Městské domácnosti úředníků a dvořanů např. na dominiích Rožmberků měly zlaté a stříbrné šperky, lze dedukovat že služné a další finanční prostředky, které dostávali od svých zaměstnavatelů muselo být vyšší než finanční zisky měšťanů, kteří tyto drahé šperky nevlastnili.“ </a:t>
            </a:r>
          </a:p>
        </p:txBody>
      </p:sp>
    </p:spTree>
    <p:extLst>
      <p:ext uri="{BB962C8B-B14F-4D97-AF65-F5344CB8AC3E}">
        <p14:creationId xmlns:p14="http://schemas.microsoft.com/office/powerpoint/2010/main" val="182817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SYNCHRONNÍ A DIACHRONNÍ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19" y="1759131"/>
            <a:ext cx="11512731" cy="4781006"/>
          </a:xfrm>
        </p:spPr>
        <p:txBody>
          <a:bodyPr>
            <a:normAutofit/>
          </a:bodyPr>
          <a:lstStyle/>
          <a:p>
            <a:r>
              <a:rPr lang="cs-CZ" sz="4400" b="1" dirty="0"/>
              <a:t>Synchronní</a:t>
            </a:r>
            <a:r>
              <a:rPr lang="cs-CZ" sz="4400" dirty="0"/>
              <a:t>: sleduje stav na mnoha místech ve stejné době, analyzuje a zobecňuje (syntézy – Dějiny Česka, Přehled dějiny Československa aj.)</a:t>
            </a:r>
          </a:p>
          <a:p>
            <a:endParaRPr lang="cs-CZ" sz="4400" dirty="0"/>
          </a:p>
          <a:p>
            <a:r>
              <a:rPr lang="cs-CZ" sz="4400" b="1" dirty="0"/>
              <a:t>Diachronní</a:t>
            </a:r>
            <a:r>
              <a:rPr lang="cs-CZ" sz="4400" dirty="0"/>
              <a:t>: sleduje vývoj v časové posloupnosti v menších územních jednotkách (město, vesnice) = dějiny obcí a měst</a:t>
            </a:r>
          </a:p>
        </p:txBody>
      </p:sp>
    </p:spTree>
    <p:extLst>
      <p:ext uri="{BB962C8B-B14F-4D97-AF65-F5344CB8AC3E}">
        <p14:creationId xmlns:p14="http://schemas.microsoft.com/office/powerpoint/2010/main" val="2944540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PROGRESIVNÍ A RETROSPEKTIVNÍ 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34332"/>
            <a:ext cx="12192000" cy="5323668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Progresivní</a:t>
            </a:r>
            <a:r>
              <a:rPr lang="cs-CZ" dirty="0"/>
              <a:t> se podobá diachronní – historik sleduje a zachycuje události v chronologickém sledu, tj. od </a:t>
            </a:r>
            <a:r>
              <a:rPr lang="cs-CZ" b="1" dirty="0"/>
              <a:t>staršího k novějšímu</a:t>
            </a:r>
          </a:p>
          <a:p>
            <a:r>
              <a:rPr lang="cs-CZ" dirty="0"/>
              <a:t>Klade důraz na postižení společenského vývoje v dějinném kontextu</a:t>
            </a:r>
          </a:p>
          <a:p>
            <a:r>
              <a:rPr lang="cs-CZ" dirty="0"/>
              <a:t>Např. zámořské objevy dává do kontextu doby a mentality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RETROSPEKTIVNÍ</a:t>
            </a:r>
            <a:r>
              <a:rPr lang="cs-CZ" dirty="0"/>
              <a:t>: To, co se stalo dříve posuzujeme podle toho, co se stalo později. Retrospektivní metoda vychází z poznatku, že minulé dění tvoří dějinnou kontinuitu se současností. Vývojové procesy staršího data osvětlujeme pomocí znalostí o vývoji doby pozdější. Př: stav osídlení českých zemí ve 12. a 13. st. pro neúplnost pramenů té doby můžeme rekonstruovat za pomocí mladších pramenů.</a:t>
            </a:r>
          </a:p>
        </p:txBody>
      </p:sp>
    </p:spTree>
    <p:extLst>
      <p:ext uri="{BB962C8B-B14F-4D97-AF65-F5344CB8AC3E}">
        <p14:creationId xmlns:p14="http://schemas.microsoft.com/office/powerpoint/2010/main" val="1879185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METODA SONDY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729" y="1503336"/>
            <a:ext cx="11910447" cy="5354664"/>
          </a:xfrm>
        </p:spPr>
        <p:txBody>
          <a:bodyPr>
            <a:normAutofit/>
          </a:bodyPr>
          <a:lstStyle/>
          <a:p>
            <a:r>
              <a:rPr lang="cs-CZ" dirty="0"/>
              <a:t>Při zpracování velkého množství údajů vybereme reprezentativní vzorek, umožňující zobecnění (např. výše robotních povinností)</a:t>
            </a:r>
          </a:p>
          <a:p>
            <a:r>
              <a:rPr lang="cs-CZ" dirty="0"/>
              <a:t>Zároveň můžeme úžeji vymezit předmět bádání (vývoj solního obchodu mezi Pasovem a Prachaticemi na prahu raného novověku)</a:t>
            </a:r>
          </a:p>
          <a:p>
            <a:r>
              <a:rPr lang="cs-CZ" dirty="0"/>
              <a:t>Reprezentativní vzorek můžeme získat:</a:t>
            </a:r>
          </a:p>
          <a:p>
            <a:r>
              <a:rPr lang="cs-CZ" dirty="0"/>
              <a:t>Náhodným výběrem (pokud nejsou údaje nijak utříděny)</a:t>
            </a:r>
          </a:p>
          <a:p>
            <a:r>
              <a:rPr lang="cs-CZ" dirty="0"/>
              <a:t>Systematickým výběrem (jsou-li data utříděna – seřazena časově)</a:t>
            </a:r>
          </a:p>
          <a:p>
            <a:r>
              <a:rPr lang="cs-CZ" dirty="0"/>
              <a:t>Výběrem pomocí nezávislého znaku (např. stanovení pevného data, k němuž historik zaznamenává patřičné údaje)</a:t>
            </a:r>
          </a:p>
          <a:p>
            <a:r>
              <a:rPr lang="cs-CZ" dirty="0"/>
              <a:t>Metoda sondy se zpravidla nepoužívá samostatně, ale v kombinaci se statistickými metodami a s komparací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518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STATISTICKÉ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983" y="1774556"/>
            <a:ext cx="12037017" cy="5083444"/>
          </a:xfrm>
        </p:spPr>
        <p:txBody>
          <a:bodyPr>
            <a:normAutofit/>
          </a:bodyPr>
          <a:lstStyle/>
          <a:p>
            <a:r>
              <a:rPr lang="cs-CZ" b="1" dirty="0" err="1"/>
              <a:t>Historiometrie</a:t>
            </a:r>
            <a:r>
              <a:rPr lang="cs-CZ" dirty="0"/>
              <a:t> – termín studuje historické procesy, zákonitosti vývoje vztahu kvantitativních a kvalitativních určení za použití specifických historických a matematických metod.</a:t>
            </a:r>
          </a:p>
          <a:p>
            <a:r>
              <a:rPr lang="cs-CZ" dirty="0"/>
              <a:t>Používány pro kvalitativní a kvalitativní určení</a:t>
            </a:r>
          </a:p>
          <a:p>
            <a:r>
              <a:rPr lang="cs-CZ" dirty="0"/>
              <a:t>Pro kvantifikaci dějinných procesů</a:t>
            </a:r>
          </a:p>
          <a:p>
            <a:r>
              <a:rPr lang="cs-CZ" dirty="0"/>
              <a:t>Číselná vyjadřování společenských jevů</a:t>
            </a:r>
          </a:p>
          <a:p>
            <a:r>
              <a:rPr lang="cs-CZ" dirty="0"/>
              <a:t>Shromažďování, třídění, vyhodnocování dat</a:t>
            </a:r>
          </a:p>
          <a:p>
            <a:r>
              <a:rPr lang="cs-CZ" dirty="0"/>
              <a:t>Absolutní – relativní ukazatele</a:t>
            </a:r>
          </a:p>
          <a:p>
            <a:r>
              <a:rPr lang="cs-CZ" dirty="0"/>
              <a:t>Grafy a diagramy</a:t>
            </a:r>
          </a:p>
          <a:p>
            <a:r>
              <a:rPr lang="cs-CZ" dirty="0"/>
              <a:t>Sčítání lidu, vývoj cen aj.</a:t>
            </a:r>
          </a:p>
        </p:txBody>
      </p:sp>
    </p:spTree>
    <p:extLst>
      <p:ext uri="{BB962C8B-B14F-4D97-AF65-F5344CB8AC3E}">
        <p14:creationId xmlns:p14="http://schemas.microsoft.com/office/powerpoint/2010/main" val="10582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HISTORICKO-SROVNÁVACÍ (KOMPARATIVNÍ)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1736" y="1690688"/>
            <a:ext cx="12060264" cy="5167312"/>
          </a:xfrm>
        </p:spPr>
        <p:txBody>
          <a:bodyPr/>
          <a:lstStyle/>
          <a:p>
            <a:r>
              <a:rPr lang="cs-CZ" dirty="0"/>
              <a:t>Je třeba:</a:t>
            </a:r>
          </a:p>
          <a:p>
            <a:r>
              <a:rPr lang="cs-CZ" dirty="0"/>
              <a:t>Definovat objekty komparace (jevy a procesy téže kategorie) – např. kulturní úroveň mezi dvěma městy ve stejném období</a:t>
            </a:r>
          </a:p>
          <a:p>
            <a:r>
              <a:rPr lang="cs-CZ" dirty="0"/>
              <a:t>Určit cíle komparace – historik zjišťuje, v čem se lišily a v čem se podobaly domácnosti srovnávaných měst</a:t>
            </a:r>
          </a:p>
          <a:p>
            <a:r>
              <a:rPr lang="cs-CZ" dirty="0"/>
              <a:t>Stanovení kritérií komparace – určení hlediska, podle kterého jsou srovnávány jevy a procesy</a:t>
            </a:r>
          </a:p>
          <a:p>
            <a:r>
              <a:rPr lang="cs-CZ" dirty="0"/>
              <a:t>Metoda je velmi využívání při chybějících pramenech (např. obce ve stejném regionu, ve stejném období a k některé chybí prameny)</a:t>
            </a:r>
          </a:p>
        </p:txBody>
      </p:sp>
    </p:spTree>
    <p:extLst>
      <p:ext uri="{BB962C8B-B14F-4D97-AF65-F5344CB8AC3E}">
        <p14:creationId xmlns:p14="http://schemas.microsoft.com/office/powerpoint/2010/main" val="1734859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1196</Words>
  <Application>Microsoft Office PowerPoint</Application>
  <PresentationFormat>Širokoúhlá obrazovka</PresentationFormat>
  <Paragraphs>100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METODY  HISTORIKOVY PRÁCE</vt:lpstr>
      <vt:lpstr>Prezentace aplikace PowerPoint</vt:lpstr>
      <vt:lpstr>PŘÍMÁ A NEPŘÍMÁ METODA</vt:lpstr>
      <vt:lpstr>INDUKCE A DEDUKCE</vt:lpstr>
      <vt:lpstr>SYNCHRONNÍ A DIACHRONNÍ METODA</vt:lpstr>
      <vt:lpstr>PROGRESIVNÍ A RETROSPEKTIVNÍ METODA</vt:lpstr>
      <vt:lpstr>METODA SONDY</vt:lpstr>
      <vt:lpstr>STATISTICKÉ METODY</vt:lpstr>
      <vt:lpstr>HISTORICKO-SROVNÁVACÍ (KOMPARATIVNÍ)</vt:lpstr>
      <vt:lpstr>TYPOLOGICKÁ METODA</vt:lpstr>
      <vt:lpstr>BIOGRAFICKÁ METODA</vt:lpstr>
      <vt:lpstr>GEOGRAFICKÁ METODA</vt:lpstr>
      <vt:lpstr>HISTORICKÁ GEOGRAFIE</vt:lpstr>
      <vt:lpstr>HISTORICKÁ DEMOGRAFIE</vt:lpstr>
      <vt:lpstr>METODA FILOLOGICKÁ</vt:lpstr>
      <vt:lpstr>Metoda MODELOVÁNÍ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 HISTORIKOVY PRÁCE</dc:title>
  <dc:creator>Jiří Mihola</dc:creator>
  <cp:lastModifiedBy>Mihola, Jiří</cp:lastModifiedBy>
  <cp:revision>19</cp:revision>
  <dcterms:created xsi:type="dcterms:W3CDTF">2020-11-29T21:54:06Z</dcterms:created>
  <dcterms:modified xsi:type="dcterms:W3CDTF">2023-12-31T10:19:51Z</dcterms:modified>
</cp:coreProperties>
</file>