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8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94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4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4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0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44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3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D521-2D03-4AFA-9082-62696230FCCD}" type="datetimeFigureOut">
              <a:rPr lang="cs-CZ" smtClean="0"/>
              <a:t>01.01.2024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POZNÁMKOVÝ APARÁT - CITACE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Mgr. Jiří Mihola, Ph.D.</a:t>
            </a:r>
          </a:p>
        </p:txBody>
      </p:sp>
    </p:spTree>
    <p:extLst>
      <p:ext uri="{BB962C8B-B14F-4D97-AF65-F5344CB8AC3E}">
        <p14:creationId xmlns:p14="http://schemas.microsoft.com/office/powerpoint/2010/main" val="18917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Citace z </a:t>
            </a:r>
            <a:r>
              <a:rPr lang="cs-CZ" dirty="0" err="1"/>
              <a:t>odb</a:t>
            </a:r>
            <a:r>
              <a:rPr lang="cs-CZ" dirty="0"/>
              <a:t>. časopisů: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71" y="1690688"/>
            <a:ext cx="11678195" cy="4823323"/>
          </a:xfrm>
        </p:spPr>
        <p:txBody>
          <a:bodyPr/>
          <a:lstStyle/>
          <a:p>
            <a:r>
              <a:rPr lang="cs-CZ" sz="3200" dirty="0"/>
              <a:t>JAN, Libor: </a:t>
            </a:r>
            <a:r>
              <a:rPr lang="cs-CZ" sz="3200" i="1" dirty="0"/>
              <a:t>Nástin vzniku a vývoje české a moravské šlechty (s důrazem na její počátky). </a:t>
            </a:r>
            <a:r>
              <a:rPr lang="cs-CZ" sz="3200" dirty="0"/>
              <a:t>ČMM, roč. CXXXVIII, č. 2/2019, s. 241 a násl.</a:t>
            </a:r>
          </a:p>
          <a:p>
            <a:endParaRPr lang="cs-CZ" sz="3200" dirty="0"/>
          </a:p>
          <a:p>
            <a:r>
              <a:rPr lang="cs-CZ" sz="3200" dirty="0"/>
              <a:t>KREJČOVÁ, J.: </a:t>
            </a:r>
            <a:r>
              <a:rPr lang="cs-CZ" sz="3200" i="1" dirty="0"/>
              <a:t>Poutě z Moravy do </a:t>
            </a:r>
            <a:r>
              <a:rPr lang="cs-CZ" sz="3200" i="1" dirty="0" err="1"/>
              <a:t>Mariazell</a:t>
            </a:r>
            <a:r>
              <a:rPr lang="cs-CZ" sz="3200" i="1" dirty="0"/>
              <a:t> v Rakousku</a:t>
            </a:r>
            <a:r>
              <a:rPr lang="cs-CZ" sz="3200" dirty="0"/>
              <a:t>. VVM, roč. LXVI, č.2/2014, s. 148-177.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13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ZKRACOVÁNÍ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463" y="1454332"/>
            <a:ext cx="11756571" cy="5286102"/>
          </a:xfrm>
        </p:spPr>
        <p:txBody>
          <a:bodyPr>
            <a:normAutofit/>
          </a:bodyPr>
          <a:lstStyle/>
          <a:p>
            <a:r>
              <a:rPr lang="cs-CZ" sz="3200" dirty="0"/>
              <a:t>Pokud několikrát za sebou čerpáme ze stejného zdroje, používáme zkrácení:</a:t>
            </a:r>
          </a:p>
          <a:p>
            <a:r>
              <a:rPr lang="cs-CZ" sz="3200" b="1" dirty="0"/>
              <a:t>Tamtéž, s. 33.</a:t>
            </a:r>
          </a:p>
          <a:p>
            <a:r>
              <a:rPr lang="cs-CZ" sz="3200" dirty="0"/>
              <a:t>Může se opakovat i několikrát za </a:t>
            </a:r>
            <a:r>
              <a:rPr lang="cs-CZ" sz="3200" dirty="0" err="1"/>
              <a:t>sebou,ale</a:t>
            </a:r>
            <a:r>
              <a:rPr lang="cs-CZ" sz="3200" dirty="0"/>
              <a:t> bez přerušení jiným zdrojem.</a:t>
            </a:r>
          </a:p>
          <a:p>
            <a:r>
              <a:rPr lang="cs-CZ" sz="3200" dirty="0"/>
              <a:t>Pokud znovu citujeme dříve citovaný zdroj a mezitím byli jiné citace, zkracujeme na:</a:t>
            </a:r>
          </a:p>
          <a:p>
            <a:r>
              <a:rPr lang="cs-CZ" sz="3200" b="1" dirty="0"/>
              <a:t>Zasadil, M: </a:t>
            </a:r>
            <a:r>
              <a:rPr lang="cs-CZ" sz="3200" b="1" dirty="0" err="1"/>
              <a:t>c.d</a:t>
            </a:r>
            <a:r>
              <a:rPr lang="cs-CZ" sz="3200" b="1" dirty="0"/>
              <a:t>., s. 202-205.</a:t>
            </a:r>
          </a:p>
          <a:p>
            <a:r>
              <a:rPr lang="cs-CZ" sz="3200" dirty="0"/>
              <a:t>Toto krácení je však možné použít pouze tehdy, když ve své práci nepoužíváme více titulů stejného autora!!!</a:t>
            </a:r>
          </a:p>
        </p:txBody>
      </p:sp>
    </p:spTree>
    <p:extLst>
      <p:ext uri="{BB962C8B-B14F-4D97-AF65-F5344CB8AC3E}">
        <p14:creationId xmlns:p14="http://schemas.microsoft.com/office/powerpoint/2010/main" val="259252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Poznámky, citace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36" y="1097280"/>
            <a:ext cx="11991703" cy="5760720"/>
          </a:xfrm>
        </p:spPr>
        <p:txBody>
          <a:bodyPr/>
          <a:lstStyle/>
          <a:p>
            <a:r>
              <a:rPr lang="cs-CZ" sz="3200" dirty="0"/>
              <a:t>Hlavní odlišnost odborné a populárně naučné literatury</a:t>
            </a:r>
          </a:p>
          <a:p>
            <a:r>
              <a:rPr lang="cs-CZ" sz="3200" dirty="0"/>
              <a:t>U odborných textů nezbytný – bez poznámek a citací = plagiát</a:t>
            </a:r>
          </a:p>
          <a:p>
            <a:r>
              <a:rPr lang="cs-CZ" sz="3200" dirty="0"/>
              <a:t>Autor přebírá informace a formulace, nevymýšlí vše sám</a:t>
            </a:r>
          </a:p>
          <a:p>
            <a:r>
              <a:rPr lang="cs-CZ" sz="3200" dirty="0"/>
              <a:t>FUNKCE POZNÁMKOVÉHO APARÁTU</a:t>
            </a:r>
          </a:p>
          <a:p>
            <a:r>
              <a:rPr lang="cs-CZ" sz="3200" dirty="0"/>
              <a:t>odkaz na použité zdroje – prameny, literaturu, pamětníky aj. (zde je informaci přebral, zde se dozvíte více, zde srovnejte původní a převzatou informaci,</a:t>
            </a:r>
          </a:p>
          <a:p>
            <a:r>
              <a:rPr lang="cs-CZ" sz="3200" dirty="0"/>
              <a:t>vysvětlující, </a:t>
            </a:r>
            <a:r>
              <a:rPr lang="cs-CZ" sz="3200" dirty="0" err="1"/>
              <a:t>dovysvětlující</a:t>
            </a:r>
            <a:r>
              <a:rPr lang="cs-CZ" sz="3200" dirty="0"/>
              <a:t> – autor podrobněji vysvětluje něco, na co neměl prostor v textu, příp. chtěl myšlenkově odbočit apod.</a:t>
            </a:r>
          </a:p>
          <a:p>
            <a:r>
              <a:rPr lang="cs-CZ" sz="3200" dirty="0"/>
              <a:t>doslovné citace – přepis starých nápisů, překlad cizojazyčné věty, doslovně převzatá pasáž knihy, článku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37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9337"/>
            <a:ext cx="12261669" cy="6801394"/>
          </a:xfrm>
        </p:spPr>
        <p:txBody>
          <a:bodyPr>
            <a:normAutofit/>
          </a:bodyPr>
          <a:lstStyle/>
          <a:p>
            <a:pPr algn="just"/>
            <a:r>
              <a:rPr lang="cs-CZ" sz="4000" dirty="0"/>
              <a:t>POZNÁMKOVÝ APARÁT MÁ SVÁ PŘESNÁ PRAVIDLA, KTERÁ JE TŘEBA RESPEKTOVAT</a:t>
            </a:r>
          </a:p>
          <a:p>
            <a:pPr algn="just"/>
            <a:r>
              <a:rPr lang="cs-CZ" sz="4000" dirty="0"/>
              <a:t>BOHUŽEL NENÍ JENOM </a:t>
            </a:r>
            <a:r>
              <a:rPr lang="cs-CZ" sz="4000" dirty="0" err="1"/>
              <a:t>JENOM</a:t>
            </a:r>
            <a:r>
              <a:rPr lang="cs-CZ" sz="4000" dirty="0"/>
              <a:t> JEDEN ÚZUS</a:t>
            </a:r>
          </a:p>
          <a:p>
            <a:pPr algn="just"/>
            <a:r>
              <a:rPr lang="cs-CZ" sz="4000" dirty="0"/>
              <a:t>DOPORUČENÍ:</a:t>
            </a:r>
          </a:p>
          <a:p>
            <a:pPr algn="just"/>
            <a:r>
              <a:rPr lang="cs-CZ" sz="4000" dirty="0"/>
              <a:t>Citace z časopisu Sborník prací Pedagogické fakulty MU, řada společenských věd (vydává Katedra historie – citace na </a:t>
            </a:r>
            <a:r>
              <a:rPr lang="cs-CZ" sz="4000" dirty="0" err="1"/>
              <a:t>web.stránkách</a:t>
            </a:r>
            <a:r>
              <a:rPr lang="cs-CZ" sz="4000" dirty="0"/>
              <a:t>)</a:t>
            </a:r>
          </a:p>
          <a:p>
            <a:pPr algn="just"/>
            <a:r>
              <a:rPr lang="cs-CZ" sz="4000" dirty="0"/>
              <a:t>Citace dle úzu IS MU</a:t>
            </a:r>
          </a:p>
          <a:p>
            <a:pPr algn="just"/>
            <a:r>
              <a:rPr lang="cs-CZ" sz="4000" dirty="0"/>
              <a:t>Citace dle ČČH</a:t>
            </a:r>
          </a:p>
          <a:p>
            <a:pPr algn="just"/>
            <a:r>
              <a:rPr lang="cs-CZ" sz="4000" dirty="0"/>
              <a:t>MUSÍ BÝT JEDNOTNÉ – NELZE KOMBINOVAT!!</a:t>
            </a:r>
          </a:p>
        </p:txBody>
      </p:sp>
    </p:spTree>
    <p:extLst>
      <p:ext uri="{BB962C8B-B14F-4D97-AF65-F5344CB8AC3E}">
        <p14:creationId xmlns:p14="http://schemas.microsoft.com/office/powerpoint/2010/main" val="138249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UMÍSTĚNÍ POZNÁMKOVÉHO APARÁTU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690688"/>
            <a:ext cx="11397343" cy="4956537"/>
          </a:xfrm>
        </p:spPr>
        <p:txBody>
          <a:bodyPr>
            <a:normAutofit/>
          </a:bodyPr>
          <a:lstStyle/>
          <a:p>
            <a:r>
              <a:rPr lang="cs-CZ" sz="4000" dirty="0"/>
              <a:t>poznámky „pod čarou“ – nejpřehlednější, dnes jednoduše udělá textový editor</a:t>
            </a:r>
          </a:p>
          <a:p>
            <a:r>
              <a:rPr lang="cs-CZ" sz="4000" dirty="0"/>
              <a:t>Poznámky za kapitolou, za článkem</a:t>
            </a:r>
          </a:p>
          <a:p>
            <a:r>
              <a:rPr lang="cs-CZ" sz="4000" dirty="0"/>
              <a:t>Poznámky na konci (kvalifikační) práce – používáno </a:t>
            </a:r>
            <a:r>
              <a:rPr lang="cs-CZ" sz="4000" dirty="0" err="1"/>
              <a:t>dřívě</a:t>
            </a:r>
            <a:endParaRPr lang="cs-CZ" sz="4000" dirty="0"/>
          </a:p>
          <a:p>
            <a:r>
              <a:rPr lang="cs-CZ" sz="4000" dirty="0"/>
              <a:t>Tzv. přírodovědné citace = poznámka, odkaz je přímo v textu v závorce</a:t>
            </a:r>
          </a:p>
        </p:txBody>
      </p:sp>
    </p:spTree>
    <p:extLst>
      <p:ext uri="{BB962C8B-B14F-4D97-AF65-F5344CB8AC3E}">
        <p14:creationId xmlns:p14="http://schemas.microsoft.com/office/powerpoint/2010/main" val="209377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CITACE PRAMENŮ </a:t>
            </a:r>
            <a:br>
              <a:rPr lang="cs-CZ" b="1" u="sng" dirty="0"/>
            </a:br>
            <a:r>
              <a:rPr lang="cs-CZ" b="1" u="sng" dirty="0"/>
              <a:t>(píšou se vždy kompletní, nezkracující se):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7086" y="1532709"/>
            <a:ext cx="12279086" cy="5259977"/>
          </a:xfrm>
        </p:spPr>
        <p:txBody>
          <a:bodyPr>
            <a:noAutofit/>
          </a:bodyPr>
          <a:lstStyle/>
          <a:p>
            <a:r>
              <a:rPr lang="cs-CZ" sz="3200" b="1" u="sng" dirty="0"/>
              <a:t>a) archivní</a:t>
            </a:r>
          </a:p>
          <a:p>
            <a:r>
              <a:rPr lang="cs-CZ" sz="3200" dirty="0"/>
              <a:t>Moravský zemský archiv (dále jen MZA), fond E4, sign. 327, </a:t>
            </a:r>
            <a:r>
              <a:rPr lang="cs-CZ" sz="3200" dirty="0" err="1"/>
              <a:t>inv.č</a:t>
            </a:r>
            <a:r>
              <a:rPr lang="cs-CZ" sz="3200" dirty="0"/>
              <a:t>. 12, </a:t>
            </a:r>
            <a:r>
              <a:rPr lang="cs-CZ" sz="3200" dirty="0" err="1"/>
              <a:t>fol</a:t>
            </a:r>
            <a:r>
              <a:rPr lang="cs-CZ" sz="3200" dirty="0"/>
              <a:t>. 1-7.</a:t>
            </a:r>
          </a:p>
          <a:p>
            <a:r>
              <a:rPr lang="cs-CZ" sz="3200" dirty="0"/>
              <a:t>NA (</a:t>
            </a:r>
            <a:r>
              <a:rPr lang="cs-CZ" sz="3200" dirty="0" err="1"/>
              <a:t>SÚAr</a:t>
            </a:r>
            <a:r>
              <a:rPr lang="cs-CZ" sz="3200" dirty="0"/>
              <a:t>, SOA,…), fond, sbírka, karton, krabice, kniha, neuspořádáno...</a:t>
            </a:r>
          </a:p>
          <a:p>
            <a:r>
              <a:rPr lang="cs-CZ" sz="3200" b="1" u="sng" dirty="0"/>
              <a:t>b) tištěné – např. noviny:</a:t>
            </a:r>
          </a:p>
          <a:p>
            <a:r>
              <a:rPr lang="cs-CZ" sz="3200" dirty="0"/>
              <a:t>Lidové noviny, 8.11.2020, s. 12.</a:t>
            </a:r>
          </a:p>
          <a:p>
            <a:r>
              <a:rPr lang="cs-CZ" sz="3200" b="1" dirty="0"/>
              <a:t>c) ústní – vzpomínky pamětníka</a:t>
            </a:r>
          </a:p>
          <a:p>
            <a:r>
              <a:rPr lang="cs-CZ" sz="3200" dirty="0"/>
              <a:t>Karel Pospíšil, bytem Merhautova 13, člen brněnské organizace Obrana národa (1939-1940), záznam učiněn 6.5. 1995.</a:t>
            </a:r>
          </a:p>
        </p:txBody>
      </p:sp>
    </p:spTree>
    <p:extLst>
      <p:ext uri="{BB962C8B-B14F-4D97-AF65-F5344CB8AC3E}">
        <p14:creationId xmlns:p14="http://schemas.microsoft.com/office/powerpoint/2010/main" val="168900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610220"/>
            <a:ext cx="4616902" cy="624778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NEČASOVÁ, D.: </a:t>
            </a:r>
            <a:r>
              <a:rPr lang="cs-CZ" i="1" dirty="0"/>
              <a:t>Obrazy nepřítele v Československu 1948-1956. </a:t>
            </a:r>
            <a:r>
              <a:rPr lang="cs-CZ" dirty="0"/>
              <a:t>Praha, Academia 2020, s. 22-29.</a:t>
            </a:r>
          </a:p>
          <a:p>
            <a:r>
              <a:rPr lang="cs-CZ" dirty="0"/>
              <a:t>NEČASOVÁ, Denisa:</a:t>
            </a:r>
          </a:p>
          <a:p>
            <a:r>
              <a:rPr lang="cs-CZ" dirty="0"/>
              <a:t>D. Nečasová:</a:t>
            </a:r>
          </a:p>
        </p:txBody>
      </p:sp>
    </p:spTree>
    <p:extLst>
      <p:ext uri="{BB962C8B-B14F-4D97-AF65-F5344CB8AC3E}">
        <p14:creationId xmlns:p14="http://schemas.microsoft.com/office/powerpoint/2010/main" val="285494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2884"/>
            <a:ext cx="4077685" cy="59666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7393" y="1690688"/>
            <a:ext cx="6801395" cy="4892992"/>
          </a:xfrm>
        </p:spPr>
        <p:txBody>
          <a:bodyPr/>
          <a:lstStyle/>
          <a:p>
            <a:r>
              <a:rPr lang="cs-CZ" dirty="0"/>
              <a:t>UNGER, J. a kol.: </a:t>
            </a:r>
            <a:r>
              <a:rPr lang="cs-CZ" i="1" dirty="0"/>
              <a:t>Jihomoravské šibenice         v časném novověku (16.-18. stol.). </a:t>
            </a:r>
            <a:r>
              <a:rPr lang="cs-CZ" dirty="0"/>
              <a:t>Brno, Masarykova univerzita 2019, s. 55.</a:t>
            </a:r>
          </a:p>
        </p:txBody>
      </p:sp>
    </p:spTree>
    <p:extLst>
      <p:ext uri="{BB962C8B-B14F-4D97-AF65-F5344CB8AC3E}">
        <p14:creationId xmlns:p14="http://schemas.microsoft.com/office/powerpoint/2010/main" val="81475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503"/>
            <a:ext cx="4587240" cy="648883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47359" y="1793966"/>
            <a:ext cx="6470469" cy="4676503"/>
          </a:xfrm>
        </p:spPr>
        <p:txBody>
          <a:bodyPr/>
          <a:lstStyle/>
          <a:p>
            <a:r>
              <a:rPr lang="cs-CZ" dirty="0"/>
              <a:t>BŮŽEK, V. – KRÁL, P. (</a:t>
            </a:r>
            <a:r>
              <a:rPr lang="cs-CZ" dirty="0" err="1"/>
              <a:t>edd</a:t>
            </a:r>
            <a:r>
              <a:rPr lang="cs-CZ" dirty="0"/>
              <a:t>.): </a:t>
            </a:r>
            <a:r>
              <a:rPr lang="cs-CZ" i="1" dirty="0"/>
              <a:t>Člověk českého raného novověku</a:t>
            </a:r>
            <a:r>
              <a:rPr lang="cs-CZ" dirty="0"/>
              <a:t>. Praha, Argo 2002.</a:t>
            </a:r>
          </a:p>
          <a:p>
            <a:r>
              <a:rPr lang="cs-CZ" dirty="0"/>
              <a:t>(kniha jako celek, odkaz na problematiku)</a:t>
            </a:r>
          </a:p>
          <a:p>
            <a:r>
              <a:rPr lang="cs-CZ" dirty="0"/>
              <a:t>Pokud cituji konkrétní místo z některé z kapitol, tak:</a:t>
            </a:r>
          </a:p>
          <a:p>
            <a:r>
              <a:rPr lang="cs-CZ" dirty="0"/>
              <a:t>PROKOPOVÁ, Zdeňka: </a:t>
            </a:r>
            <a:r>
              <a:rPr lang="cs-CZ" i="1" dirty="0"/>
              <a:t>Poutník</a:t>
            </a:r>
            <a:r>
              <a:rPr lang="cs-CZ" dirty="0"/>
              <a:t>. In: BŮŽEK, V. – KRÁL, P. (</a:t>
            </a:r>
            <a:r>
              <a:rPr lang="cs-CZ" dirty="0" err="1"/>
              <a:t>edd</a:t>
            </a:r>
            <a:r>
              <a:rPr lang="cs-CZ" dirty="0"/>
              <a:t>.): </a:t>
            </a:r>
            <a:r>
              <a:rPr lang="cs-CZ" i="1" dirty="0"/>
              <a:t>Člověk českého raného novověku</a:t>
            </a:r>
            <a:r>
              <a:rPr lang="cs-CZ" dirty="0"/>
              <a:t>. Praha, Argo 2002, s. 255-256.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50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31934"/>
            <a:ext cx="4461363" cy="654333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0640" y="1524000"/>
            <a:ext cx="6233160" cy="4652963"/>
          </a:xfrm>
        </p:spPr>
        <p:txBody>
          <a:bodyPr/>
          <a:lstStyle/>
          <a:p>
            <a:r>
              <a:rPr lang="cs-CZ" dirty="0"/>
              <a:t>ČECHUROVÁ, J.: </a:t>
            </a:r>
            <a:r>
              <a:rPr lang="cs-CZ" i="1" dirty="0"/>
              <a:t>Cestování ve službách československé diplomacie</a:t>
            </a:r>
            <a:r>
              <a:rPr lang="cs-CZ" dirty="0"/>
              <a:t>. In: ŠTEMBERK, J. – MANOVÁ, M. a kol. (</a:t>
            </a:r>
            <a:r>
              <a:rPr lang="cs-CZ" dirty="0" err="1"/>
              <a:t>eds</a:t>
            </a:r>
            <a:r>
              <a:rPr lang="cs-CZ" dirty="0"/>
              <a:t>.=varianta </a:t>
            </a:r>
            <a:r>
              <a:rPr lang="cs-CZ" dirty="0" err="1"/>
              <a:t>edd</a:t>
            </a:r>
            <a:r>
              <a:rPr lang="cs-CZ" dirty="0"/>
              <a:t>.): Historie a cestovní ruch. Perspektivní a podnětné spojení. Praha, VŠO, 2008, s. 265-273.</a:t>
            </a:r>
          </a:p>
        </p:txBody>
      </p:sp>
    </p:spTree>
    <p:extLst>
      <p:ext uri="{BB962C8B-B14F-4D97-AF65-F5344CB8AC3E}">
        <p14:creationId xmlns:p14="http://schemas.microsoft.com/office/powerpoint/2010/main" val="1628360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653</Words>
  <Application>Microsoft Office PowerPoint</Application>
  <PresentationFormat>Širokoúhlá obrazovka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POZNÁMKOVÝ APARÁT - CITACE</vt:lpstr>
      <vt:lpstr>Poznámky, citace </vt:lpstr>
      <vt:lpstr>Prezentace aplikace PowerPoint</vt:lpstr>
      <vt:lpstr>UMÍSTĚNÍ POZNÁMKOVÉHO APARÁTU</vt:lpstr>
      <vt:lpstr>CITACE PRAMENŮ  (píšou se vždy kompletní, nezkracující se):</vt:lpstr>
      <vt:lpstr>Prezentace aplikace PowerPoint</vt:lpstr>
      <vt:lpstr>Prezentace aplikace PowerPoint</vt:lpstr>
      <vt:lpstr>Prezentace aplikace PowerPoint</vt:lpstr>
      <vt:lpstr>Prezentace aplikace PowerPoint</vt:lpstr>
      <vt:lpstr> Citace z odb. časopisů: </vt:lpstr>
      <vt:lpstr>ZKRACOVÁNÍ CITACÍ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POZNÁMKOVÝ APARÁT - CITACE</dc:title>
  <dc:creator>Jiří Mihola</dc:creator>
  <cp:lastModifiedBy>Mihola, Jiří</cp:lastModifiedBy>
  <cp:revision>13</cp:revision>
  <dcterms:created xsi:type="dcterms:W3CDTF">2020-11-22T20:33:47Z</dcterms:created>
  <dcterms:modified xsi:type="dcterms:W3CDTF">2024-01-01T14:43:45Z</dcterms:modified>
</cp:coreProperties>
</file>