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sldIdLst>
    <p:sldId id="519" r:id="rId2"/>
    <p:sldId id="378" r:id="rId3"/>
    <p:sldId id="339" r:id="rId4"/>
    <p:sldId id="389" r:id="rId5"/>
    <p:sldId id="289" r:id="rId6"/>
    <p:sldId id="571" r:id="rId7"/>
    <p:sldId id="290" r:id="rId8"/>
    <p:sldId id="597" r:id="rId9"/>
    <p:sldId id="668" r:id="rId10"/>
    <p:sldId id="257" r:id="rId11"/>
    <p:sldId id="359" r:id="rId12"/>
    <p:sldId id="392" r:id="rId13"/>
    <p:sldId id="478" r:id="rId14"/>
    <p:sldId id="360" r:id="rId15"/>
    <p:sldId id="670" r:id="rId16"/>
    <p:sldId id="667" r:id="rId17"/>
    <p:sldId id="361" r:id="rId18"/>
    <p:sldId id="660" r:id="rId19"/>
    <p:sldId id="396" r:id="rId20"/>
    <p:sldId id="363" r:id="rId21"/>
    <p:sldId id="625" r:id="rId22"/>
    <p:sldId id="662" r:id="rId23"/>
    <p:sldId id="586" r:id="rId24"/>
    <p:sldId id="590" r:id="rId25"/>
    <p:sldId id="382" r:id="rId26"/>
    <p:sldId id="671" r:id="rId27"/>
    <p:sldId id="624" r:id="rId28"/>
    <p:sldId id="474" r:id="rId29"/>
    <p:sldId id="593" r:id="rId30"/>
    <p:sldId id="635" r:id="rId31"/>
    <p:sldId id="637" r:id="rId32"/>
    <p:sldId id="638" r:id="rId33"/>
    <p:sldId id="661" r:id="rId34"/>
    <p:sldId id="413" r:id="rId35"/>
    <p:sldId id="414" r:id="rId36"/>
    <p:sldId id="418" r:id="rId37"/>
    <p:sldId id="576" r:id="rId38"/>
    <p:sldId id="639" r:id="rId39"/>
    <p:sldId id="575" r:id="rId40"/>
    <p:sldId id="585" r:id="rId41"/>
    <p:sldId id="672" r:id="rId42"/>
    <p:sldId id="428" r:id="rId43"/>
    <p:sldId id="579" r:id="rId44"/>
    <p:sldId id="364" r:id="rId45"/>
    <p:sldId id="588" r:id="rId46"/>
    <p:sldId id="281" r:id="rId47"/>
    <p:sldId id="587" r:id="rId48"/>
    <p:sldId id="502" r:id="rId49"/>
    <p:sldId id="503" r:id="rId50"/>
    <p:sldId id="505" r:id="rId51"/>
    <p:sldId id="264" r:id="rId52"/>
    <p:sldId id="509" r:id="rId53"/>
    <p:sldId id="506" r:id="rId54"/>
    <p:sldId id="511" r:id="rId55"/>
    <p:sldId id="386" r:id="rId56"/>
    <p:sldId id="584" r:id="rId57"/>
    <p:sldId id="641" r:id="rId58"/>
    <p:sldId id="646" r:id="rId59"/>
    <p:sldId id="504" r:id="rId60"/>
    <p:sldId id="508" r:id="rId61"/>
    <p:sldId id="728" r:id="rId62"/>
    <p:sldId id="664" r:id="rId63"/>
    <p:sldId id="648" r:id="rId64"/>
    <p:sldId id="260" r:id="rId65"/>
    <p:sldId id="649" r:id="rId66"/>
    <p:sldId id="729" r:id="rId67"/>
    <p:sldId id="291" r:id="rId68"/>
    <p:sldId id="650" r:id="rId69"/>
    <p:sldId id="651" r:id="rId70"/>
    <p:sldId id="652" r:id="rId71"/>
    <p:sldId id="653" r:id="rId72"/>
    <p:sldId id="657" r:id="rId73"/>
    <p:sldId id="683" r:id="rId74"/>
    <p:sldId id="658" r:id="rId75"/>
    <p:sldId id="654" r:id="rId76"/>
    <p:sldId id="655" r:id="rId77"/>
    <p:sldId id="666" r:id="rId78"/>
    <p:sldId id="640" r:id="rId79"/>
    <p:sldId id="656" r:id="rId80"/>
    <p:sldId id="659" r:id="rId81"/>
    <p:sldId id="663"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28" autoAdjust="0"/>
    <p:restoredTop sz="94660"/>
  </p:normalViewPr>
  <p:slideViewPr>
    <p:cSldViewPr snapToGrid="0">
      <p:cViewPr varScale="1">
        <p:scale>
          <a:sx n="82" d="100"/>
          <a:sy n="82" d="100"/>
        </p:scale>
        <p:origin x="14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0F5408-DD19-45AB-BBCE-D04BFA03684E}" type="datetimeFigureOut">
              <a:rPr lang="cs-CZ" smtClean="0"/>
              <a:t>09.10.2023</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7F5E4-8E6A-41B1-AF91-D126F571C256}" type="slidenum">
              <a:rPr lang="cs-CZ" smtClean="0"/>
              <a:t>‹#›</a:t>
            </a:fld>
            <a:endParaRPr lang="cs-CZ"/>
          </a:p>
        </p:txBody>
      </p:sp>
    </p:spTree>
    <p:extLst>
      <p:ext uri="{BB962C8B-B14F-4D97-AF65-F5344CB8AC3E}">
        <p14:creationId xmlns:p14="http://schemas.microsoft.com/office/powerpoint/2010/main" val="1129868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DA7F5E4-8E6A-41B1-AF91-D126F571C256}" type="slidenum">
              <a:rPr lang="cs-CZ" smtClean="0"/>
              <a:t>26</a:t>
            </a:fld>
            <a:endParaRPr lang="cs-CZ"/>
          </a:p>
        </p:txBody>
      </p:sp>
    </p:spTree>
    <p:extLst>
      <p:ext uri="{BB962C8B-B14F-4D97-AF65-F5344CB8AC3E}">
        <p14:creationId xmlns:p14="http://schemas.microsoft.com/office/powerpoint/2010/main" val="379934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DA7F5E4-8E6A-41B1-AF91-D126F571C256}" type="slidenum">
              <a:rPr lang="cs-CZ" smtClean="0"/>
              <a:t>57</a:t>
            </a:fld>
            <a:endParaRPr lang="cs-CZ"/>
          </a:p>
        </p:txBody>
      </p:sp>
    </p:spTree>
    <p:extLst>
      <p:ext uri="{BB962C8B-B14F-4D97-AF65-F5344CB8AC3E}">
        <p14:creationId xmlns:p14="http://schemas.microsoft.com/office/powerpoint/2010/main" val="3457878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46A2D8-E2A9-4385-BA47-3FEF4D5EA04C}"/>
              </a:ext>
            </a:extLst>
          </p:cNvPr>
          <p:cNvSpPr>
            <a:spLocks noGrp="1" noChangeArrowheads="1"/>
          </p:cNvSpPr>
          <p:nvPr>
            <p:ph type="sldNum"/>
          </p:nvPr>
        </p:nvSpPr>
        <p:spPr>
          <a:ln/>
        </p:spPr>
        <p:txBody>
          <a:bodyPr/>
          <a:lstStyle/>
          <a:p>
            <a:fld id="{5DAC25B5-D3BB-4286-A59F-F01AEA28D9E5}" type="slidenum">
              <a:rPr lang="cs-CZ" altLang="cs-CZ"/>
              <a:pPr/>
              <a:t>67</a:t>
            </a:fld>
            <a:endParaRPr lang="cs-CZ" altLang="cs-CZ"/>
          </a:p>
        </p:txBody>
      </p:sp>
      <p:sp>
        <p:nvSpPr>
          <p:cNvPr id="25601" name="Rectangle 1">
            <a:extLst>
              <a:ext uri="{FF2B5EF4-FFF2-40B4-BE49-F238E27FC236}">
                <a16:creationId xmlns:a16="http://schemas.microsoft.com/office/drawing/2014/main" id="{D5A9289E-4ACD-47B9-A6AE-AAE399885271}"/>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Rectangle 2">
            <a:extLst>
              <a:ext uri="{FF2B5EF4-FFF2-40B4-BE49-F238E27FC236}">
                <a16:creationId xmlns:a16="http://schemas.microsoft.com/office/drawing/2014/main" id="{7A36AC5F-1D05-452F-9B8B-815B05E4E3E7}"/>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2018215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DED803D1-34DC-49EE-85F4-F15CD824115E}" type="datetimeFigureOut">
              <a:rPr lang="cs-CZ" smtClean="0"/>
              <a:t>09.10.2023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147039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ED803D1-34DC-49EE-85F4-F15CD824115E}" type="datetimeFigureOut">
              <a:rPr lang="cs-CZ" smtClean="0"/>
              <a:t>09.10.2023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368729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ED803D1-34DC-49EE-85F4-F15CD824115E}" type="datetimeFigureOut">
              <a:rPr lang="cs-CZ" smtClean="0"/>
              <a:t>09.10.2023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3472070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F234EECC-4EA7-452C-8280-BD2C4F9C3302}"/>
              </a:ext>
            </a:extLst>
          </p:cNvPr>
          <p:cNvSpPr>
            <a:spLocks noGrp="1"/>
          </p:cNvSpPr>
          <p:nvPr>
            <p:ph type="dt" sz="half" idx="10"/>
          </p:nvPr>
        </p:nvSpPr>
        <p:spPr>
          <a:xfrm>
            <a:off x="457200" y="6251575"/>
            <a:ext cx="2133600" cy="476250"/>
          </a:xfrm>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47B3DF97-7D8F-4E11-BE0E-04E6C096615C}"/>
              </a:ext>
            </a:extLst>
          </p:cNvPr>
          <p:cNvSpPr>
            <a:spLocks noGrp="1"/>
          </p:cNvSpPr>
          <p:nvPr>
            <p:ph type="sldNum" sz="quarter" idx="11"/>
          </p:nvPr>
        </p:nvSpPr>
        <p:spPr>
          <a:xfrm>
            <a:off x="6553200" y="6248400"/>
            <a:ext cx="2133600" cy="476250"/>
          </a:xfrm>
        </p:spPr>
        <p:txBody>
          <a:bodyPr/>
          <a:lstStyle>
            <a:lvl1pPr>
              <a:defRPr/>
            </a:lvl1pPr>
          </a:lstStyle>
          <a:p>
            <a:fld id="{830AACC2-1CCC-47E0-A976-B1ECEB0145FB}" type="slidenum">
              <a:rPr lang="cs-CZ" altLang="cs-CZ"/>
              <a:pPr/>
              <a:t>‹#›</a:t>
            </a:fld>
            <a:endParaRPr lang="cs-CZ" altLang="cs-CZ"/>
          </a:p>
        </p:txBody>
      </p:sp>
      <p:sp>
        <p:nvSpPr>
          <p:cNvPr id="7" name="Zástupný symbol pro zápatí 6">
            <a:extLst>
              <a:ext uri="{FF2B5EF4-FFF2-40B4-BE49-F238E27FC236}">
                <a16:creationId xmlns:a16="http://schemas.microsoft.com/office/drawing/2014/main" id="{C6FF7563-E14C-4549-8C84-42B2D1C5F573}"/>
              </a:ext>
            </a:extLst>
          </p:cNvPr>
          <p:cNvSpPr>
            <a:spLocks noGrp="1"/>
          </p:cNvSpPr>
          <p:nvPr>
            <p:ph type="ftr" sz="quarter" idx="12"/>
          </p:nvPr>
        </p:nvSpPr>
        <p:spPr>
          <a:xfrm>
            <a:off x="3124200" y="6248400"/>
            <a:ext cx="2895600" cy="476250"/>
          </a:xfrm>
        </p:spPr>
        <p:txBody>
          <a:bodyPr/>
          <a:lstStyle>
            <a:lvl1pPr>
              <a:defRPr/>
            </a:lvl1pPr>
          </a:lstStyle>
          <a:p>
            <a:pPr>
              <a:defRPr/>
            </a:pPr>
            <a:endParaRPr lang="cs-CZ"/>
          </a:p>
        </p:txBody>
      </p:sp>
    </p:spTree>
    <p:extLst>
      <p:ext uri="{BB962C8B-B14F-4D97-AF65-F5344CB8AC3E}">
        <p14:creationId xmlns:p14="http://schemas.microsoft.com/office/powerpoint/2010/main" val="3935030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a:extLst>
              <a:ext uri="{FF2B5EF4-FFF2-40B4-BE49-F238E27FC236}">
                <a16:creationId xmlns:a16="http://schemas.microsoft.com/office/drawing/2014/main" id="{E9AA628D-7F71-4FEC-9C05-AD4E3B285FD1}"/>
              </a:ext>
            </a:extLst>
          </p:cNvPr>
          <p:cNvSpPr>
            <a:spLocks noGrp="1"/>
          </p:cNvSpPr>
          <p:nvPr>
            <p:ph type="dt" sz="half" idx="10"/>
          </p:nvPr>
        </p:nvSpPr>
        <p:spPr>
          <a:xfrm>
            <a:off x="457200" y="6251575"/>
            <a:ext cx="2133600" cy="476250"/>
          </a:xfrm>
        </p:spPr>
        <p:txBody>
          <a:bodyPr/>
          <a:lstStyle>
            <a:lvl1pPr>
              <a:defRPr/>
            </a:lvl1pPr>
          </a:lstStyle>
          <a:p>
            <a:pPr>
              <a:defRPr/>
            </a:pPr>
            <a:endParaRPr lang="cs-CZ"/>
          </a:p>
        </p:txBody>
      </p:sp>
      <p:sp>
        <p:nvSpPr>
          <p:cNvPr id="7" name="Zástupný symbol pro číslo snímku 6">
            <a:extLst>
              <a:ext uri="{FF2B5EF4-FFF2-40B4-BE49-F238E27FC236}">
                <a16:creationId xmlns:a16="http://schemas.microsoft.com/office/drawing/2014/main" id="{7CB51C4E-797F-4B67-A431-BED59528B400}"/>
              </a:ext>
            </a:extLst>
          </p:cNvPr>
          <p:cNvSpPr>
            <a:spLocks noGrp="1"/>
          </p:cNvSpPr>
          <p:nvPr>
            <p:ph type="sldNum" sz="quarter" idx="11"/>
          </p:nvPr>
        </p:nvSpPr>
        <p:spPr>
          <a:xfrm>
            <a:off x="6553200" y="6248400"/>
            <a:ext cx="2133600" cy="476250"/>
          </a:xfrm>
        </p:spPr>
        <p:txBody>
          <a:bodyPr/>
          <a:lstStyle>
            <a:lvl1pPr>
              <a:defRPr/>
            </a:lvl1pPr>
          </a:lstStyle>
          <a:p>
            <a:fld id="{48E143DE-57B3-487C-9100-0B3FD81F71D2}" type="slidenum">
              <a:rPr lang="cs-CZ" altLang="cs-CZ"/>
              <a:pPr/>
              <a:t>‹#›</a:t>
            </a:fld>
            <a:endParaRPr lang="cs-CZ" altLang="cs-CZ"/>
          </a:p>
        </p:txBody>
      </p:sp>
      <p:sp>
        <p:nvSpPr>
          <p:cNvPr id="8" name="Zástupný symbol pro zápatí 7">
            <a:extLst>
              <a:ext uri="{FF2B5EF4-FFF2-40B4-BE49-F238E27FC236}">
                <a16:creationId xmlns:a16="http://schemas.microsoft.com/office/drawing/2014/main" id="{0292B319-19F4-4F99-83EC-29F5D75E5E57}"/>
              </a:ext>
            </a:extLst>
          </p:cNvPr>
          <p:cNvSpPr>
            <a:spLocks noGrp="1"/>
          </p:cNvSpPr>
          <p:nvPr>
            <p:ph type="ftr" sz="quarter" idx="12"/>
          </p:nvPr>
        </p:nvSpPr>
        <p:spPr>
          <a:xfrm>
            <a:off x="3124200" y="6248400"/>
            <a:ext cx="2895600" cy="476250"/>
          </a:xfrm>
        </p:spPr>
        <p:txBody>
          <a:bodyPr/>
          <a:lstStyle>
            <a:lvl1pPr>
              <a:defRPr/>
            </a:lvl1pPr>
          </a:lstStyle>
          <a:p>
            <a:pPr>
              <a:defRPr/>
            </a:pPr>
            <a:endParaRPr lang="cs-CZ"/>
          </a:p>
        </p:txBody>
      </p:sp>
    </p:spTree>
    <p:extLst>
      <p:ext uri="{BB962C8B-B14F-4D97-AF65-F5344CB8AC3E}">
        <p14:creationId xmlns:p14="http://schemas.microsoft.com/office/powerpoint/2010/main" val="1213607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413D1B-C279-48D6-A958-45D3FC2CCF24}"/>
              </a:ext>
            </a:extLst>
          </p:cNvPr>
          <p:cNvSpPr>
            <a:spLocks noGrp="1"/>
          </p:cNvSpPr>
          <p:nvPr>
            <p:ph type="title"/>
          </p:nvPr>
        </p:nvSpPr>
        <p:spPr>
          <a:xfrm>
            <a:off x="456481" y="273629"/>
            <a:ext cx="8226720" cy="1143480"/>
          </a:xfrm>
        </p:spPr>
        <p:txBody>
          <a:bodyPr/>
          <a:lstStyle/>
          <a:p>
            <a:r>
              <a:rPr lang="cs-CZ"/>
              <a:t>Kliknutím lze upravit styl.</a:t>
            </a:r>
          </a:p>
        </p:txBody>
      </p:sp>
      <p:sp>
        <p:nvSpPr>
          <p:cNvPr id="3" name="Zástupný symbol pro datum 2">
            <a:extLst>
              <a:ext uri="{FF2B5EF4-FFF2-40B4-BE49-F238E27FC236}">
                <a16:creationId xmlns:a16="http://schemas.microsoft.com/office/drawing/2014/main" id="{B730A84F-16E4-43C2-BA75-E2958549FF6E}"/>
              </a:ext>
            </a:extLst>
          </p:cNvPr>
          <p:cNvSpPr>
            <a:spLocks noGrp="1"/>
          </p:cNvSpPr>
          <p:nvPr>
            <p:ph type="dt" idx="10"/>
          </p:nvPr>
        </p:nvSpPr>
        <p:spPr>
          <a:xfrm>
            <a:off x="456481" y="6247376"/>
            <a:ext cx="2128320" cy="470930"/>
          </a:xfrm>
        </p:spPr>
        <p:txBody>
          <a:bodyPr/>
          <a:lstStyle>
            <a:lvl1pPr>
              <a:defRPr/>
            </a:lvl1pPr>
          </a:lstStyle>
          <a:p>
            <a:endParaRPr lang="cs-CZ" altLang="cs-CZ"/>
          </a:p>
        </p:txBody>
      </p:sp>
      <p:sp>
        <p:nvSpPr>
          <p:cNvPr id="4" name="Zástupný symbol pro zápatí 3">
            <a:extLst>
              <a:ext uri="{FF2B5EF4-FFF2-40B4-BE49-F238E27FC236}">
                <a16:creationId xmlns:a16="http://schemas.microsoft.com/office/drawing/2014/main" id="{49EB53C7-4BA6-41C3-826F-A1D2927E075C}"/>
              </a:ext>
            </a:extLst>
          </p:cNvPr>
          <p:cNvSpPr>
            <a:spLocks noGrp="1"/>
          </p:cNvSpPr>
          <p:nvPr>
            <p:ph type="ftr" idx="11"/>
          </p:nvPr>
        </p:nvSpPr>
        <p:spPr>
          <a:xfrm>
            <a:off x="3127680" y="6247376"/>
            <a:ext cx="2897280" cy="470930"/>
          </a:xfrm>
        </p:spPr>
        <p:txBody>
          <a:bodyPr/>
          <a:lstStyle>
            <a:lvl1pPr>
              <a:defRPr/>
            </a:lvl1pPr>
          </a:lstStyle>
          <a:p>
            <a:endParaRPr lang="cs-CZ" altLang="cs-CZ"/>
          </a:p>
        </p:txBody>
      </p:sp>
      <p:sp>
        <p:nvSpPr>
          <p:cNvPr id="5" name="Zástupný symbol pro číslo snímku 4">
            <a:extLst>
              <a:ext uri="{FF2B5EF4-FFF2-40B4-BE49-F238E27FC236}">
                <a16:creationId xmlns:a16="http://schemas.microsoft.com/office/drawing/2014/main" id="{F22F5129-7D2A-49FA-A6EA-9E18C8753B5C}"/>
              </a:ext>
            </a:extLst>
          </p:cNvPr>
          <p:cNvSpPr>
            <a:spLocks noGrp="1"/>
          </p:cNvSpPr>
          <p:nvPr>
            <p:ph type="sldNum" idx="12"/>
          </p:nvPr>
        </p:nvSpPr>
        <p:spPr>
          <a:xfrm>
            <a:off x="6556321" y="6247376"/>
            <a:ext cx="2128320" cy="470930"/>
          </a:xfrm>
        </p:spPr>
        <p:txBody>
          <a:bodyPr/>
          <a:lstStyle>
            <a:lvl1pPr>
              <a:defRPr/>
            </a:lvl1pPr>
          </a:lstStyle>
          <a:p>
            <a:fld id="{B1D884AD-590E-45E6-A330-DCCFA2A0B2EB}" type="slidenum">
              <a:rPr lang="cs-CZ" altLang="cs-CZ"/>
              <a:pPr/>
              <a:t>‹#›</a:t>
            </a:fld>
            <a:endParaRPr lang="cs-CZ" altLang="cs-CZ"/>
          </a:p>
        </p:txBody>
      </p:sp>
    </p:spTree>
    <p:extLst>
      <p:ext uri="{BB962C8B-B14F-4D97-AF65-F5344CB8AC3E}">
        <p14:creationId xmlns:p14="http://schemas.microsoft.com/office/powerpoint/2010/main" val="2773239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ED803D1-34DC-49EE-85F4-F15CD824115E}" type="datetimeFigureOut">
              <a:rPr lang="cs-CZ" smtClean="0"/>
              <a:t>09.10.2023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455055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DED803D1-34DC-49EE-85F4-F15CD824115E}" type="datetimeFigureOut">
              <a:rPr lang="cs-CZ" smtClean="0"/>
              <a:t>09.10.2023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1341924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DED803D1-34DC-49EE-85F4-F15CD824115E}" type="datetimeFigureOut">
              <a:rPr lang="cs-CZ" smtClean="0"/>
              <a:t>09.10.2023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2948025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DED803D1-34DC-49EE-85F4-F15CD824115E}" type="datetimeFigureOut">
              <a:rPr lang="cs-CZ" smtClean="0"/>
              <a:t>09.10.2023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298116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DED803D1-34DC-49EE-85F4-F15CD824115E}" type="datetimeFigureOut">
              <a:rPr lang="cs-CZ" smtClean="0"/>
              <a:t>09.10.2023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661010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803D1-34DC-49EE-85F4-F15CD824115E}" type="datetimeFigureOut">
              <a:rPr lang="cs-CZ" smtClean="0"/>
              <a:t>09.10.2023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369981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DED803D1-34DC-49EE-85F4-F15CD824115E}" type="datetimeFigureOut">
              <a:rPr lang="cs-CZ" smtClean="0"/>
              <a:t>09.10.2023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2783558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DED803D1-34DC-49EE-85F4-F15CD824115E}" type="datetimeFigureOut">
              <a:rPr lang="cs-CZ" smtClean="0"/>
              <a:t>09.10.2023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D3F0796-BAC0-444A-A972-07C7363C3C41}" type="slidenum">
              <a:rPr lang="cs-CZ" smtClean="0"/>
              <a:t>‹#›</a:t>
            </a:fld>
            <a:endParaRPr lang="cs-CZ"/>
          </a:p>
        </p:txBody>
      </p:sp>
    </p:spTree>
    <p:extLst>
      <p:ext uri="{BB962C8B-B14F-4D97-AF65-F5344CB8AC3E}">
        <p14:creationId xmlns:p14="http://schemas.microsoft.com/office/powerpoint/2010/main" val="3755100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803D1-34DC-49EE-85F4-F15CD824115E}" type="datetimeFigureOut">
              <a:rPr lang="cs-CZ" smtClean="0"/>
              <a:t>09.10.2023</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F0796-BAC0-444A-A972-07C7363C3C41}" type="slidenum">
              <a:rPr lang="cs-CZ" smtClean="0"/>
              <a:t>‹#›</a:t>
            </a:fld>
            <a:endParaRPr lang="cs-CZ"/>
          </a:p>
        </p:txBody>
      </p:sp>
    </p:spTree>
    <p:extLst>
      <p:ext uri="{BB962C8B-B14F-4D97-AF65-F5344CB8AC3E}">
        <p14:creationId xmlns:p14="http://schemas.microsoft.com/office/powerpoint/2010/main" val="2478624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20.wmf"/><Relationship Id="rId7" Type="http://schemas.openxmlformats.org/officeDocument/2006/relationships/image" Target="../media/image22.wmf"/><Relationship Id="rId2" Type="http://schemas.openxmlformats.org/officeDocument/2006/relationships/oleObject" Target="../embeddings/oleObject4.bin"/><Relationship Id="rId1" Type="http://schemas.openxmlformats.org/officeDocument/2006/relationships/slideLayout" Target="../slideLayouts/slideLayout6.xml"/><Relationship Id="rId6" Type="http://schemas.openxmlformats.org/officeDocument/2006/relationships/oleObject" Target="../embeddings/oleObject6.bin"/><Relationship Id="rId5" Type="http://schemas.openxmlformats.org/officeDocument/2006/relationships/image" Target="../media/image21.wmf"/><Relationship Id="rId4" Type="http://schemas.openxmlformats.org/officeDocument/2006/relationships/oleObject" Target="../embeddings/oleObject5.bin"/><Relationship Id="rId9" Type="http://schemas.openxmlformats.org/officeDocument/2006/relationships/image" Target="../media/image23.wmf"/></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wmf"/><Relationship Id="rId7" Type="http://schemas.openxmlformats.org/officeDocument/2006/relationships/image" Target="../media/image31.wmf"/><Relationship Id="rId2" Type="http://schemas.openxmlformats.org/officeDocument/2006/relationships/oleObject" Target="../embeddings/oleObject8.bin"/><Relationship Id="rId1" Type="http://schemas.openxmlformats.org/officeDocument/2006/relationships/slideLayout" Target="../slideLayouts/slideLayout13.xml"/><Relationship Id="rId6" Type="http://schemas.openxmlformats.org/officeDocument/2006/relationships/oleObject" Target="../embeddings/oleObject10.bin"/><Relationship Id="rId5" Type="http://schemas.openxmlformats.org/officeDocument/2006/relationships/image" Target="../media/image30.wmf"/><Relationship Id="rId4" Type="http://schemas.openxmlformats.org/officeDocument/2006/relationships/oleObject" Target="../embeddings/oleObject9.bin"/><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oleObject" Target="../embeddings/oleObject11.bin"/><Relationship Id="rId1" Type="http://schemas.openxmlformats.org/officeDocument/2006/relationships/slideLayout" Target="../slideLayouts/slideLayout6.xml"/><Relationship Id="rId5" Type="http://schemas.openxmlformats.org/officeDocument/2006/relationships/image" Target="../media/image45.wmf"/><Relationship Id="rId4" Type="http://schemas.openxmlformats.org/officeDocument/2006/relationships/oleObject" Target="../embeddings/oleObject12.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oleObject" Target="../embeddings/oleObject13.bin"/><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6.xml"/><Relationship Id="rId4" Type="http://schemas.openxmlformats.org/officeDocument/2006/relationships/image" Target="../media/image51.gif"/></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gif"/><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oleObject" Target="../embeddings/oleObject14.bin"/><Relationship Id="rId1" Type="http://schemas.openxmlformats.org/officeDocument/2006/relationships/slideLayout" Target="../slideLayouts/slideLayout2.xml"/><Relationship Id="rId5" Type="http://schemas.openxmlformats.org/officeDocument/2006/relationships/image" Target="../media/image60.wmf"/><Relationship Id="rId4" Type="http://schemas.openxmlformats.org/officeDocument/2006/relationships/oleObject" Target="../embeddings/oleObject15.bin"/></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3.gif"/><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gif"/></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oleObject" Target="../embeddings/oleObject16.bin"/><Relationship Id="rId1" Type="http://schemas.openxmlformats.org/officeDocument/2006/relationships/slideLayout" Target="../slideLayouts/slideLayout6.xml"/><Relationship Id="rId6" Type="http://schemas.openxmlformats.org/officeDocument/2006/relationships/image" Target="../media/image79.jpeg"/><Relationship Id="rId5" Type="http://schemas.openxmlformats.org/officeDocument/2006/relationships/image" Target="../media/image78.wmf"/><Relationship Id="rId4" Type="http://schemas.openxmlformats.org/officeDocument/2006/relationships/oleObject" Target="../embeddings/oleObject17.bin"/></Relationships>
</file>

<file path=ppt/slides/_rels/slide35.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oleObject" Target="../embeddings/oleObject18.bin"/><Relationship Id="rId1" Type="http://schemas.openxmlformats.org/officeDocument/2006/relationships/slideLayout" Target="../slideLayouts/slideLayout6.xml"/><Relationship Id="rId5" Type="http://schemas.openxmlformats.org/officeDocument/2006/relationships/image" Target="../media/image81.wmf"/><Relationship Id="rId4" Type="http://schemas.openxmlformats.org/officeDocument/2006/relationships/oleObject" Target="../embeddings/oleObject19.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image" Target="../media/image83.png"/><Relationship Id="rId7" Type="http://schemas.openxmlformats.org/officeDocument/2006/relationships/image" Target="../media/image78.wmf"/><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oleObject" Target="../embeddings/oleObject21.bin"/><Relationship Id="rId5" Type="http://schemas.openxmlformats.org/officeDocument/2006/relationships/image" Target="../media/image84.wmf"/><Relationship Id="rId4" Type="http://schemas.openxmlformats.org/officeDocument/2006/relationships/oleObject" Target="../embeddings/oleObject20.bin"/><Relationship Id="rId9" Type="http://schemas.openxmlformats.org/officeDocument/2006/relationships/image" Target="../media/image85.wmf"/></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gif"/><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oleObject" Target="../embeddings/oleObject1.bin"/><Relationship Id="rId1" Type="http://schemas.openxmlformats.org/officeDocument/2006/relationships/slideLayout" Target="../slideLayouts/slideLayout6.xml"/><Relationship Id="rId5" Type="http://schemas.openxmlformats.org/officeDocument/2006/relationships/image" Target="../media/image4.w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oleObject" Target="../embeddings/oleObject23.bin"/><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12.xml"/><Relationship Id="rId4" Type="http://schemas.openxmlformats.org/officeDocument/2006/relationships/image" Target="../media/image103.jpeg"/></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jpg"/><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12.xml"/><Relationship Id="rId5" Type="http://schemas.openxmlformats.org/officeDocument/2006/relationships/image" Target="../media/image111.jpeg"/><Relationship Id="rId4" Type="http://schemas.openxmlformats.org/officeDocument/2006/relationships/image" Target="../media/image11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jpeg"/></Relationships>
</file>

<file path=ppt/slides/_rels/slide5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gif"/><Relationship Id="rId1" Type="http://schemas.openxmlformats.org/officeDocument/2006/relationships/slideLayout" Target="../slideLayouts/slideLayout2.xml"/><Relationship Id="rId4" Type="http://schemas.openxmlformats.org/officeDocument/2006/relationships/image" Target="../media/image123.svg"/></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svg"/></Relationships>
</file>

<file path=ppt/slides/_rels/slide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6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140.png"/></Relationships>
</file>

<file path=ppt/slides/_rels/slide6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8" Type="http://schemas.openxmlformats.org/officeDocument/2006/relationships/image" Target="../media/image152.sv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50.gif"/><Relationship Id="rId5" Type="http://schemas.openxmlformats.org/officeDocument/2006/relationships/image" Target="../media/image149.svg"/><Relationship Id="rId10" Type="http://schemas.openxmlformats.org/officeDocument/2006/relationships/image" Target="../media/image154.svg"/><Relationship Id="rId4" Type="http://schemas.openxmlformats.org/officeDocument/2006/relationships/image" Target="../media/image148.png"/><Relationship Id="rId9" Type="http://schemas.openxmlformats.org/officeDocument/2006/relationships/image" Target="../media/image153.png"/></Relationships>
</file>

<file path=ppt/slides/_rels/slide68.xml.rels><?xml version="1.0" encoding="UTF-8" standalone="yes"?>
<Relationships xmlns="http://schemas.openxmlformats.org/package/2006/relationships"><Relationship Id="rId3" Type="http://schemas.openxmlformats.org/officeDocument/2006/relationships/image" Target="../media/image156.svg"/><Relationship Id="rId7" Type="http://schemas.openxmlformats.org/officeDocument/2006/relationships/image" Target="../media/image160.svg"/><Relationship Id="rId2" Type="http://schemas.openxmlformats.org/officeDocument/2006/relationships/image" Target="../media/image155.png"/><Relationship Id="rId1" Type="http://schemas.openxmlformats.org/officeDocument/2006/relationships/slideLayout" Target="../slideLayouts/slideLayout14.xml"/><Relationship Id="rId6" Type="http://schemas.openxmlformats.org/officeDocument/2006/relationships/image" Target="../media/image159.png"/><Relationship Id="rId5" Type="http://schemas.openxmlformats.org/officeDocument/2006/relationships/image" Target="../media/image158.svg"/><Relationship Id="rId4" Type="http://schemas.openxmlformats.org/officeDocument/2006/relationships/image" Target="../media/image157.png"/></Relationships>
</file>

<file path=ppt/slides/_rels/slide69.xml.rels><?xml version="1.0" encoding="UTF-8" standalone="yes"?>
<Relationships xmlns="http://schemas.openxmlformats.org/package/2006/relationships"><Relationship Id="rId3" Type="http://schemas.openxmlformats.org/officeDocument/2006/relationships/image" Target="../media/image162.sv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14.xml"/><Relationship Id="rId6" Type="http://schemas.openxmlformats.org/officeDocument/2006/relationships/image" Target="../media/image165.jpeg"/><Relationship Id="rId5" Type="http://schemas.openxmlformats.org/officeDocument/2006/relationships/image" Target="../media/image164.svg"/><Relationship Id="rId4" Type="http://schemas.openxmlformats.org/officeDocument/2006/relationships/image" Target="../media/image163.png"/></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3.bin"/><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168.svg"/><Relationship Id="rId2" Type="http://schemas.openxmlformats.org/officeDocument/2006/relationships/image" Target="../media/image167.png"/><Relationship Id="rId1" Type="http://schemas.openxmlformats.org/officeDocument/2006/relationships/slideLayout" Target="../slideLayouts/slideLayout14.xml"/><Relationship Id="rId4" Type="http://schemas.openxmlformats.org/officeDocument/2006/relationships/image" Target="../media/image169.png"/></Relationships>
</file>

<file path=ppt/slides/_rels/slide71.xml.rels><?xml version="1.0" encoding="UTF-8" standalone="yes"?>
<Relationships xmlns="http://schemas.openxmlformats.org/package/2006/relationships"><Relationship Id="rId3" Type="http://schemas.openxmlformats.org/officeDocument/2006/relationships/image" Target="../media/image171.svg"/><Relationship Id="rId2" Type="http://schemas.openxmlformats.org/officeDocument/2006/relationships/image" Target="../media/image170.png"/><Relationship Id="rId1" Type="http://schemas.openxmlformats.org/officeDocument/2006/relationships/slideLayout" Target="../slideLayouts/slideLayout14.xml"/><Relationship Id="rId4" Type="http://schemas.openxmlformats.org/officeDocument/2006/relationships/image" Target="../media/image172.jpeg"/></Relationships>
</file>

<file path=ppt/slides/_rels/slide7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14.xml"/><Relationship Id="rId5" Type="http://schemas.openxmlformats.org/officeDocument/2006/relationships/image" Target="../media/image179.jpeg"/><Relationship Id="rId4" Type="http://schemas.openxmlformats.org/officeDocument/2006/relationships/image" Target="../media/image178.jpeg"/></Relationships>
</file>

<file path=ppt/slides/_rels/slide7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svg"/><Relationship Id="rId7" Type="http://schemas.openxmlformats.org/officeDocument/2006/relationships/image" Target="../media/image186.svg"/><Relationship Id="rId2" Type="http://schemas.openxmlformats.org/officeDocument/2006/relationships/image" Target="../media/image181.png"/><Relationship Id="rId1" Type="http://schemas.openxmlformats.org/officeDocument/2006/relationships/slideLayout" Target="../slideLayouts/slideLayout14.xml"/><Relationship Id="rId6" Type="http://schemas.openxmlformats.org/officeDocument/2006/relationships/image" Target="../media/image185.png"/><Relationship Id="rId5" Type="http://schemas.openxmlformats.org/officeDocument/2006/relationships/image" Target="../media/image184.svg"/><Relationship Id="rId4" Type="http://schemas.openxmlformats.org/officeDocument/2006/relationships/image" Target="../media/image183.png"/><Relationship Id="rId9" Type="http://schemas.openxmlformats.org/officeDocument/2006/relationships/image" Target="../media/image188.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190.svg"/><Relationship Id="rId2" Type="http://schemas.openxmlformats.org/officeDocument/2006/relationships/image" Target="../media/image189.png"/><Relationship Id="rId1" Type="http://schemas.openxmlformats.org/officeDocument/2006/relationships/slideLayout" Target="../slideLayouts/slideLayout14.xml"/><Relationship Id="rId4" Type="http://schemas.openxmlformats.org/officeDocument/2006/relationships/image" Target="../media/image191.png"/></Relationships>
</file>

<file path=ppt/slides/_rels/slide81.xml.rels><?xml version="1.0" encoding="UTF-8" standalone="yes"?>
<Relationships xmlns="http://schemas.openxmlformats.org/package/2006/relationships"><Relationship Id="rId2" Type="http://schemas.openxmlformats.org/officeDocument/2006/relationships/image" Target="../media/image192.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1F2D2B-DDF1-41C6-A6AF-055CABA15BBF}"/>
              </a:ext>
            </a:extLst>
          </p:cNvPr>
          <p:cNvSpPr>
            <a:spLocks noGrp="1"/>
          </p:cNvSpPr>
          <p:nvPr>
            <p:ph type="title"/>
          </p:nvPr>
        </p:nvSpPr>
        <p:spPr>
          <a:xfrm>
            <a:off x="731286" y="177039"/>
            <a:ext cx="7886700" cy="1325563"/>
          </a:xfrm>
        </p:spPr>
        <p:txBody>
          <a:bodyPr>
            <a:normAutofit/>
          </a:bodyPr>
          <a:lstStyle/>
          <a:p>
            <a:pPr algn="ctr"/>
            <a:r>
              <a:rPr lang="cs-CZ" altLang="cs-CZ" sz="5400" b="1" dirty="0">
                <a:latin typeface="+mn-lt"/>
              </a:rPr>
              <a:t>Dynamika</a:t>
            </a:r>
            <a:endParaRPr lang="cs-CZ" sz="5400" dirty="0"/>
          </a:p>
        </p:txBody>
      </p:sp>
      <p:pic>
        <p:nvPicPr>
          <p:cNvPr id="1026" name="Picture 2" descr="Form Follows Emotion">
            <a:extLst>
              <a:ext uri="{FF2B5EF4-FFF2-40B4-BE49-F238E27FC236}">
                <a16:creationId xmlns:a16="http://schemas.microsoft.com/office/drawing/2014/main" id="{C93D247F-1A2D-E9BD-F257-6CDAC5CEF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886" y="1956708"/>
            <a:ext cx="6667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814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6DA8A8B-46CC-47E5-9271-BB85B3DCA88D}"/>
              </a:ext>
            </a:extLst>
          </p:cNvPr>
          <p:cNvSpPr txBox="1"/>
          <p:nvPr/>
        </p:nvSpPr>
        <p:spPr>
          <a:xfrm>
            <a:off x="89382" y="780164"/>
            <a:ext cx="8772525" cy="4832092"/>
          </a:xfrm>
          <a:prstGeom prst="rect">
            <a:avLst/>
          </a:prstGeom>
          <a:noFill/>
        </p:spPr>
        <p:txBody>
          <a:bodyPr wrap="square">
            <a:spAutoFit/>
          </a:bodyPr>
          <a:lstStyle/>
          <a:p>
            <a:pPr algn="just"/>
            <a:r>
              <a:rPr lang="cs-CZ" sz="2000" dirty="0"/>
              <a:t>Naloženou loď táhnou kanálem 2 tahače, jedoucí po obou březích kanálu. Určete velikost síly odporu vody, jestliže tažná lana jsou napínána stejnou silou o velikosti 3000 N a úhel mezi nimi je 60°. Loď se pohybuje rovnoměrným přímočarým pohybem.  </a:t>
            </a:r>
          </a:p>
          <a:p>
            <a:pPr algn="just"/>
            <a:endParaRPr lang="cs-CZ" sz="800" dirty="0"/>
          </a:p>
          <a:p>
            <a:r>
              <a:rPr lang="cs-CZ" sz="2000" dirty="0"/>
              <a:t>F = 3000 N</a:t>
            </a:r>
          </a:p>
          <a:p>
            <a:r>
              <a:rPr lang="el-GR" sz="2000" dirty="0"/>
              <a:t>α</a:t>
            </a:r>
            <a:r>
              <a:rPr lang="cs-CZ" sz="2000" dirty="0"/>
              <a:t> = 60°</a:t>
            </a:r>
          </a:p>
          <a:p>
            <a:r>
              <a:rPr lang="cs-CZ" sz="2000" dirty="0"/>
              <a:t>R = ?</a:t>
            </a:r>
          </a:p>
          <a:p>
            <a:endParaRPr lang="cs-CZ" sz="2000" dirty="0"/>
          </a:p>
          <a:p>
            <a:endParaRPr lang="cs-CZ" sz="2000" dirty="0"/>
          </a:p>
          <a:p>
            <a:r>
              <a:rPr lang="cs-CZ" sz="2000" dirty="0"/>
              <a:t>Protože je to rovnoměrný pohyb, součet složek sil ve směru pohybu = odporová síla.</a:t>
            </a:r>
            <a:endParaRPr lang="en-US" sz="2000" dirty="0"/>
          </a:p>
          <a:p>
            <a:endParaRPr lang="cs-CZ" sz="2000" dirty="0"/>
          </a:p>
          <a:p>
            <a:endParaRPr lang="en-US" sz="2000" dirty="0"/>
          </a:p>
          <a:p>
            <a:endParaRPr lang="en-US" sz="2000" dirty="0"/>
          </a:p>
          <a:p>
            <a:r>
              <a:rPr lang="cs-CZ" sz="2000" dirty="0"/>
              <a:t> </a:t>
            </a:r>
          </a:p>
        </p:txBody>
      </p:sp>
      <p:pic>
        <p:nvPicPr>
          <p:cNvPr id="1030" name="Picture 6" descr="$R=2F\cos30^o=2F\frac{\sqrt3}2=\sqrt3 F=5196\ N$">
            <a:extLst>
              <a:ext uri="{FF2B5EF4-FFF2-40B4-BE49-F238E27FC236}">
                <a16:creationId xmlns:a16="http://schemas.microsoft.com/office/drawing/2014/main" id="{05217427-7114-48D9-9D9D-DC5868A51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608" y="4318125"/>
            <a:ext cx="4391819" cy="52024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D33A311A-2667-4950-AE2C-6DEE00A5757A}"/>
              </a:ext>
            </a:extLst>
          </p:cNvPr>
          <p:cNvSpPr txBox="1"/>
          <p:nvPr/>
        </p:nvSpPr>
        <p:spPr>
          <a:xfrm>
            <a:off x="185736" y="318499"/>
            <a:ext cx="1072730" cy="461665"/>
          </a:xfrm>
          <a:prstGeom prst="rect">
            <a:avLst/>
          </a:prstGeom>
          <a:noFill/>
        </p:spPr>
        <p:txBody>
          <a:bodyPr wrap="none" rtlCol="0">
            <a:spAutoFit/>
          </a:bodyPr>
          <a:lstStyle/>
          <a:p>
            <a:r>
              <a:rPr lang="cs-CZ" sz="2400" b="1" dirty="0"/>
              <a:t>Příklad</a:t>
            </a:r>
          </a:p>
        </p:txBody>
      </p:sp>
      <p:grpSp>
        <p:nvGrpSpPr>
          <p:cNvPr id="18" name="Skupina 17">
            <a:extLst>
              <a:ext uri="{FF2B5EF4-FFF2-40B4-BE49-F238E27FC236}">
                <a16:creationId xmlns:a16="http://schemas.microsoft.com/office/drawing/2014/main" id="{EFCFF9A1-FAD0-4094-B730-CA8FDF64BFB0}"/>
              </a:ext>
            </a:extLst>
          </p:cNvPr>
          <p:cNvGrpSpPr/>
          <p:nvPr/>
        </p:nvGrpSpPr>
        <p:grpSpPr>
          <a:xfrm>
            <a:off x="2576212" y="2156735"/>
            <a:ext cx="3418795" cy="1119879"/>
            <a:chOff x="4157662" y="1888288"/>
            <a:chExt cx="3418795" cy="1119879"/>
          </a:xfrm>
        </p:grpSpPr>
        <p:sp>
          <p:nvSpPr>
            <p:cNvPr id="3" name="Obdélník 2">
              <a:extLst>
                <a:ext uri="{FF2B5EF4-FFF2-40B4-BE49-F238E27FC236}">
                  <a16:creationId xmlns:a16="http://schemas.microsoft.com/office/drawing/2014/main" id="{3D7A8DED-BBC4-48DE-986C-ED0E8717FD14}"/>
                </a:ext>
              </a:extLst>
            </p:cNvPr>
            <p:cNvSpPr/>
            <p:nvPr/>
          </p:nvSpPr>
          <p:spPr>
            <a:xfrm>
              <a:off x="4157662" y="2188106"/>
              <a:ext cx="3418795" cy="5202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a:extLst>
                <a:ext uri="{FF2B5EF4-FFF2-40B4-BE49-F238E27FC236}">
                  <a16:creationId xmlns:a16="http://schemas.microsoft.com/office/drawing/2014/main" id="{8CAEC765-802A-44BC-B41D-693789013C7E}"/>
                </a:ext>
              </a:extLst>
            </p:cNvPr>
            <p:cNvSpPr/>
            <p:nvPr/>
          </p:nvSpPr>
          <p:spPr>
            <a:xfrm>
              <a:off x="4260734" y="2252576"/>
              <a:ext cx="914400" cy="406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se zakulacenými rohy 5">
              <a:extLst>
                <a:ext uri="{FF2B5EF4-FFF2-40B4-BE49-F238E27FC236}">
                  <a16:creationId xmlns:a16="http://schemas.microsoft.com/office/drawing/2014/main" id="{14CADB4F-C512-45A0-A079-6A3143AFD4C2}"/>
                </a:ext>
              </a:extLst>
            </p:cNvPr>
            <p:cNvSpPr/>
            <p:nvPr/>
          </p:nvSpPr>
          <p:spPr>
            <a:xfrm>
              <a:off x="6223928" y="1888288"/>
              <a:ext cx="914400" cy="26049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se zakulacenými rohy 7">
              <a:extLst>
                <a:ext uri="{FF2B5EF4-FFF2-40B4-BE49-F238E27FC236}">
                  <a16:creationId xmlns:a16="http://schemas.microsoft.com/office/drawing/2014/main" id="{8AE73FA5-A264-4348-93DC-CB6431CC5BC1}"/>
                </a:ext>
              </a:extLst>
            </p:cNvPr>
            <p:cNvSpPr/>
            <p:nvPr/>
          </p:nvSpPr>
          <p:spPr>
            <a:xfrm>
              <a:off x="6293357" y="2747677"/>
              <a:ext cx="914400" cy="26049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 name="Přímá spojnice 10">
              <a:extLst>
                <a:ext uri="{FF2B5EF4-FFF2-40B4-BE49-F238E27FC236}">
                  <a16:creationId xmlns:a16="http://schemas.microsoft.com/office/drawing/2014/main" id="{C333F961-CD68-43B7-AE02-075FE96C75E1}"/>
                </a:ext>
              </a:extLst>
            </p:cNvPr>
            <p:cNvCxnSpPr>
              <a:cxnSpLocks/>
              <a:stCxn id="4" idx="3"/>
              <a:endCxn id="6" idx="1"/>
            </p:cNvCxnSpPr>
            <p:nvPr/>
          </p:nvCxnSpPr>
          <p:spPr>
            <a:xfrm flipV="1">
              <a:off x="5175134" y="2018533"/>
              <a:ext cx="1048794" cy="4372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Přímá spojnice 13">
              <a:extLst>
                <a:ext uri="{FF2B5EF4-FFF2-40B4-BE49-F238E27FC236}">
                  <a16:creationId xmlns:a16="http://schemas.microsoft.com/office/drawing/2014/main" id="{9D958DE5-8252-4397-8C31-CDDE40EFF5E3}"/>
                </a:ext>
              </a:extLst>
            </p:cNvPr>
            <p:cNvCxnSpPr>
              <a:cxnSpLocks/>
              <a:stCxn id="4" idx="3"/>
              <a:endCxn id="8" idx="1"/>
            </p:cNvCxnSpPr>
            <p:nvPr/>
          </p:nvCxnSpPr>
          <p:spPr>
            <a:xfrm>
              <a:off x="5175134" y="2455744"/>
              <a:ext cx="1118223" cy="422178"/>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0" name="Obrázek 19">
            <a:extLst>
              <a:ext uri="{FF2B5EF4-FFF2-40B4-BE49-F238E27FC236}">
                <a16:creationId xmlns:a16="http://schemas.microsoft.com/office/drawing/2014/main" id="{9F11D9AC-F35D-4FF1-BB7E-E7BC94773BD6}"/>
              </a:ext>
            </a:extLst>
          </p:cNvPr>
          <p:cNvPicPr>
            <a:picLocks noChangeAspect="1"/>
          </p:cNvPicPr>
          <p:nvPr/>
        </p:nvPicPr>
        <p:blipFill>
          <a:blip r:embed="rId3"/>
          <a:stretch>
            <a:fillRect/>
          </a:stretch>
        </p:blipFill>
        <p:spPr>
          <a:xfrm>
            <a:off x="6567789" y="1994695"/>
            <a:ext cx="2028825" cy="1047750"/>
          </a:xfrm>
          <a:prstGeom prst="rect">
            <a:avLst/>
          </a:prstGeom>
          <a:solidFill>
            <a:schemeClr val="bg1"/>
          </a:solidFill>
        </p:spPr>
      </p:pic>
      <p:sp>
        <p:nvSpPr>
          <p:cNvPr id="21" name="TextovéPole 20">
            <a:extLst>
              <a:ext uri="{FF2B5EF4-FFF2-40B4-BE49-F238E27FC236}">
                <a16:creationId xmlns:a16="http://schemas.microsoft.com/office/drawing/2014/main" id="{A4DEFBE0-7615-4AE9-9E22-B0C386C35BF8}"/>
              </a:ext>
            </a:extLst>
          </p:cNvPr>
          <p:cNvSpPr txBox="1"/>
          <p:nvPr/>
        </p:nvSpPr>
        <p:spPr>
          <a:xfrm>
            <a:off x="7336957" y="2034072"/>
            <a:ext cx="290464" cy="369332"/>
          </a:xfrm>
          <a:prstGeom prst="rect">
            <a:avLst/>
          </a:prstGeom>
          <a:solidFill>
            <a:schemeClr val="bg1"/>
          </a:solidFill>
        </p:spPr>
        <p:txBody>
          <a:bodyPr wrap="none" rtlCol="0">
            <a:spAutoFit/>
          </a:bodyPr>
          <a:lstStyle/>
          <a:p>
            <a:r>
              <a:rPr lang="cs-CZ" b="1" dirty="0"/>
              <a:t>F</a:t>
            </a:r>
          </a:p>
        </p:txBody>
      </p:sp>
      <p:sp>
        <p:nvSpPr>
          <p:cNvPr id="22" name="TextovéPole 21">
            <a:extLst>
              <a:ext uri="{FF2B5EF4-FFF2-40B4-BE49-F238E27FC236}">
                <a16:creationId xmlns:a16="http://schemas.microsoft.com/office/drawing/2014/main" id="{DB2CFDEA-6207-4C3F-B791-BA6D0E11E895}"/>
              </a:ext>
            </a:extLst>
          </p:cNvPr>
          <p:cNvSpPr txBox="1"/>
          <p:nvPr/>
        </p:nvSpPr>
        <p:spPr>
          <a:xfrm>
            <a:off x="7537665" y="2907282"/>
            <a:ext cx="530915" cy="369332"/>
          </a:xfrm>
          <a:prstGeom prst="rect">
            <a:avLst/>
          </a:prstGeom>
          <a:solidFill>
            <a:schemeClr val="bg1"/>
          </a:solidFill>
        </p:spPr>
        <p:txBody>
          <a:bodyPr wrap="none" rtlCol="0">
            <a:spAutoFit/>
          </a:bodyPr>
          <a:lstStyle/>
          <a:p>
            <a:r>
              <a:rPr lang="cs-CZ" b="1" dirty="0"/>
              <a:t>R/2</a:t>
            </a:r>
          </a:p>
        </p:txBody>
      </p:sp>
      <p:pic>
        <p:nvPicPr>
          <p:cNvPr id="7" name="Picture 4">
            <a:extLst>
              <a:ext uri="{FF2B5EF4-FFF2-40B4-BE49-F238E27FC236}">
                <a16:creationId xmlns:a16="http://schemas.microsoft.com/office/drawing/2014/main" id="{76C990ED-7E29-426F-8797-083065440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0134" y="5305836"/>
            <a:ext cx="3790950"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953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38ED790E-1091-4122-B306-C0B73B6E51C2}"/>
              </a:ext>
            </a:extLst>
          </p:cNvPr>
          <p:cNvSpPr>
            <a:spLocks noGrp="1" noRot="1" noChangeArrowheads="1"/>
          </p:cNvSpPr>
          <p:nvPr>
            <p:ph type="title"/>
          </p:nvPr>
        </p:nvSpPr>
        <p:spPr>
          <a:xfrm>
            <a:off x="361950" y="155576"/>
            <a:ext cx="8162925" cy="749299"/>
          </a:xfrm>
        </p:spPr>
        <p:txBody>
          <a:bodyPr>
            <a:normAutofit/>
          </a:bodyPr>
          <a:lstStyle/>
          <a:p>
            <a:r>
              <a:rPr lang="cs-CZ" altLang="cs-CZ" sz="2800" b="1" dirty="0">
                <a:latin typeface="+mn-lt"/>
              </a:rPr>
              <a:t>První Newtonův pohybový zákon - zákon setrvačnosti</a:t>
            </a:r>
          </a:p>
        </p:txBody>
      </p:sp>
      <p:sp>
        <p:nvSpPr>
          <p:cNvPr id="51203" name="Rectangle 3">
            <a:extLst>
              <a:ext uri="{FF2B5EF4-FFF2-40B4-BE49-F238E27FC236}">
                <a16:creationId xmlns:a16="http://schemas.microsoft.com/office/drawing/2014/main" id="{6934DF44-ADE2-4457-BFD5-FBCC9AFC8F85}"/>
              </a:ext>
            </a:extLst>
          </p:cNvPr>
          <p:cNvSpPr>
            <a:spLocks noGrp="1" noChangeArrowheads="1"/>
          </p:cNvSpPr>
          <p:nvPr>
            <p:ph type="body" idx="1"/>
          </p:nvPr>
        </p:nvSpPr>
        <p:spPr>
          <a:xfrm>
            <a:off x="157162" y="1114425"/>
            <a:ext cx="8829675" cy="4937125"/>
          </a:xfrm>
        </p:spPr>
        <p:txBody>
          <a:bodyPr>
            <a:normAutofit/>
          </a:bodyPr>
          <a:lstStyle/>
          <a:p>
            <a:pPr marL="0" indent="0" algn="just">
              <a:buNone/>
            </a:pPr>
            <a:r>
              <a:rPr lang="cs-CZ" altLang="cs-CZ" sz="2000" b="1" dirty="0"/>
              <a:t>Každé těleso setrvává v relativním klidu nebo v rovnoměrném přímočarém pohybu, dokud není přinuceno silovým působením jiných těles tento stav změnit.</a:t>
            </a:r>
          </a:p>
          <a:p>
            <a:pPr marL="0" indent="0" algn="just">
              <a:buNone/>
            </a:pPr>
            <a:endParaRPr lang="cs-CZ" altLang="cs-CZ" sz="2000" dirty="0">
              <a:solidFill>
                <a:schemeClr val="tx1"/>
              </a:solidFill>
            </a:endParaRPr>
          </a:p>
          <a:p>
            <a:pPr marL="0" indent="0" algn="just">
              <a:buNone/>
            </a:pPr>
            <a:r>
              <a:rPr lang="cs-CZ" altLang="cs-CZ" sz="2000" dirty="0"/>
              <a:t>Vypovídá o chování těles, na která nepůsobí žádná vnější síla. Zákon platí </a:t>
            </a:r>
            <a:r>
              <a:rPr lang="cs-CZ" altLang="cs-CZ" sz="2000" u="sng" dirty="0"/>
              <a:t>pouze v inerciálních vztažných soustavách</a:t>
            </a:r>
            <a:r>
              <a:rPr lang="cs-CZ" altLang="cs-CZ" sz="2000" dirty="0"/>
              <a:t>. </a:t>
            </a:r>
            <a:endParaRPr lang="cs-CZ" altLang="cs-CZ" sz="2000" dirty="0">
              <a:solidFill>
                <a:schemeClr val="tx1"/>
              </a:solidFill>
            </a:endParaRPr>
          </a:p>
          <a:p>
            <a:pPr marL="0" indent="0" algn="just">
              <a:buNone/>
            </a:pPr>
            <a:endParaRPr lang="cs-CZ" altLang="cs-CZ" sz="2000" dirty="0"/>
          </a:p>
          <a:p>
            <a:pPr marL="0" indent="0" algn="just">
              <a:buNone/>
            </a:pPr>
            <a:r>
              <a:rPr lang="cs-CZ" altLang="cs-CZ" sz="2000" dirty="0">
                <a:solidFill>
                  <a:schemeClr val="tx1"/>
                </a:solidFill>
              </a:rPr>
              <a:t>  Podle prvního pohybového zákona je tedy </a:t>
            </a:r>
            <a:r>
              <a:rPr lang="cs-CZ" altLang="cs-CZ" sz="2000" u="sng" dirty="0">
                <a:solidFill>
                  <a:schemeClr val="tx1"/>
                </a:solidFill>
              </a:rPr>
              <a:t>klid a rovnoměrný přímočarý pohyb ekvivalentní</a:t>
            </a:r>
            <a:r>
              <a:rPr lang="cs-CZ" altLang="cs-CZ" sz="2000" dirty="0">
                <a:solidFill>
                  <a:schemeClr val="tx1"/>
                </a:solidFill>
              </a:rPr>
              <a:t>. Oba dva typy pohybů jsou </a:t>
            </a:r>
            <a:r>
              <a:rPr lang="cs-CZ" altLang="cs-CZ" sz="2000" u="sng" dirty="0">
                <a:solidFill>
                  <a:schemeClr val="tx1"/>
                </a:solidFill>
              </a:rPr>
              <a:t>pohyby s nulovým zrychlením</a:t>
            </a:r>
            <a:r>
              <a:rPr lang="cs-CZ" altLang="cs-CZ" sz="2000" dirty="0">
                <a:solidFill>
                  <a:schemeClr val="tx1"/>
                </a:solidFill>
              </a:rPr>
              <a:t>. </a:t>
            </a:r>
          </a:p>
          <a:p>
            <a:pPr marL="0" indent="0">
              <a:buNone/>
            </a:pPr>
            <a:endParaRPr lang="cs-CZ" altLang="cs-CZ" sz="2000" dirty="0"/>
          </a:p>
        </p:txBody>
      </p:sp>
      <p:pic>
        <p:nvPicPr>
          <p:cNvPr id="3" name="Obrázek 2">
            <a:extLst>
              <a:ext uri="{FF2B5EF4-FFF2-40B4-BE49-F238E27FC236}">
                <a16:creationId xmlns:a16="http://schemas.microsoft.com/office/drawing/2014/main" id="{AC49E631-DD93-4B2A-94BB-4BB0B60A5A7C}"/>
              </a:ext>
            </a:extLst>
          </p:cNvPr>
          <p:cNvPicPr>
            <a:picLocks noChangeAspect="1"/>
          </p:cNvPicPr>
          <p:nvPr/>
        </p:nvPicPr>
        <p:blipFill>
          <a:blip r:embed="rId2"/>
          <a:stretch>
            <a:fillRect/>
          </a:stretch>
        </p:blipFill>
        <p:spPr>
          <a:xfrm>
            <a:off x="1682835" y="5029200"/>
            <a:ext cx="5778330" cy="1463674"/>
          </a:xfrm>
          <a:prstGeom prst="rect">
            <a:avLst/>
          </a:prstGeom>
        </p:spPr>
      </p:pic>
    </p:spTree>
    <p:extLst>
      <p:ext uri="{BB962C8B-B14F-4D97-AF65-F5344CB8AC3E}">
        <p14:creationId xmlns:p14="http://schemas.microsoft.com/office/powerpoint/2010/main" val="1027923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81F55F85-2EBC-46AF-9971-DFBF9C8FC80B}"/>
              </a:ext>
            </a:extLst>
          </p:cNvPr>
          <p:cNvSpPr>
            <a:spLocks noGrp="1" noChangeArrowheads="1"/>
          </p:cNvSpPr>
          <p:nvPr>
            <p:ph type="title"/>
          </p:nvPr>
        </p:nvSpPr>
        <p:spPr>
          <a:xfrm>
            <a:off x="314325" y="229394"/>
            <a:ext cx="7886700" cy="599281"/>
          </a:xfrm>
        </p:spPr>
        <p:txBody>
          <a:bodyPr>
            <a:normAutofit/>
          </a:bodyPr>
          <a:lstStyle/>
          <a:p>
            <a:pPr eaLnBrk="1" hangingPunct="1"/>
            <a:r>
              <a:rPr lang="cs-CZ" altLang="cs-CZ" sz="2400" b="1" dirty="0">
                <a:latin typeface="+mn-lt"/>
              </a:rPr>
              <a:t>Hybnost</a:t>
            </a:r>
          </a:p>
        </p:txBody>
      </p:sp>
      <p:sp>
        <p:nvSpPr>
          <p:cNvPr id="13315" name="Text Box 5">
            <a:extLst>
              <a:ext uri="{FF2B5EF4-FFF2-40B4-BE49-F238E27FC236}">
                <a16:creationId xmlns:a16="http://schemas.microsoft.com/office/drawing/2014/main" id="{F1386B9B-ABE1-4F3D-AB85-F71C18388B3B}"/>
              </a:ext>
            </a:extLst>
          </p:cNvPr>
          <p:cNvSpPr txBox="1">
            <a:spLocks noChangeArrowheads="1"/>
          </p:cNvSpPr>
          <p:nvPr/>
        </p:nvSpPr>
        <p:spPr bwMode="auto">
          <a:xfrm>
            <a:off x="180975" y="1113630"/>
            <a:ext cx="871537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cs-CZ" altLang="cs-CZ" sz="2000" dirty="0">
                <a:latin typeface="+mn-lt"/>
              </a:rPr>
              <a:t>Hybnost je vektorová veličina </a:t>
            </a:r>
            <a:r>
              <a:rPr lang="en-US" altLang="cs-CZ" sz="2000" dirty="0">
                <a:latin typeface="+mn-lt"/>
              </a:rPr>
              <a:t>(p, </a:t>
            </a:r>
            <a:r>
              <a:rPr lang="cs-CZ" altLang="cs-CZ" sz="2000" dirty="0">
                <a:latin typeface="+mn-lt"/>
              </a:rPr>
              <a:t>jednotka 1 </a:t>
            </a:r>
            <a:r>
              <a:rPr lang="en-US" altLang="cs-CZ" sz="2000" dirty="0">
                <a:latin typeface="+mn-lt"/>
              </a:rPr>
              <a:t>kg.m.s</a:t>
            </a:r>
            <a:r>
              <a:rPr lang="en-US" altLang="cs-CZ" sz="2000" baseline="30000" dirty="0">
                <a:latin typeface="+mn-lt"/>
              </a:rPr>
              <a:t>-1</a:t>
            </a:r>
            <a:r>
              <a:rPr lang="en-US" altLang="cs-CZ" sz="2000" dirty="0">
                <a:latin typeface="+mn-lt"/>
              </a:rPr>
              <a:t>) </a:t>
            </a:r>
            <a:r>
              <a:rPr lang="cs-CZ" altLang="cs-CZ" sz="2000" dirty="0">
                <a:latin typeface="+mn-lt"/>
              </a:rPr>
              <a:t>charakterizující pohybový stav tělesa - </a:t>
            </a:r>
            <a:r>
              <a:rPr lang="cs-CZ" sz="2000" u="sng" dirty="0">
                <a:latin typeface="+mn-lt"/>
              </a:rPr>
              <a:t>je mírou posuvného pohybu tělesa</a:t>
            </a:r>
            <a:r>
              <a:rPr lang="en-US" altLang="cs-CZ" sz="2000" dirty="0">
                <a:latin typeface="+mn-lt"/>
              </a:rPr>
              <a:t>, </a:t>
            </a:r>
            <a:r>
              <a:rPr lang="cs-CZ" altLang="cs-CZ" sz="2000" dirty="0">
                <a:latin typeface="+mn-lt"/>
              </a:rPr>
              <a:t>je </a:t>
            </a:r>
            <a:r>
              <a:rPr lang="en-US" altLang="cs-CZ" sz="2000" dirty="0" err="1">
                <a:latin typeface="+mn-lt"/>
              </a:rPr>
              <a:t>definovan</a:t>
            </a:r>
            <a:r>
              <a:rPr lang="cs-CZ" altLang="cs-CZ" sz="2000" dirty="0">
                <a:latin typeface="+mn-lt"/>
              </a:rPr>
              <a:t>á</a:t>
            </a:r>
            <a:r>
              <a:rPr lang="en-US" altLang="cs-CZ" sz="2000" dirty="0">
                <a:latin typeface="+mn-lt"/>
              </a:rPr>
              <a:t> </a:t>
            </a:r>
            <a:r>
              <a:rPr lang="cs-CZ" altLang="cs-CZ" sz="2000" dirty="0">
                <a:latin typeface="+mn-lt"/>
              </a:rPr>
              <a:t>jako součin </a:t>
            </a:r>
            <a:r>
              <a:rPr lang="cs-CZ" altLang="cs-CZ" sz="2000" u="sng" dirty="0">
                <a:latin typeface="+mn-lt"/>
              </a:rPr>
              <a:t>hmotnosti</a:t>
            </a:r>
            <a:r>
              <a:rPr lang="cs-CZ" altLang="cs-CZ" sz="2000" dirty="0">
                <a:latin typeface="+mn-lt"/>
              </a:rPr>
              <a:t> a </a:t>
            </a:r>
            <a:r>
              <a:rPr lang="cs-CZ" altLang="cs-CZ" sz="2000" u="sng" dirty="0">
                <a:latin typeface="+mn-lt"/>
              </a:rPr>
              <a:t>okamžité rychlosti</a:t>
            </a:r>
            <a:r>
              <a:rPr lang="cs-CZ" altLang="cs-CZ" sz="2000" dirty="0">
                <a:latin typeface="+mn-lt"/>
              </a:rPr>
              <a:t> hmotného bodu </a:t>
            </a:r>
          </a:p>
          <a:p>
            <a:pPr algn="just">
              <a:spcBef>
                <a:spcPct val="50000"/>
              </a:spcBef>
            </a:pPr>
            <a:endParaRPr lang="cs-CZ" altLang="cs-CZ" sz="2000" dirty="0">
              <a:latin typeface="+mn-lt"/>
            </a:endParaRPr>
          </a:p>
          <a:p>
            <a:pPr algn="just">
              <a:spcBef>
                <a:spcPct val="50000"/>
              </a:spcBef>
            </a:pPr>
            <a:endParaRPr lang="cs-CZ" altLang="cs-CZ" sz="2000" dirty="0">
              <a:latin typeface="+mn-lt"/>
            </a:endParaRPr>
          </a:p>
          <a:p>
            <a:pPr algn="just">
              <a:spcBef>
                <a:spcPct val="50000"/>
              </a:spcBef>
            </a:pPr>
            <a:r>
              <a:rPr lang="cs-CZ" altLang="cs-CZ" sz="2000" dirty="0">
                <a:latin typeface="+mn-lt"/>
              </a:rPr>
              <a:t>Směr vektoru hybnosti je totožný se směrem vektoru okamžité rychlosti.  </a:t>
            </a:r>
          </a:p>
          <a:p>
            <a:pPr algn="just">
              <a:spcBef>
                <a:spcPct val="50000"/>
              </a:spcBef>
            </a:pPr>
            <a:endParaRPr lang="cs-CZ" altLang="cs-CZ" sz="2000" dirty="0">
              <a:latin typeface="+mn-lt"/>
            </a:endParaRPr>
          </a:p>
          <a:p>
            <a:pPr algn="just">
              <a:spcBef>
                <a:spcPct val="50000"/>
              </a:spcBef>
            </a:pPr>
            <a:r>
              <a:rPr lang="cs-CZ" altLang="cs-CZ" sz="2000" dirty="0">
                <a:latin typeface="+mn-lt"/>
              </a:rPr>
              <a:t>Je-li hmotnost tělesa konstantní, je hybnost přímo úměrná rychlosti. Změní-li se rychlost tělesa při konstantní hmotnosti, pak je změna hybnosti dána vztahem:</a:t>
            </a:r>
          </a:p>
          <a:p>
            <a:pPr algn="just" eaLnBrk="1" hangingPunct="1">
              <a:spcBef>
                <a:spcPct val="50000"/>
              </a:spcBef>
            </a:pPr>
            <a:r>
              <a:rPr lang="cs-CZ" altLang="cs-CZ" sz="2000" dirty="0">
                <a:latin typeface="+mn-lt"/>
              </a:rPr>
              <a:t> </a:t>
            </a:r>
          </a:p>
        </p:txBody>
      </p:sp>
      <p:graphicFrame>
        <p:nvGraphicFramePr>
          <p:cNvPr id="2" name="Object 6">
            <a:extLst>
              <a:ext uri="{FF2B5EF4-FFF2-40B4-BE49-F238E27FC236}">
                <a16:creationId xmlns:a16="http://schemas.microsoft.com/office/drawing/2014/main" id="{8AC39A1D-D8B2-4249-A320-797C1C5E0629}"/>
              </a:ext>
            </a:extLst>
          </p:cNvPr>
          <p:cNvGraphicFramePr>
            <a:graphicFrameLocks noChangeAspect="1"/>
          </p:cNvGraphicFramePr>
          <p:nvPr>
            <p:extLst>
              <p:ext uri="{D42A27DB-BD31-4B8C-83A1-F6EECF244321}">
                <p14:modId xmlns:p14="http://schemas.microsoft.com/office/powerpoint/2010/main" val="873017269"/>
              </p:ext>
            </p:extLst>
          </p:nvPr>
        </p:nvGraphicFramePr>
        <p:xfrm>
          <a:off x="1454536" y="2265788"/>
          <a:ext cx="1346446" cy="462756"/>
        </p:xfrm>
        <a:graphic>
          <a:graphicData uri="http://schemas.openxmlformats.org/presentationml/2006/ole">
            <mc:AlternateContent xmlns:mc="http://schemas.openxmlformats.org/markup-compatibility/2006">
              <mc:Choice xmlns:v="urn:schemas-microsoft-com:vml" Requires="v">
                <p:oleObj name="Rovnice" r:id="rId2" imgW="583947" imgH="203112" progId="Equation.3">
                  <p:embed/>
                </p:oleObj>
              </mc:Choice>
              <mc:Fallback>
                <p:oleObj name="Rovnice" r:id="rId2" imgW="583947" imgH="203112" progId="Equation.3">
                  <p:embed/>
                  <p:pic>
                    <p:nvPicPr>
                      <p:cNvPr id="2" name="Object 6">
                        <a:extLst>
                          <a:ext uri="{FF2B5EF4-FFF2-40B4-BE49-F238E27FC236}">
                            <a16:creationId xmlns:a16="http://schemas.microsoft.com/office/drawing/2014/main" id="{8AC39A1D-D8B2-4249-A320-797C1C5E0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536" y="2265788"/>
                        <a:ext cx="1346446" cy="462756"/>
                      </a:xfrm>
                      <a:prstGeom prst="rect">
                        <a:avLst/>
                      </a:prstGeom>
                      <a:noFill/>
                    </p:spPr>
                  </p:pic>
                </p:oleObj>
              </mc:Fallback>
            </mc:AlternateContent>
          </a:graphicData>
        </a:graphic>
      </p:graphicFrame>
      <p:graphicFrame>
        <p:nvGraphicFramePr>
          <p:cNvPr id="13" name="Object 3">
            <a:extLst>
              <a:ext uri="{FF2B5EF4-FFF2-40B4-BE49-F238E27FC236}">
                <a16:creationId xmlns:a16="http://schemas.microsoft.com/office/drawing/2014/main" id="{1063DA73-8BD5-45AA-8AAA-59FF2B4BE2A2}"/>
              </a:ext>
            </a:extLst>
          </p:cNvPr>
          <p:cNvGraphicFramePr>
            <a:graphicFrameLocks noChangeAspect="1"/>
          </p:cNvGraphicFramePr>
          <p:nvPr>
            <p:extLst>
              <p:ext uri="{D42A27DB-BD31-4B8C-83A1-F6EECF244321}">
                <p14:modId xmlns:p14="http://schemas.microsoft.com/office/powerpoint/2010/main" val="147526354"/>
              </p:ext>
            </p:extLst>
          </p:nvPr>
        </p:nvGraphicFramePr>
        <p:xfrm>
          <a:off x="1276982" y="5417393"/>
          <a:ext cx="1524000" cy="426500"/>
        </p:xfrm>
        <a:graphic>
          <a:graphicData uri="http://schemas.openxmlformats.org/presentationml/2006/ole">
            <mc:AlternateContent xmlns:mc="http://schemas.openxmlformats.org/markup-compatibility/2006">
              <mc:Choice xmlns:v="urn:schemas-microsoft-com:vml" Requires="v">
                <p:oleObj name="Rovnice" r:id="rId4" imgW="723600" imgH="203040" progId="Equation.3">
                  <p:embed/>
                </p:oleObj>
              </mc:Choice>
              <mc:Fallback>
                <p:oleObj name="Rovnice" r:id="rId4" imgW="723600" imgH="203040" progId="Equation.3">
                  <p:embed/>
                  <p:pic>
                    <p:nvPicPr>
                      <p:cNvPr id="13" name="Object 3">
                        <a:extLst>
                          <a:ext uri="{FF2B5EF4-FFF2-40B4-BE49-F238E27FC236}">
                            <a16:creationId xmlns:a16="http://schemas.microsoft.com/office/drawing/2014/main" id="{1063DA73-8BD5-45AA-8AAA-59FF2B4BE2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6982" y="5417393"/>
                        <a:ext cx="1524000" cy="426500"/>
                      </a:xfrm>
                      <a:prstGeom prst="rect">
                        <a:avLst/>
                      </a:prstGeom>
                      <a:solidFill>
                        <a:schemeClr val="bg1"/>
                      </a:solidFill>
                      <a:ln>
                        <a:noFill/>
                      </a:ln>
                      <a:effectLst/>
                    </p:spPr>
                  </p:pic>
                </p:oleObj>
              </mc:Fallback>
            </mc:AlternateContent>
          </a:graphicData>
        </a:graphic>
      </p:graphicFrame>
      <p:graphicFrame>
        <p:nvGraphicFramePr>
          <p:cNvPr id="14" name="Object 4">
            <a:extLst>
              <a:ext uri="{FF2B5EF4-FFF2-40B4-BE49-F238E27FC236}">
                <a16:creationId xmlns:a16="http://schemas.microsoft.com/office/drawing/2014/main" id="{1DE14EFC-C949-49DE-8FBE-E1134F253A05}"/>
              </a:ext>
            </a:extLst>
          </p:cNvPr>
          <p:cNvGraphicFramePr>
            <a:graphicFrameLocks noChangeAspect="1"/>
          </p:cNvGraphicFramePr>
          <p:nvPr>
            <p:extLst>
              <p:ext uri="{D42A27DB-BD31-4B8C-83A1-F6EECF244321}">
                <p14:modId xmlns:p14="http://schemas.microsoft.com/office/powerpoint/2010/main" val="3726113573"/>
              </p:ext>
            </p:extLst>
          </p:nvPr>
        </p:nvGraphicFramePr>
        <p:xfrm>
          <a:off x="5602103" y="5897551"/>
          <a:ext cx="1194859" cy="364273"/>
        </p:xfrm>
        <a:graphic>
          <a:graphicData uri="http://schemas.openxmlformats.org/presentationml/2006/ole">
            <mc:AlternateContent xmlns:mc="http://schemas.openxmlformats.org/markup-compatibility/2006">
              <mc:Choice xmlns:v="urn:schemas-microsoft-com:vml" Requires="v">
                <p:oleObj name="Rovnice" r:id="rId6" imgW="583920" imgH="177480" progId="Equation.3">
                  <p:embed/>
                </p:oleObj>
              </mc:Choice>
              <mc:Fallback>
                <p:oleObj name="Rovnice" r:id="rId6" imgW="583920" imgH="177480" progId="Equation.3">
                  <p:embed/>
                  <p:pic>
                    <p:nvPicPr>
                      <p:cNvPr id="14" name="Object 4">
                        <a:extLst>
                          <a:ext uri="{FF2B5EF4-FFF2-40B4-BE49-F238E27FC236}">
                            <a16:creationId xmlns:a16="http://schemas.microsoft.com/office/drawing/2014/main" id="{1DE14EFC-C949-49DE-8FBE-E1134F253A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2103" y="5897551"/>
                        <a:ext cx="1194859" cy="364273"/>
                      </a:xfrm>
                      <a:prstGeom prst="rect">
                        <a:avLst/>
                      </a:prstGeom>
                      <a:solidFill>
                        <a:schemeClr val="bg1"/>
                      </a:solidFill>
                      <a:ln>
                        <a:noFill/>
                      </a:ln>
                      <a:effectLst/>
                    </p:spPr>
                  </p:pic>
                </p:oleObj>
              </mc:Fallback>
            </mc:AlternateContent>
          </a:graphicData>
        </a:graphic>
      </p:graphicFrame>
      <p:graphicFrame>
        <p:nvGraphicFramePr>
          <p:cNvPr id="15" name="Object 5">
            <a:extLst>
              <a:ext uri="{FF2B5EF4-FFF2-40B4-BE49-F238E27FC236}">
                <a16:creationId xmlns:a16="http://schemas.microsoft.com/office/drawing/2014/main" id="{D35E2107-4DA1-4D9E-ACAA-1C862CE7534E}"/>
              </a:ext>
            </a:extLst>
          </p:cNvPr>
          <p:cNvGraphicFramePr>
            <a:graphicFrameLocks noChangeAspect="1"/>
          </p:cNvGraphicFramePr>
          <p:nvPr>
            <p:extLst>
              <p:ext uri="{D42A27DB-BD31-4B8C-83A1-F6EECF244321}">
                <p14:modId xmlns:p14="http://schemas.microsoft.com/office/powerpoint/2010/main" val="1318007789"/>
              </p:ext>
            </p:extLst>
          </p:nvPr>
        </p:nvGraphicFramePr>
        <p:xfrm>
          <a:off x="5166863" y="4930381"/>
          <a:ext cx="2065337" cy="781050"/>
        </p:xfrm>
        <a:graphic>
          <a:graphicData uri="http://schemas.openxmlformats.org/presentationml/2006/ole">
            <mc:AlternateContent xmlns:mc="http://schemas.openxmlformats.org/markup-compatibility/2006">
              <mc:Choice xmlns:v="urn:schemas-microsoft-com:vml" Requires="v">
                <p:oleObj name="Rovnice" r:id="rId8" imgW="1041120" imgH="393480" progId="Equation.3">
                  <p:embed/>
                </p:oleObj>
              </mc:Choice>
              <mc:Fallback>
                <p:oleObj name="Rovnice" r:id="rId8" imgW="1041120" imgH="393480" progId="Equation.3">
                  <p:embed/>
                  <p:pic>
                    <p:nvPicPr>
                      <p:cNvPr id="15" name="Object 5">
                        <a:extLst>
                          <a:ext uri="{FF2B5EF4-FFF2-40B4-BE49-F238E27FC236}">
                            <a16:creationId xmlns:a16="http://schemas.microsoft.com/office/drawing/2014/main" id="{D35E2107-4DA1-4D9E-ACAA-1C862CE753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66863" y="4930381"/>
                        <a:ext cx="2065337" cy="7810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ovéPole 8">
            <a:extLst>
              <a:ext uri="{FF2B5EF4-FFF2-40B4-BE49-F238E27FC236}">
                <a16:creationId xmlns:a16="http://schemas.microsoft.com/office/drawing/2014/main" id="{AEC69C93-1E78-438E-9BD8-BD6C4748E470}"/>
              </a:ext>
            </a:extLst>
          </p:cNvPr>
          <p:cNvSpPr txBox="1"/>
          <p:nvPr/>
        </p:nvSpPr>
        <p:spPr>
          <a:xfrm>
            <a:off x="4348108" y="2265788"/>
            <a:ext cx="4572000" cy="646331"/>
          </a:xfrm>
          <a:prstGeom prst="rect">
            <a:avLst/>
          </a:prstGeom>
          <a:noFill/>
        </p:spPr>
        <p:txBody>
          <a:bodyPr wrap="square">
            <a:spAutoFit/>
          </a:bodyPr>
          <a:lstStyle/>
          <a:p>
            <a:r>
              <a:rPr lang="cs-CZ" b="0" i="0" dirty="0" err="1">
                <a:effectLst/>
              </a:rPr>
              <a:t>d</a:t>
            </a:r>
            <a:r>
              <a:rPr lang="cs-CZ" b="1" i="0" dirty="0" err="1">
                <a:effectLst/>
              </a:rPr>
              <a:t>p</a:t>
            </a:r>
            <a:r>
              <a:rPr lang="cs-CZ" b="1" i="0" dirty="0">
                <a:effectLst/>
              </a:rPr>
              <a:t> </a:t>
            </a:r>
            <a:r>
              <a:rPr lang="cs-CZ" b="0" i="0" dirty="0">
                <a:effectLst/>
              </a:rPr>
              <a:t>= m . </a:t>
            </a:r>
            <a:r>
              <a:rPr lang="cs-CZ" b="0" i="0" dirty="0" err="1">
                <a:effectLst/>
              </a:rPr>
              <a:t>d</a:t>
            </a:r>
            <a:r>
              <a:rPr lang="cs-CZ" b="1" i="0" dirty="0" err="1">
                <a:effectLst/>
              </a:rPr>
              <a:t>v</a:t>
            </a:r>
            <a:r>
              <a:rPr lang="cs-CZ" b="1" i="0" dirty="0">
                <a:effectLst/>
              </a:rPr>
              <a:t> </a:t>
            </a:r>
          </a:p>
          <a:p>
            <a:r>
              <a:rPr lang="cs-CZ" b="0" i="0" dirty="0" err="1">
                <a:effectLst/>
              </a:rPr>
              <a:t>d</a:t>
            </a:r>
            <a:r>
              <a:rPr lang="cs-CZ" b="1" i="0" dirty="0" err="1">
                <a:effectLst/>
              </a:rPr>
              <a:t>p</a:t>
            </a:r>
            <a:r>
              <a:rPr lang="cs-CZ" b="0" i="0" dirty="0">
                <a:effectLst/>
              </a:rPr>
              <a:t>/</a:t>
            </a:r>
            <a:r>
              <a:rPr lang="cs-CZ" b="0" i="0" dirty="0" err="1">
                <a:effectLst/>
              </a:rPr>
              <a:t>dt</a:t>
            </a:r>
            <a:r>
              <a:rPr lang="cs-CZ" b="0" i="0" dirty="0">
                <a:effectLst/>
              </a:rPr>
              <a:t> = m . </a:t>
            </a:r>
            <a:r>
              <a:rPr lang="cs-CZ" b="0" i="0" dirty="0" err="1">
                <a:effectLst/>
              </a:rPr>
              <a:t>d</a:t>
            </a:r>
            <a:r>
              <a:rPr lang="cs-CZ" b="1" i="0" dirty="0" err="1">
                <a:effectLst/>
              </a:rPr>
              <a:t>v</a:t>
            </a:r>
            <a:r>
              <a:rPr lang="cs-CZ" b="0" i="0" dirty="0">
                <a:effectLst/>
              </a:rPr>
              <a:t>/</a:t>
            </a:r>
            <a:r>
              <a:rPr lang="cs-CZ" b="0" i="0" dirty="0" err="1">
                <a:effectLst/>
              </a:rPr>
              <a:t>dt</a:t>
            </a:r>
            <a:r>
              <a:rPr lang="cs-CZ" b="0" i="0" dirty="0">
                <a:effectLst/>
              </a:rPr>
              <a:t> = m </a:t>
            </a:r>
            <a:r>
              <a:rPr lang="cs-CZ" dirty="0"/>
              <a:t>.</a:t>
            </a:r>
            <a:r>
              <a:rPr lang="cs-CZ" b="0" i="0" dirty="0">
                <a:effectLst/>
              </a:rPr>
              <a:t> </a:t>
            </a:r>
            <a:r>
              <a:rPr lang="cs-CZ" b="1" i="0" dirty="0">
                <a:effectLst/>
              </a:rPr>
              <a:t>a</a:t>
            </a:r>
            <a:r>
              <a:rPr lang="cs-CZ" b="0" i="0" dirty="0">
                <a:effectLst/>
              </a:rPr>
              <a:t> = </a:t>
            </a:r>
            <a:r>
              <a:rPr lang="cs-CZ" b="1" i="0" dirty="0">
                <a:effectLst/>
              </a:rPr>
              <a:t>F   </a:t>
            </a:r>
            <a:r>
              <a:rPr lang="cs-CZ" i="0" dirty="0">
                <a:effectLst/>
              </a:rPr>
              <a:t>(síla)</a:t>
            </a:r>
          </a:p>
        </p:txBody>
      </p:sp>
    </p:spTree>
    <p:extLst>
      <p:ext uri="{BB962C8B-B14F-4D97-AF65-F5344CB8AC3E}">
        <p14:creationId xmlns:p14="http://schemas.microsoft.com/office/powerpoint/2010/main" val="333184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6D53D94-EE43-4072-88C9-1A9FAF479DA5}"/>
              </a:ext>
            </a:extLst>
          </p:cNvPr>
          <p:cNvSpPr txBox="1"/>
          <p:nvPr/>
        </p:nvSpPr>
        <p:spPr>
          <a:xfrm>
            <a:off x="202552" y="668376"/>
            <a:ext cx="8543925" cy="707886"/>
          </a:xfrm>
          <a:prstGeom prst="rect">
            <a:avLst/>
          </a:prstGeom>
          <a:noFill/>
        </p:spPr>
        <p:txBody>
          <a:bodyPr wrap="square">
            <a:spAutoFit/>
          </a:bodyPr>
          <a:lstStyle/>
          <a:p>
            <a:pPr algn="just"/>
            <a:r>
              <a:rPr lang="cs-CZ" sz="2000" b="0" i="0" dirty="0">
                <a:solidFill>
                  <a:srgbClr val="404040"/>
                </a:solidFill>
                <a:effectLst/>
              </a:rPr>
              <a:t>Představme si letící tenisový míček a medicinbal. Oba letí rychlostí 30 km∙h</a:t>
            </a:r>
            <a:r>
              <a:rPr lang="cs-CZ" sz="2000" b="0" i="0" baseline="30000" dirty="0">
                <a:solidFill>
                  <a:srgbClr val="404040"/>
                </a:solidFill>
                <a:effectLst/>
              </a:rPr>
              <a:t>−1</a:t>
            </a:r>
            <a:r>
              <a:rPr lang="cs-CZ" sz="2000" b="0" i="0" dirty="0">
                <a:solidFill>
                  <a:srgbClr val="404040"/>
                </a:solidFill>
                <a:effectLst/>
              </a:rPr>
              <a:t>. Tenisák má hmotnost 58 gramů a medicinbal 3 kilogramy.</a:t>
            </a:r>
            <a:endParaRPr lang="cs-CZ" sz="2000" dirty="0"/>
          </a:p>
        </p:txBody>
      </p:sp>
      <p:pic>
        <p:nvPicPr>
          <p:cNvPr id="192514" name="Picture 2" descr="See the source image">
            <a:extLst>
              <a:ext uri="{FF2B5EF4-FFF2-40B4-BE49-F238E27FC236}">
                <a16:creationId xmlns:a16="http://schemas.microsoft.com/office/drawing/2014/main" id="{96AB26FA-17A9-4F8E-B478-17E5EF915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9763" y="1398549"/>
            <a:ext cx="1724025"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92516" name="Picture 4" descr="Image result for tenisovy micek">
            <a:extLst>
              <a:ext uri="{FF2B5EF4-FFF2-40B4-BE49-F238E27FC236}">
                <a16:creationId xmlns:a16="http://schemas.microsoft.com/office/drawing/2014/main" id="{93913BE8-53E4-40FB-9831-7E6BBA6D5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924" y="979450"/>
            <a:ext cx="839839" cy="1281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E2B8149-4CCC-439F-98B8-BE972B7DA289}"/>
              </a:ext>
            </a:extLst>
          </p:cNvPr>
          <p:cNvSpPr txBox="1"/>
          <p:nvPr/>
        </p:nvSpPr>
        <p:spPr>
          <a:xfrm>
            <a:off x="202552" y="1616419"/>
            <a:ext cx="6217372" cy="1323439"/>
          </a:xfrm>
          <a:prstGeom prst="rect">
            <a:avLst/>
          </a:prstGeom>
          <a:noFill/>
        </p:spPr>
        <p:txBody>
          <a:bodyPr wrap="square">
            <a:spAutoFit/>
          </a:bodyPr>
          <a:lstStyle/>
          <a:p>
            <a:pPr algn="just"/>
            <a:r>
              <a:rPr lang="cs-CZ" sz="2000" b="0" i="0" dirty="0">
                <a:solidFill>
                  <a:srgbClr val="404040"/>
                </a:solidFill>
                <a:effectLst/>
              </a:rPr>
              <a:t> Úsilí, které musíme vynaložit na zastavení míče závisí jeho hmotnosti, větší námahu musíme vynaložit na zastavení medicinbalu. Závisí ale také na jeho rychlosti; určitě bude náročnější oba míče zastavit, kdyby letěly vyšší rychlostí.</a:t>
            </a:r>
            <a:endParaRPr lang="cs-CZ" sz="2000" dirty="0"/>
          </a:p>
        </p:txBody>
      </p:sp>
      <p:sp>
        <p:nvSpPr>
          <p:cNvPr id="6" name="TextovéPole 5">
            <a:extLst>
              <a:ext uri="{FF2B5EF4-FFF2-40B4-BE49-F238E27FC236}">
                <a16:creationId xmlns:a16="http://schemas.microsoft.com/office/drawing/2014/main" id="{C1D9DA30-E8DB-4907-BDDB-939627CABF5B}"/>
              </a:ext>
            </a:extLst>
          </p:cNvPr>
          <p:cNvSpPr txBox="1"/>
          <p:nvPr/>
        </p:nvSpPr>
        <p:spPr>
          <a:xfrm>
            <a:off x="157744" y="264897"/>
            <a:ext cx="1072730" cy="461665"/>
          </a:xfrm>
          <a:prstGeom prst="rect">
            <a:avLst/>
          </a:prstGeom>
          <a:noFill/>
        </p:spPr>
        <p:txBody>
          <a:bodyPr wrap="none" rtlCol="0">
            <a:spAutoFit/>
          </a:bodyPr>
          <a:lstStyle/>
          <a:p>
            <a:r>
              <a:rPr lang="cs-CZ" sz="2400" b="1" dirty="0"/>
              <a:t>Příklad</a:t>
            </a:r>
          </a:p>
        </p:txBody>
      </p:sp>
      <p:pic>
        <p:nvPicPr>
          <p:cNvPr id="10" name="Obrázek 9">
            <a:extLst>
              <a:ext uri="{FF2B5EF4-FFF2-40B4-BE49-F238E27FC236}">
                <a16:creationId xmlns:a16="http://schemas.microsoft.com/office/drawing/2014/main" id="{1AAF2A8C-43AA-9D32-23B2-0863BE18DCD5}"/>
              </a:ext>
            </a:extLst>
          </p:cNvPr>
          <p:cNvPicPr>
            <a:picLocks noChangeAspect="1"/>
          </p:cNvPicPr>
          <p:nvPr/>
        </p:nvPicPr>
        <p:blipFill>
          <a:blip r:embed="rId4"/>
          <a:stretch>
            <a:fillRect/>
          </a:stretch>
        </p:blipFill>
        <p:spPr>
          <a:xfrm>
            <a:off x="714908" y="5546977"/>
            <a:ext cx="3295359" cy="1117371"/>
          </a:xfrm>
          <a:prstGeom prst="rect">
            <a:avLst/>
          </a:prstGeom>
        </p:spPr>
      </p:pic>
      <p:pic>
        <p:nvPicPr>
          <p:cNvPr id="12" name="Obrázek 11">
            <a:extLst>
              <a:ext uri="{FF2B5EF4-FFF2-40B4-BE49-F238E27FC236}">
                <a16:creationId xmlns:a16="http://schemas.microsoft.com/office/drawing/2014/main" id="{03B8E269-B048-EBB4-FC27-375B93FA4078}"/>
              </a:ext>
            </a:extLst>
          </p:cNvPr>
          <p:cNvPicPr>
            <a:picLocks noChangeAspect="1"/>
          </p:cNvPicPr>
          <p:nvPr/>
        </p:nvPicPr>
        <p:blipFill>
          <a:blip r:embed="rId5"/>
          <a:stretch>
            <a:fillRect/>
          </a:stretch>
        </p:blipFill>
        <p:spPr>
          <a:xfrm>
            <a:off x="5133735" y="4271167"/>
            <a:ext cx="3676650" cy="2238375"/>
          </a:xfrm>
          <a:prstGeom prst="rect">
            <a:avLst/>
          </a:prstGeom>
        </p:spPr>
      </p:pic>
      <p:sp>
        <p:nvSpPr>
          <p:cNvPr id="13" name="TextovéPole 12">
            <a:extLst>
              <a:ext uri="{FF2B5EF4-FFF2-40B4-BE49-F238E27FC236}">
                <a16:creationId xmlns:a16="http://schemas.microsoft.com/office/drawing/2014/main" id="{35110B0F-5DA2-4319-ECC9-360BBDC77A1E}"/>
              </a:ext>
            </a:extLst>
          </p:cNvPr>
          <p:cNvSpPr txBox="1"/>
          <p:nvPr/>
        </p:nvSpPr>
        <p:spPr>
          <a:xfrm>
            <a:off x="277585" y="3583020"/>
            <a:ext cx="1072730" cy="461665"/>
          </a:xfrm>
          <a:prstGeom prst="rect">
            <a:avLst/>
          </a:prstGeom>
          <a:noFill/>
        </p:spPr>
        <p:txBody>
          <a:bodyPr wrap="none" rtlCol="0">
            <a:spAutoFit/>
          </a:bodyPr>
          <a:lstStyle/>
          <a:p>
            <a:r>
              <a:rPr lang="cs-CZ" sz="2400" b="1" dirty="0"/>
              <a:t>Příklad</a:t>
            </a:r>
          </a:p>
        </p:txBody>
      </p:sp>
      <p:sp>
        <p:nvSpPr>
          <p:cNvPr id="15" name="TextovéPole 14">
            <a:extLst>
              <a:ext uri="{FF2B5EF4-FFF2-40B4-BE49-F238E27FC236}">
                <a16:creationId xmlns:a16="http://schemas.microsoft.com/office/drawing/2014/main" id="{AE4167FA-B16C-9EDD-9573-AC5AAEEF8855}"/>
              </a:ext>
            </a:extLst>
          </p:cNvPr>
          <p:cNvSpPr txBox="1"/>
          <p:nvPr/>
        </p:nvSpPr>
        <p:spPr>
          <a:xfrm>
            <a:off x="249011" y="4087682"/>
            <a:ext cx="1850377" cy="1200329"/>
          </a:xfrm>
          <a:prstGeom prst="rect">
            <a:avLst/>
          </a:prstGeom>
          <a:noFill/>
        </p:spPr>
        <p:txBody>
          <a:bodyPr wrap="square">
            <a:spAutoFit/>
          </a:bodyPr>
          <a:lstStyle/>
          <a:p>
            <a:r>
              <a:rPr lang="cs-CZ" sz="1800" b="0" i="0" dirty="0">
                <a:solidFill>
                  <a:srgbClr val="404040"/>
                </a:solidFill>
                <a:effectLst/>
              </a:rPr>
              <a:t>Rychlost, energie a míra penetrace vystřelených broků.</a:t>
            </a:r>
            <a:endParaRPr lang="cs-CZ" dirty="0"/>
          </a:p>
        </p:txBody>
      </p:sp>
      <p:pic>
        <p:nvPicPr>
          <p:cNvPr id="1026" name="Picture 2">
            <a:extLst>
              <a:ext uri="{FF2B5EF4-FFF2-40B4-BE49-F238E27FC236}">
                <a16:creationId xmlns:a16="http://schemas.microsoft.com/office/drawing/2014/main" id="{16D20E03-B35B-D790-9120-1DAC0461FB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3914" y="3813852"/>
            <a:ext cx="2207258" cy="157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80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a:extLst>
              <a:ext uri="{FF2B5EF4-FFF2-40B4-BE49-F238E27FC236}">
                <a16:creationId xmlns:a16="http://schemas.microsoft.com/office/drawing/2014/main" id="{41C403DA-D9AA-4F7B-8ED7-0A125950AECA}"/>
              </a:ext>
            </a:extLst>
          </p:cNvPr>
          <p:cNvSpPr>
            <a:spLocks noGrp="1" noRot="1" noChangeArrowheads="1"/>
          </p:cNvSpPr>
          <p:nvPr>
            <p:ph type="title"/>
          </p:nvPr>
        </p:nvSpPr>
        <p:spPr>
          <a:xfrm>
            <a:off x="365125" y="221713"/>
            <a:ext cx="8229600" cy="523875"/>
          </a:xfrm>
        </p:spPr>
        <p:txBody>
          <a:bodyPr>
            <a:normAutofit/>
          </a:bodyPr>
          <a:lstStyle/>
          <a:p>
            <a:r>
              <a:rPr lang="cs-CZ" altLang="cs-CZ" sz="2800" b="1">
                <a:latin typeface="+mn-lt"/>
              </a:rPr>
              <a:t>Druhý Newtonův pohybový zákon - zákon síly</a:t>
            </a:r>
            <a:endParaRPr lang="cs-CZ" altLang="cs-CZ" sz="2800" b="1" dirty="0">
              <a:latin typeface="+mn-lt"/>
            </a:endParaRPr>
          </a:p>
        </p:txBody>
      </p:sp>
      <p:sp>
        <p:nvSpPr>
          <p:cNvPr id="11269" name="Rectangle 3">
            <a:extLst>
              <a:ext uri="{FF2B5EF4-FFF2-40B4-BE49-F238E27FC236}">
                <a16:creationId xmlns:a16="http://schemas.microsoft.com/office/drawing/2014/main" id="{9CAF6730-A0E6-441E-AB54-17EDED954EAD}"/>
              </a:ext>
            </a:extLst>
          </p:cNvPr>
          <p:cNvSpPr>
            <a:spLocks noGrp="1" noChangeArrowheads="1"/>
          </p:cNvSpPr>
          <p:nvPr>
            <p:ph type="body" sz="half" idx="1"/>
          </p:nvPr>
        </p:nvSpPr>
        <p:spPr>
          <a:xfrm>
            <a:off x="365125" y="1389232"/>
            <a:ext cx="6149975" cy="3429565"/>
          </a:xfrm>
        </p:spPr>
        <p:txBody>
          <a:bodyPr>
            <a:normAutofit/>
          </a:bodyPr>
          <a:lstStyle/>
          <a:p>
            <a:pPr marL="0" indent="0" algn="just">
              <a:buNone/>
            </a:pPr>
            <a:r>
              <a:rPr lang="cs-CZ" altLang="cs-CZ" sz="2000" b="1" dirty="0"/>
              <a:t>Velikost zrychlení </a:t>
            </a:r>
            <a:r>
              <a:rPr lang="cs-CZ" altLang="cs-CZ" sz="2000" b="1" i="1" dirty="0"/>
              <a:t>a</a:t>
            </a:r>
            <a:r>
              <a:rPr lang="cs-CZ" altLang="cs-CZ" sz="2000" b="1" dirty="0"/>
              <a:t> hmotného bodu je přímo úměrná velikosti výslednice sil </a:t>
            </a:r>
            <a:r>
              <a:rPr lang="cs-CZ" altLang="cs-CZ" sz="2000" b="1" i="1" dirty="0"/>
              <a:t>F</a:t>
            </a:r>
            <a:r>
              <a:rPr lang="cs-CZ" altLang="cs-CZ" sz="2000" b="1" dirty="0"/>
              <a:t> působících na hmotný bod a nepřímo úměrná hmotnosti tělesa </a:t>
            </a:r>
            <a:r>
              <a:rPr lang="cs-CZ" altLang="cs-CZ" sz="2000" b="1" i="1" dirty="0"/>
              <a:t>m</a:t>
            </a:r>
            <a:r>
              <a:rPr lang="cs-CZ" altLang="cs-CZ" sz="2000" b="1" dirty="0"/>
              <a:t>.</a:t>
            </a:r>
          </a:p>
          <a:p>
            <a:pPr marL="0" indent="0">
              <a:buNone/>
            </a:pPr>
            <a:endParaRPr lang="cs-CZ" altLang="cs-CZ" sz="2000" dirty="0"/>
          </a:p>
          <a:p>
            <a:pPr marL="0" indent="0">
              <a:buNone/>
            </a:pPr>
            <a:r>
              <a:rPr lang="cs-CZ" altLang="cs-CZ" sz="2000" dirty="0"/>
              <a:t>Směr zrychlení je shodný se směrem výslednice sil. </a:t>
            </a:r>
          </a:p>
          <a:p>
            <a:pPr marL="0" indent="0">
              <a:buNone/>
            </a:pPr>
            <a:endParaRPr lang="cs-CZ" altLang="cs-CZ" sz="800" dirty="0"/>
          </a:p>
          <a:p>
            <a:pPr marL="0" indent="0">
              <a:buNone/>
            </a:pPr>
            <a:r>
              <a:rPr lang="cs-CZ" altLang="cs-CZ" sz="2000" dirty="0"/>
              <a:t>Síla je určena poměrem změny hybnosti a času, za který tato změna proběhla. </a:t>
            </a:r>
          </a:p>
          <a:p>
            <a:pPr marL="0" indent="0">
              <a:buNone/>
            </a:pPr>
            <a:endParaRPr lang="cs-CZ" altLang="cs-CZ" sz="2000" dirty="0"/>
          </a:p>
        </p:txBody>
      </p:sp>
      <p:graphicFrame>
        <p:nvGraphicFramePr>
          <p:cNvPr id="11266" name="Object 2">
            <a:extLst>
              <a:ext uri="{FF2B5EF4-FFF2-40B4-BE49-F238E27FC236}">
                <a16:creationId xmlns:a16="http://schemas.microsoft.com/office/drawing/2014/main" id="{4968C0F1-3625-47E0-B847-5E28E2C16E83}"/>
              </a:ext>
            </a:extLst>
          </p:cNvPr>
          <p:cNvGraphicFramePr>
            <a:graphicFrameLocks noGrp="1" noChangeAspect="1"/>
          </p:cNvGraphicFramePr>
          <p:nvPr>
            <p:ph sz="quarter" idx="2"/>
            <p:extLst>
              <p:ext uri="{D42A27DB-BD31-4B8C-83A1-F6EECF244321}">
                <p14:modId xmlns:p14="http://schemas.microsoft.com/office/powerpoint/2010/main" val="816225281"/>
              </p:ext>
            </p:extLst>
          </p:nvPr>
        </p:nvGraphicFramePr>
        <p:xfrm>
          <a:off x="5881343" y="2062805"/>
          <a:ext cx="812799" cy="764054"/>
        </p:xfrm>
        <a:graphic>
          <a:graphicData uri="http://schemas.openxmlformats.org/presentationml/2006/ole">
            <mc:AlternateContent xmlns:mc="http://schemas.openxmlformats.org/markup-compatibility/2006">
              <mc:Choice xmlns:v="urn:schemas-microsoft-com:vml" Requires="v">
                <p:oleObj name="Rovnice" r:id="rId2" imgW="419040" imgH="393480" progId="Equation.3">
                  <p:embed/>
                </p:oleObj>
              </mc:Choice>
              <mc:Fallback>
                <p:oleObj name="Rovnice" r:id="rId2" imgW="419040" imgH="393480" progId="Equation.3">
                  <p:embed/>
                  <p:pic>
                    <p:nvPicPr>
                      <p:cNvPr id="11266" name="Object 2">
                        <a:extLst>
                          <a:ext uri="{FF2B5EF4-FFF2-40B4-BE49-F238E27FC236}">
                            <a16:creationId xmlns:a16="http://schemas.microsoft.com/office/drawing/2014/main" id="{4968C0F1-3625-47E0-B847-5E28E2C16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343" y="2062805"/>
                        <a:ext cx="812799" cy="764054"/>
                      </a:xfrm>
                      <a:prstGeom prst="rect">
                        <a:avLst/>
                      </a:prstGeom>
                      <a:solidFill>
                        <a:schemeClr val="bg1"/>
                      </a:solidFill>
                      <a:ln>
                        <a:noFill/>
                      </a:ln>
                      <a:effectLst/>
                    </p:spPr>
                  </p:pic>
                </p:oleObj>
              </mc:Fallback>
            </mc:AlternateContent>
          </a:graphicData>
        </a:graphic>
      </p:graphicFrame>
      <p:graphicFrame>
        <p:nvGraphicFramePr>
          <p:cNvPr id="11267" name="Object 3">
            <a:extLst>
              <a:ext uri="{FF2B5EF4-FFF2-40B4-BE49-F238E27FC236}">
                <a16:creationId xmlns:a16="http://schemas.microsoft.com/office/drawing/2014/main" id="{52BB5729-7DFA-451C-B8CB-C67C1D6AFE77}"/>
              </a:ext>
            </a:extLst>
          </p:cNvPr>
          <p:cNvGraphicFramePr>
            <a:graphicFrameLocks noGrp="1" noChangeAspect="1"/>
          </p:cNvGraphicFramePr>
          <p:nvPr>
            <p:ph sz="quarter" idx="3"/>
            <p:extLst>
              <p:ext uri="{D42A27DB-BD31-4B8C-83A1-F6EECF244321}">
                <p14:modId xmlns:p14="http://schemas.microsoft.com/office/powerpoint/2010/main" val="253512651"/>
              </p:ext>
            </p:extLst>
          </p:nvPr>
        </p:nvGraphicFramePr>
        <p:xfrm>
          <a:off x="4048953" y="2285583"/>
          <a:ext cx="1046094" cy="318498"/>
        </p:xfrm>
        <a:graphic>
          <a:graphicData uri="http://schemas.openxmlformats.org/presentationml/2006/ole">
            <mc:AlternateContent xmlns:mc="http://schemas.openxmlformats.org/markup-compatibility/2006">
              <mc:Choice xmlns:v="urn:schemas-microsoft-com:vml" Requires="v">
                <p:oleObj name="Rovnice" r:id="rId4" imgW="583920" imgH="177480" progId="Equation.3">
                  <p:embed/>
                </p:oleObj>
              </mc:Choice>
              <mc:Fallback>
                <p:oleObj name="Rovnice" r:id="rId4" imgW="583920" imgH="177480" progId="Equation.3">
                  <p:embed/>
                  <p:pic>
                    <p:nvPicPr>
                      <p:cNvPr id="11267" name="Object 3">
                        <a:extLst>
                          <a:ext uri="{FF2B5EF4-FFF2-40B4-BE49-F238E27FC236}">
                            <a16:creationId xmlns:a16="http://schemas.microsoft.com/office/drawing/2014/main" id="{52BB5729-7DFA-451C-B8CB-C67C1D6AFE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8953" y="2285583"/>
                        <a:ext cx="1046094" cy="318498"/>
                      </a:xfrm>
                      <a:prstGeom prst="rect">
                        <a:avLst/>
                      </a:prstGeom>
                      <a:solidFill>
                        <a:schemeClr val="bg1"/>
                      </a:solidFill>
                      <a:ln>
                        <a:noFill/>
                      </a:ln>
                      <a:effectLst/>
                    </p:spPr>
                  </p:pic>
                </p:oleObj>
              </mc:Fallback>
            </mc:AlternateContent>
          </a:graphicData>
        </a:graphic>
      </p:graphicFrame>
      <p:graphicFrame>
        <p:nvGraphicFramePr>
          <p:cNvPr id="3" name="Object 4">
            <a:extLst>
              <a:ext uri="{FF2B5EF4-FFF2-40B4-BE49-F238E27FC236}">
                <a16:creationId xmlns:a16="http://schemas.microsoft.com/office/drawing/2014/main" id="{FE882BB2-AC03-4D36-B98C-71D9D6317354}"/>
              </a:ext>
            </a:extLst>
          </p:cNvPr>
          <p:cNvGraphicFramePr>
            <a:graphicFrameLocks noChangeAspect="1"/>
          </p:cNvGraphicFramePr>
          <p:nvPr>
            <p:extLst>
              <p:ext uri="{D42A27DB-BD31-4B8C-83A1-F6EECF244321}">
                <p14:modId xmlns:p14="http://schemas.microsoft.com/office/powerpoint/2010/main" val="4001236184"/>
              </p:ext>
            </p:extLst>
          </p:nvPr>
        </p:nvGraphicFramePr>
        <p:xfrm>
          <a:off x="3680928" y="4023618"/>
          <a:ext cx="2595563" cy="664852"/>
        </p:xfrm>
        <a:graphic>
          <a:graphicData uri="http://schemas.openxmlformats.org/presentationml/2006/ole">
            <mc:AlternateContent xmlns:mc="http://schemas.openxmlformats.org/markup-compatibility/2006">
              <mc:Choice xmlns:v="urn:schemas-microsoft-com:vml" Requires="v">
                <p:oleObj name="Rovnice" r:id="rId6" imgW="1524000" imgH="393700" progId="Equation.3">
                  <p:embed/>
                </p:oleObj>
              </mc:Choice>
              <mc:Fallback>
                <p:oleObj name="Rovnice" r:id="rId6" imgW="1524000" imgH="393700" progId="Equation.3">
                  <p:embed/>
                  <p:pic>
                    <p:nvPicPr>
                      <p:cNvPr id="3" name="Object 4">
                        <a:extLst>
                          <a:ext uri="{FF2B5EF4-FFF2-40B4-BE49-F238E27FC236}">
                            <a16:creationId xmlns:a16="http://schemas.microsoft.com/office/drawing/2014/main" id="{FE882BB2-AC03-4D36-B98C-71D9D63173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0928" y="4023618"/>
                        <a:ext cx="2595563" cy="664852"/>
                      </a:xfrm>
                      <a:prstGeom prst="rect">
                        <a:avLst/>
                      </a:prstGeom>
                      <a:noFill/>
                    </p:spPr>
                  </p:pic>
                </p:oleObj>
              </mc:Fallback>
            </mc:AlternateContent>
          </a:graphicData>
        </a:graphic>
      </p:graphicFrame>
      <p:sp>
        <p:nvSpPr>
          <p:cNvPr id="11" name="TextovéPole 10">
            <a:extLst>
              <a:ext uri="{FF2B5EF4-FFF2-40B4-BE49-F238E27FC236}">
                <a16:creationId xmlns:a16="http://schemas.microsoft.com/office/drawing/2014/main" id="{9B8A5F61-933A-43F0-97E5-D87CCDEB49B5}"/>
              </a:ext>
            </a:extLst>
          </p:cNvPr>
          <p:cNvSpPr txBox="1"/>
          <p:nvPr/>
        </p:nvSpPr>
        <p:spPr>
          <a:xfrm>
            <a:off x="365125" y="950013"/>
            <a:ext cx="5645150" cy="400110"/>
          </a:xfrm>
          <a:prstGeom prst="rect">
            <a:avLst/>
          </a:prstGeom>
          <a:noFill/>
        </p:spPr>
        <p:txBody>
          <a:bodyPr wrap="square">
            <a:spAutoFit/>
          </a:bodyPr>
          <a:lstStyle/>
          <a:p>
            <a:r>
              <a:rPr lang="cs-CZ" altLang="cs-CZ" sz="2000" dirty="0"/>
              <a:t>Popisuje chování tělesa pod vlivem síly: </a:t>
            </a:r>
            <a:endParaRPr lang="cs-CZ" sz="2000" dirty="0"/>
          </a:p>
        </p:txBody>
      </p:sp>
      <p:pic>
        <p:nvPicPr>
          <p:cNvPr id="6" name="Obrázek 5">
            <a:extLst>
              <a:ext uri="{FF2B5EF4-FFF2-40B4-BE49-F238E27FC236}">
                <a16:creationId xmlns:a16="http://schemas.microsoft.com/office/drawing/2014/main" id="{4C289022-9F1E-4F7B-96AF-D4E7CC0AA033}"/>
              </a:ext>
            </a:extLst>
          </p:cNvPr>
          <p:cNvPicPr>
            <a:picLocks noChangeAspect="1"/>
          </p:cNvPicPr>
          <p:nvPr/>
        </p:nvPicPr>
        <p:blipFill>
          <a:blip r:embed="rId8"/>
          <a:stretch>
            <a:fillRect/>
          </a:stretch>
        </p:blipFill>
        <p:spPr>
          <a:xfrm>
            <a:off x="7129183" y="1009097"/>
            <a:ext cx="1765510" cy="3075569"/>
          </a:xfrm>
          <a:prstGeom prst="rect">
            <a:avLst/>
          </a:prstGeom>
        </p:spPr>
      </p:pic>
      <p:pic>
        <p:nvPicPr>
          <p:cNvPr id="8" name="Obrázek 7">
            <a:extLst>
              <a:ext uri="{FF2B5EF4-FFF2-40B4-BE49-F238E27FC236}">
                <a16:creationId xmlns:a16="http://schemas.microsoft.com/office/drawing/2014/main" id="{5BC36AAE-FBF6-497D-9B57-B25089F31786}"/>
              </a:ext>
            </a:extLst>
          </p:cNvPr>
          <p:cNvPicPr>
            <a:picLocks noChangeAspect="1"/>
          </p:cNvPicPr>
          <p:nvPr/>
        </p:nvPicPr>
        <p:blipFill>
          <a:blip r:embed="rId9"/>
          <a:stretch>
            <a:fillRect/>
          </a:stretch>
        </p:blipFill>
        <p:spPr>
          <a:xfrm>
            <a:off x="6996731" y="3705485"/>
            <a:ext cx="2030413" cy="2687445"/>
          </a:xfrm>
          <a:prstGeom prst="rect">
            <a:avLst/>
          </a:prstGeom>
        </p:spPr>
      </p:pic>
      <p:sp>
        <p:nvSpPr>
          <p:cNvPr id="12" name="TextovéPole 11">
            <a:extLst>
              <a:ext uri="{FF2B5EF4-FFF2-40B4-BE49-F238E27FC236}">
                <a16:creationId xmlns:a16="http://schemas.microsoft.com/office/drawing/2014/main" id="{00CC45B5-840E-452E-9860-6BA604914EFA}"/>
              </a:ext>
            </a:extLst>
          </p:cNvPr>
          <p:cNvSpPr txBox="1"/>
          <p:nvPr/>
        </p:nvSpPr>
        <p:spPr>
          <a:xfrm>
            <a:off x="365125" y="4857906"/>
            <a:ext cx="6054726" cy="1631216"/>
          </a:xfrm>
          <a:prstGeom prst="rect">
            <a:avLst/>
          </a:prstGeom>
          <a:noFill/>
        </p:spPr>
        <p:txBody>
          <a:bodyPr wrap="square">
            <a:spAutoFit/>
          </a:bodyPr>
          <a:lstStyle/>
          <a:p>
            <a:pPr marL="0" indent="0" algn="just">
              <a:buNone/>
            </a:pPr>
            <a:r>
              <a:rPr lang="cs-CZ" altLang="cs-CZ" sz="2000" dirty="0"/>
              <a:t>Čím větší je hmotnost tělesa, tím menší je zrychlení, které síla tělesu uděluje. Změna rychlosti tělesa působením určité síly je tím menší, čím větší je hmotnost tělesa.  </a:t>
            </a:r>
            <a:r>
              <a:rPr lang="cs-CZ" altLang="cs-CZ" sz="2000" u="sng" dirty="0"/>
              <a:t>Hmotnost tělesa je</a:t>
            </a:r>
            <a:r>
              <a:rPr lang="cs-CZ" altLang="cs-CZ" sz="2000" dirty="0"/>
              <a:t> tedy </a:t>
            </a:r>
            <a:r>
              <a:rPr lang="cs-CZ" altLang="cs-CZ" sz="2000" u="sng" dirty="0"/>
              <a:t>mírou jeho setrvačnosti </a:t>
            </a:r>
            <a:r>
              <a:rPr lang="cs-CZ" altLang="cs-CZ" sz="2000" dirty="0"/>
              <a:t>(setrvačná hmotnost).</a:t>
            </a:r>
          </a:p>
        </p:txBody>
      </p:sp>
    </p:spTree>
    <p:extLst>
      <p:ext uri="{BB962C8B-B14F-4D97-AF65-F5344CB8AC3E}">
        <p14:creationId xmlns:p14="http://schemas.microsoft.com/office/powerpoint/2010/main" val="544804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AF36E172-1C88-4F0A-A0EB-7E2CA2B77946}"/>
              </a:ext>
            </a:extLst>
          </p:cNvPr>
          <p:cNvPicPr>
            <a:picLocks noChangeAspect="1"/>
          </p:cNvPicPr>
          <p:nvPr/>
        </p:nvPicPr>
        <p:blipFill>
          <a:blip r:embed="rId2"/>
          <a:stretch>
            <a:fillRect/>
          </a:stretch>
        </p:blipFill>
        <p:spPr>
          <a:xfrm>
            <a:off x="912708" y="1822709"/>
            <a:ext cx="7501826" cy="4870904"/>
          </a:xfrm>
          <a:prstGeom prst="rect">
            <a:avLst/>
          </a:prstGeom>
        </p:spPr>
      </p:pic>
      <p:sp>
        <p:nvSpPr>
          <p:cNvPr id="8" name="TextovéPole 7">
            <a:extLst>
              <a:ext uri="{FF2B5EF4-FFF2-40B4-BE49-F238E27FC236}">
                <a16:creationId xmlns:a16="http://schemas.microsoft.com/office/drawing/2014/main" id="{59C09ECC-1BD6-4298-9035-0114E39FA409}"/>
              </a:ext>
            </a:extLst>
          </p:cNvPr>
          <p:cNvSpPr txBox="1"/>
          <p:nvPr/>
        </p:nvSpPr>
        <p:spPr>
          <a:xfrm>
            <a:off x="430859" y="236306"/>
            <a:ext cx="3084883" cy="461665"/>
          </a:xfrm>
          <a:prstGeom prst="rect">
            <a:avLst/>
          </a:prstGeom>
          <a:noFill/>
        </p:spPr>
        <p:txBody>
          <a:bodyPr wrap="none" rtlCol="0">
            <a:spAutoFit/>
          </a:bodyPr>
          <a:lstStyle/>
          <a:p>
            <a:r>
              <a:rPr lang="cs-CZ" sz="2400" b="1" dirty="0"/>
              <a:t>Změna směru rychlosti</a:t>
            </a:r>
          </a:p>
        </p:txBody>
      </p:sp>
      <p:sp>
        <p:nvSpPr>
          <p:cNvPr id="9" name="TextovéPole 8">
            <a:extLst>
              <a:ext uri="{FF2B5EF4-FFF2-40B4-BE49-F238E27FC236}">
                <a16:creationId xmlns:a16="http://schemas.microsoft.com/office/drawing/2014/main" id="{0F4688E9-D2C1-4AE6-A414-70C21382EFED}"/>
              </a:ext>
            </a:extLst>
          </p:cNvPr>
          <p:cNvSpPr txBox="1"/>
          <p:nvPr/>
        </p:nvSpPr>
        <p:spPr>
          <a:xfrm>
            <a:off x="1737650" y="1283391"/>
            <a:ext cx="1706173" cy="369332"/>
          </a:xfrm>
          <a:prstGeom prst="rect">
            <a:avLst/>
          </a:prstGeom>
          <a:noFill/>
        </p:spPr>
        <p:txBody>
          <a:bodyPr wrap="none" rtlCol="0">
            <a:spAutoFit/>
          </a:bodyPr>
          <a:lstStyle/>
          <a:p>
            <a:r>
              <a:rPr lang="cs-CZ" b="1" dirty="0"/>
              <a:t>Změna nárazem</a:t>
            </a:r>
          </a:p>
        </p:txBody>
      </p:sp>
      <p:sp>
        <p:nvSpPr>
          <p:cNvPr id="11" name="TextovéPole 10">
            <a:extLst>
              <a:ext uri="{FF2B5EF4-FFF2-40B4-BE49-F238E27FC236}">
                <a16:creationId xmlns:a16="http://schemas.microsoft.com/office/drawing/2014/main" id="{B2C832C3-998B-4B5D-819D-51D9B85CAD55}"/>
              </a:ext>
            </a:extLst>
          </p:cNvPr>
          <p:cNvSpPr txBox="1"/>
          <p:nvPr/>
        </p:nvSpPr>
        <p:spPr>
          <a:xfrm>
            <a:off x="5157232" y="1283391"/>
            <a:ext cx="1593706" cy="369332"/>
          </a:xfrm>
          <a:prstGeom prst="rect">
            <a:avLst/>
          </a:prstGeom>
          <a:noFill/>
        </p:spPr>
        <p:txBody>
          <a:bodyPr wrap="none" rtlCol="0">
            <a:spAutoFit/>
          </a:bodyPr>
          <a:lstStyle/>
          <a:p>
            <a:r>
              <a:rPr lang="cs-CZ" b="1" dirty="0"/>
              <a:t>Změna plynulá</a:t>
            </a:r>
          </a:p>
        </p:txBody>
      </p:sp>
    </p:spTree>
    <p:extLst>
      <p:ext uri="{BB962C8B-B14F-4D97-AF65-F5344CB8AC3E}">
        <p14:creationId xmlns:p14="http://schemas.microsoft.com/office/powerpoint/2010/main" val="2014704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6F7886B-CA23-4EFB-8BDA-4EFC6D8A3173}"/>
              </a:ext>
            </a:extLst>
          </p:cNvPr>
          <p:cNvPicPr>
            <a:picLocks noChangeAspect="1"/>
          </p:cNvPicPr>
          <p:nvPr/>
        </p:nvPicPr>
        <p:blipFill>
          <a:blip r:embed="rId2"/>
          <a:stretch>
            <a:fillRect/>
          </a:stretch>
        </p:blipFill>
        <p:spPr>
          <a:xfrm>
            <a:off x="3558448" y="3162174"/>
            <a:ext cx="5478343" cy="3202817"/>
          </a:xfrm>
          <a:prstGeom prst="rect">
            <a:avLst/>
          </a:prstGeom>
        </p:spPr>
      </p:pic>
      <p:sp>
        <p:nvSpPr>
          <p:cNvPr id="7" name="TextovéPole 6">
            <a:extLst>
              <a:ext uri="{FF2B5EF4-FFF2-40B4-BE49-F238E27FC236}">
                <a16:creationId xmlns:a16="http://schemas.microsoft.com/office/drawing/2014/main" id="{D0584415-237C-4745-AE30-BB339108AD45}"/>
              </a:ext>
            </a:extLst>
          </p:cNvPr>
          <p:cNvSpPr txBox="1"/>
          <p:nvPr/>
        </p:nvSpPr>
        <p:spPr>
          <a:xfrm>
            <a:off x="107209" y="947509"/>
            <a:ext cx="8929582" cy="2062103"/>
          </a:xfrm>
          <a:prstGeom prst="rect">
            <a:avLst/>
          </a:prstGeom>
          <a:noFill/>
        </p:spPr>
        <p:txBody>
          <a:bodyPr wrap="square">
            <a:spAutoFit/>
          </a:bodyPr>
          <a:lstStyle/>
          <a:p>
            <a:pPr algn="just"/>
            <a:r>
              <a:rPr lang="cs-CZ" sz="2000" dirty="0"/>
              <a:t>Známe-li trajektorii pohybu hmotného bodu v inerciální soustavě souřadné, můžeme z druhého Newtonova zákona stanovit sílu, která na hmotný bod působí. </a:t>
            </a:r>
          </a:p>
          <a:p>
            <a:pPr algn="just"/>
            <a:endParaRPr lang="cs-CZ" sz="800" dirty="0"/>
          </a:p>
          <a:p>
            <a:pPr algn="just"/>
            <a:r>
              <a:rPr lang="cs-CZ" sz="2000" dirty="0"/>
              <a:t>Známe-li silové pole v nějakém prostoru, můžeme v tomto prostoru stanovit typ pohybu hmotného bodu. Známe-li též počáteční podmínky pohybu (případně jiné ekvivalentní údaje o pohybu), můžeme trajektorii hmotného bodu určit jednoznačně.</a:t>
            </a:r>
          </a:p>
        </p:txBody>
      </p:sp>
      <p:sp>
        <p:nvSpPr>
          <p:cNvPr id="6" name="TextovéPole 5">
            <a:extLst>
              <a:ext uri="{FF2B5EF4-FFF2-40B4-BE49-F238E27FC236}">
                <a16:creationId xmlns:a16="http://schemas.microsoft.com/office/drawing/2014/main" id="{930519A2-9F2E-47BD-A632-83FD4BCE9A2C}"/>
              </a:ext>
            </a:extLst>
          </p:cNvPr>
          <p:cNvSpPr txBox="1"/>
          <p:nvPr/>
        </p:nvSpPr>
        <p:spPr>
          <a:xfrm>
            <a:off x="254496" y="333282"/>
            <a:ext cx="2449966" cy="461665"/>
          </a:xfrm>
          <a:prstGeom prst="rect">
            <a:avLst/>
          </a:prstGeom>
          <a:noFill/>
        </p:spPr>
        <p:txBody>
          <a:bodyPr wrap="none" rtlCol="0">
            <a:spAutoFit/>
          </a:bodyPr>
          <a:lstStyle/>
          <a:p>
            <a:r>
              <a:rPr lang="cs-CZ" sz="2400" b="1" dirty="0"/>
              <a:t>Pohybové rovnice</a:t>
            </a:r>
          </a:p>
        </p:txBody>
      </p:sp>
      <p:pic>
        <p:nvPicPr>
          <p:cNvPr id="63490" name="Picture 2" descr="See the source image">
            <a:extLst>
              <a:ext uri="{FF2B5EF4-FFF2-40B4-BE49-F238E27FC236}">
                <a16:creationId xmlns:a16="http://schemas.microsoft.com/office/drawing/2014/main" id="{58BC496D-CE3A-421B-9C42-2A6B579B1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496" y="3506148"/>
            <a:ext cx="3111503" cy="2404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213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0530BFC2-DAA8-41B9-A486-0E0E8841AAA6}"/>
              </a:ext>
            </a:extLst>
          </p:cNvPr>
          <p:cNvSpPr>
            <a:spLocks noGrp="1" noRot="1" noChangeArrowheads="1"/>
          </p:cNvSpPr>
          <p:nvPr>
            <p:ph type="title"/>
          </p:nvPr>
        </p:nvSpPr>
        <p:spPr>
          <a:xfrm>
            <a:off x="211138" y="419100"/>
            <a:ext cx="8694737" cy="762000"/>
          </a:xfrm>
        </p:spPr>
        <p:txBody>
          <a:bodyPr>
            <a:noAutofit/>
          </a:bodyPr>
          <a:lstStyle/>
          <a:p>
            <a:r>
              <a:rPr lang="cs-CZ" altLang="cs-CZ" sz="2800" b="1" dirty="0">
                <a:latin typeface="+mn-lt"/>
              </a:rPr>
              <a:t>Třetí Newtonův zákon – zákon vzájemného působení těles, zákon akce a reakce</a:t>
            </a:r>
          </a:p>
        </p:txBody>
      </p:sp>
      <p:sp>
        <p:nvSpPr>
          <p:cNvPr id="52227" name="Rectangle 3">
            <a:extLst>
              <a:ext uri="{FF2B5EF4-FFF2-40B4-BE49-F238E27FC236}">
                <a16:creationId xmlns:a16="http://schemas.microsoft.com/office/drawing/2014/main" id="{E688B122-FFE8-425A-8CCC-72CCDEE7B2B6}"/>
              </a:ext>
            </a:extLst>
          </p:cNvPr>
          <p:cNvSpPr>
            <a:spLocks noGrp="1" noChangeArrowheads="1"/>
          </p:cNvSpPr>
          <p:nvPr>
            <p:ph type="body" sz="half" idx="1"/>
          </p:nvPr>
        </p:nvSpPr>
        <p:spPr>
          <a:xfrm>
            <a:off x="211138" y="1398199"/>
            <a:ext cx="8694736" cy="4137025"/>
          </a:xfrm>
        </p:spPr>
        <p:txBody>
          <a:bodyPr>
            <a:normAutofit/>
          </a:bodyPr>
          <a:lstStyle/>
          <a:p>
            <a:pPr marL="0" indent="0" algn="just">
              <a:buNone/>
            </a:pPr>
            <a:r>
              <a:rPr lang="cs-CZ" altLang="cs-CZ" sz="2000" b="1" dirty="0"/>
              <a:t>Jestliže těleso 1 působí silou (akce) na těleso 2, pak také těleso 2 působí na těleso 1 stejně velkou silou (reakce) opačného směru. Síly současně vznikají a zanikají. </a:t>
            </a:r>
          </a:p>
          <a:p>
            <a:pPr marL="0" indent="0" algn="just">
              <a:buNone/>
            </a:pPr>
            <a:r>
              <a:rPr lang="cs-CZ" altLang="cs-CZ" sz="2000" dirty="0"/>
              <a:t>Síly akce a reakce </a:t>
            </a:r>
            <a:r>
              <a:rPr lang="cs-CZ" altLang="cs-CZ" sz="2000" u="sng" dirty="0"/>
              <a:t>působí každá na jiné těleso, proto se navzájem nezruší</a:t>
            </a:r>
            <a:r>
              <a:rPr lang="cs-CZ" altLang="cs-CZ" sz="2000" dirty="0"/>
              <a:t>.  </a:t>
            </a:r>
          </a:p>
        </p:txBody>
      </p:sp>
      <p:pic>
        <p:nvPicPr>
          <p:cNvPr id="2" name="Picture 10">
            <a:extLst>
              <a:ext uri="{FF2B5EF4-FFF2-40B4-BE49-F238E27FC236}">
                <a16:creationId xmlns:a16="http://schemas.microsoft.com/office/drawing/2014/main" id="{6128B4A7-4E26-4C4E-972B-6CA365004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43" y="4813747"/>
            <a:ext cx="3819578" cy="162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298" name="Picture 2" descr="See the source image">
            <a:extLst>
              <a:ext uri="{FF2B5EF4-FFF2-40B4-BE49-F238E27FC236}">
                <a16:creationId xmlns:a16="http://schemas.microsoft.com/office/drawing/2014/main" id="{2AD273FB-BAE9-4492-A9C0-26BED2A25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0410" y="4543492"/>
            <a:ext cx="1676473" cy="2313532"/>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AC70A07C-4136-4242-904E-4974831A817E}"/>
              </a:ext>
            </a:extLst>
          </p:cNvPr>
          <p:cNvPicPr>
            <a:picLocks noChangeAspect="1"/>
          </p:cNvPicPr>
          <p:nvPr/>
        </p:nvPicPr>
        <p:blipFill>
          <a:blip r:embed="rId4"/>
          <a:stretch>
            <a:fillRect/>
          </a:stretch>
        </p:blipFill>
        <p:spPr>
          <a:xfrm>
            <a:off x="657226" y="2953452"/>
            <a:ext cx="2495550" cy="1257300"/>
          </a:xfrm>
          <a:prstGeom prst="rect">
            <a:avLst/>
          </a:prstGeom>
        </p:spPr>
      </p:pic>
      <p:pic>
        <p:nvPicPr>
          <p:cNvPr id="4" name="Picture 22" descr="Action Reaction Pair and Newton's third law of motion.">
            <a:extLst>
              <a:ext uri="{FF2B5EF4-FFF2-40B4-BE49-F238E27FC236}">
                <a16:creationId xmlns:a16="http://schemas.microsoft.com/office/drawing/2014/main" id="{DB42AC90-D39B-4E0B-8D0B-22BFAC4471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4375" y="2724852"/>
            <a:ext cx="1647825" cy="148590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F54B84CE-BB47-4949-81A6-6B7DABEC596B}"/>
              </a:ext>
            </a:extLst>
          </p:cNvPr>
          <p:cNvPicPr>
            <a:picLocks noChangeAspect="1"/>
          </p:cNvPicPr>
          <p:nvPr/>
        </p:nvPicPr>
        <p:blipFill>
          <a:blip r:embed="rId6"/>
          <a:stretch>
            <a:fillRect/>
          </a:stretch>
        </p:blipFill>
        <p:spPr>
          <a:xfrm>
            <a:off x="3261519" y="2766069"/>
            <a:ext cx="2620961" cy="1841896"/>
          </a:xfrm>
          <a:prstGeom prst="rect">
            <a:avLst/>
          </a:prstGeom>
        </p:spPr>
      </p:pic>
      <p:pic>
        <p:nvPicPr>
          <p:cNvPr id="62466" name="Picture 2" descr="Newtonův třetí pohybový zákon">
            <a:extLst>
              <a:ext uri="{FF2B5EF4-FFF2-40B4-BE49-F238E27FC236}">
                <a16:creationId xmlns:a16="http://schemas.microsoft.com/office/drawing/2014/main" id="{F0D0BA2C-F4F1-4128-BAE7-D114737BC6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7211" y="4607965"/>
            <a:ext cx="1865745" cy="2015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989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EC9B17C8-A070-4DB4-B284-5BE6A7EF2778}"/>
              </a:ext>
            </a:extLst>
          </p:cNvPr>
          <p:cNvPicPr>
            <a:picLocks noChangeAspect="1"/>
          </p:cNvPicPr>
          <p:nvPr/>
        </p:nvPicPr>
        <p:blipFill>
          <a:blip r:embed="rId2"/>
          <a:stretch>
            <a:fillRect/>
          </a:stretch>
        </p:blipFill>
        <p:spPr>
          <a:xfrm>
            <a:off x="320969" y="746234"/>
            <a:ext cx="8660277" cy="5465380"/>
          </a:xfrm>
          <a:prstGeom prst="rect">
            <a:avLst/>
          </a:prstGeom>
        </p:spPr>
      </p:pic>
    </p:spTree>
    <p:extLst>
      <p:ext uri="{BB962C8B-B14F-4D97-AF65-F5344CB8AC3E}">
        <p14:creationId xmlns:p14="http://schemas.microsoft.com/office/powerpoint/2010/main" val="2156114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1686B55E-129C-498C-BA06-BA07E70581D3}"/>
              </a:ext>
            </a:extLst>
          </p:cNvPr>
          <p:cNvSpPr>
            <a:spLocks noGrp="1" noChangeArrowheads="1"/>
          </p:cNvSpPr>
          <p:nvPr>
            <p:ph type="title"/>
          </p:nvPr>
        </p:nvSpPr>
        <p:spPr>
          <a:xfrm>
            <a:off x="390524" y="184149"/>
            <a:ext cx="8562181" cy="655639"/>
          </a:xfrm>
        </p:spPr>
        <p:txBody>
          <a:bodyPr>
            <a:normAutofit/>
          </a:bodyPr>
          <a:lstStyle/>
          <a:p>
            <a:pPr eaLnBrk="1" hangingPunct="1"/>
            <a:r>
              <a:rPr lang="cs-CZ" altLang="cs-CZ" sz="2800" b="1" dirty="0">
                <a:latin typeface="+mn-lt"/>
              </a:rPr>
              <a:t>Hlavní důsledek třetího pohybového zákona</a:t>
            </a:r>
          </a:p>
        </p:txBody>
      </p:sp>
      <p:sp>
        <p:nvSpPr>
          <p:cNvPr id="19459" name="Text Box 5">
            <a:extLst>
              <a:ext uri="{FF2B5EF4-FFF2-40B4-BE49-F238E27FC236}">
                <a16:creationId xmlns:a16="http://schemas.microsoft.com/office/drawing/2014/main" id="{3EC2544E-9D11-4E5A-8480-D45B9201B34C}"/>
              </a:ext>
            </a:extLst>
          </p:cNvPr>
          <p:cNvSpPr txBox="1">
            <a:spLocks noChangeArrowheads="1"/>
          </p:cNvSpPr>
          <p:nvPr/>
        </p:nvSpPr>
        <p:spPr bwMode="auto">
          <a:xfrm>
            <a:off x="191294" y="1018779"/>
            <a:ext cx="87614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cs-CZ" altLang="cs-CZ" sz="2000" dirty="0">
                <a:latin typeface="+mn-lt"/>
              </a:rPr>
              <a:t>Uvažujme o dvou na sebe působících tělesech</a:t>
            </a:r>
            <a:r>
              <a:rPr lang="en-US" altLang="cs-CZ" sz="2000" dirty="0">
                <a:latin typeface="+mn-lt"/>
              </a:rPr>
              <a:t> A a B</a:t>
            </a:r>
            <a:r>
              <a:rPr lang="cs-CZ" altLang="cs-CZ" sz="2000" dirty="0">
                <a:latin typeface="+mn-lt"/>
              </a:rPr>
              <a:t>, která jsou mechanicky oddělena od ostatních těles. Podle principu akce a reakce působí těleso A na těleso B silou </a:t>
            </a:r>
            <a:r>
              <a:rPr lang="cs-CZ" altLang="cs-CZ" sz="2000" b="1" i="1" dirty="0">
                <a:latin typeface="+mn-lt"/>
              </a:rPr>
              <a:t>F</a:t>
            </a:r>
            <a:r>
              <a:rPr lang="cs-CZ" altLang="cs-CZ" sz="2000" i="1" dirty="0">
                <a:latin typeface="+mn-lt"/>
              </a:rPr>
              <a:t> </a:t>
            </a:r>
            <a:r>
              <a:rPr lang="cs-CZ" altLang="cs-CZ" sz="2000" dirty="0">
                <a:latin typeface="+mn-lt"/>
              </a:rPr>
              <a:t>a těleso B působí na těleso A silou – </a:t>
            </a:r>
            <a:r>
              <a:rPr lang="cs-CZ" altLang="cs-CZ" sz="2000" b="1" i="1" dirty="0">
                <a:latin typeface="+mn-lt"/>
              </a:rPr>
              <a:t>F</a:t>
            </a:r>
            <a:r>
              <a:rPr lang="cs-CZ" altLang="cs-CZ" sz="2000" i="1" dirty="0">
                <a:latin typeface="+mn-lt"/>
              </a:rPr>
              <a:t> . </a:t>
            </a:r>
            <a:r>
              <a:rPr lang="cs-CZ" altLang="cs-CZ" sz="2000" dirty="0">
                <a:latin typeface="+mn-lt"/>
              </a:rPr>
              <a:t>Potom</a:t>
            </a:r>
          </a:p>
        </p:txBody>
      </p:sp>
      <p:graphicFrame>
        <p:nvGraphicFramePr>
          <p:cNvPr id="19462" name="Object 8">
            <a:extLst>
              <a:ext uri="{FF2B5EF4-FFF2-40B4-BE49-F238E27FC236}">
                <a16:creationId xmlns:a16="http://schemas.microsoft.com/office/drawing/2014/main" id="{5A6DC576-2934-4250-8822-9C528E146EF7}"/>
              </a:ext>
            </a:extLst>
          </p:cNvPr>
          <p:cNvGraphicFramePr>
            <a:graphicFrameLocks noChangeAspect="1"/>
          </p:cNvGraphicFramePr>
          <p:nvPr>
            <p:extLst>
              <p:ext uri="{D42A27DB-BD31-4B8C-83A1-F6EECF244321}">
                <p14:modId xmlns:p14="http://schemas.microsoft.com/office/powerpoint/2010/main" val="406712362"/>
              </p:ext>
            </p:extLst>
          </p:nvPr>
        </p:nvGraphicFramePr>
        <p:xfrm>
          <a:off x="1563635" y="2201443"/>
          <a:ext cx="1328790" cy="644854"/>
        </p:xfrm>
        <a:graphic>
          <a:graphicData uri="http://schemas.openxmlformats.org/presentationml/2006/ole">
            <mc:AlternateContent xmlns:mc="http://schemas.openxmlformats.org/markup-compatibility/2006">
              <mc:Choice xmlns:v="urn:schemas-microsoft-com:vml" Requires="v">
                <p:oleObj name="Equation" r:id="rId2" imgW="888614" imgH="431613" progId="Equation.DSMT4">
                  <p:embed/>
                </p:oleObj>
              </mc:Choice>
              <mc:Fallback>
                <p:oleObj name="Equation" r:id="rId2" imgW="888614" imgH="431613" progId="Equation.DSMT4">
                  <p:embed/>
                  <p:pic>
                    <p:nvPicPr>
                      <p:cNvPr id="19462" name="Object 8">
                        <a:extLst>
                          <a:ext uri="{FF2B5EF4-FFF2-40B4-BE49-F238E27FC236}">
                            <a16:creationId xmlns:a16="http://schemas.microsoft.com/office/drawing/2014/main" id="{5A6DC576-2934-4250-8822-9C528E146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635" y="2201443"/>
                        <a:ext cx="1328790" cy="644854"/>
                      </a:xfrm>
                      <a:prstGeom prst="rect">
                        <a:avLst/>
                      </a:prstGeom>
                      <a:noFill/>
                      <a:ln>
                        <a:noFill/>
                      </a:ln>
                      <a:effectLst/>
                    </p:spPr>
                  </p:pic>
                </p:oleObj>
              </mc:Fallback>
            </mc:AlternateContent>
          </a:graphicData>
        </a:graphic>
      </p:graphicFrame>
      <p:sp>
        <p:nvSpPr>
          <p:cNvPr id="19463" name="Text Box 9">
            <a:extLst>
              <a:ext uri="{FF2B5EF4-FFF2-40B4-BE49-F238E27FC236}">
                <a16:creationId xmlns:a16="http://schemas.microsoft.com/office/drawing/2014/main" id="{7EAA9F1D-5B03-415F-AA3F-918BF2766760}"/>
              </a:ext>
            </a:extLst>
          </p:cNvPr>
          <p:cNvSpPr txBox="1">
            <a:spLocks noChangeArrowheads="1"/>
          </p:cNvSpPr>
          <p:nvPr/>
        </p:nvSpPr>
        <p:spPr bwMode="auto">
          <a:xfrm>
            <a:off x="3306763" y="2413399"/>
            <a:ext cx="15017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dirty="0">
                <a:latin typeface="+mn-lt"/>
              </a:rPr>
              <a:t>a po úpravě</a:t>
            </a:r>
          </a:p>
        </p:txBody>
      </p:sp>
      <p:graphicFrame>
        <p:nvGraphicFramePr>
          <p:cNvPr id="19464" name="Object 10">
            <a:extLst>
              <a:ext uri="{FF2B5EF4-FFF2-40B4-BE49-F238E27FC236}">
                <a16:creationId xmlns:a16="http://schemas.microsoft.com/office/drawing/2014/main" id="{EA6F68B4-A64E-4437-AB5D-10E0901CA250}"/>
              </a:ext>
            </a:extLst>
          </p:cNvPr>
          <p:cNvGraphicFramePr>
            <a:graphicFrameLocks noChangeAspect="1"/>
          </p:cNvGraphicFramePr>
          <p:nvPr>
            <p:extLst>
              <p:ext uri="{D42A27DB-BD31-4B8C-83A1-F6EECF244321}">
                <p14:modId xmlns:p14="http://schemas.microsoft.com/office/powerpoint/2010/main" val="2813555917"/>
              </p:ext>
            </p:extLst>
          </p:nvPr>
        </p:nvGraphicFramePr>
        <p:xfrm>
          <a:off x="5079925" y="2121284"/>
          <a:ext cx="1490790" cy="584229"/>
        </p:xfrm>
        <a:graphic>
          <a:graphicData uri="http://schemas.openxmlformats.org/presentationml/2006/ole">
            <mc:AlternateContent xmlns:mc="http://schemas.openxmlformats.org/markup-compatibility/2006">
              <mc:Choice xmlns:v="urn:schemas-microsoft-com:vml" Requires="v">
                <p:oleObj name="Equation" r:id="rId4" imgW="1002865" imgH="393529" progId="Equation.DSMT4">
                  <p:embed/>
                </p:oleObj>
              </mc:Choice>
              <mc:Fallback>
                <p:oleObj name="Equation" r:id="rId4" imgW="1002865" imgH="393529" progId="Equation.DSMT4">
                  <p:embed/>
                  <p:pic>
                    <p:nvPicPr>
                      <p:cNvPr id="19464" name="Object 10">
                        <a:extLst>
                          <a:ext uri="{FF2B5EF4-FFF2-40B4-BE49-F238E27FC236}">
                            <a16:creationId xmlns:a16="http://schemas.microsoft.com/office/drawing/2014/main" id="{EA6F68B4-A64E-4437-AB5D-10E0901CA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9925" y="2121284"/>
                        <a:ext cx="1490790" cy="584229"/>
                      </a:xfrm>
                      <a:prstGeom prst="rect">
                        <a:avLst/>
                      </a:prstGeom>
                      <a:noFill/>
                      <a:ln>
                        <a:noFill/>
                      </a:ln>
                      <a:effectLst/>
                    </p:spPr>
                  </p:pic>
                </p:oleObj>
              </mc:Fallback>
            </mc:AlternateContent>
          </a:graphicData>
        </a:graphic>
      </p:graphicFrame>
      <p:sp>
        <p:nvSpPr>
          <p:cNvPr id="2" name="Text Box 4">
            <a:extLst>
              <a:ext uri="{FF2B5EF4-FFF2-40B4-BE49-F238E27FC236}">
                <a16:creationId xmlns:a16="http://schemas.microsoft.com/office/drawing/2014/main" id="{DAB19985-0033-456B-A43F-EA7CDF1B90F2}"/>
              </a:ext>
            </a:extLst>
          </p:cNvPr>
          <p:cNvSpPr txBox="1">
            <a:spLocks noChangeArrowheads="1"/>
          </p:cNvSpPr>
          <p:nvPr/>
        </p:nvSpPr>
        <p:spPr bwMode="auto">
          <a:xfrm>
            <a:off x="241101" y="2915344"/>
            <a:ext cx="8661797"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cs-CZ" altLang="cs-CZ" sz="2000" dirty="0">
                <a:latin typeface="+mn-lt"/>
              </a:rPr>
              <a:t>Hlavním důsledkem platnosti principu akce a reakce je </a:t>
            </a:r>
            <a:r>
              <a:rPr lang="cs-CZ" altLang="cs-CZ" sz="2000" b="1" dirty="0">
                <a:latin typeface="+mn-lt"/>
              </a:rPr>
              <a:t>zákon zachování hybnosti </a:t>
            </a:r>
            <a:r>
              <a:rPr lang="cs-CZ" altLang="cs-CZ" sz="2000" u="sng" dirty="0">
                <a:latin typeface="+mn-lt"/>
              </a:rPr>
              <a:t>pro mechanicky izolovanou soustavu</a:t>
            </a:r>
            <a:r>
              <a:rPr lang="cs-CZ" altLang="cs-CZ" sz="2000" dirty="0">
                <a:latin typeface="+mn-lt"/>
              </a:rPr>
              <a:t>.</a:t>
            </a:r>
          </a:p>
          <a:p>
            <a:pPr algn="just" eaLnBrk="1" hangingPunct="1">
              <a:spcBef>
                <a:spcPct val="50000"/>
              </a:spcBef>
            </a:pPr>
            <a:endParaRPr lang="cs-CZ" altLang="cs-CZ" sz="800" dirty="0">
              <a:latin typeface="+mn-lt"/>
            </a:endParaRPr>
          </a:p>
          <a:p>
            <a:pPr algn="just" eaLnBrk="1" hangingPunct="1">
              <a:spcBef>
                <a:spcPct val="50000"/>
              </a:spcBef>
            </a:pPr>
            <a:r>
              <a:rPr lang="cs-CZ" altLang="cs-CZ" sz="2000" b="1" i="1" dirty="0">
                <a:latin typeface="+mn-lt"/>
              </a:rPr>
              <a:t>Vnitřní a vnější síly</a:t>
            </a:r>
          </a:p>
          <a:p>
            <a:pPr algn="just" eaLnBrk="1" hangingPunct="1">
              <a:spcBef>
                <a:spcPct val="50000"/>
              </a:spcBef>
            </a:pPr>
            <a:r>
              <a:rPr lang="cs-CZ" altLang="cs-CZ" sz="2000" b="1" dirty="0">
                <a:latin typeface="+mn-lt"/>
              </a:rPr>
              <a:t>Vnitřní síly </a:t>
            </a:r>
            <a:r>
              <a:rPr lang="cs-CZ" altLang="cs-CZ" sz="2000" dirty="0">
                <a:latin typeface="+mn-lt"/>
              </a:rPr>
              <a:t>= síly, kterými na sebe působí pouze tělesa dané soustavy. Jsou to síly akce a reakce a proto nemění pohybový stav soustavy (pohybový stav jednotlivých těles se měnit může). Celková hybnost soustavy zůstává konstantní a vektorový součet všech vnitřních sil je roven nule.</a:t>
            </a:r>
          </a:p>
          <a:p>
            <a:pPr algn="just" eaLnBrk="1" hangingPunct="1">
              <a:spcBef>
                <a:spcPct val="50000"/>
              </a:spcBef>
            </a:pPr>
            <a:r>
              <a:rPr lang="cs-CZ" altLang="cs-CZ" sz="2000" b="1" dirty="0">
                <a:latin typeface="+mn-lt"/>
              </a:rPr>
              <a:t>Vnější síly </a:t>
            </a:r>
            <a:r>
              <a:rPr lang="cs-CZ" altLang="cs-CZ" sz="2000" dirty="0">
                <a:latin typeface="+mn-lt"/>
              </a:rPr>
              <a:t>= nepůsobí uvnitř dané soustavy, působí na jednotlivá tělesa nebo na celou soustavu zvenčí. Pokud nemají nulovou výslednici, vždy změní pohybový stav soustavy. </a:t>
            </a:r>
          </a:p>
        </p:txBody>
      </p:sp>
    </p:spTree>
    <p:extLst>
      <p:ext uri="{BB962C8B-B14F-4D97-AF65-F5344CB8AC3E}">
        <p14:creationId xmlns:p14="http://schemas.microsoft.com/office/powerpoint/2010/main" val="2578511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03282E8-0DC1-44D5-9A05-E8572D276A8E}"/>
              </a:ext>
            </a:extLst>
          </p:cNvPr>
          <p:cNvSpPr>
            <a:spLocks noGrp="1" noChangeArrowheads="1"/>
          </p:cNvSpPr>
          <p:nvPr>
            <p:ph type="title"/>
          </p:nvPr>
        </p:nvSpPr>
        <p:spPr>
          <a:xfrm>
            <a:off x="3295650" y="153592"/>
            <a:ext cx="2552700" cy="405606"/>
          </a:xfrm>
        </p:spPr>
        <p:txBody>
          <a:bodyPr>
            <a:normAutofit fontScale="90000"/>
          </a:bodyPr>
          <a:lstStyle/>
          <a:p>
            <a:r>
              <a:rPr lang="cs-CZ" altLang="cs-CZ" sz="3200" b="1" dirty="0">
                <a:latin typeface="+mn-lt"/>
              </a:rPr>
              <a:t>Dynamika</a:t>
            </a:r>
          </a:p>
        </p:txBody>
      </p:sp>
      <p:sp>
        <p:nvSpPr>
          <p:cNvPr id="3075" name="Rectangle 3">
            <a:extLst>
              <a:ext uri="{FF2B5EF4-FFF2-40B4-BE49-F238E27FC236}">
                <a16:creationId xmlns:a16="http://schemas.microsoft.com/office/drawing/2014/main" id="{DB5ACC03-0C7B-4D0F-A862-14B201F1AED2}"/>
              </a:ext>
            </a:extLst>
          </p:cNvPr>
          <p:cNvSpPr>
            <a:spLocks noGrp="1" noChangeArrowheads="1"/>
          </p:cNvSpPr>
          <p:nvPr>
            <p:ph type="body" idx="1"/>
          </p:nvPr>
        </p:nvSpPr>
        <p:spPr>
          <a:xfrm>
            <a:off x="185737" y="712789"/>
            <a:ext cx="8772525" cy="5811042"/>
          </a:xfrm>
        </p:spPr>
        <p:txBody>
          <a:bodyPr>
            <a:noAutofit/>
          </a:bodyPr>
          <a:lstStyle/>
          <a:p>
            <a:pPr marL="0" indent="0" algn="just">
              <a:lnSpc>
                <a:spcPct val="80000"/>
              </a:lnSpc>
              <a:buNone/>
            </a:pPr>
            <a:r>
              <a:rPr lang="cs-CZ" altLang="cs-CZ" sz="2000" b="1" dirty="0"/>
              <a:t>Dynamika</a:t>
            </a:r>
            <a:r>
              <a:rPr lang="cs-CZ" altLang="cs-CZ" sz="2000" dirty="0"/>
              <a:t> studuje </a:t>
            </a:r>
            <a:r>
              <a:rPr lang="cs-CZ" altLang="cs-CZ" sz="2000" u="sng" dirty="0"/>
              <a:t>příčiny pohybu těles = síly</a:t>
            </a:r>
            <a:r>
              <a:rPr lang="cs-CZ" altLang="cs-CZ" sz="2000" dirty="0"/>
              <a:t>, které pohyb způsobují. Základy dynamiky tvoří </a:t>
            </a:r>
            <a:r>
              <a:rPr lang="cs-CZ" altLang="cs-CZ" sz="2000" u="sng" dirty="0"/>
              <a:t>tři Newtonovy (pohybové) zákony</a:t>
            </a:r>
            <a:r>
              <a:rPr lang="cs-CZ" altLang="cs-CZ" sz="2000" dirty="0"/>
              <a:t>, které jsou založeny na pojmu síla F, [F]=N. </a:t>
            </a:r>
            <a:endParaRPr lang="en-US" altLang="cs-CZ" sz="2000" dirty="0"/>
          </a:p>
          <a:p>
            <a:pPr marL="0" indent="0" algn="just">
              <a:lnSpc>
                <a:spcPct val="80000"/>
              </a:lnSpc>
              <a:buNone/>
            </a:pPr>
            <a:endParaRPr lang="cs-CZ" altLang="cs-CZ" sz="800" dirty="0"/>
          </a:p>
          <a:p>
            <a:pPr marL="0" indent="0" algn="just">
              <a:lnSpc>
                <a:spcPct val="80000"/>
              </a:lnSpc>
              <a:buClr>
                <a:schemeClr val="tx1"/>
              </a:buClr>
              <a:buNone/>
            </a:pPr>
            <a:r>
              <a:rPr lang="cs-CZ" sz="2000" b="1" i="0" dirty="0">
                <a:solidFill>
                  <a:srgbClr val="000000"/>
                </a:solidFill>
                <a:effectLst/>
              </a:rPr>
              <a:t>Těleso</a:t>
            </a:r>
            <a:r>
              <a:rPr lang="cs-CZ" sz="2000" b="0" i="0" dirty="0">
                <a:solidFill>
                  <a:srgbClr val="000000"/>
                </a:solidFill>
                <a:effectLst/>
              </a:rPr>
              <a:t> je ve fyzice jakýkoli hmotný předmět (věc), který je objektem zkoumání fyziky. </a:t>
            </a:r>
          </a:p>
          <a:p>
            <a:pPr marL="0" indent="0" algn="just">
              <a:lnSpc>
                <a:spcPct val="80000"/>
              </a:lnSpc>
              <a:buClr>
                <a:schemeClr val="tx1"/>
              </a:buClr>
              <a:buNone/>
            </a:pPr>
            <a:r>
              <a:rPr lang="cs-CZ" altLang="cs-CZ" sz="2000" b="1" dirty="0"/>
              <a:t>Izolované těleso  </a:t>
            </a:r>
            <a:r>
              <a:rPr lang="cs-CZ" altLang="cs-CZ" sz="2000" dirty="0"/>
              <a:t>není ve vzájemném silovém působení s jiným fyzikálním tělesem.</a:t>
            </a:r>
          </a:p>
          <a:p>
            <a:pPr marL="0" indent="0" algn="just">
              <a:lnSpc>
                <a:spcPct val="80000"/>
              </a:lnSpc>
              <a:buClr>
                <a:schemeClr val="tx1"/>
              </a:buClr>
              <a:buNone/>
            </a:pPr>
            <a:endParaRPr lang="cs-CZ" altLang="cs-CZ" sz="800" dirty="0"/>
          </a:p>
          <a:p>
            <a:pPr marL="0" indent="0" algn="just">
              <a:lnSpc>
                <a:spcPct val="80000"/>
              </a:lnSpc>
              <a:buClr>
                <a:schemeClr val="tx1"/>
              </a:buClr>
              <a:buNone/>
            </a:pPr>
            <a:r>
              <a:rPr lang="cs-CZ" altLang="cs-CZ" sz="2000" b="1" dirty="0"/>
              <a:t>Izolovaná soustava těles </a:t>
            </a:r>
            <a:r>
              <a:rPr lang="cs-CZ" altLang="cs-CZ" sz="2000" dirty="0"/>
              <a:t>jsou tělesa, která na sebe navzájem působí silami a  při tom na ně nepůsobí silami jiná tělesa.</a:t>
            </a:r>
          </a:p>
          <a:p>
            <a:pPr marL="0" indent="0" algn="just">
              <a:buNone/>
            </a:pPr>
            <a:r>
              <a:rPr lang="cs-CZ" sz="2000" b="1" i="0" dirty="0">
                <a:solidFill>
                  <a:srgbClr val="000000"/>
                </a:solidFill>
                <a:effectLst/>
              </a:rPr>
              <a:t>Vztažná</a:t>
            </a:r>
            <a:r>
              <a:rPr lang="cs-CZ" sz="2000" b="0" i="0" dirty="0">
                <a:solidFill>
                  <a:srgbClr val="000000"/>
                </a:solidFill>
                <a:effectLst/>
              </a:rPr>
              <a:t> (nebo také referenční) </a:t>
            </a:r>
            <a:r>
              <a:rPr lang="cs-CZ" sz="2000" b="1" i="0" dirty="0">
                <a:solidFill>
                  <a:srgbClr val="000000"/>
                </a:solidFill>
                <a:effectLst/>
              </a:rPr>
              <a:t>soustava</a:t>
            </a:r>
            <a:r>
              <a:rPr lang="cs-CZ" sz="2000" b="0" i="0" dirty="0">
                <a:solidFill>
                  <a:srgbClr val="000000"/>
                </a:solidFill>
                <a:effectLst/>
              </a:rPr>
              <a:t> je zvolená skupina těles (příp. i jediné vztažné těleso), které jsou vzájemně v klidu, anebo zadaném či známém vzájemném pohybu (referenční tělesa).</a:t>
            </a:r>
          </a:p>
          <a:p>
            <a:pPr marL="0" indent="0" algn="just">
              <a:buNone/>
            </a:pPr>
            <a:endParaRPr lang="cs-CZ" sz="800" dirty="0">
              <a:solidFill>
                <a:srgbClr val="000000"/>
              </a:solidFill>
            </a:endParaRPr>
          </a:p>
          <a:p>
            <a:pPr marL="0" indent="0" algn="just">
              <a:buNone/>
            </a:pPr>
            <a:r>
              <a:rPr lang="cs-CZ" sz="2000" b="1" dirty="0"/>
              <a:t>Inerciální vztažné soustavy </a:t>
            </a:r>
            <a:r>
              <a:rPr lang="cs-CZ" sz="2000" dirty="0"/>
              <a:t>jsou všechny vztažné soustavy, které se vzhledem k sobě pohybují rovnoměrně přímočaře (tj. </a:t>
            </a:r>
            <a:r>
              <a:rPr lang="cs-CZ" altLang="cs-CZ" sz="2000" dirty="0"/>
              <a:t>na tělesa působí pouze síly, mající svůj původ v jiných tělesech</a:t>
            </a:r>
            <a:r>
              <a:rPr lang="cs-CZ" sz="2000" dirty="0"/>
              <a:t>). </a:t>
            </a:r>
            <a:r>
              <a:rPr lang="cs-CZ" sz="2000" b="0" i="0" u="sng" dirty="0">
                <a:solidFill>
                  <a:srgbClr val="000000"/>
                </a:solidFill>
                <a:effectLst/>
              </a:rPr>
              <a:t>V </a:t>
            </a:r>
            <a:r>
              <a:rPr lang="cs-CZ" sz="2000" i="0" u="sng" dirty="0">
                <a:solidFill>
                  <a:srgbClr val="000000"/>
                </a:solidFill>
                <a:effectLst/>
              </a:rPr>
              <a:t>inerciálních vztažných soustavách </a:t>
            </a:r>
            <a:r>
              <a:rPr lang="cs-CZ" sz="2000" b="0" i="0" u="sng" dirty="0">
                <a:solidFill>
                  <a:srgbClr val="000000"/>
                </a:solidFill>
                <a:effectLst/>
              </a:rPr>
              <a:t>platí 1. Newtonův pohybový zákon</a:t>
            </a:r>
            <a:r>
              <a:rPr lang="cs-CZ" sz="2000" b="0" i="0" dirty="0">
                <a:solidFill>
                  <a:srgbClr val="000000"/>
                </a:solidFill>
                <a:effectLst/>
              </a:rPr>
              <a:t>. </a:t>
            </a:r>
            <a:r>
              <a:rPr lang="cs-CZ" sz="2000" dirty="0"/>
              <a:t>Inerciální vztažné soustavy jsou v klasické newtonovské mechanice pro popis pohybu rovnocenné (na rozdíl od </a:t>
            </a:r>
            <a:r>
              <a:rPr lang="cs-CZ" sz="2000" b="1" dirty="0"/>
              <a:t>neinerciálních vztažných soustav</a:t>
            </a:r>
            <a:r>
              <a:rPr lang="cs-CZ" sz="2000" dirty="0"/>
              <a:t>). </a:t>
            </a:r>
            <a:endParaRPr lang="cs-CZ" sz="2000" b="0" i="0" dirty="0">
              <a:solidFill>
                <a:srgbClr val="000000"/>
              </a:solidFill>
              <a:effectLst/>
            </a:endParaRPr>
          </a:p>
          <a:p>
            <a:pPr marL="0" indent="0" algn="just">
              <a:lnSpc>
                <a:spcPct val="80000"/>
              </a:lnSpc>
              <a:buNone/>
            </a:pPr>
            <a:endParaRPr lang="cs-CZ" altLang="cs-CZ" sz="2000" dirty="0"/>
          </a:p>
          <a:p>
            <a:pPr marL="0" indent="0" algn="just">
              <a:lnSpc>
                <a:spcPct val="80000"/>
              </a:lnSpc>
              <a:buClr>
                <a:schemeClr val="tx1"/>
              </a:buClr>
              <a:buNone/>
            </a:pPr>
            <a:endParaRPr lang="cs-CZ" altLang="cs-CZ" sz="2000" dirty="0"/>
          </a:p>
          <a:p>
            <a:pPr marL="0" indent="0" algn="just">
              <a:buClr>
                <a:schemeClr val="tx1"/>
              </a:buClr>
              <a:buNone/>
            </a:pPr>
            <a:endParaRPr lang="cs-CZ" altLang="cs-CZ" sz="2000" dirty="0"/>
          </a:p>
          <a:p>
            <a:pPr marL="0" indent="0" algn="just">
              <a:lnSpc>
                <a:spcPct val="80000"/>
              </a:lnSpc>
              <a:buClr>
                <a:schemeClr val="tx1"/>
              </a:buClr>
              <a:buNone/>
            </a:pPr>
            <a:endParaRPr lang="cs-CZ" altLang="cs-CZ" sz="2000" dirty="0"/>
          </a:p>
          <a:p>
            <a:pPr marL="0" indent="0" algn="just">
              <a:lnSpc>
                <a:spcPct val="80000"/>
              </a:lnSpc>
              <a:buClr>
                <a:schemeClr val="tx1"/>
              </a:buClr>
              <a:buNone/>
            </a:pPr>
            <a:endParaRPr lang="cs-CZ" altLang="cs-CZ" sz="2000" dirty="0"/>
          </a:p>
        </p:txBody>
      </p:sp>
      <p:sp>
        <p:nvSpPr>
          <p:cNvPr id="3077" name="Rectangle 5">
            <a:extLst>
              <a:ext uri="{FF2B5EF4-FFF2-40B4-BE49-F238E27FC236}">
                <a16:creationId xmlns:a16="http://schemas.microsoft.com/office/drawing/2014/main" id="{E78B5F3F-AF4E-4F0C-9117-950B63E4F2F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3079" name="Rectangle 7">
            <a:extLst>
              <a:ext uri="{FF2B5EF4-FFF2-40B4-BE49-F238E27FC236}">
                <a16:creationId xmlns:a16="http://schemas.microsoft.com/office/drawing/2014/main" id="{A859C522-3DAE-4A45-9994-519545EF06AD}"/>
              </a:ext>
            </a:extLst>
          </p:cNvPr>
          <p:cNvSpPr>
            <a:spLocks noChangeArrowheads="1"/>
          </p:cNvSpPr>
          <p:nvPr/>
        </p:nvSpPr>
        <p:spPr bwMode="auto">
          <a:xfrm>
            <a:off x="0" y="32908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3081" name="Rectangle 9">
            <a:extLst>
              <a:ext uri="{FF2B5EF4-FFF2-40B4-BE49-F238E27FC236}">
                <a16:creationId xmlns:a16="http://schemas.microsoft.com/office/drawing/2014/main" id="{ED8EC7EB-AAC9-4AB4-9601-12E68A84F3E6}"/>
              </a:ext>
            </a:extLst>
          </p:cNvPr>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Tree>
    <p:extLst>
      <p:ext uri="{BB962C8B-B14F-4D97-AF65-F5344CB8AC3E}">
        <p14:creationId xmlns:p14="http://schemas.microsoft.com/office/powerpoint/2010/main" val="2249597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a:extLst>
              <a:ext uri="{FF2B5EF4-FFF2-40B4-BE49-F238E27FC236}">
                <a16:creationId xmlns:a16="http://schemas.microsoft.com/office/drawing/2014/main" id="{28EFB96E-A911-49C5-BD30-D0325912A2E9}"/>
              </a:ext>
            </a:extLst>
          </p:cNvPr>
          <p:cNvSpPr>
            <a:spLocks noGrp="1" noRot="1" noChangeArrowheads="1"/>
          </p:cNvSpPr>
          <p:nvPr>
            <p:ph type="title"/>
          </p:nvPr>
        </p:nvSpPr>
        <p:spPr>
          <a:xfrm>
            <a:off x="457200" y="160337"/>
            <a:ext cx="8229600" cy="677437"/>
          </a:xfrm>
        </p:spPr>
        <p:txBody>
          <a:bodyPr>
            <a:normAutofit/>
          </a:bodyPr>
          <a:lstStyle/>
          <a:p>
            <a:r>
              <a:rPr lang="cs-CZ" altLang="cs-CZ" sz="2800" b="1" dirty="0">
                <a:latin typeface="+mn-lt"/>
              </a:rPr>
              <a:t>Zákon zachování hybnosti</a:t>
            </a:r>
          </a:p>
        </p:txBody>
      </p:sp>
      <p:sp>
        <p:nvSpPr>
          <p:cNvPr id="13316" name="Rectangle 3">
            <a:extLst>
              <a:ext uri="{FF2B5EF4-FFF2-40B4-BE49-F238E27FC236}">
                <a16:creationId xmlns:a16="http://schemas.microsoft.com/office/drawing/2014/main" id="{D808A675-F32B-4A03-BA34-DF251D53E1F4}"/>
              </a:ext>
            </a:extLst>
          </p:cNvPr>
          <p:cNvSpPr>
            <a:spLocks noGrp="1" noChangeArrowheads="1"/>
          </p:cNvSpPr>
          <p:nvPr>
            <p:ph type="body" sz="half" idx="1"/>
          </p:nvPr>
        </p:nvSpPr>
        <p:spPr>
          <a:xfrm>
            <a:off x="161928" y="837776"/>
            <a:ext cx="8763000" cy="2657900"/>
          </a:xfrm>
        </p:spPr>
        <p:txBody>
          <a:bodyPr>
            <a:normAutofit/>
          </a:bodyPr>
          <a:lstStyle/>
          <a:p>
            <a:pPr marL="0" indent="0" algn="just">
              <a:buNone/>
            </a:pPr>
            <a:r>
              <a:rPr lang="cs-CZ" sz="2000" dirty="0"/>
              <a:t>V izolované soustavě působí na tělesa jen </a:t>
            </a:r>
            <a:r>
              <a:rPr lang="cs-CZ" sz="2000" b="1" dirty="0"/>
              <a:t>vnitřní síly </a:t>
            </a:r>
            <a:r>
              <a:rPr lang="cs-CZ" sz="2000" dirty="0"/>
              <a:t>(vzájemné síly mezi tělesy této soustavy), nikoli </a:t>
            </a:r>
            <a:r>
              <a:rPr lang="cs-CZ" sz="2000" b="1" dirty="0"/>
              <a:t>vnější síly </a:t>
            </a:r>
            <a:r>
              <a:rPr lang="cs-CZ" sz="2000" dirty="0"/>
              <a:t>(v důsledku působení jiných těles).</a:t>
            </a:r>
          </a:p>
          <a:p>
            <a:pPr marL="0" indent="0" algn="just">
              <a:buNone/>
            </a:pPr>
            <a:r>
              <a:rPr lang="cs-CZ" altLang="cs-CZ" sz="2000" dirty="0"/>
              <a:t>Celková hybnost všech těles v izolované soustavě se jejich vzájemným silovým působením nemění, tj. zachovává se směr i velikost celkové hybnosti. Jinými slovy, </a:t>
            </a:r>
            <a:r>
              <a:rPr lang="cs-CZ" altLang="cs-CZ" sz="2000" u="sng" dirty="0"/>
              <a:t>součet hybností všech těles izolované soustavy je stálý</a:t>
            </a:r>
            <a:r>
              <a:rPr lang="cs-CZ" altLang="cs-CZ" sz="2000" dirty="0"/>
              <a:t>: </a:t>
            </a:r>
          </a:p>
          <a:p>
            <a:pPr marL="0" indent="0" algn="just">
              <a:buNone/>
            </a:pPr>
            <a:endParaRPr lang="cs-CZ" altLang="cs-CZ" sz="2000" dirty="0"/>
          </a:p>
          <a:p>
            <a:pPr marL="0" indent="0" algn="just">
              <a:buNone/>
            </a:pPr>
            <a:endParaRPr lang="cs-CZ" altLang="cs-CZ" sz="800" dirty="0"/>
          </a:p>
          <a:p>
            <a:pPr marL="0" indent="0" algn="ctr">
              <a:buNone/>
            </a:pPr>
            <a:r>
              <a:rPr lang="cs-CZ" sz="2000" dirty="0"/>
              <a:t>m</a:t>
            </a:r>
            <a:r>
              <a:rPr lang="cs-CZ" sz="2000" baseline="-25000" dirty="0"/>
              <a:t>1</a:t>
            </a:r>
            <a:r>
              <a:rPr lang="cs-CZ" sz="2000" dirty="0"/>
              <a:t>.</a:t>
            </a:r>
            <a:r>
              <a:rPr lang="cs-CZ" sz="2000" b="1" dirty="0"/>
              <a:t>v</a:t>
            </a:r>
            <a:r>
              <a:rPr lang="cs-CZ" sz="2000" baseline="-25000" dirty="0"/>
              <a:t>1</a:t>
            </a:r>
            <a:r>
              <a:rPr lang="cs-CZ" sz="2000" dirty="0"/>
              <a:t> + m</a:t>
            </a:r>
            <a:r>
              <a:rPr lang="cs-CZ" sz="2000" baseline="-25000" dirty="0"/>
              <a:t>2</a:t>
            </a:r>
            <a:r>
              <a:rPr lang="cs-CZ" sz="2000" dirty="0"/>
              <a:t>.</a:t>
            </a:r>
            <a:r>
              <a:rPr lang="cs-CZ" sz="2000" b="1" dirty="0"/>
              <a:t>v</a:t>
            </a:r>
            <a:r>
              <a:rPr lang="cs-CZ" sz="2000" baseline="-25000" dirty="0"/>
              <a:t>2</a:t>
            </a:r>
            <a:r>
              <a:rPr lang="cs-CZ" sz="2000" dirty="0"/>
              <a:t> + … + m</a:t>
            </a:r>
            <a:r>
              <a:rPr lang="cs-CZ" sz="2000" i="1" baseline="-25000" dirty="0"/>
              <a:t>n</a:t>
            </a:r>
            <a:r>
              <a:rPr lang="cs-CZ" sz="2000" dirty="0"/>
              <a:t>.</a:t>
            </a:r>
            <a:r>
              <a:rPr lang="cs-CZ" sz="2000" b="1" dirty="0"/>
              <a:t>v</a:t>
            </a:r>
            <a:r>
              <a:rPr lang="cs-CZ" sz="2000" i="1" baseline="-25000" dirty="0"/>
              <a:t>n</a:t>
            </a:r>
            <a:r>
              <a:rPr lang="cs-CZ" sz="2000" dirty="0"/>
              <a:t> = </a:t>
            </a:r>
            <a:r>
              <a:rPr lang="cs-CZ" sz="2000" i="1" dirty="0" err="1"/>
              <a:t>konst</a:t>
            </a:r>
            <a:endParaRPr lang="cs-CZ" sz="2000" i="1" dirty="0"/>
          </a:p>
          <a:p>
            <a:pPr marL="0" indent="0" algn="ctr">
              <a:buNone/>
            </a:pPr>
            <a:endParaRPr lang="cs-CZ" altLang="cs-CZ" sz="2000" dirty="0"/>
          </a:p>
          <a:p>
            <a:pPr marL="0" indent="0" algn="just">
              <a:buNone/>
            </a:pPr>
            <a:endParaRPr lang="cs-CZ" altLang="cs-CZ" sz="2000" dirty="0"/>
          </a:p>
          <a:p>
            <a:pPr marL="0" indent="0" algn="just">
              <a:buNone/>
            </a:pPr>
            <a:endParaRPr lang="cs-CZ" altLang="cs-CZ" sz="2000" dirty="0"/>
          </a:p>
          <a:p>
            <a:pPr marL="0" indent="0" algn="just">
              <a:buNone/>
            </a:pPr>
            <a:endParaRPr lang="cs-CZ" altLang="cs-CZ" sz="2000" dirty="0"/>
          </a:p>
          <a:p>
            <a:pPr marL="0" indent="0" algn="just">
              <a:buNone/>
            </a:pPr>
            <a:endParaRPr lang="cs-CZ" altLang="cs-CZ" sz="2000" dirty="0"/>
          </a:p>
        </p:txBody>
      </p:sp>
      <p:graphicFrame>
        <p:nvGraphicFramePr>
          <p:cNvPr id="13314" name="Object 2">
            <a:extLst>
              <a:ext uri="{FF2B5EF4-FFF2-40B4-BE49-F238E27FC236}">
                <a16:creationId xmlns:a16="http://schemas.microsoft.com/office/drawing/2014/main" id="{83CED556-F603-4536-9F11-7EA0BAE28692}"/>
              </a:ext>
            </a:extLst>
          </p:cNvPr>
          <p:cNvGraphicFramePr>
            <a:graphicFrameLocks noGrp="1" noChangeAspect="1"/>
          </p:cNvGraphicFramePr>
          <p:nvPr>
            <p:ph sz="half" idx="2"/>
            <p:extLst>
              <p:ext uri="{D42A27DB-BD31-4B8C-83A1-F6EECF244321}">
                <p14:modId xmlns:p14="http://schemas.microsoft.com/office/powerpoint/2010/main" val="685351961"/>
              </p:ext>
            </p:extLst>
          </p:nvPr>
        </p:nvGraphicFramePr>
        <p:xfrm>
          <a:off x="2806742" y="2475774"/>
          <a:ext cx="3248024" cy="487714"/>
        </p:xfrm>
        <a:graphic>
          <a:graphicData uri="http://schemas.openxmlformats.org/presentationml/2006/ole">
            <mc:AlternateContent xmlns:mc="http://schemas.openxmlformats.org/markup-compatibility/2006">
              <mc:Choice xmlns:v="urn:schemas-microsoft-com:vml" Requires="v">
                <p:oleObj name="Rovnice" r:id="rId2" imgW="1777680" imgH="266400" progId="Equation.3">
                  <p:embed/>
                </p:oleObj>
              </mc:Choice>
              <mc:Fallback>
                <p:oleObj name="Rovnice" r:id="rId2" imgW="1777680" imgH="266400" progId="Equation.3">
                  <p:embed/>
                  <p:pic>
                    <p:nvPicPr>
                      <p:cNvPr id="13314" name="Object 2">
                        <a:extLst>
                          <a:ext uri="{FF2B5EF4-FFF2-40B4-BE49-F238E27FC236}">
                            <a16:creationId xmlns:a16="http://schemas.microsoft.com/office/drawing/2014/main" id="{83CED556-F603-4536-9F11-7EA0BAE28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742" y="2475774"/>
                        <a:ext cx="3248024" cy="487714"/>
                      </a:xfrm>
                      <a:prstGeom prst="rect">
                        <a:avLst/>
                      </a:prstGeom>
                      <a:solidFill>
                        <a:schemeClr val="bg1"/>
                      </a:solidFill>
                      <a:ln>
                        <a:noFill/>
                      </a:ln>
                      <a:effectLst/>
                    </p:spPr>
                  </p:pic>
                </p:oleObj>
              </mc:Fallback>
            </mc:AlternateContent>
          </a:graphicData>
        </a:graphic>
      </p:graphicFrame>
      <p:sp>
        <p:nvSpPr>
          <p:cNvPr id="3" name="TextovéPole 2">
            <a:extLst>
              <a:ext uri="{FF2B5EF4-FFF2-40B4-BE49-F238E27FC236}">
                <a16:creationId xmlns:a16="http://schemas.microsoft.com/office/drawing/2014/main" id="{DDDFB390-97CA-48BD-AD31-AD82759F56DF}"/>
              </a:ext>
            </a:extLst>
          </p:cNvPr>
          <p:cNvSpPr txBox="1"/>
          <p:nvPr/>
        </p:nvSpPr>
        <p:spPr>
          <a:xfrm>
            <a:off x="200024" y="3507194"/>
            <a:ext cx="8743952" cy="707886"/>
          </a:xfrm>
          <a:prstGeom prst="rect">
            <a:avLst/>
          </a:prstGeom>
          <a:noFill/>
        </p:spPr>
        <p:txBody>
          <a:bodyPr wrap="square">
            <a:spAutoFit/>
          </a:bodyPr>
          <a:lstStyle/>
          <a:p>
            <a:pPr marL="0" lvl="1">
              <a:buClr>
                <a:schemeClr val="tx1"/>
              </a:buClr>
            </a:pPr>
            <a:r>
              <a:rPr lang="cs-CZ" altLang="cs-CZ" sz="2000" dirty="0"/>
              <a:t>Zákon má význam např. pro teorii dokonale pružných rázů nebo teorii reaktivních motorů</a:t>
            </a:r>
          </a:p>
        </p:txBody>
      </p:sp>
      <p:pic>
        <p:nvPicPr>
          <p:cNvPr id="4" name="Obrázek 3">
            <a:extLst>
              <a:ext uri="{FF2B5EF4-FFF2-40B4-BE49-F238E27FC236}">
                <a16:creationId xmlns:a16="http://schemas.microsoft.com/office/drawing/2014/main" id="{DAE106F9-0C37-4961-8B8B-1B8A7A5F454D}"/>
              </a:ext>
            </a:extLst>
          </p:cNvPr>
          <p:cNvPicPr>
            <a:picLocks noChangeAspect="1"/>
          </p:cNvPicPr>
          <p:nvPr/>
        </p:nvPicPr>
        <p:blipFill>
          <a:blip r:embed="rId4"/>
          <a:stretch>
            <a:fillRect/>
          </a:stretch>
        </p:blipFill>
        <p:spPr>
          <a:xfrm>
            <a:off x="561975" y="4290490"/>
            <a:ext cx="3070972" cy="1729734"/>
          </a:xfrm>
          <a:prstGeom prst="rect">
            <a:avLst/>
          </a:prstGeom>
        </p:spPr>
      </p:pic>
      <p:grpSp>
        <p:nvGrpSpPr>
          <p:cNvPr id="7" name="Skupina 6">
            <a:extLst>
              <a:ext uri="{FF2B5EF4-FFF2-40B4-BE49-F238E27FC236}">
                <a16:creationId xmlns:a16="http://schemas.microsoft.com/office/drawing/2014/main" id="{1B17ECA6-3C4C-499D-BF98-AF1085146CD3}"/>
              </a:ext>
            </a:extLst>
          </p:cNvPr>
          <p:cNvGrpSpPr/>
          <p:nvPr/>
        </p:nvGrpSpPr>
        <p:grpSpPr>
          <a:xfrm>
            <a:off x="4572000" y="4487863"/>
            <a:ext cx="4286250" cy="1905000"/>
            <a:chOff x="4572000" y="4792663"/>
            <a:chExt cx="4286250" cy="1905000"/>
          </a:xfrm>
        </p:grpSpPr>
        <p:pic>
          <p:nvPicPr>
            <p:cNvPr id="59442" name="Picture 50" descr="Bakalářská fyzika pro HGF VŠB-TUO">
              <a:extLst>
                <a:ext uri="{FF2B5EF4-FFF2-40B4-BE49-F238E27FC236}">
                  <a16:creationId xmlns:a16="http://schemas.microsoft.com/office/drawing/2014/main" id="{C4972350-5DFC-4961-82C6-DF0CA83BA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792663"/>
              <a:ext cx="428625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Ovál 1">
              <a:extLst>
                <a:ext uri="{FF2B5EF4-FFF2-40B4-BE49-F238E27FC236}">
                  <a16:creationId xmlns:a16="http://schemas.microsoft.com/office/drawing/2014/main" id="{3618A57D-C0BC-49FD-BF7F-B2B9D6DF3CD0}"/>
                </a:ext>
              </a:extLst>
            </p:cNvPr>
            <p:cNvSpPr/>
            <p:nvPr/>
          </p:nvSpPr>
          <p:spPr>
            <a:xfrm>
              <a:off x="6268460" y="5333999"/>
              <a:ext cx="502455" cy="47466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17863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8" name="Picture 6" descr="pool shot">
            <a:extLst>
              <a:ext uri="{FF2B5EF4-FFF2-40B4-BE49-F238E27FC236}">
                <a16:creationId xmlns:a16="http://schemas.microsoft.com/office/drawing/2014/main" id="{2ABFFF34-ECE1-4F1C-BCF6-7AA413394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084" y="3540060"/>
            <a:ext cx="4446143" cy="3167877"/>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B3E36B77-41C5-42E7-A726-3258B5B1B7DC}"/>
              </a:ext>
            </a:extLst>
          </p:cNvPr>
          <p:cNvPicPr>
            <a:picLocks noChangeAspect="1"/>
          </p:cNvPicPr>
          <p:nvPr/>
        </p:nvPicPr>
        <p:blipFill>
          <a:blip r:embed="rId3"/>
          <a:stretch>
            <a:fillRect/>
          </a:stretch>
        </p:blipFill>
        <p:spPr>
          <a:xfrm>
            <a:off x="5325549" y="3526479"/>
            <a:ext cx="3093237" cy="3181458"/>
          </a:xfrm>
          <a:prstGeom prst="rect">
            <a:avLst/>
          </a:prstGeom>
        </p:spPr>
      </p:pic>
      <p:sp>
        <p:nvSpPr>
          <p:cNvPr id="5" name="TextovéPole 4">
            <a:extLst>
              <a:ext uri="{FF2B5EF4-FFF2-40B4-BE49-F238E27FC236}">
                <a16:creationId xmlns:a16="http://schemas.microsoft.com/office/drawing/2014/main" id="{4F3C4A3A-AA37-4CEC-B139-7BDB5A30D59F}"/>
              </a:ext>
            </a:extLst>
          </p:cNvPr>
          <p:cNvSpPr txBox="1"/>
          <p:nvPr/>
        </p:nvSpPr>
        <p:spPr>
          <a:xfrm>
            <a:off x="357084" y="3059668"/>
            <a:ext cx="2067104" cy="400110"/>
          </a:xfrm>
          <a:prstGeom prst="rect">
            <a:avLst/>
          </a:prstGeom>
          <a:noFill/>
        </p:spPr>
        <p:txBody>
          <a:bodyPr wrap="none" rtlCol="0">
            <a:spAutoFit/>
          </a:bodyPr>
          <a:lstStyle/>
          <a:p>
            <a:r>
              <a:rPr lang="cs-CZ" sz="2000" b="1" dirty="0"/>
              <a:t>Kulečník a </a:t>
            </a:r>
            <a:r>
              <a:rPr lang="cs-CZ" sz="2000" b="1" dirty="0" err="1"/>
              <a:t>billiard</a:t>
            </a:r>
            <a:endParaRPr lang="cs-CZ" sz="2000" b="1" dirty="0"/>
          </a:p>
        </p:txBody>
      </p:sp>
      <p:sp>
        <p:nvSpPr>
          <p:cNvPr id="6" name="TextovéPole 5">
            <a:extLst>
              <a:ext uri="{FF2B5EF4-FFF2-40B4-BE49-F238E27FC236}">
                <a16:creationId xmlns:a16="http://schemas.microsoft.com/office/drawing/2014/main" id="{0ED0D868-4366-4A60-A62A-4DFD4EACC01B}"/>
              </a:ext>
            </a:extLst>
          </p:cNvPr>
          <p:cNvSpPr txBox="1"/>
          <p:nvPr/>
        </p:nvSpPr>
        <p:spPr>
          <a:xfrm>
            <a:off x="283512" y="315310"/>
            <a:ext cx="3652475" cy="400110"/>
          </a:xfrm>
          <a:prstGeom prst="rect">
            <a:avLst/>
          </a:prstGeom>
          <a:noFill/>
        </p:spPr>
        <p:txBody>
          <a:bodyPr wrap="none" rtlCol="0">
            <a:spAutoFit/>
          </a:bodyPr>
          <a:lstStyle/>
          <a:p>
            <a:r>
              <a:rPr lang="cs-CZ" sz="2000" b="1" dirty="0"/>
              <a:t>Newtonova houpačka (</a:t>
            </a:r>
            <a:r>
              <a:rPr lang="cs-CZ" sz="2000" b="1" dirty="0" err="1"/>
              <a:t>rázostroj</a:t>
            </a:r>
            <a:r>
              <a:rPr lang="cs-CZ" sz="2000" b="1" dirty="0"/>
              <a:t>)</a:t>
            </a:r>
          </a:p>
        </p:txBody>
      </p:sp>
      <p:pic>
        <p:nvPicPr>
          <p:cNvPr id="8" name="Obrázek 7" descr="Obsah obrázku interiér, vsedě, stůl, telefon&#10;&#10;Popis byl vytvořen automaticky">
            <a:extLst>
              <a:ext uri="{FF2B5EF4-FFF2-40B4-BE49-F238E27FC236}">
                <a16:creationId xmlns:a16="http://schemas.microsoft.com/office/drawing/2014/main" id="{F3EB2381-596B-489D-B98A-D01968E3C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345" y="526234"/>
            <a:ext cx="4446143" cy="2215885"/>
          </a:xfrm>
          <a:prstGeom prst="rect">
            <a:avLst/>
          </a:prstGeom>
        </p:spPr>
      </p:pic>
    </p:spTree>
    <p:extLst>
      <p:ext uri="{BB962C8B-B14F-4D97-AF65-F5344CB8AC3E}">
        <p14:creationId xmlns:p14="http://schemas.microsoft.com/office/powerpoint/2010/main" val="3591454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4FF6D71-9ED2-447E-9186-59AB2F3EF63B}"/>
              </a:ext>
            </a:extLst>
          </p:cNvPr>
          <p:cNvSpPr txBox="1"/>
          <p:nvPr/>
        </p:nvSpPr>
        <p:spPr>
          <a:xfrm>
            <a:off x="259422" y="839024"/>
            <a:ext cx="8625155" cy="1323439"/>
          </a:xfrm>
          <a:prstGeom prst="rect">
            <a:avLst/>
          </a:prstGeom>
          <a:noFill/>
        </p:spPr>
        <p:txBody>
          <a:bodyPr wrap="square">
            <a:spAutoFit/>
          </a:bodyPr>
          <a:lstStyle/>
          <a:p>
            <a:r>
              <a:rPr lang="cs-CZ" sz="2000" b="0" i="0" u="none" strike="noStrike" baseline="0" dirty="0">
                <a:solidFill>
                  <a:srgbClr val="000000"/>
                </a:solidFill>
                <a:latin typeface="Calibri" panose="020F0502020204030204" pitchFamily="34" charset="0"/>
              </a:rPr>
              <a:t>Vozík o hmotnosti 1 kg se pohybuje rovnoměrným přímočarým pohybem rychlostí 10 m.s</a:t>
            </a:r>
            <a:r>
              <a:rPr lang="cs-CZ" sz="2000" b="0" i="0" u="none" strike="noStrike" baseline="30000" dirty="0">
                <a:solidFill>
                  <a:srgbClr val="000000"/>
                </a:solidFill>
                <a:latin typeface="Calibri" panose="020F0502020204030204" pitchFamily="34" charset="0"/>
              </a:rPr>
              <a:t>-1</a:t>
            </a:r>
            <a:r>
              <a:rPr lang="cs-CZ" sz="2000" b="0" i="0" u="none" strike="noStrike" baseline="0" dirty="0">
                <a:solidFill>
                  <a:srgbClr val="000000"/>
                </a:solidFill>
                <a:latin typeface="Calibri" panose="020F0502020204030204" pitchFamily="34" charset="0"/>
              </a:rPr>
              <a:t> po vodorovné rovině a narazí do stojícího vozíku o hmotnosti 8 kg. Dojde k pružné srážce, po níž se první vozík pohybuje opačným směrem (zpět) rychlostí 8 m.s</a:t>
            </a:r>
            <a:r>
              <a:rPr lang="cs-CZ" sz="2000" b="0" i="0" u="none" strike="noStrike" baseline="30000" dirty="0">
                <a:solidFill>
                  <a:srgbClr val="000000"/>
                </a:solidFill>
                <a:latin typeface="Calibri" panose="020F0502020204030204" pitchFamily="34" charset="0"/>
              </a:rPr>
              <a:t>-1</a:t>
            </a:r>
            <a:r>
              <a:rPr lang="cs-CZ" sz="2000" b="0" i="0" u="none" strike="noStrike" baseline="0" dirty="0">
                <a:solidFill>
                  <a:srgbClr val="000000"/>
                </a:solidFill>
                <a:latin typeface="Calibri" panose="020F0502020204030204" pitchFamily="34" charset="0"/>
              </a:rPr>
              <a:t>. Jakou rychlostí se bude pohybovat druhý (původně stojící) vozík? </a:t>
            </a:r>
            <a:endParaRPr lang="cs-CZ" sz="2000" dirty="0"/>
          </a:p>
        </p:txBody>
      </p:sp>
      <p:sp>
        <p:nvSpPr>
          <p:cNvPr id="5" name="TextovéPole 4">
            <a:extLst>
              <a:ext uri="{FF2B5EF4-FFF2-40B4-BE49-F238E27FC236}">
                <a16:creationId xmlns:a16="http://schemas.microsoft.com/office/drawing/2014/main" id="{9662B4CD-1CF7-42D8-B7A5-473E9326DA18}"/>
              </a:ext>
            </a:extLst>
          </p:cNvPr>
          <p:cNvSpPr txBox="1"/>
          <p:nvPr/>
        </p:nvSpPr>
        <p:spPr>
          <a:xfrm>
            <a:off x="259422" y="256855"/>
            <a:ext cx="1072730" cy="461665"/>
          </a:xfrm>
          <a:prstGeom prst="rect">
            <a:avLst/>
          </a:prstGeom>
          <a:noFill/>
        </p:spPr>
        <p:txBody>
          <a:bodyPr wrap="none" rtlCol="0">
            <a:spAutoFit/>
          </a:bodyPr>
          <a:lstStyle/>
          <a:p>
            <a:r>
              <a:rPr lang="cs-CZ" sz="2400" b="1" dirty="0"/>
              <a:t>Příklad</a:t>
            </a:r>
          </a:p>
        </p:txBody>
      </p:sp>
      <p:pic>
        <p:nvPicPr>
          <p:cNvPr id="7" name="Obrázek 6">
            <a:extLst>
              <a:ext uri="{FF2B5EF4-FFF2-40B4-BE49-F238E27FC236}">
                <a16:creationId xmlns:a16="http://schemas.microsoft.com/office/drawing/2014/main" id="{F41C2235-642D-4D08-9B9B-07CE89B41872}"/>
              </a:ext>
            </a:extLst>
          </p:cNvPr>
          <p:cNvPicPr>
            <a:picLocks noChangeAspect="1"/>
          </p:cNvPicPr>
          <p:nvPr/>
        </p:nvPicPr>
        <p:blipFill>
          <a:blip r:embed="rId2"/>
          <a:stretch>
            <a:fillRect/>
          </a:stretch>
        </p:blipFill>
        <p:spPr>
          <a:xfrm>
            <a:off x="4372540" y="2398344"/>
            <a:ext cx="4256690" cy="1964961"/>
          </a:xfrm>
          <a:prstGeom prst="rect">
            <a:avLst/>
          </a:prstGeom>
        </p:spPr>
      </p:pic>
      <p:sp>
        <p:nvSpPr>
          <p:cNvPr id="9" name="TextovéPole 8">
            <a:extLst>
              <a:ext uri="{FF2B5EF4-FFF2-40B4-BE49-F238E27FC236}">
                <a16:creationId xmlns:a16="http://schemas.microsoft.com/office/drawing/2014/main" id="{7F8B9849-9644-4A83-B268-84B52E42B6F2}"/>
              </a:ext>
            </a:extLst>
          </p:cNvPr>
          <p:cNvSpPr txBox="1"/>
          <p:nvPr/>
        </p:nvSpPr>
        <p:spPr>
          <a:xfrm>
            <a:off x="259422" y="2282967"/>
            <a:ext cx="1610475" cy="1938992"/>
          </a:xfrm>
          <a:prstGeom prst="rect">
            <a:avLst/>
          </a:prstGeom>
          <a:noFill/>
        </p:spPr>
        <p:txBody>
          <a:bodyPr wrap="square">
            <a:spAutoFit/>
          </a:bodyPr>
          <a:lstStyle/>
          <a:p>
            <a:r>
              <a:rPr lang="cs-CZ" sz="2000" i="0" u="none" strike="noStrike" baseline="0" dirty="0">
                <a:solidFill>
                  <a:srgbClr val="000000"/>
                </a:solidFill>
                <a:latin typeface="Calibri" panose="020F0502020204030204" pitchFamily="34" charset="0"/>
              </a:rPr>
              <a:t>m</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 1 kg </a:t>
            </a:r>
          </a:p>
          <a:p>
            <a:r>
              <a:rPr lang="cs-CZ" sz="2000" i="0" u="none" strike="noStrike" baseline="0" dirty="0">
                <a:solidFill>
                  <a:srgbClr val="000000"/>
                </a:solidFill>
                <a:latin typeface="Calibri" panose="020F0502020204030204" pitchFamily="34" charset="0"/>
              </a:rPr>
              <a:t>m</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 = 8 kg </a:t>
            </a:r>
          </a:p>
          <a:p>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 10 m.s</a:t>
            </a:r>
            <a:r>
              <a:rPr lang="cs-CZ" sz="2000" i="0" u="none" strike="noStrike" baseline="30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a:t>
            </a:r>
          </a:p>
          <a:p>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 = 0 m.s</a:t>
            </a:r>
            <a:r>
              <a:rPr lang="cs-CZ" sz="2000" i="0" u="none" strike="noStrike" baseline="30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a:t>
            </a:r>
          </a:p>
          <a:p>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 8 m.s</a:t>
            </a:r>
            <a:r>
              <a:rPr lang="cs-CZ" sz="2000" i="0" u="none" strike="noStrike" baseline="30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a:t>
            </a:r>
          </a:p>
          <a:p>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 = ? </a:t>
            </a:r>
            <a:endParaRPr lang="cs-CZ" sz="2000" dirty="0"/>
          </a:p>
        </p:txBody>
      </p:sp>
      <p:sp>
        <p:nvSpPr>
          <p:cNvPr id="11" name="TextovéPole 10">
            <a:extLst>
              <a:ext uri="{FF2B5EF4-FFF2-40B4-BE49-F238E27FC236}">
                <a16:creationId xmlns:a16="http://schemas.microsoft.com/office/drawing/2014/main" id="{605299C5-EB72-4045-A7DF-B4D26853F62A}"/>
              </a:ext>
            </a:extLst>
          </p:cNvPr>
          <p:cNvSpPr txBox="1"/>
          <p:nvPr/>
        </p:nvSpPr>
        <p:spPr>
          <a:xfrm>
            <a:off x="337761" y="4459656"/>
            <a:ext cx="8468475" cy="830997"/>
          </a:xfrm>
          <a:prstGeom prst="rect">
            <a:avLst/>
          </a:prstGeom>
          <a:noFill/>
        </p:spPr>
        <p:txBody>
          <a:bodyPr wrap="square">
            <a:spAutoFit/>
          </a:bodyPr>
          <a:lstStyle/>
          <a:p>
            <a:r>
              <a:rPr lang="cs-CZ" sz="2000" i="0" u="none" strike="noStrike" baseline="0" dirty="0">
                <a:solidFill>
                  <a:srgbClr val="000000"/>
                </a:solidFill>
                <a:latin typeface="Calibri" panose="020F0502020204030204" pitchFamily="34" charset="0"/>
              </a:rPr>
              <a:t>m</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 m</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 = – m</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 m</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2</a:t>
            </a:r>
          </a:p>
          <a:p>
            <a:endParaRPr lang="cs-CZ" sz="800" i="0" u="none" strike="noStrike" baseline="0" dirty="0">
              <a:solidFill>
                <a:srgbClr val="000000"/>
              </a:solidFill>
              <a:latin typeface="Calibri" panose="020F0502020204030204" pitchFamily="34" charset="0"/>
            </a:endParaRPr>
          </a:p>
          <a:p>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 = [ m</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 v</a:t>
            </a:r>
            <a:r>
              <a:rPr lang="cs-CZ" sz="2000" i="0" u="none" strike="noStrike" baseline="-25000" dirty="0">
                <a:solidFill>
                  <a:srgbClr val="000000"/>
                </a:solidFill>
                <a:latin typeface="Calibri" panose="020F0502020204030204" pitchFamily="34" charset="0"/>
              </a:rPr>
              <a:t>1</a:t>
            </a:r>
            <a:r>
              <a:rPr lang="cs-CZ" sz="2000" i="0" u="none" strike="noStrike" baseline="0" dirty="0">
                <a:solidFill>
                  <a:srgbClr val="000000"/>
                </a:solidFill>
                <a:latin typeface="Calibri" panose="020F0502020204030204" pitchFamily="34" charset="0"/>
              </a:rPr>
              <a:t>´) – m</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.v</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 ]/m</a:t>
            </a:r>
            <a:r>
              <a:rPr lang="cs-CZ" sz="2000" i="0" u="none" strike="noStrike" baseline="-25000" dirty="0">
                <a:solidFill>
                  <a:srgbClr val="000000"/>
                </a:solidFill>
                <a:latin typeface="Calibri" panose="020F0502020204030204" pitchFamily="34" charset="0"/>
              </a:rPr>
              <a:t>2</a:t>
            </a:r>
            <a:r>
              <a:rPr lang="cs-CZ" sz="2000" i="0" u="none" strike="noStrike" baseline="0" dirty="0">
                <a:solidFill>
                  <a:srgbClr val="000000"/>
                </a:solidFill>
                <a:latin typeface="Calibri" panose="020F0502020204030204" pitchFamily="34" charset="0"/>
              </a:rPr>
              <a:t> </a:t>
            </a:r>
            <a:r>
              <a:rPr lang="da-DK" sz="2000" i="0" u="none" strike="noStrike" baseline="0" dirty="0">
                <a:solidFill>
                  <a:srgbClr val="000000"/>
                </a:solidFill>
                <a:latin typeface="Calibri" panose="020F0502020204030204" pitchFamily="34" charset="0"/>
              </a:rPr>
              <a:t>= [ 1 . ( 10 + 8 ) – 8 . 0 ]/8 = </a:t>
            </a:r>
            <a:r>
              <a:rPr lang="da-DK" sz="2000" i="0" u="sng" strike="noStrike" baseline="0" dirty="0">
                <a:solidFill>
                  <a:srgbClr val="000000"/>
                </a:solidFill>
                <a:latin typeface="Calibri" panose="020F0502020204030204" pitchFamily="34" charset="0"/>
              </a:rPr>
              <a:t>2,25 m.s</a:t>
            </a:r>
            <a:r>
              <a:rPr lang="da-DK" sz="2000" i="0" u="sng" strike="noStrike" baseline="30000" dirty="0">
                <a:solidFill>
                  <a:srgbClr val="000000"/>
                </a:solidFill>
                <a:latin typeface="Calibri" panose="020F0502020204030204" pitchFamily="34" charset="0"/>
              </a:rPr>
              <a:t>-1</a:t>
            </a:r>
            <a:r>
              <a:rPr lang="da-DK" sz="2000" i="0" u="sng" strike="noStrike" baseline="0" dirty="0">
                <a:solidFill>
                  <a:srgbClr val="000000"/>
                </a:solidFill>
                <a:latin typeface="Calibri" panose="020F0502020204030204" pitchFamily="34" charset="0"/>
              </a:rPr>
              <a:t> </a:t>
            </a:r>
            <a:endParaRPr lang="cs-CZ" sz="2000" u="sng" dirty="0"/>
          </a:p>
        </p:txBody>
      </p:sp>
    </p:spTree>
    <p:extLst>
      <p:ext uri="{BB962C8B-B14F-4D97-AF65-F5344CB8AC3E}">
        <p14:creationId xmlns:p14="http://schemas.microsoft.com/office/powerpoint/2010/main" val="2102968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54FD07-F389-46D8-9080-4796C494E9B9}"/>
              </a:ext>
            </a:extLst>
          </p:cNvPr>
          <p:cNvSpPr>
            <a:spLocks noGrp="1"/>
          </p:cNvSpPr>
          <p:nvPr>
            <p:ph type="title"/>
          </p:nvPr>
        </p:nvSpPr>
        <p:spPr>
          <a:xfrm>
            <a:off x="314325" y="250827"/>
            <a:ext cx="3733800" cy="444498"/>
          </a:xfrm>
        </p:spPr>
        <p:txBody>
          <a:bodyPr>
            <a:normAutofit/>
          </a:bodyPr>
          <a:lstStyle/>
          <a:p>
            <a:r>
              <a:rPr lang="cs-CZ" sz="2400" b="1" dirty="0">
                <a:latin typeface="+mn-lt"/>
              </a:rPr>
              <a:t>Příklad</a:t>
            </a:r>
          </a:p>
        </p:txBody>
      </p:sp>
      <p:pic>
        <p:nvPicPr>
          <p:cNvPr id="5" name="Obrázek 4">
            <a:extLst>
              <a:ext uri="{FF2B5EF4-FFF2-40B4-BE49-F238E27FC236}">
                <a16:creationId xmlns:a16="http://schemas.microsoft.com/office/drawing/2014/main" id="{EB65856A-37D0-4F74-B76F-DDA82F5BFBCE}"/>
              </a:ext>
            </a:extLst>
          </p:cNvPr>
          <p:cNvPicPr>
            <a:picLocks noChangeAspect="1"/>
          </p:cNvPicPr>
          <p:nvPr/>
        </p:nvPicPr>
        <p:blipFill>
          <a:blip r:embed="rId2"/>
          <a:stretch>
            <a:fillRect/>
          </a:stretch>
        </p:blipFill>
        <p:spPr>
          <a:xfrm>
            <a:off x="6067425" y="4896689"/>
            <a:ext cx="2905125" cy="1842275"/>
          </a:xfrm>
          <a:prstGeom prst="rect">
            <a:avLst/>
          </a:prstGeom>
        </p:spPr>
      </p:pic>
      <p:sp>
        <p:nvSpPr>
          <p:cNvPr id="6" name="TextovéPole 5">
            <a:extLst>
              <a:ext uri="{FF2B5EF4-FFF2-40B4-BE49-F238E27FC236}">
                <a16:creationId xmlns:a16="http://schemas.microsoft.com/office/drawing/2014/main" id="{1EBAAC98-CC9D-4524-AC4A-0C1AD91DF42F}"/>
              </a:ext>
            </a:extLst>
          </p:cNvPr>
          <p:cNvSpPr txBox="1"/>
          <p:nvPr/>
        </p:nvSpPr>
        <p:spPr>
          <a:xfrm>
            <a:off x="171450" y="790575"/>
            <a:ext cx="8639175" cy="4093428"/>
          </a:xfrm>
          <a:prstGeom prst="rect">
            <a:avLst/>
          </a:prstGeom>
          <a:noFill/>
        </p:spPr>
        <p:txBody>
          <a:bodyPr wrap="square" rtlCol="0">
            <a:spAutoFit/>
          </a:bodyPr>
          <a:lstStyle/>
          <a:p>
            <a:pPr algn="just"/>
            <a:r>
              <a:rPr lang="cs-CZ" sz="2000" dirty="0"/>
              <a:t>Izolovanou soustavu těles tvoří střelná zbraň a střela. Před výstřelem, kdy střelec opírá pušku o rameno, je celková hybnost této soustavy nulová. </a:t>
            </a:r>
          </a:p>
          <a:p>
            <a:pPr algn="just"/>
            <a:r>
              <a:rPr lang="cs-CZ" sz="2000" dirty="0"/>
              <a:t>Při výstřelu vzniknou shořením střelného prachu plyny, které působí stejně velkými tlakovými silami jednak na střelu, jednak na závěr pušky. Tím jsou střela i zbraň uvedeny silami akce a reakce do pohybu opačnými směry a získají hybnosti </a:t>
            </a:r>
            <a:r>
              <a:rPr lang="cs-CZ" sz="2000" b="1" dirty="0"/>
              <a:t>p</a:t>
            </a:r>
            <a:r>
              <a:rPr lang="cs-CZ" sz="2000" baseline="-25000" dirty="0"/>
              <a:t>1</a:t>
            </a:r>
            <a:r>
              <a:rPr lang="cs-CZ" sz="2000" dirty="0"/>
              <a:t> a </a:t>
            </a:r>
            <a:r>
              <a:rPr lang="cs-CZ" sz="2000" b="1" dirty="0"/>
              <a:t>p</a:t>
            </a:r>
            <a:r>
              <a:rPr lang="cs-CZ" sz="2000" baseline="-25000" dirty="0"/>
              <a:t>2</a:t>
            </a:r>
            <a:r>
              <a:rPr lang="cs-CZ" sz="2000" dirty="0"/>
              <a:t>.   </a:t>
            </a:r>
          </a:p>
          <a:p>
            <a:pPr algn="just"/>
            <a:r>
              <a:rPr lang="cs-CZ" sz="2000" dirty="0"/>
              <a:t>Podle zákona zachování hybnosti</a:t>
            </a:r>
          </a:p>
          <a:p>
            <a:pPr algn="ctr"/>
            <a:r>
              <a:rPr lang="cs-CZ" sz="2000" b="1" dirty="0"/>
              <a:t>p</a:t>
            </a:r>
            <a:r>
              <a:rPr lang="cs-CZ" sz="2000" baseline="-25000" dirty="0"/>
              <a:t>1</a:t>
            </a:r>
            <a:r>
              <a:rPr lang="cs-CZ" sz="2000" dirty="0"/>
              <a:t> + </a:t>
            </a:r>
            <a:r>
              <a:rPr lang="cs-CZ" sz="2000" b="1" dirty="0"/>
              <a:t>p</a:t>
            </a:r>
            <a:r>
              <a:rPr lang="cs-CZ" sz="2000" baseline="-25000" dirty="0"/>
              <a:t>2</a:t>
            </a:r>
            <a:r>
              <a:rPr lang="cs-CZ" sz="2000" dirty="0"/>
              <a:t> = m</a:t>
            </a:r>
            <a:r>
              <a:rPr lang="cs-CZ" sz="2000" baseline="-25000" dirty="0"/>
              <a:t>1</a:t>
            </a:r>
            <a:r>
              <a:rPr lang="cs-CZ" sz="2000" dirty="0"/>
              <a:t>.</a:t>
            </a:r>
            <a:r>
              <a:rPr lang="cs-CZ" sz="2000" b="1" dirty="0"/>
              <a:t>v</a:t>
            </a:r>
            <a:r>
              <a:rPr lang="cs-CZ" sz="2000" baseline="-25000" dirty="0"/>
              <a:t>1</a:t>
            </a:r>
            <a:r>
              <a:rPr lang="cs-CZ" sz="2000" dirty="0"/>
              <a:t> + m</a:t>
            </a:r>
            <a:r>
              <a:rPr lang="cs-CZ" sz="2000" baseline="-25000" dirty="0"/>
              <a:t>2</a:t>
            </a:r>
            <a:r>
              <a:rPr lang="cs-CZ" sz="2000" dirty="0"/>
              <a:t>.</a:t>
            </a:r>
            <a:r>
              <a:rPr lang="cs-CZ" sz="2000" b="1" dirty="0"/>
              <a:t>v</a:t>
            </a:r>
            <a:r>
              <a:rPr lang="cs-CZ" sz="2000" baseline="-25000" dirty="0"/>
              <a:t>2</a:t>
            </a:r>
            <a:r>
              <a:rPr lang="cs-CZ" sz="2000" dirty="0"/>
              <a:t> = 0     odtud      m</a:t>
            </a:r>
            <a:r>
              <a:rPr lang="cs-CZ" sz="2000" baseline="-25000" dirty="0"/>
              <a:t>1</a:t>
            </a:r>
            <a:r>
              <a:rPr lang="cs-CZ" sz="2000" dirty="0"/>
              <a:t>.</a:t>
            </a:r>
            <a:r>
              <a:rPr lang="cs-CZ" sz="2000" b="1" dirty="0"/>
              <a:t>v</a:t>
            </a:r>
            <a:r>
              <a:rPr lang="cs-CZ" sz="2000" baseline="-25000" dirty="0"/>
              <a:t>1</a:t>
            </a:r>
            <a:r>
              <a:rPr lang="cs-CZ" sz="2000" dirty="0"/>
              <a:t> = - m</a:t>
            </a:r>
            <a:r>
              <a:rPr lang="cs-CZ" sz="2000" baseline="-25000" dirty="0"/>
              <a:t>2</a:t>
            </a:r>
            <a:r>
              <a:rPr lang="cs-CZ" sz="2000" dirty="0"/>
              <a:t>.</a:t>
            </a:r>
            <a:r>
              <a:rPr lang="cs-CZ" sz="2000" b="1" dirty="0"/>
              <a:t>v</a:t>
            </a:r>
            <a:r>
              <a:rPr lang="cs-CZ" sz="2000" baseline="-25000" dirty="0"/>
              <a:t>2</a:t>
            </a:r>
            <a:r>
              <a:rPr lang="cs-CZ" sz="2000" dirty="0"/>
              <a:t> </a:t>
            </a:r>
          </a:p>
          <a:p>
            <a:pPr algn="just"/>
            <a:r>
              <a:rPr lang="cs-CZ" sz="2000" dirty="0"/>
              <a:t>Hybnosti která získají střela a zbraň jsou stejně velké, ale opačného směru. Pro velikosti rychlosti platí </a:t>
            </a:r>
          </a:p>
          <a:p>
            <a:pPr algn="ctr"/>
            <a:r>
              <a:rPr lang="cs-CZ" sz="2000" dirty="0"/>
              <a:t>m</a:t>
            </a:r>
            <a:r>
              <a:rPr lang="cs-CZ" sz="2000" baseline="-25000" dirty="0"/>
              <a:t>1</a:t>
            </a:r>
            <a:r>
              <a:rPr lang="cs-CZ" sz="2000" dirty="0"/>
              <a:t>.v</a:t>
            </a:r>
            <a:r>
              <a:rPr lang="cs-CZ" sz="2000" baseline="-25000" dirty="0"/>
              <a:t>1</a:t>
            </a:r>
            <a:r>
              <a:rPr lang="cs-CZ" sz="2000" dirty="0"/>
              <a:t> = m</a:t>
            </a:r>
            <a:r>
              <a:rPr lang="cs-CZ" sz="2000" baseline="-25000" dirty="0"/>
              <a:t>2</a:t>
            </a:r>
            <a:r>
              <a:rPr lang="cs-CZ" sz="2000" dirty="0"/>
              <a:t>.v</a:t>
            </a:r>
            <a:r>
              <a:rPr lang="cs-CZ" sz="2000" baseline="-25000" dirty="0"/>
              <a:t>2</a:t>
            </a:r>
            <a:r>
              <a:rPr lang="cs-CZ" sz="2000" dirty="0"/>
              <a:t>   a odtud    m</a:t>
            </a:r>
            <a:r>
              <a:rPr lang="cs-CZ" sz="2000" baseline="-25000" dirty="0"/>
              <a:t>1</a:t>
            </a:r>
            <a:r>
              <a:rPr lang="cs-CZ" sz="2000" dirty="0"/>
              <a:t>/m</a:t>
            </a:r>
            <a:r>
              <a:rPr lang="cs-CZ" sz="2000" baseline="-25000" dirty="0"/>
              <a:t>2</a:t>
            </a:r>
            <a:r>
              <a:rPr lang="cs-CZ" sz="2000" dirty="0"/>
              <a:t> = v</a:t>
            </a:r>
            <a:r>
              <a:rPr lang="cs-CZ" sz="2000" baseline="-25000" dirty="0"/>
              <a:t>2</a:t>
            </a:r>
            <a:r>
              <a:rPr lang="cs-CZ" sz="2000" dirty="0"/>
              <a:t>/v</a:t>
            </a:r>
            <a:r>
              <a:rPr lang="cs-CZ" sz="2000" baseline="-25000" dirty="0"/>
              <a:t>1</a:t>
            </a:r>
            <a:r>
              <a:rPr lang="cs-CZ" sz="2000" dirty="0"/>
              <a:t> </a:t>
            </a:r>
          </a:p>
          <a:p>
            <a:pPr algn="just"/>
            <a:r>
              <a:rPr lang="cs-CZ" sz="2000" dirty="0"/>
              <a:t>Velikost rychlosti střely a zbraně jsou v opačném poměru než jejich hmotnosti.</a:t>
            </a:r>
          </a:p>
          <a:p>
            <a:pPr algn="just"/>
            <a:endParaRPr lang="cs-CZ" sz="2000" dirty="0"/>
          </a:p>
        </p:txBody>
      </p:sp>
      <p:pic>
        <p:nvPicPr>
          <p:cNvPr id="8" name="Obrázek 7">
            <a:extLst>
              <a:ext uri="{FF2B5EF4-FFF2-40B4-BE49-F238E27FC236}">
                <a16:creationId xmlns:a16="http://schemas.microsoft.com/office/drawing/2014/main" id="{0880EC87-404E-4BBE-B71C-6E58810D38B2}"/>
              </a:ext>
            </a:extLst>
          </p:cNvPr>
          <p:cNvPicPr>
            <a:picLocks noChangeAspect="1"/>
          </p:cNvPicPr>
          <p:nvPr/>
        </p:nvPicPr>
        <p:blipFill>
          <a:blip r:embed="rId3"/>
          <a:stretch>
            <a:fillRect/>
          </a:stretch>
        </p:blipFill>
        <p:spPr>
          <a:xfrm>
            <a:off x="566738" y="5061755"/>
            <a:ext cx="4905375" cy="1512144"/>
          </a:xfrm>
          <a:prstGeom prst="rect">
            <a:avLst/>
          </a:prstGeom>
        </p:spPr>
      </p:pic>
    </p:spTree>
    <p:extLst>
      <p:ext uri="{BB962C8B-B14F-4D97-AF65-F5344CB8AC3E}">
        <p14:creationId xmlns:p14="http://schemas.microsoft.com/office/powerpoint/2010/main" val="1764855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 on Gifs Animación + Tecnología y Ciencia">
            <a:extLst>
              <a:ext uri="{FF2B5EF4-FFF2-40B4-BE49-F238E27FC236}">
                <a16:creationId xmlns:a16="http://schemas.microsoft.com/office/drawing/2014/main" id="{5A3168B4-E021-482A-B701-7BC7EAF11CE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12947" y="4473251"/>
            <a:ext cx="3414713" cy="22764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E7ED58C2-B6E7-4F1E-82A1-A9DE5A66F92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57412" y="286911"/>
            <a:ext cx="3405023" cy="122580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697025F7-DD19-40D9-8F0A-4964D80AC0A1}"/>
              </a:ext>
            </a:extLst>
          </p:cNvPr>
          <p:cNvSpPr txBox="1"/>
          <p:nvPr/>
        </p:nvSpPr>
        <p:spPr>
          <a:xfrm>
            <a:off x="695325" y="438150"/>
            <a:ext cx="2930354" cy="461665"/>
          </a:xfrm>
          <a:prstGeom prst="rect">
            <a:avLst/>
          </a:prstGeom>
          <a:noFill/>
        </p:spPr>
        <p:txBody>
          <a:bodyPr wrap="none" rtlCol="0">
            <a:spAutoFit/>
          </a:bodyPr>
          <a:lstStyle/>
          <a:p>
            <a:r>
              <a:rPr lang="cs-CZ" sz="2400" b="1" dirty="0"/>
              <a:t>Využití zpětného rázu</a:t>
            </a:r>
          </a:p>
        </p:txBody>
      </p:sp>
      <p:sp>
        <p:nvSpPr>
          <p:cNvPr id="6" name="TextovéPole 5">
            <a:extLst>
              <a:ext uri="{FF2B5EF4-FFF2-40B4-BE49-F238E27FC236}">
                <a16:creationId xmlns:a16="http://schemas.microsoft.com/office/drawing/2014/main" id="{677557A5-F26C-4A78-B8D6-E2C9DDF6F64E}"/>
              </a:ext>
            </a:extLst>
          </p:cNvPr>
          <p:cNvSpPr txBox="1"/>
          <p:nvPr/>
        </p:nvSpPr>
        <p:spPr>
          <a:xfrm>
            <a:off x="1048833" y="1476185"/>
            <a:ext cx="1879169" cy="369332"/>
          </a:xfrm>
          <a:prstGeom prst="rect">
            <a:avLst/>
          </a:prstGeom>
          <a:noFill/>
        </p:spPr>
        <p:txBody>
          <a:bodyPr wrap="none" rtlCol="0">
            <a:spAutoFit/>
          </a:bodyPr>
          <a:lstStyle/>
          <a:p>
            <a:r>
              <a:rPr lang="cs-CZ" dirty="0"/>
              <a:t>Maximův kulomet</a:t>
            </a:r>
          </a:p>
        </p:txBody>
      </p:sp>
      <p:sp>
        <p:nvSpPr>
          <p:cNvPr id="7" name="TextovéPole 6">
            <a:extLst>
              <a:ext uri="{FF2B5EF4-FFF2-40B4-BE49-F238E27FC236}">
                <a16:creationId xmlns:a16="http://schemas.microsoft.com/office/drawing/2014/main" id="{E7F54BF1-4963-4C1F-A8CB-BB87FA6A81DD}"/>
              </a:ext>
            </a:extLst>
          </p:cNvPr>
          <p:cNvSpPr txBox="1"/>
          <p:nvPr/>
        </p:nvSpPr>
        <p:spPr>
          <a:xfrm>
            <a:off x="616340" y="5242156"/>
            <a:ext cx="3338863" cy="369332"/>
          </a:xfrm>
          <a:prstGeom prst="rect">
            <a:avLst/>
          </a:prstGeom>
          <a:noFill/>
        </p:spPr>
        <p:txBody>
          <a:bodyPr wrap="none" rtlCol="0">
            <a:spAutoFit/>
          </a:bodyPr>
          <a:lstStyle/>
          <a:p>
            <a:r>
              <a:rPr lang="cs-CZ" dirty="0"/>
              <a:t>Samonabíjecí automatické zbraně</a:t>
            </a:r>
          </a:p>
        </p:txBody>
      </p:sp>
      <p:pic>
        <p:nvPicPr>
          <p:cNvPr id="2050" name="Picture 2" descr="THE GERMAN ARMY ON THE WESTERN FRONT, 1914-1918 | Imperial War Museums">
            <a:extLst>
              <a:ext uri="{FF2B5EF4-FFF2-40B4-BE49-F238E27FC236}">
                <a16:creationId xmlns:a16="http://schemas.microsoft.com/office/drawing/2014/main" id="{4E5C65AB-4064-62B5-F5DB-55CBF938AC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882" y="1664279"/>
            <a:ext cx="3642842" cy="23314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ogress is fine, but it's gone on for too long.: Vickers Maxim Gun">
            <a:extLst>
              <a:ext uri="{FF2B5EF4-FFF2-40B4-BE49-F238E27FC236}">
                <a16:creationId xmlns:a16="http://schemas.microsoft.com/office/drawing/2014/main" id="{9DF5E791-6349-9A84-6AEC-05CCEAFEF8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358" y="1966509"/>
            <a:ext cx="3454439" cy="2104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085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a:extLst>
              <a:ext uri="{FF2B5EF4-FFF2-40B4-BE49-F238E27FC236}">
                <a16:creationId xmlns:a16="http://schemas.microsoft.com/office/drawing/2014/main" id="{DFDADD63-5F75-4F6A-8897-421652DB8F89}"/>
              </a:ext>
            </a:extLst>
          </p:cNvPr>
          <p:cNvSpPr txBox="1"/>
          <p:nvPr/>
        </p:nvSpPr>
        <p:spPr>
          <a:xfrm>
            <a:off x="209550" y="5222342"/>
            <a:ext cx="8801100" cy="1015663"/>
          </a:xfrm>
          <a:prstGeom prst="rect">
            <a:avLst/>
          </a:prstGeom>
          <a:noFill/>
        </p:spPr>
        <p:txBody>
          <a:bodyPr wrap="square">
            <a:spAutoFit/>
          </a:bodyPr>
          <a:lstStyle/>
          <a:p>
            <a:pPr algn="just" eaLnBrk="1" hangingPunct="1">
              <a:spcBef>
                <a:spcPct val="50000"/>
              </a:spcBef>
            </a:pPr>
            <a:r>
              <a:rPr lang="cs-CZ" altLang="cs-CZ" sz="2000" dirty="0"/>
              <a:t>Je zřejmé, že </a:t>
            </a:r>
            <a:r>
              <a:rPr lang="cs-CZ" altLang="cs-CZ" sz="2000" u="sng" dirty="0"/>
              <a:t>stejné změny hybnosti může být dosaženo krátkodobým působením velké síly nebo delším působením síly malé</a:t>
            </a:r>
            <a:r>
              <a:rPr lang="cs-CZ" altLang="cs-CZ" sz="2000" dirty="0"/>
              <a:t>. Nastane-li změna hybnosti za malý časový interval, působí velká síla (Proto bolí, když se klepneme kladívkem.)</a:t>
            </a:r>
          </a:p>
        </p:txBody>
      </p:sp>
      <p:sp>
        <p:nvSpPr>
          <p:cNvPr id="75779" name="Rectangle 3">
            <a:extLst>
              <a:ext uri="{FF2B5EF4-FFF2-40B4-BE49-F238E27FC236}">
                <a16:creationId xmlns:a16="http://schemas.microsoft.com/office/drawing/2014/main" id="{9C84CA6C-75D5-47C7-BB53-08440F3E2A7B}"/>
              </a:ext>
            </a:extLst>
          </p:cNvPr>
          <p:cNvSpPr>
            <a:spLocks noGrp="1" noChangeArrowheads="1"/>
          </p:cNvSpPr>
          <p:nvPr>
            <p:ph type="body" idx="1"/>
          </p:nvPr>
        </p:nvSpPr>
        <p:spPr>
          <a:xfrm>
            <a:off x="171450" y="858322"/>
            <a:ext cx="8839200" cy="1195422"/>
          </a:xfrm>
        </p:spPr>
        <p:txBody>
          <a:bodyPr>
            <a:normAutofit/>
          </a:bodyPr>
          <a:lstStyle/>
          <a:p>
            <a:pPr marL="0" indent="0" algn="just">
              <a:buClr>
                <a:schemeClr val="tx1"/>
              </a:buClr>
              <a:buNone/>
            </a:pPr>
            <a:r>
              <a:rPr lang="cs-CZ" altLang="cs-CZ" sz="2000" b="1" dirty="0"/>
              <a:t>Impuls síly </a:t>
            </a:r>
            <a:r>
              <a:rPr lang="cs-CZ" altLang="cs-CZ" sz="2000" dirty="0"/>
              <a:t>(I, jednotka </a:t>
            </a:r>
            <a:r>
              <a:rPr lang="cs-CZ" altLang="cs-CZ" sz="2000" dirty="0" err="1"/>
              <a:t>N.s</a:t>
            </a:r>
            <a:r>
              <a:rPr lang="cs-CZ" altLang="cs-CZ" sz="2000" dirty="0"/>
              <a:t>) je vektorová veličina, vyjadřující </a:t>
            </a:r>
            <a:r>
              <a:rPr lang="cs-CZ" altLang="cs-CZ" sz="2000" u="sng" dirty="0"/>
              <a:t>časový účinek síly</a:t>
            </a:r>
            <a:r>
              <a:rPr lang="cs-CZ" altLang="cs-CZ" sz="2000" dirty="0"/>
              <a:t>. Je roven změně hybnosti </a:t>
            </a:r>
            <a:r>
              <a:rPr lang="el-GR" altLang="cs-CZ" sz="2000" dirty="0"/>
              <a:t>Δ</a:t>
            </a:r>
            <a:r>
              <a:rPr lang="cs-CZ" altLang="cs-CZ" sz="2000" b="1" i="1" dirty="0"/>
              <a:t>p</a:t>
            </a:r>
            <a:r>
              <a:rPr lang="el-GR" altLang="cs-CZ" sz="2000" dirty="0"/>
              <a:t> </a:t>
            </a:r>
            <a:r>
              <a:rPr lang="cs-CZ" altLang="cs-CZ" sz="2000" dirty="0"/>
              <a:t>tělesa, závisí na něm změna hybnosti tělesa. Tento vztah znamená, že změna hybnosti za určitý časový okamžik </a:t>
            </a:r>
            <a:r>
              <a:rPr lang="el-GR" altLang="cs-CZ" sz="2000" dirty="0"/>
              <a:t>Δ</a:t>
            </a:r>
            <a:r>
              <a:rPr lang="cs-CZ" altLang="cs-CZ" sz="2000" i="1" dirty="0"/>
              <a:t>t</a:t>
            </a:r>
            <a:r>
              <a:rPr lang="cs-CZ" altLang="cs-CZ" sz="2000" dirty="0"/>
              <a:t> je roven změně hybnosti tělesa, na něž síla působí </a:t>
            </a:r>
            <a:r>
              <a:rPr lang="cs-CZ" sz="2000" dirty="0"/>
              <a:t>(= </a:t>
            </a:r>
            <a:r>
              <a:rPr lang="cs-CZ" sz="2000" b="1" dirty="0"/>
              <a:t>I. impulsová věta</a:t>
            </a:r>
            <a:r>
              <a:rPr lang="cs-CZ" sz="2000" dirty="0"/>
              <a:t>)</a:t>
            </a:r>
            <a:r>
              <a:rPr lang="cs-CZ" altLang="cs-CZ" sz="2000" dirty="0"/>
              <a:t>. </a:t>
            </a:r>
          </a:p>
          <a:p>
            <a:pPr marL="0" indent="0" algn="just">
              <a:buClr>
                <a:schemeClr val="tx1"/>
              </a:buClr>
              <a:buNone/>
            </a:pPr>
            <a:endParaRPr lang="cs-CZ" altLang="cs-CZ" sz="2000" dirty="0"/>
          </a:p>
        </p:txBody>
      </p:sp>
      <p:sp>
        <p:nvSpPr>
          <p:cNvPr id="75791" name="Rectangle 15">
            <a:extLst>
              <a:ext uri="{FF2B5EF4-FFF2-40B4-BE49-F238E27FC236}">
                <a16:creationId xmlns:a16="http://schemas.microsoft.com/office/drawing/2014/main" id="{ADB74CD0-39AA-4AAF-894F-61F605A00D3F}"/>
              </a:ext>
            </a:extLst>
          </p:cNvPr>
          <p:cNvSpPr>
            <a:spLocks noChangeArrowheads="1"/>
          </p:cNvSpPr>
          <p:nvPr/>
        </p:nvSpPr>
        <p:spPr bwMode="auto">
          <a:xfrm>
            <a:off x="0" y="3338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graphicFrame>
        <p:nvGraphicFramePr>
          <p:cNvPr id="75795" name="Object 19">
            <a:extLst>
              <a:ext uri="{FF2B5EF4-FFF2-40B4-BE49-F238E27FC236}">
                <a16:creationId xmlns:a16="http://schemas.microsoft.com/office/drawing/2014/main" id="{CD3CC848-5493-45C6-9224-FD413E7EA8EF}"/>
              </a:ext>
            </a:extLst>
          </p:cNvPr>
          <p:cNvGraphicFramePr>
            <a:graphicFrameLocks noChangeAspect="1"/>
          </p:cNvGraphicFramePr>
          <p:nvPr>
            <p:extLst>
              <p:ext uri="{D42A27DB-BD31-4B8C-83A1-F6EECF244321}">
                <p14:modId xmlns:p14="http://schemas.microsoft.com/office/powerpoint/2010/main" val="4049348278"/>
              </p:ext>
            </p:extLst>
          </p:nvPr>
        </p:nvGraphicFramePr>
        <p:xfrm>
          <a:off x="1232898" y="2124618"/>
          <a:ext cx="1755245" cy="426656"/>
        </p:xfrm>
        <a:graphic>
          <a:graphicData uri="http://schemas.openxmlformats.org/presentationml/2006/ole">
            <mc:AlternateContent xmlns:mc="http://schemas.openxmlformats.org/markup-compatibility/2006">
              <mc:Choice xmlns:v="urn:schemas-microsoft-com:vml" Requires="v">
                <p:oleObj name="Rovnice" r:id="rId2" imgW="977900" imgH="241300" progId="Equation.3">
                  <p:embed/>
                </p:oleObj>
              </mc:Choice>
              <mc:Fallback>
                <p:oleObj name="Rovnice" r:id="rId2" imgW="977900" imgH="241300" progId="Equation.3">
                  <p:embed/>
                  <p:pic>
                    <p:nvPicPr>
                      <p:cNvPr id="75795" name="Object 19">
                        <a:extLst>
                          <a:ext uri="{FF2B5EF4-FFF2-40B4-BE49-F238E27FC236}">
                            <a16:creationId xmlns:a16="http://schemas.microsoft.com/office/drawing/2014/main" id="{CD3CC848-5493-45C6-9224-FD413E7EA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898" y="2124618"/>
                        <a:ext cx="1755245" cy="426656"/>
                      </a:xfrm>
                      <a:prstGeom prst="rect">
                        <a:avLst/>
                      </a:prstGeom>
                      <a:noFill/>
                    </p:spPr>
                  </p:pic>
                </p:oleObj>
              </mc:Fallback>
            </mc:AlternateContent>
          </a:graphicData>
        </a:graphic>
      </p:graphicFrame>
      <p:graphicFrame>
        <p:nvGraphicFramePr>
          <p:cNvPr id="3" name="Object 5">
            <a:extLst>
              <a:ext uri="{FF2B5EF4-FFF2-40B4-BE49-F238E27FC236}">
                <a16:creationId xmlns:a16="http://schemas.microsoft.com/office/drawing/2014/main" id="{C18CDDD8-FBA7-457E-B3F0-6D301609FDCB}"/>
              </a:ext>
            </a:extLst>
          </p:cNvPr>
          <p:cNvGraphicFramePr>
            <a:graphicFrameLocks noChangeAspect="1"/>
          </p:cNvGraphicFramePr>
          <p:nvPr>
            <p:extLst>
              <p:ext uri="{D42A27DB-BD31-4B8C-83A1-F6EECF244321}">
                <p14:modId xmlns:p14="http://schemas.microsoft.com/office/powerpoint/2010/main" val="1975070353"/>
              </p:ext>
            </p:extLst>
          </p:nvPr>
        </p:nvGraphicFramePr>
        <p:xfrm>
          <a:off x="486238" y="4203876"/>
          <a:ext cx="4250149" cy="767817"/>
        </p:xfrm>
        <a:graphic>
          <a:graphicData uri="http://schemas.openxmlformats.org/presentationml/2006/ole">
            <mc:AlternateContent xmlns:mc="http://schemas.openxmlformats.org/markup-compatibility/2006">
              <mc:Choice xmlns:v="urn:schemas-microsoft-com:vml" Requires="v">
                <p:oleObj name="Equation" r:id="rId4" imgW="2743200" imgH="495300" progId="Equation.DSMT4">
                  <p:embed/>
                </p:oleObj>
              </mc:Choice>
              <mc:Fallback>
                <p:oleObj name="Equation" r:id="rId4" imgW="2743200" imgH="495300" progId="Equation.DSMT4">
                  <p:embed/>
                  <p:pic>
                    <p:nvPicPr>
                      <p:cNvPr id="3" name="Object 5">
                        <a:extLst>
                          <a:ext uri="{FF2B5EF4-FFF2-40B4-BE49-F238E27FC236}">
                            <a16:creationId xmlns:a16="http://schemas.microsoft.com/office/drawing/2014/main" id="{C18CDDD8-FBA7-457E-B3F0-6D301609FD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238" y="4203876"/>
                        <a:ext cx="4250149" cy="767817"/>
                      </a:xfrm>
                      <a:prstGeom prst="rect">
                        <a:avLst/>
                      </a:prstGeom>
                      <a:noFill/>
                      <a:ln>
                        <a:noFill/>
                      </a:ln>
                      <a:effectLst/>
                    </p:spPr>
                  </p:pic>
                </p:oleObj>
              </mc:Fallback>
            </mc:AlternateContent>
          </a:graphicData>
        </a:graphic>
      </p:graphicFrame>
      <p:sp>
        <p:nvSpPr>
          <p:cNvPr id="10" name="Rectangle 4">
            <a:extLst>
              <a:ext uri="{FF2B5EF4-FFF2-40B4-BE49-F238E27FC236}">
                <a16:creationId xmlns:a16="http://schemas.microsoft.com/office/drawing/2014/main" id="{AA666DA3-2B55-4EB8-B2FA-2B3267FED5F0}"/>
              </a:ext>
            </a:extLst>
          </p:cNvPr>
          <p:cNvSpPr>
            <a:spLocks noGrp="1" noChangeArrowheads="1"/>
          </p:cNvSpPr>
          <p:nvPr>
            <p:ph type="title"/>
          </p:nvPr>
        </p:nvSpPr>
        <p:spPr>
          <a:xfrm>
            <a:off x="314325" y="229394"/>
            <a:ext cx="7886700" cy="435663"/>
          </a:xfrm>
        </p:spPr>
        <p:txBody>
          <a:bodyPr>
            <a:normAutofit/>
          </a:bodyPr>
          <a:lstStyle/>
          <a:p>
            <a:pPr eaLnBrk="1" hangingPunct="1"/>
            <a:r>
              <a:rPr lang="cs-CZ" altLang="cs-CZ" sz="2400" b="1" dirty="0">
                <a:latin typeface="+mn-lt"/>
              </a:rPr>
              <a:t>Impuls síly (silový popud)</a:t>
            </a:r>
          </a:p>
        </p:txBody>
      </p:sp>
      <p:sp>
        <p:nvSpPr>
          <p:cNvPr id="2" name="TextovéPole 1">
            <a:extLst>
              <a:ext uri="{FF2B5EF4-FFF2-40B4-BE49-F238E27FC236}">
                <a16:creationId xmlns:a16="http://schemas.microsoft.com/office/drawing/2014/main" id="{D0124163-2FDE-44A7-9B2C-2A6C38ED6EFF}"/>
              </a:ext>
            </a:extLst>
          </p:cNvPr>
          <p:cNvSpPr txBox="1"/>
          <p:nvPr/>
        </p:nvSpPr>
        <p:spPr>
          <a:xfrm>
            <a:off x="6053116" y="2066222"/>
            <a:ext cx="1289712" cy="461665"/>
          </a:xfrm>
          <a:prstGeom prst="rect">
            <a:avLst/>
          </a:prstGeom>
          <a:noFill/>
        </p:spPr>
        <p:txBody>
          <a:bodyPr wrap="none" rtlCol="0">
            <a:spAutoFit/>
          </a:bodyPr>
          <a:lstStyle/>
          <a:p>
            <a:r>
              <a:rPr lang="cs-CZ" sz="2400" b="1" dirty="0"/>
              <a:t>F</a:t>
            </a:r>
            <a:r>
              <a:rPr lang="cs-CZ" sz="2400" dirty="0"/>
              <a:t> = </a:t>
            </a:r>
            <a:r>
              <a:rPr lang="cs-CZ" sz="2400" dirty="0" err="1"/>
              <a:t>konst</a:t>
            </a:r>
            <a:endParaRPr lang="cs-CZ" sz="2400" dirty="0"/>
          </a:p>
        </p:txBody>
      </p:sp>
      <p:sp>
        <p:nvSpPr>
          <p:cNvPr id="4" name="TextovéPole 3">
            <a:extLst>
              <a:ext uri="{FF2B5EF4-FFF2-40B4-BE49-F238E27FC236}">
                <a16:creationId xmlns:a16="http://schemas.microsoft.com/office/drawing/2014/main" id="{FC182389-C9C8-4F76-9767-676F05A5DE9A}"/>
              </a:ext>
            </a:extLst>
          </p:cNvPr>
          <p:cNvSpPr txBox="1"/>
          <p:nvPr/>
        </p:nvSpPr>
        <p:spPr>
          <a:xfrm>
            <a:off x="6155857" y="3198167"/>
            <a:ext cx="1289712" cy="461665"/>
          </a:xfrm>
          <a:prstGeom prst="rect">
            <a:avLst/>
          </a:prstGeom>
          <a:noFill/>
        </p:spPr>
        <p:txBody>
          <a:bodyPr wrap="none" rtlCol="0">
            <a:spAutoFit/>
          </a:bodyPr>
          <a:lstStyle/>
          <a:p>
            <a:r>
              <a:rPr lang="cs-CZ" sz="2400" b="1" dirty="0"/>
              <a:t>F</a:t>
            </a:r>
            <a:r>
              <a:rPr lang="cs-CZ" sz="2400" dirty="0"/>
              <a:t> ≠ </a:t>
            </a:r>
            <a:r>
              <a:rPr lang="cs-CZ" sz="2400" dirty="0" err="1"/>
              <a:t>konst</a:t>
            </a:r>
            <a:endParaRPr lang="cs-CZ" sz="2400" dirty="0"/>
          </a:p>
        </p:txBody>
      </p:sp>
      <p:sp>
        <p:nvSpPr>
          <p:cNvPr id="6" name="TextovéPole 5">
            <a:extLst>
              <a:ext uri="{FF2B5EF4-FFF2-40B4-BE49-F238E27FC236}">
                <a16:creationId xmlns:a16="http://schemas.microsoft.com/office/drawing/2014/main" id="{2BA6FC14-D605-4220-A1D3-9F4991C88323}"/>
              </a:ext>
            </a:extLst>
          </p:cNvPr>
          <p:cNvSpPr txBox="1"/>
          <p:nvPr/>
        </p:nvSpPr>
        <p:spPr>
          <a:xfrm>
            <a:off x="486238" y="3062256"/>
            <a:ext cx="4572000" cy="1015663"/>
          </a:xfrm>
          <a:prstGeom prst="rect">
            <a:avLst/>
          </a:prstGeom>
          <a:noFill/>
        </p:spPr>
        <p:txBody>
          <a:bodyPr wrap="square">
            <a:spAutoFit/>
          </a:bodyPr>
          <a:lstStyle/>
          <a:p>
            <a:r>
              <a:rPr lang="cs-CZ" sz="2000" b="0" i="0" dirty="0" err="1">
                <a:effectLst/>
              </a:rPr>
              <a:t>d</a:t>
            </a:r>
            <a:r>
              <a:rPr lang="cs-CZ" sz="2000" b="1" i="0" dirty="0" err="1">
                <a:effectLst/>
              </a:rPr>
              <a:t>p</a:t>
            </a:r>
            <a:r>
              <a:rPr lang="cs-CZ" sz="2000" b="0" i="0" dirty="0">
                <a:effectLst/>
              </a:rPr>
              <a:t>/</a:t>
            </a:r>
            <a:r>
              <a:rPr lang="cs-CZ" sz="2000" b="0" i="0" dirty="0" err="1">
                <a:effectLst/>
              </a:rPr>
              <a:t>dt</a:t>
            </a:r>
            <a:r>
              <a:rPr lang="cs-CZ" sz="2000" b="0" i="0" dirty="0">
                <a:effectLst/>
              </a:rPr>
              <a:t> = m . </a:t>
            </a:r>
            <a:r>
              <a:rPr lang="cs-CZ" sz="2000" b="0" i="0" dirty="0" err="1">
                <a:effectLst/>
              </a:rPr>
              <a:t>d</a:t>
            </a:r>
            <a:r>
              <a:rPr lang="cs-CZ" sz="2000" b="1" i="0" dirty="0" err="1">
                <a:effectLst/>
              </a:rPr>
              <a:t>v</a:t>
            </a:r>
            <a:r>
              <a:rPr lang="cs-CZ" sz="2000" b="0" i="0" dirty="0">
                <a:effectLst/>
              </a:rPr>
              <a:t>/</a:t>
            </a:r>
            <a:r>
              <a:rPr lang="cs-CZ" sz="2000" b="0" i="0" dirty="0" err="1">
                <a:effectLst/>
              </a:rPr>
              <a:t>dt</a:t>
            </a:r>
            <a:r>
              <a:rPr lang="cs-CZ" sz="2000" b="0" i="0" dirty="0">
                <a:effectLst/>
              </a:rPr>
              <a:t> = m </a:t>
            </a:r>
            <a:r>
              <a:rPr lang="cs-CZ" sz="2000" dirty="0"/>
              <a:t>.</a:t>
            </a:r>
            <a:r>
              <a:rPr lang="cs-CZ" sz="2000" b="0" i="0" dirty="0">
                <a:effectLst/>
              </a:rPr>
              <a:t> </a:t>
            </a:r>
            <a:r>
              <a:rPr lang="cs-CZ" sz="2000" b="1" i="0" dirty="0">
                <a:effectLst/>
              </a:rPr>
              <a:t>a</a:t>
            </a:r>
            <a:r>
              <a:rPr lang="cs-CZ" sz="2000" b="0" i="0" dirty="0">
                <a:effectLst/>
              </a:rPr>
              <a:t> = </a:t>
            </a:r>
            <a:r>
              <a:rPr lang="cs-CZ" sz="2000" b="1" i="0" dirty="0">
                <a:effectLst/>
              </a:rPr>
              <a:t>F   </a:t>
            </a:r>
            <a:r>
              <a:rPr lang="cs-CZ" sz="2000" i="0" dirty="0">
                <a:effectLst/>
              </a:rPr>
              <a:t>(síla)</a:t>
            </a:r>
          </a:p>
          <a:p>
            <a:r>
              <a:rPr lang="cs-CZ" sz="2000" b="0" i="0" dirty="0" err="1">
                <a:effectLst/>
              </a:rPr>
              <a:t>d</a:t>
            </a:r>
            <a:r>
              <a:rPr lang="cs-CZ" sz="2000" b="1" i="0" dirty="0" err="1">
                <a:effectLst/>
              </a:rPr>
              <a:t>p</a:t>
            </a:r>
            <a:r>
              <a:rPr lang="cs-CZ" sz="2000" b="0" i="0" dirty="0">
                <a:effectLst/>
              </a:rPr>
              <a:t> = m . </a:t>
            </a:r>
            <a:r>
              <a:rPr lang="cs-CZ" sz="2000" b="0" i="0" dirty="0" err="1">
                <a:effectLst/>
              </a:rPr>
              <a:t>d</a:t>
            </a:r>
            <a:r>
              <a:rPr lang="cs-CZ" sz="2000" b="1" i="0" dirty="0" err="1">
                <a:effectLst/>
              </a:rPr>
              <a:t>v</a:t>
            </a:r>
            <a:r>
              <a:rPr lang="cs-CZ" sz="2000" b="0" i="0" dirty="0">
                <a:effectLst/>
              </a:rPr>
              <a:t>/</a:t>
            </a:r>
            <a:r>
              <a:rPr lang="cs-CZ" sz="2000" b="0" i="0" dirty="0" err="1">
                <a:effectLst/>
              </a:rPr>
              <a:t>dt</a:t>
            </a:r>
            <a:r>
              <a:rPr lang="cs-CZ" sz="2000" b="0" i="0" dirty="0">
                <a:effectLst/>
              </a:rPr>
              <a:t> . </a:t>
            </a:r>
            <a:r>
              <a:rPr lang="cs-CZ" sz="2000" b="0" i="0" dirty="0" err="1">
                <a:effectLst/>
              </a:rPr>
              <a:t>dt</a:t>
            </a:r>
            <a:endParaRPr lang="cs-CZ" sz="2000" b="1" dirty="0"/>
          </a:p>
          <a:p>
            <a:r>
              <a:rPr lang="cs-CZ" sz="2000" b="0" i="0" dirty="0" err="1">
                <a:effectLst/>
              </a:rPr>
              <a:t>d</a:t>
            </a:r>
            <a:r>
              <a:rPr lang="cs-CZ" sz="2000" b="1" i="0" dirty="0" err="1">
                <a:effectLst/>
              </a:rPr>
              <a:t>p</a:t>
            </a:r>
            <a:r>
              <a:rPr lang="cs-CZ" sz="2000" b="0" i="0" dirty="0">
                <a:effectLst/>
              </a:rPr>
              <a:t> = </a:t>
            </a:r>
            <a:r>
              <a:rPr lang="cs-CZ" sz="2000" b="1" i="0" dirty="0">
                <a:effectLst/>
              </a:rPr>
              <a:t>F</a:t>
            </a:r>
            <a:r>
              <a:rPr lang="cs-CZ" sz="2000" i="0" dirty="0">
                <a:effectLst/>
              </a:rPr>
              <a:t>(t)</a:t>
            </a:r>
            <a:r>
              <a:rPr lang="cs-CZ" sz="2000" b="0" i="0" dirty="0">
                <a:effectLst/>
              </a:rPr>
              <a:t> . </a:t>
            </a:r>
            <a:r>
              <a:rPr lang="cs-CZ" sz="2000" b="0" i="0" dirty="0" err="1">
                <a:effectLst/>
              </a:rPr>
              <a:t>dt</a:t>
            </a:r>
            <a:r>
              <a:rPr lang="cs-CZ" sz="2000" b="1" i="0" dirty="0">
                <a:effectLst/>
              </a:rPr>
              <a:t>    </a:t>
            </a:r>
            <a:r>
              <a:rPr lang="cs-CZ" sz="2000" i="0" dirty="0">
                <a:effectLst/>
              </a:rPr>
              <a:t>(impuls síly)</a:t>
            </a:r>
            <a:endParaRPr lang="cs-CZ" sz="2000" dirty="0"/>
          </a:p>
        </p:txBody>
      </p:sp>
      <p:sp>
        <p:nvSpPr>
          <p:cNvPr id="5" name="TextovéPole 4">
            <a:extLst>
              <a:ext uri="{FF2B5EF4-FFF2-40B4-BE49-F238E27FC236}">
                <a16:creationId xmlns:a16="http://schemas.microsoft.com/office/drawing/2014/main" id="{CE802D6D-FEC4-4B6F-B191-1910A94B5F6F}"/>
              </a:ext>
            </a:extLst>
          </p:cNvPr>
          <p:cNvSpPr txBox="1"/>
          <p:nvPr/>
        </p:nvSpPr>
        <p:spPr>
          <a:xfrm>
            <a:off x="1232898" y="2551274"/>
            <a:ext cx="1378647" cy="400110"/>
          </a:xfrm>
          <a:prstGeom prst="rect">
            <a:avLst/>
          </a:prstGeom>
          <a:noFill/>
        </p:spPr>
        <p:txBody>
          <a:bodyPr wrap="none" rtlCol="0">
            <a:spAutoFit/>
          </a:bodyPr>
          <a:lstStyle/>
          <a:p>
            <a:r>
              <a:rPr lang="cs-CZ" sz="2000" b="1" dirty="0"/>
              <a:t>F</a:t>
            </a:r>
            <a:r>
              <a:rPr lang="cs-CZ" sz="2000" dirty="0"/>
              <a:t>.</a:t>
            </a:r>
            <a:r>
              <a:rPr lang="el-GR" sz="2000" dirty="0"/>
              <a:t>Δ</a:t>
            </a:r>
            <a:r>
              <a:rPr lang="cs-CZ" sz="2000" dirty="0"/>
              <a:t>t = m.</a:t>
            </a:r>
            <a:r>
              <a:rPr lang="el-GR" sz="2000" dirty="0"/>
              <a:t>Δ</a:t>
            </a:r>
            <a:r>
              <a:rPr lang="cs-CZ" sz="2000" b="1" dirty="0"/>
              <a:t>v</a:t>
            </a:r>
            <a:endParaRPr lang="cs-CZ" sz="2000" dirty="0"/>
          </a:p>
        </p:txBody>
      </p:sp>
      <p:sp>
        <p:nvSpPr>
          <p:cNvPr id="7" name="Obdélník 6">
            <a:extLst>
              <a:ext uri="{FF2B5EF4-FFF2-40B4-BE49-F238E27FC236}">
                <a16:creationId xmlns:a16="http://schemas.microsoft.com/office/drawing/2014/main" id="{8AC413B7-5D8A-45ED-B89B-112A1C6DD709}"/>
              </a:ext>
            </a:extLst>
          </p:cNvPr>
          <p:cNvSpPr/>
          <p:nvPr/>
        </p:nvSpPr>
        <p:spPr>
          <a:xfrm>
            <a:off x="1232898" y="2551274"/>
            <a:ext cx="1378647" cy="4001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46232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BEB84B4A-4C3D-4252-BCD7-C68313803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98" y="2943894"/>
            <a:ext cx="4294596" cy="3670055"/>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a:extLst>
              <a:ext uri="{FF2B5EF4-FFF2-40B4-BE49-F238E27FC236}">
                <a16:creationId xmlns:a16="http://schemas.microsoft.com/office/drawing/2014/main" id="{A83AD3B2-9230-49C0-8B36-B0084024B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7612" y="3005966"/>
            <a:ext cx="4664468" cy="354590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043CD837-780F-449D-8A55-37299C2A8048}"/>
              </a:ext>
            </a:extLst>
          </p:cNvPr>
          <p:cNvSpPr txBox="1"/>
          <p:nvPr/>
        </p:nvSpPr>
        <p:spPr>
          <a:xfrm>
            <a:off x="401495" y="1921267"/>
            <a:ext cx="3573801" cy="707886"/>
          </a:xfrm>
          <a:prstGeom prst="rect">
            <a:avLst/>
          </a:prstGeom>
          <a:noFill/>
        </p:spPr>
        <p:txBody>
          <a:bodyPr wrap="square" rtlCol="0">
            <a:spAutoFit/>
          </a:bodyPr>
          <a:lstStyle/>
          <a:p>
            <a:pPr algn="ctr"/>
            <a:r>
              <a:rPr lang="en-US" sz="2000" i="1" dirty="0" err="1"/>
              <a:t>Impuls</a:t>
            </a:r>
            <a:r>
              <a:rPr lang="cs-CZ" sz="2000" i="1" dirty="0" err="1"/>
              <a:t>ová</a:t>
            </a:r>
            <a:r>
              <a:rPr lang="cs-CZ" sz="2000" i="1" dirty="0"/>
              <a:t> síla malá, delší čas působení</a:t>
            </a:r>
          </a:p>
        </p:txBody>
      </p:sp>
      <p:sp>
        <p:nvSpPr>
          <p:cNvPr id="5" name="TextovéPole 4">
            <a:extLst>
              <a:ext uri="{FF2B5EF4-FFF2-40B4-BE49-F238E27FC236}">
                <a16:creationId xmlns:a16="http://schemas.microsoft.com/office/drawing/2014/main" id="{E5D23641-85E2-46D7-A114-AAD21C0947C5}"/>
              </a:ext>
            </a:extLst>
          </p:cNvPr>
          <p:cNvSpPr txBox="1"/>
          <p:nvPr/>
        </p:nvSpPr>
        <p:spPr>
          <a:xfrm>
            <a:off x="4776573" y="1921267"/>
            <a:ext cx="3573801" cy="707886"/>
          </a:xfrm>
          <a:prstGeom prst="rect">
            <a:avLst/>
          </a:prstGeom>
          <a:noFill/>
        </p:spPr>
        <p:txBody>
          <a:bodyPr wrap="square" rtlCol="0">
            <a:spAutoFit/>
          </a:bodyPr>
          <a:lstStyle/>
          <a:p>
            <a:pPr algn="ctr"/>
            <a:r>
              <a:rPr lang="en-US" sz="2000" i="1" dirty="0" err="1"/>
              <a:t>Impuls</a:t>
            </a:r>
            <a:r>
              <a:rPr lang="cs-CZ" sz="2000" i="1" dirty="0" err="1"/>
              <a:t>ová</a:t>
            </a:r>
            <a:r>
              <a:rPr lang="cs-CZ" sz="2000" i="1" dirty="0"/>
              <a:t> síla velká, krátký čas působení</a:t>
            </a:r>
          </a:p>
        </p:txBody>
      </p:sp>
      <p:sp>
        <p:nvSpPr>
          <p:cNvPr id="2" name="TextovéPole 1">
            <a:extLst>
              <a:ext uri="{FF2B5EF4-FFF2-40B4-BE49-F238E27FC236}">
                <a16:creationId xmlns:a16="http://schemas.microsoft.com/office/drawing/2014/main" id="{2CD3C025-2132-422A-92ED-E97103ADA687}"/>
              </a:ext>
            </a:extLst>
          </p:cNvPr>
          <p:cNvSpPr txBox="1"/>
          <p:nvPr/>
        </p:nvSpPr>
        <p:spPr>
          <a:xfrm>
            <a:off x="165940" y="127237"/>
            <a:ext cx="5494372" cy="1015663"/>
          </a:xfrm>
          <a:prstGeom prst="rect">
            <a:avLst/>
          </a:prstGeom>
          <a:noFill/>
        </p:spPr>
        <p:txBody>
          <a:bodyPr wrap="square">
            <a:spAutoFit/>
          </a:bodyPr>
          <a:lstStyle/>
          <a:p>
            <a:pPr algn="just"/>
            <a:r>
              <a:rPr lang="cs-CZ" sz="2000" dirty="0"/>
              <a:t>Malá síla po dlouhou dobu nedokáže těleso rozpohybovat, zatímco velká síla po krátkou dobu uvede těleso do pohybu. </a:t>
            </a:r>
          </a:p>
        </p:txBody>
      </p:sp>
      <p:pic>
        <p:nvPicPr>
          <p:cNvPr id="7" name="Picture 2" descr="Impulse diagram">
            <a:extLst>
              <a:ext uri="{FF2B5EF4-FFF2-40B4-BE49-F238E27FC236}">
                <a16:creationId xmlns:a16="http://schemas.microsoft.com/office/drawing/2014/main" id="{FF398E23-F178-4F69-B903-89B882B8FC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275" y="306125"/>
            <a:ext cx="2838450" cy="121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33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95A41A3-ACA1-43B1-968E-9F25B0D602F8}"/>
              </a:ext>
            </a:extLst>
          </p:cNvPr>
          <p:cNvSpPr txBox="1"/>
          <p:nvPr/>
        </p:nvSpPr>
        <p:spPr>
          <a:xfrm>
            <a:off x="251717" y="264559"/>
            <a:ext cx="8640566" cy="6509474"/>
          </a:xfrm>
          <a:prstGeom prst="rect">
            <a:avLst/>
          </a:prstGeom>
          <a:noFill/>
        </p:spPr>
        <p:txBody>
          <a:bodyPr wrap="square" rtlCol="0">
            <a:spAutoFit/>
          </a:bodyPr>
          <a:lstStyle/>
          <a:p>
            <a:r>
              <a:rPr lang="cs-CZ" sz="2400" b="1" dirty="0"/>
              <a:t>Příklad</a:t>
            </a:r>
          </a:p>
          <a:p>
            <a:endParaRPr lang="cs-CZ" sz="900" dirty="0"/>
          </a:p>
          <a:p>
            <a:pPr algn="just"/>
            <a:r>
              <a:rPr lang="cs-CZ" sz="2000" dirty="0"/>
              <a:t>Jak velký impuls síly uvede do pohybu o rychlosti 0,36 km.h</a:t>
            </a:r>
            <a:r>
              <a:rPr lang="cs-CZ" sz="2000" baseline="30000" dirty="0"/>
              <a:t>-1</a:t>
            </a:r>
            <a:r>
              <a:rPr lang="cs-CZ" sz="2000" dirty="0"/>
              <a:t> původně nehybné těleso o hmotnosti 50 kg?</a:t>
            </a:r>
          </a:p>
          <a:p>
            <a:pPr algn="just"/>
            <a:endParaRPr lang="cs-CZ" sz="800" dirty="0"/>
          </a:p>
          <a:p>
            <a:pPr algn="just"/>
            <a:r>
              <a:rPr lang="cs-CZ" sz="2000" dirty="0"/>
              <a:t>v´= 0 m.s</a:t>
            </a:r>
            <a:r>
              <a:rPr lang="cs-CZ" sz="2000" baseline="30000" dirty="0"/>
              <a:t>-1</a:t>
            </a:r>
            <a:r>
              <a:rPr lang="cs-CZ" sz="2000" dirty="0"/>
              <a:t> </a:t>
            </a:r>
          </a:p>
          <a:p>
            <a:pPr algn="just"/>
            <a:r>
              <a:rPr lang="cs-CZ" sz="2000" dirty="0"/>
              <a:t>v = 0,36 km.h</a:t>
            </a:r>
            <a:r>
              <a:rPr lang="cs-CZ" sz="2000" baseline="30000" dirty="0"/>
              <a:t>-1</a:t>
            </a:r>
            <a:r>
              <a:rPr lang="cs-CZ" sz="2000" dirty="0"/>
              <a:t> = 0,1 m.s</a:t>
            </a:r>
            <a:r>
              <a:rPr lang="cs-CZ" sz="2000" baseline="30000" dirty="0"/>
              <a:t>-1</a:t>
            </a:r>
            <a:r>
              <a:rPr lang="cs-CZ" sz="2000" dirty="0"/>
              <a:t> </a:t>
            </a:r>
          </a:p>
          <a:p>
            <a:pPr algn="just"/>
            <a:r>
              <a:rPr lang="cs-CZ" sz="2000" dirty="0"/>
              <a:t>m = 50 kg</a:t>
            </a:r>
          </a:p>
          <a:p>
            <a:pPr algn="just"/>
            <a:endParaRPr lang="cs-CZ" sz="800" dirty="0"/>
          </a:p>
          <a:p>
            <a:pPr algn="just"/>
            <a:r>
              <a:rPr lang="cs-CZ" sz="2000" dirty="0"/>
              <a:t>I = m.</a:t>
            </a:r>
            <a:r>
              <a:rPr lang="el-GR" sz="2000" dirty="0"/>
              <a:t> </a:t>
            </a:r>
            <a:r>
              <a:rPr lang="cs-CZ" sz="2000" dirty="0"/>
              <a:t>v - m.</a:t>
            </a:r>
            <a:r>
              <a:rPr lang="el-GR" sz="2000" dirty="0"/>
              <a:t> </a:t>
            </a:r>
            <a:r>
              <a:rPr lang="cs-CZ" sz="2000"/>
              <a:t>v´= </a:t>
            </a:r>
            <a:r>
              <a:rPr lang="cs-CZ" sz="2000" dirty="0"/>
              <a:t>m.</a:t>
            </a:r>
            <a:r>
              <a:rPr lang="el-GR" sz="2000" dirty="0"/>
              <a:t> Δ</a:t>
            </a:r>
            <a:r>
              <a:rPr lang="cs-CZ" sz="2000" dirty="0"/>
              <a:t>v = 50.0,1 = </a:t>
            </a:r>
            <a:r>
              <a:rPr lang="cs-CZ" sz="2000" u="sng" dirty="0"/>
              <a:t>5 </a:t>
            </a:r>
            <a:r>
              <a:rPr lang="cs-CZ" sz="2000" u="sng" dirty="0" err="1"/>
              <a:t>N.s</a:t>
            </a:r>
            <a:endParaRPr lang="cs-CZ" sz="2000" u="sng" dirty="0"/>
          </a:p>
          <a:p>
            <a:pPr algn="just"/>
            <a:endParaRPr lang="cs-CZ" sz="2000" b="1" dirty="0"/>
          </a:p>
          <a:p>
            <a:pPr algn="just"/>
            <a:endParaRPr lang="cs-CZ" sz="2000" b="1" dirty="0"/>
          </a:p>
          <a:p>
            <a:pPr algn="just"/>
            <a:r>
              <a:rPr lang="cs-CZ" sz="2400" b="1" dirty="0"/>
              <a:t>Příklad</a:t>
            </a:r>
          </a:p>
          <a:p>
            <a:endParaRPr lang="cs-CZ" sz="800" dirty="0"/>
          </a:p>
          <a:p>
            <a:pPr algn="just"/>
            <a:r>
              <a:rPr lang="cs-CZ" sz="2000" dirty="0"/>
              <a:t>Míč o hmotnosti 0,25 kg získal úderem při odbíjené rychlost 14 m.s</a:t>
            </a:r>
            <a:r>
              <a:rPr lang="cs-CZ" sz="2000" baseline="30000" dirty="0"/>
              <a:t>-1</a:t>
            </a:r>
            <a:r>
              <a:rPr lang="cs-CZ" sz="2000" dirty="0"/>
              <a:t>. Jak velká byla síla úderu trvajícího 0,01 s?  </a:t>
            </a:r>
          </a:p>
          <a:p>
            <a:pPr algn="just"/>
            <a:endParaRPr lang="cs-CZ" sz="800" dirty="0"/>
          </a:p>
          <a:p>
            <a:pPr algn="just"/>
            <a:r>
              <a:rPr lang="cs-CZ" sz="2000" dirty="0"/>
              <a:t>m = 0,25 kg</a:t>
            </a:r>
          </a:p>
          <a:p>
            <a:pPr algn="just"/>
            <a:r>
              <a:rPr lang="el-GR" sz="2000" dirty="0"/>
              <a:t>Δ</a:t>
            </a:r>
            <a:r>
              <a:rPr lang="cs-CZ" sz="2000" dirty="0"/>
              <a:t>v</a:t>
            </a:r>
            <a:r>
              <a:rPr lang="cs-CZ" sz="2000" b="1" dirty="0"/>
              <a:t> = </a:t>
            </a:r>
            <a:r>
              <a:rPr lang="cs-CZ" sz="2000" dirty="0"/>
              <a:t>14 m.s</a:t>
            </a:r>
            <a:r>
              <a:rPr lang="cs-CZ" sz="2000" baseline="30000" dirty="0"/>
              <a:t>-1</a:t>
            </a:r>
            <a:endParaRPr lang="cs-CZ" sz="2000" dirty="0"/>
          </a:p>
          <a:p>
            <a:pPr algn="just"/>
            <a:r>
              <a:rPr lang="el-GR" sz="2000" dirty="0"/>
              <a:t>Δ</a:t>
            </a:r>
            <a:r>
              <a:rPr lang="cs-CZ" sz="2000" dirty="0"/>
              <a:t>t = 0,01 s</a:t>
            </a:r>
            <a:endParaRPr lang="cs-CZ" sz="2000" b="1" dirty="0"/>
          </a:p>
          <a:p>
            <a:pPr algn="just"/>
            <a:endParaRPr lang="cs-CZ" sz="800" b="1" dirty="0"/>
          </a:p>
          <a:p>
            <a:pPr algn="just"/>
            <a:r>
              <a:rPr lang="cs-CZ" sz="2000" dirty="0"/>
              <a:t>F.</a:t>
            </a:r>
            <a:r>
              <a:rPr lang="el-GR" sz="2000" dirty="0"/>
              <a:t>Δ</a:t>
            </a:r>
            <a:r>
              <a:rPr lang="cs-CZ" sz="2000" dirty="0"/>
              <a:t>t = m.</a:t>
            </a:r>
            <a:r>
              <a:rPr lang="el-GR" sz="2000" dirty="0"/>
              <a:t>Δ</a:t>
            </a:r>
            <a:r>
              <a:rPr lang="cs-CZ" sz="2000" dirty="0"/>
              <a:t>v</a:t>
            </a:r>
          </a:p>
          <a:p>
            <a:pPr algn="just"/>
            <a:r>
              <a:rPr lang="cs-CZ" sz="2000" dirty="0"/>
              <a:t>F = m.</a:t>
            </a:r>
            <a:r>
              <a:rPr lang="el-GR" sz="2000" dirty="0"/>
              <a:t>Δ</a:t>
            </a:r>
            <a:r>
              <a:rPr lang="cs-CZ" sz="2000" dirty="0"/>
              <a:t>v/</a:t>
            </a:r>
            <a:r>
              <a:rPr lang="el-GR" sz="2000" dirty="0"/>
              <a:t>Δ</a:t>
            </a:r>
            <a:r>
              <a:rPr lang="cs-CZ" sz="2000" dirty="0"/>
              <a:t>t = 0,25. 14/0,01 = </a:t>
            </a:r>
            <a:r>
              <a:rPr lang="cs-CZ" sz="2000" u="sng" dirty="0"/>
              <a:t>350 N</a:t>
            </a:r>
          </a:p>
          <a:p>
            <a:pPr algn="just"/>
            <a:endParaRPr lang="cs-CZ" sz="2000" dirty="0"/>
          </a:p>
        </p:txBody>
      </p:sp>
    </p:spTree>
    <p:extLst>
      <p:ext uri="{BB962C8B-B14F-4D97-AF65-F5344CB8AC3E}">
        <p14:creationId xmlns:p14="http://schemas.microsoft.com/office/powerpoint/2010/main" val="1989302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FE8AAD-2CE7-442D-8103-0575C27DAD1C}"/>
              </a:ext>
            </a:extLst>
          </p:cNvPr>
          <p:cNvSpPr>
            <a:spLocks noGrp="1"/>
          </p:cNvSpPr>
          <p:nvPr>
            <p:ph type="title"/>
          </p:nvPr>
        </p:nvSpPr>
        <p:spPr>
          <a:xfrm>
            <a:off x="466725" y="384176"/>
            <a:ext cx="7886700" cy="501649"/>
          </a:xfrm>
        </p:spPr>
        <p:txBody>
          <a:bodyPr>
            <a:normAutofit/>
          </a:bodyPr>
          <a:lstStyle/>
          <a:p>
            <a:r>
              <a:rPr lang="cs-CZ" sz="2800" b="1" dirty="0">
                <a:latin typeface="+mn-lt"/>
              </a:rPr>
              <a:t>Tíha a tíhová síla</a:t>
            </a:r>
          </a:p>
        </p:txBody>
      </p:sp>
      <p:pic>
        <p:nvPicPr>
          <p:cNvPr id="210946" name="Picture 2">
            <a:extLst>
              <a:ext uri="{FF2B5EF4-FFF2-40B4-BE49-F238E27FC236}">
                <a16:creationId xmlns:a16="http://schemas.microsoft.com/office/drawing/2014/main" id="{8B85CDEB-92A6-4372-8A9F-C4E209E4D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3444" y="3230454"/>
            <a:ext cx="1939024" cy="1440258"/>
          </a:xfrm>
          <a:prstGeom prst="rect">
            <a:avLst/>
          </a:prstGeom>
          <a:noFill/>
          <a:extLst>
            <a:ext uri="{909E8E84-426E-40DD-AFC4-6F175D3DCCD1}">
              <a14:hiddenFill xmlns:a14="http://schemas.microsoft.com/office/drawing/2010/main">
                <a:solidFill>
                  <a:srgbClr val="FFFFFF"/>
                </a:solidFill>
              </a14:hiddenFill>
            </a:ext>
          </a:extLst>
        </p:spPr>
      </p:pic>
      <p:pic>
        <p:nvPicPr>
          <p:cNvPr id="217090" name="Picture 2">
            <a:extLst>
              <a:ext uri="{FF2B5EF4-FFF2-40B4-BE49-F238E27FC236}">
                <a16:creationId xmlns:a16="http://schemas.microsoft.com/office/drawing/2014/main" id="{965ED460-F0AA-40F0-864C-F4F667E5B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2012" y="337243"/>
            <a:ext cx="2021888" cy="274598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A058465-BDE7-49BF-A31D-5DD2FAC75068}"/>
              </a:ext>
            </a:extLst>
          </p:cNvPr>
          <p:cNvSpPr txBox="1"/>
          <p:nvPr/>
        </p:nvSpPr>
        <p:spPr>
          <a:xfrm>
            <a:off x="333375" y="1168342"/>
            <a:ext cx="6124575" cy="2246769"/>
          </a:xfrm>
          <a:prstGeom prst="rect">
            <a:avLst/>
          </a:prstGeom>
          <a:noFill/>
        </p:spPr>
        <p:txBody>
          <a:bodyPr wrap="square">
            <a:spAutoFit/>
          </a:bodyPr>
          <a:lstStyle/>
          <a:p>
            <a:pPr algn="just"/>
            <a:r>
              <a:rPr lang="cs-CZ" sz="2000" b="1" i="0" dirty="0">
                <a:solidFill>
                  <a:srgbClr val="333333"/>
                </a:solidFill>
                <a:effectLst/>
              </a:rPr>
              <a:t>Tíhová síla </a:t>
            </a:r>
            <a:r>
              <a:rPr lang="cs-CZ" sz="2000" b="0" i="0" dirty="0">
                <a:solidFill>
                  <a:srgbClr val="333333"/>
                </a:solidFill>
                <a:effectLst/>
              </a:rPr>
              <a:t>(</a:t>
            </a:r>
            <a:r>
              <a:rPr lang="cs-CZ" sz="2000" b="1" dirty="0">
                <a:solidFill>
                  <a:srgbClr val="333333"/>
                </a:solidFill>
                <a:effectLst/>
              </a:rPr>
              <a:t>F</a:t>
            </a:r>
            <a:r>
              <a:rPr lang="cs-CZ" sz="2000" b="0" i="0" baseline="-25000" dirty="0">
                <a:solidFill>
                  <a:srgbClr val="333333"/>
                </a:solidFill>
                <a:effectLst/>
              </a:rPr>
              <a:t>G</a:t>
            </a:r>
            <a:r>
              <a:rPr lang="cs-CZ" sz="2000" b="0" i="0" dirty="0">
                <a:solidFill>
                  <a:srgbClr val="333333"/>
                </a:solidFill>
                <a:effectLst/>
              </a:rPr>
              <a:t>) </a:t>
            </a:r>
            <a:r>
              <a:rPr kumimoji="0" lang="cs-CZ" altLang="cs-CZ" sz="2000" b="0" i="0" u="none" strike="noStrike" cap="none" normalizeH="0" baseline="0" dirty="0">
                <a:ln>
                  <a:noFill/>
                </a:ln>
                <a:solidFill>
                  <a:srgbClr val="333333"/>
                </a:solidFill>
                <a:effectLst/>
              </a:rPr>
              <a:t>je síla, kterou Země působí na každé těleso při povrchu a uděluje mu tíhové zrychlení </a:t>
            </a:r>
            <a:r>
              <a:rPr kumimoji="0" lang="cs-CZ" altLang="cs-CZ" sz="2000" b="1" u="none" strike="noStrike" cap="none" normalizeH="0" baseline="0" dirty="0">
                <a:ln>
                  <a:noFill/>
                </a:ln>
                <a:solidFill>
                  <a:srgbClr val="333333"/>
                </a:solidFill>
                <a:effectLst/>
              </a:rPr>
              <a:t>g</a:t>
            </a:r>
            <a:r>
              <a:rPr kumimoji="0" lang="cs-CZ" altLang="cs-CZ" sz="2000" b="0" i="0" u="none" strike="noStrike" cap="none" normalizeH="0" baseline="0" dirty="0">
                <a:ln>
                  <a:noFill/>
                </a:ln>
                <a:solidFill>
                  <a:srgbClr val="333333"/>
                </a:solidFill>
                <a:effectLst/>
              </a:rPr>
              <a:t>. </a:t>
            </a:r>
            <a:endParaRPr lang="cs-CZ" sz="2000" b="0" i="0" dirty="0">
              <a:solidFill>
                <a:srgbClr val="333333"/>
              </a:solidFill>
              <a:effectLst/>
            </a:endParaRPr>
          </a:p>
          <a:p>
            <a:pPr algn="just"/>
            <a:endParaRPr lang="cs-CZ" sz="2000" dirty="0"/>
          </a:p>
          <a:p>
            <a:pPr algn="just"/>
            <a:r>
              <a:rPr lang="cs-CZ" sz="2000" b="0" i="0" dirty="0">
                <a:solidFill>
                  <a:srgbClr val="333333"/>
                </a:solidFill>
                <a:effectLst/>
              </a:rPr>
              <a:t>Je to </a:t>
            </a:r>
            <a:r>
              <a:rPr kumimoji="0" lang="cs-CZ" altLang="cs-CZ" sz="2000" b="0" i="0" u="none" strike="noStrike" cap="none" normalizeH="0" baseline="0" dirty="0">
                <a:ln>
                  <a:noFill/>
                </a:ln>
                <a:solidFill>
                  <a:srgbClr val="333333"/>
                </a:solidFill>
                <a:effectLst/>
              </a:rPr>
              <a:t>vektorová veličina se svislým směrem. </a:t>
            </a:r>
            <a:r>
              <a:rPr lang="cs-CZ" sz="2000" b="0" i="0" dirty="0">
                <a:solidFill>
                  <a:srgbClr val="333333"/>
                </a:solidFill>
                <a:effectLst/>
              </a:rPr>
              <a:t>Důsledkem působení tíhové síly je volný pád. </a:t>
            </a:r>
            <a:r>
              <a:rPr kumimoji="0" lang="cs-CZ" altLang="cs-CZ" sz="2000" b="0" i="0" u="none" strike="noStrike" cap="none" normalizeH="0" baseline="0" dirty="0">
                <a:ln>
                  <a:noFill/>
                </a:ln>
                <a:solidFill>
                  <a:srgbClr val="333333"/>
                </a:solidFill>
                <a:effectLst/>
              </a:rPr>
              <a:t>Protože tíhové zrychlení je na různých místech Země různé, je i velikost tíhové síly na různých místech Země jiná.</a:t>
            </a:r>
            <a:endParaRPr kumimoji="0" lang="cs-CZ" altLang="cs-CZ" sz="3600" b="0" i="0" u="none" strike="noStrike" cap="none" normalizeH="0" baseline="0" dirty="0">
              <a:ln>
                <a:noFill/>
              </a:ln>
              <a:solidFill>
                <a:schemeClr val="tx1"/>
              </a:solidFill>
              <a:effectLst/>
            </a:endParaRPr>
          </a:p>
        </p:txBody>
      </p:sp>
      <p:pic>
        <p:nvPicPr>
          <p:cNvPr id="217092" name="Picture 4">
            <a:extLst>
              <a:ext uri="{FF2B5EF4-FFF2-40B4-BE49-F238E27FC236}">
                <a16:creationId xmlns:a16="http://schemas.microsoft.com/office/drawing/2014/main" id="{9D157EB1-6F47-4766-B27B-23AD17B19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6038" y="1770197"/>
            <a:ext cx="928687" cy="3653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4BDC909C-9644-41D0-928A-7CFF0D24A555}"/>
              </a:ext>
            </a:extLst>
          </p:cNvPr>
          <p:cNvSpPr txBox="1"/>
          <p:nvPr/>
        </p:nvSpPr>
        <p:spPr>
          <a:xfrm>
            <a:off x="459581" y="3950583"/>
            <a:ext cx="5822157" cy="1938992"/>
          </a:xfrm>
          <a:prstGeom prst="rect">
            <a:avLst/>
          </a:prstGeom>
          <a:noFill/>
        </p:spPr>
        <p:txBody>
          <a:bodyPr wrap="square">
            <a:spAutoFit/>
          </a:bodyPr>
          <a:lstStyle/>
          <a:p>
            <a:pPr algn="just"/>
            <a:r>
              <a:rPr lang="cs-CZ" sz="2000" b="1" i="0" dirty="0">
                <a:solidFill>
                  <a:srgbClr val="333333"/>
                </a:solidFill>
                <a:effectLst/>
              </a:rPr>
              <a:t>Tíha tělesa </a:t>
            </a:r>
            <a:r>
              <a:rPr lang="cs-CZ" sz="2000" i="0" dirty="0">
                <a:solidFill>
                  <a:srgbClr val="333333"/>
                </a:solidFill>
                <a:effectLst/>
              </a:rPr>
              <a:t>(</a:t>
            </a:r>
            <a:r>
              <a:rPr lang="cs-CZ" sz="2000" b="1" i="0" dirty="0">
                <a:solidFill>
                  <a:srgbClr val="333333"/>
                </a:solidFill>
                <a:effectLst/>
              </a:rPr>
              <a:t>G</a:t>
            </a:r>
            <a:r>
              <a:rPr lang="cs-CZ" sz="2000" i="0" dirty="0">
                <a:solidFill>
                  <a:srgbClr val="333333"/>
                </a:solidFill>
                <a:effectLst/>
              </a:rPr>
              <a:t>) </a:t>
            </a:r>
            <a:r>
              <a:rPr lang="cs-CZ" sz="2000" b="0" i="0" dirty="0">
                <a:solidFill>
                  <a:srgbClr val="333333"/>
                </a:solidFill>
                <a:effectLst/>
              </a:rPr>
              <a:t>je síla, kterou působí nehybné těleso na vodorovnou podložku nebo závěs. Tíha tělesa je důsledkem tíhové síly, kterou působí Země na těleso. Tíhová síla tedy vyvolává tíhu tělesa. Jestliže je těleso v klidu, má tíha i tíhová síla stejný směr i stejnou velikost a platí, že obě síly jsou stejně velké.</a:t>
            </a:r>
            <a:endParaRPr lang="cs-CZ" sz="2000" dirty="0"/>
          </a:p>
        </p:txBody>
      </p:sp>
      <p:pic>
        <p:nvPicPr>
          <p:cNvPr id="217094" name="Picture 6">
            <a:extLst>
              <a:ext uri="{FF2B5EF4-FFF2-40B4-BE49-F238E27FC236}">
                <a16:creationId xmlns:a16="http://schemas.microsoft.com/office/drawing/2014/main" id="{C746457A-3AD9-450E-B199-048470CA5E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1223" y="4817943"/>
            <a:ext cx="1783465" cy="180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847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C87E444-214D-456C-8A8D-190D631B8839}"/>
              </a:ext>
            </a:extLst>
          </p:cNvPr>
          <p:cNvSpPr txBox="1"/>
          <p:nvPr/>
        </p:nvSpPr>
        <p:spPr>
          <a:xfrm>
            <a:off x="257175" y="383739"/>
            <a:ext cx="8629650" cy="3662541"/>
          </a:xfrm>
          <a:prstGeom prst="rect">
            <a:avLst/>
          </a:prstGeom>
          <a:noFill/>
        </p:spPr>
        <p:txBody>
          <a:bodyPr wrap="square">
            <a:spAutoFit/>
          </a:bodyPr>
          <a:lstStyle/>
          <a:p>
            <a:pPr algn="just"/>
            <a:r>
              <a:rPr lang="cs-CZ" sz="2400" b="1" i="0" dirty="0">
                <a:effectLst/>
              </a:rPr>
              <a:t>Příklad</a:t>
            </a:r>
            <a:endParaRPr lang="cs-CZ" sz="2400" b="0" i="0" dirty="0">
              <a:effectLst/>
            </a:endParaRPr>
          </a:p>
          <a:p>
            <a:pPr algn="just"/>
            <a:endParaRPr lang="cs-CZ" sz="800" b="0" i="0" dirty="0">
              <a:solidFill>
                <a:srgbClr val="555555"/>
              </a:solidFill>
              <a:effectLst/>
            </a:endParaRPr>
          </a:p>
          <a:p>
            <a:pPr algn="just"/>
            <a:r>
              <a:rPr lang="cs-CZ" sz="2000" b="0" i="0" dirty="0">
                <a:solidFill>
                  <a:srgbClr val="555555"/>
                </a:solidFill>
                <a:effectLst/>
              </a:rPr>
              <a:t>Trenér asistuje svému svěřenci při zvedání nakládací činky o hmotnosti 100 kg v případě cvičení </a:t>
            </a:r>
            <a:r>
              <a:rPr lang="cs-CZ" sz="2000" b="0" i="0" dirty="0" err="1">
                <a:solidFill>
                  <a:srgbClr val="555555"/>
                </a:solidFill>
                <a:effectLst/>
              </a:rPr>
              <a:t>bench</a:t>
            </a:r>
            <a:r>
              <a:rPr lang="cs-CZ" sz="2000" b="0" i="0" dirty="0">
                <a:solidFill>
                  <a:srgbClr val="555555"/>
                </a:solidFill>
                <a:effectLst/>
              </a:rPr>
              <a:t> </a:t>
            </a:r>
            <a:r>
              <a:rPr lang="cs-CZ" sz="2000" b="0" i="0" dirty="0" err="1">
                <a:solidFill>
                  <a:srgbClr val="555555"/>
                </a:solidFill>
                <a:effectLst/>
              </a:rPr>
              <a:t>press</a:t>
            </a:r>
            <a:r>
              <a:rPr lang="cs-CZ" sz="2000" b="0" i="0" dirty="0">
                <a:solidFill>
                  <a:srgbClr val="555555"/>
                </a:solidFill>
                <a:effectLst/>
              </a:rPr>
              <a:t>. Trenér působí na nakládací činku silou 70 N a sportovec silou 920 N, oba směrem vzhůru. Podařilo se jim zvednout nakládací činku? Jakou výslednou silou bylo působeno na činku?</a:t>
            </a:r>
          </a:p>
          <a:p>
            <a:pPr algn="just"/>
            <a:endParaRPr lang="cs-CZ" sz="2000" dirty="0">
              <a:solidFill>
                <a:srgbClr val="555555"/>
              </a:solidFill>
            </a:endParaRPr>
          </a:p>
          <a:p>
            <a:pPr algn="just"/>
            <a:r>
              <a:rPr lang="pt-BR" sz="2000" b="0" i="1" dirty="0">
                <a:solidFill>
                  <a:srgbClr val="555555"/>
                </a:solidFill>
                <a:effectLst/>
              </a:rPr>
              <a:t>F</a:t>
            </a:r>
            <a:r>
              <a:rPr lang="pt-BR" sz="2000" b="0" i="0" baseline="-25000" dirty="0">
                <a:solidFill>
                  <a:srgbClr val="555555"/>
                </a:solidFill>
                <a:effectLst/>
              </a:rPr>
              <a:t>G</a:t>
            </a:r>
            <a:r>
              <a:rPr lang="pt-BR" sz="2000" b="0" i="0" dirty="0">
                <a:solidFill>
                  <a:srgbClr val="555555"/>
                </a:solidFill>
                <a:effectLst/>
              </a:rPr>
              <a:t> = </a:t>
            </a:r>
            <a:r>
              <a:rPr lang="pt-BR" sz="2000" b="0" dirty="0">
                <a:solidFill>
                  <a:srgbClr val="555555"/>
                </a:solidFill>
                <a:effectLst/>
              </a:rPr>
              <a:t>m</a:t>
            </a:r>
            <a:r>
              <a:rPr lang="cs-CZ" sz="2000" b="0" dirty="0">
                <a:solidFill>
                  <a:srgbClr val="555555"/>
                </a:solidFill>
                <a:effectLst/>
              </a:rPr>
              <a:t>.</a:t>
            </a:r>
            <a:r>
              <a:rPr lang="pt-BR" sz="2000" b="0" dirty="0">
                <a:solidFill>
                  <a:srgbClr val="555555"/>
                </a:solidFill>
                <a:effectLst/>
              </a:rPr>
              <a:t>g</a:t>
            </a:r>
            <a:r>
              <a:rPr lang="pt-BR" sz="2000" b="0" i="0" dirty="0">
                <a:solidFill>
                  <a:srgbClr val="555555"/>
                </a:solidFill>
                <a:effectLst/>
              </a:rPr>
              <a:t> = 100 ⋅ 9,81 = 981 N</a:t>
            </a:r>
            <a:endParaRPr lang="cs-CZ" sz="2000" dirty="0">
              <a:solidFill>
                <a:srgbClr val="555555"/>
              </a:solidFill>
            </a:endParaRPr>
          </a:p>
          <a:p>
            <a:pPr algn="just"/>
            <a:endParaRPr lang="cs-CZ" sz="2000" b="0" i="0" dirty="0">
              <a:solidFill>
                <a:srgbClr val="555555"/>
              </a:solidFill>
              <a:effectLst/>
            </a:endParaRPr>
          </a:p>
          <a:p>
            <a:pPr algn="just"/>
            <a:r>
              <a:rPr lang="pt-BR" sz="2000" b="0" i="1" dirty="0">
                <a:solidFill>
                  <a:srgbClr val="555555"/>
                </a:solidFill>
                <a:effectLst/>
              </a:rPr>
              <a:t>F</a:t>
            </a:r>
            <a:r>
              <a:rPr lang="pt-BR" sz="2000" b="0" i="0" dirty="0">
                <a:solidFill>
                  <a:srgbClr val="555555"/>
                </a:solidFill>
                <a:effectLst/>
              </a:rPr>
              <a:t> = 70 N + 920 N + (−981 N) = </a:t>
            </a:r>
            <a:r>
              <a:rPr lang="pt-BR" sz="2000" b="0" i="0" u="sng" dirty="0">
                <a:solidFill>
                  <a:srgbClr val="555555"/>
                </a:solidFill>
                <a:effectLst/>
              </a:rPr>
              <a:t>9 N</a:t>
            </a:r>
            <a:endParaRPr lang="cs-CZ" sz="2000" b="0" i="0" u="sng" dirty="0">
              <a:solidFill>
                <a:srgbClr val="555555"/>
              </a:solidFill>
              <a:effectLst/>
            </a:endParaRPr>
          </a:p>
          <a:p>
            <a:pPr algn="just"/>
            <a:endParaRPr lang="cs-CZ" sz="2000" u="sng" dirty="0">
              <a:solidFill>
                <a:srgbClr val="555555"/>
              </a:solidFill>
            </a:endParaRPr>
          </a:p>
          <a:p>
            <a:pPr algn="just"/>
            <a:r>
              <a:rPr lang="cs-CZ" sz="2000" b="0" i="0" dirty="0">
                <a:solidFill>
                  <a:srgbClr val="555555"/>
                </a:solidFill>
                <a:effectLst/>
              </a:rPr>
              <a:t>F </a:t>
            </a:r>
            <a:r>
              <a:rPr lang="en-US" sz="2000" b="0" i="0" dirty="0">
                <a:solidFill>
                  <a:srgbClr val="555555"/>
                </a:solidFill>
                <a:effectLst/>
              </a:rPr>
              <a:t>&lt; </a:t>
            </a:r>
            <a:r>
              <a:rPr lang="en-US" sz="2000" b="0" i="0" dirty="0" err="1">
                <a:solidFill>
                  <a:srgbClr val="555555"/>
                </a:solidFill>
                <a:effectLst/>
              </a:rPr>
              <a:t>F</a:t>
            </a:r>
            <a:r>
              <a:rPr lang="en-US" sz="2000" b="0" i="0" baseline="-25000" dirty="0" err="1">
                <a:solidFill>
                  <a:srgbClr val="555555"/>
                </a:solidFill>
                <a:effectLst/>
              </a:rPr>
              <a:t>g</a:t>
            </a:r>
            <a:r>
              <a:rPr lang="en-US" sz="2000" b="0" i="0" dirty="0">
                <a:solidFill>
                  <a:srgbClr val="555555"/>
                </a:solidFill>
                <a:effectLst/>
              </a:rPr>
              <a:t>   =&gt; </a:t>
            </a:r>
            <a:r>
              <a:rPr lang="cs-CZ" sz="2000" b="0" i="0" dirty="0">
                <a:solidFill>
                  <a:srgbClr val="555555"/>
                </a:solidFill>
                <a:effectLst/>
              </a:rPr>
              <a:t>   </a:t>
            </a:r>
            <a:r>
              <a:rPr lang="cs-CZ" sz="2000" b="0" i="0" u="sng" dirty="0">
                <a:solidFill>
                  <a:srgbClr val="555555"/>
                </a:solidFill>
                <a:effectLst/>
              </a:rPr>
              <a:t>Č</a:t>
            </a:r>
            <a:r>
              <a:rPr lang="en-US" sz="2000" b="0" i="0" u="sng" dirty="0" err="1">
                <a:solidFill>
                  <a:srgbClr val="555555"/>
                </a:solidFill>
                <a:effectLst/>
              </a:rPr>
              <a:t>inku</a:t>
            </a:r>
            <a:r>
              <a:rPr lang="en-US" sz="2000" b="0" i="0" u="sng" dirty="0">
                <a:solidFill>
                  <a:srgbClr val="555555"/>
                </a:solidFill>
                <a:effectLst/>
              </a:rPr>
              <a:t>  </a:t>
            </a:r>
            <a:r>
              <a:rPr lang="cs-CZ" sz="2000" b="0" i="0" u="sng" dirty="0">
                <a:solidFill>
                  <a:srgbClr val="555555"/>
                </a:solidFill>
                <a:effectLst/>
              </a:rPr>
              <a:t>se podařilo zvednout</a:t>
            </a:r>
            <a:r>
              <a:rPr lang="cs-CZ" sz="2000" b="0" i="0" dirty="0">
                <a:solidFill>
                  <a:srgbClr val="555555"/>
                </a:solidFill>
                <a:effectLst/>
              </a:rPr>
              <a:t>.</a:t>
            </a:r>
          </a:p>
        </p:txBody>
      </p:sp>
      <p:pic>
        <p:nvPicPr>
          <p:cNvPr id="7" name="Obrázek 6">
            <a:extLst>
              <a:ext uri="{FF2B5EF4-FFF2-40B4-BE49-F238E27FC236}">
                <a16:creationId xmlns:a16="http://schemas.microsoft.com/office/drawing/2014/main" id="{1BCE5878-56DB-4A58-8505-6BAC152F6744}"/>
              </a:ext>
            </a:extLst>
          </p:cNvPr>
          <p:cNvPicPr>
            <a:picLocks noChangeAspect="1"/>
          </p:cNvPicPr>
          <p:nvPr/>
        </p:nvPicPr>
        <p:blipFill>
          <a:blip r:embed="rId2"/>
          <a:stretch>
            <a:fillRect/>
          </a:stretch>
        </p:blipFill>
        <p:spPr>
          <a:xfrm>
            <a:off x="6072680" y="1995772"/>
            <a:ext cx="2924175" cy="3400425"/>
          </a:xfrm>
          <a:prstGeom prst="rect">
            <a:avLst/>
          </a:prstGeom>
        </p:spPr>
      </p:pic>
    </p:spTree>
    <p:extLst>
      <p:ext uri="{BB962C8B-B14F-4D97-AF65-F5344CB8AC3E}">
        <p14:creationId xmlns:p14="http://schemas.microsoft.com/office/powerpoint/2010/main" val="1014226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9CD14EC-1D6A-442C-8AA0-BC877F62D085}"/>
              </a:ext>
            </a:extLst>
          </p:cNvPr>
          <p:cNvSpPr txBox="1"/>
          <p:nvPr/>
        </p:nvSpPr>
        <p:spPr>
          <a:xfrm>
            <a:off x="119062" y="134227"/>
            <a:ext cx="8963024" cy="4107278"/>
          </a:xfrm>
          <a:prstGeom prst="rect">
            <a:avLst/>
          </a:prstGeom>
          <a:noFill/>
        </p:spPr>
        <p:txBody>
          <a:bodyPr wrap="square">
            <a:spAutoFit/>
          </a:bodyPr>
          <a:lstStyle/>
          <a:p>
            <a:pPr marL="0" indent="0" algn="just">
              <a:buClr>
                <a:schemeClr val="tx1"/>
              </a:buClr>
              <a:buNone/>
            </a:pPr>
            <a:r>
              <a:rPr lang="cs-CZ" altLang="cs-CZ" sz="2000" dirty="0"/>
              <a:t>Každá vztažná soustava, která je vzhledem k dané inerciální soustavě v klidu nebo v pohybu rovnoměrně přímočarém, je rovněž inerciální. </a:t>
            </a:r>
            <a:r>
              <a:rPr lang="cs-CZ" altLang="cs-CZ" sz="2000" u="sng" dirty="0"/>
              <a:t>Ve skutečnosti </a:t>
            </a:r>
            <a:r>
              <a:rPr lang="cs-CZ" sz="2000" i="0" u="sng" dirty="0">
                <a:solidFill>
                  <a:srgbClr val="000000"/>
                </a:solidFill>
                <a:effectLst/>
              </a:rPr>
              <a:t>inerciální vztažná soustava </a:t>
            </a:r>
            <a:r>
              <a:rPr lang="cs-CZ" altLang="cs-CZ" sz="2000" u="sng" dirty="0"/>
              <a:t>neexistuje</a:t>
            </a:r>
            <a:r>
              <a:rPr lang="cs-CZ" altLang="cs-CZ" sz="2000" dirty="0"/>
              <a:t>.</a:t>
            </a:r>
          </a:p>
          <a:p>
            <a:pPr marL="0" indent="0" algn="just">
              <a:buClr>
                <a:schemeClr val="tx1"/>
              </a:buClr>
              <a:buNone/>
            </a:pPr>
            <a:endParaRPr lang="cs-CZ" altLang="cs-CZ" sz="2000" dirty="0"/>
          </a:p>
          <a:p>
            <a:pPr marL="0" indent="0" algn="just">
              <a:buClr>
                <a:schemeClr val="tx1"/>
              </a:buClr>
              <a:buNone/>
            </a:pPr>
            <a:r>
              <a:rPr lang="cs-CZ" altLang="cs-CZ" sz="2000" b="1" dirty="0"/>
              <a:t>Galileův princip relativity </a:t>
            </a:r>
            <a:r>
              <a:rPr lang="cs-CZ" altLang="cs-CZ" sz="2000" dirty="0"/>
              <a:t>– zákony mechaniky jsou ve všech </a:t>
            </a:r>
            <a:r>
              <a:rPr lang="cs-CZ" sz="2000" i="0" u="sng" dirty="0">
                <a:solidFill>
                  <a:srgbClr val="000000"/>
                </a:solidFill>
                <a:effectLst/>
              </a:rPr>
              <a:t>inerciálních vztažných soustavách</a:t>
            </a:r>
            <a:r>
              <a:rPr lang="cs-CZ" altLang="cs-CZ" sz="2000" dirty="0"/>
              <a:t> stejné. Mechanickými pokusy </a:t>
            </a:r>
            <a:r>
              <a:rPr lang="cs-CZ" altLang="cs-CZ" sz="2000" i="1" u="sng" dirty="0"/>
              <a:t>nelze rozlišit zda se jedna inerciální vztažná soustava vůči jiné inerciální vztažné soustavě pohybuje nebo je v klidu</a:t>
            </a:r>
            <a:r>
              <a:rPr lang="cs-CZ" altLang="cs-CZ" sz="2000" dirty="0"/>
              <a:t> (pokud pozorovatel nevidí okolí). </a:t>
            </a:r>
          </a:p>
          <a:p>
            <a:pPr marL="0" indent="0" algn="just">
              <a:buClr>
                <a:schemeClr val="tx1"/>
              </a:buClr>
              <a:buNone/>
            </a:pPr>
            <a:endParaRPr lang="cs-CZ" altLang="cs-CZ" sz="2000" dirty="0"/>
          </a:p>
          <a:p>
            <a:pPr algn="just">
              <a:buClr>
                <a:schemeClr val="tx1"/>
              </a:buClr>
            </a:pPr>
            <a:r>
              <a:rPr lang="cs-CZ" sz="2000" b="1" i="0" dirty="0">
                <a:solidFill>
                  <a:srgbClr val="000000"/>
                </a:solidFill>
                <a:effectLst/>
              </a:rPr>
              <a:t>Neinerciální vztažná soustava</a:t>
            </a:r>
            <a:r>
              <a:rPr lang="cs-CZ" sz="2000" b="0" i="0" dirty="0">
                <a:solidFill>
                  <a:srgbClr val="000000"/>
                </a:solidFill>
                <a:effectLst/>
              </a:rPr>
              <a:t> se vzhledem k nějaké inerciální soustavě pohybuje se zrychlením. Jako </a:t>
            </a:r>
            <a:r>
              <a:rPr lang="cs-CZ" sz="2000" b="1" i="0" dirty="0">
                <a:solidFill>
                  <a:srgbClr val="000000"/>
                </a:solidFill>
                <a:effectLst/>
              </a:rPr>
              <a:t>neinerciální vztažná soustava </a:t>
            </a:r>
            <a:r>
              <a:rPr lang="cs-CZ" sz="2000" b="0" i="0" dirty="0">
                <a:solidFill>
                  <a:srgbClr val="000000"/>
                </a:solidFill>
                <a:effectLst/>
              </a:rPr>
              <a:t>se ve fyzice označuje taková vztažná soustava, v níž neplatí </a:t>
            </a:r>
            <a:r>
              <a:rPr lang="cs-CZ" sz="2000" b="1" i="1" dirty="0">
                <a:solidFill>
                  <a:srgbClr val="000000"/>
                </a:solidFill>
                <a:effectLst/>
              </a:rPr>
              <a:t>Newtonovy pohybové zákony</a:t>
            </a:r>
            <a:r>
              <a:rPr lang="cs-CZ" sz="2000" b="0" i="0" dirty="0">
                <a:solidFill>
                  <a:srgbClr val="000000"/>
                </a:solidFill>
                <a:effectLst/>
              </a:rPr>
              <a:t>. </a:t>
            </a:r>
            <a:r>
              <a:rPr lang="cs-CZ" sz="2000" dirty="0"/>
              <a:t>Inerciální i neinerciální vztažné soustavy jsou rovnocenné </a:t>
            </a:r>
            <a:r>
              <a:rPr lang="cs-CZ" sz="2000" u="sng" dirty="0"/>
              <a:t>pouze</a:t>
            </a:r>
            <a:r>
              <a:rPr lang="cs-CZ" sz="2000" dirty="0"/>
              <a:t> v rámci </a:t>
            </a:r>
            <a:r>
              <a:rPr lang="cs-CZ" sz="2000" u="sng" dirty="0"/>
              <a:t>obecné teorie relativity</a:t>
            </a:r>
            <a:r>
              <a:rPr lang="cs-CZ" sz="2000" dirty="0"/>
              <a:t>.</a:t>
            </a:r>
          </a:p>
        </p:txBody>
      </p:sp>
      <p:sp>
        <p:nvSpPr>
          <p:cNvPr id="3" name="Text Box 5">
            <a:extLst>
              <a:ext uri="{FF2B5EF4-FFF2-40B4-BE49-F238E27FC236}">
                <a16:creationId xmlns:a16="http://schemas.microsoft.com/office/drawing/2014/main" id="{50E8AE8E-68B2-49DA-876A-F857784182D1}"/>
              </a:ext>
            </a:extLst>
          </p:cNvPr>
          <p:cNvSpPr txBox="1">
            <a:spLocks noChangeArrowheads="1"/>
          </p:cNvSpPr>
          <p:nvPr/>
        </p:nvSpPr>
        <p:spPr bwMode="auto">
          <a:xfrm>
            <a:off x="119062" y="4593436"/>
            <a:ext cx="610010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cs-CZ" altLang="cs-CZ" sz="2000" dirty="0">
                <a:latin typeface="+mn-lt"/>
              </a:rPr>
              <a:t>Naše Země není inerciální soustavou, protože se otáčí a objevují se síly odstředivé a síly </a:t>
            </a:r>
            <a:r>
              <a:rPr lang="cs-CZ" altLang="cs-CZ" sz="2000" dirty="0" err="1">
                <a:latin typeface="+mn-lt"/>
              </a:rPr>
              <a:t>Coriolisovy</a:t>
            </a:r>
            <a:r>
              <a:rPr lang="cs-CZ" altLang="cs-CZ" sz="2000" dirty="0">
                <a:latin typeface="+mn-lt"/>
              </a:rPr>
              <a:t>. </a:t>
            </a:r>
            <a:endParaRPr lang="en-US" altLang="cs-CZ" sz="2000" dirty="0">
              <a:latin typeface="+mn-lt"/>
            </a:endParaRPr>
          </a:p>
          <a:p>
            <a:pPr algn="just" eaLnBrk="1" hangingPunct="1">
              <a:spcBef>
                <a:spcPct val="50000"/>
              </a:spcBef>
            </a:pPr>
            <a:r>
              <a:rPr lang="cs-CZ" altLang="cs-CZ" sz="2000" dirty="0">
                <a:latin typeface="+mn-lt"/>
              </a:rPr>
              <a:t>Za inerciální soustavu můžeme považovat soustavu s počátkem ve středu Slunce a osami mířícími ke stálicím (hvězdám na obloze).</a:t>
            </a:r>
          </a:p>
        </p:txBody>
      </p:sp>
      <p:pic>
        <p:nvPicPr>
          <p:cNvPr id="9" name="Picture 4" descr="Sun, Earth and Moon Model | Educate &amp; inspire | Space Awareness">
            <a:extLst>
              <a:ext uri="{FF2B5EF4-FFF2-40B4-BE49-F238E27FC236}">
                <a16:creationId xmlns:a16="http://schemas.microsoft.com/office/drawing/2014/main" id="{C01879FB-5B12-4CC2-AF0C-3103F5309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4584" y="4440948"/>
            <a:ext cx="2650354" cy="228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032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E375DDA-B31B-486C-8800-C858D8ED1135}"/>
              </a:ext>
            </a:extLst>
          </p:cNvPr>
          <p:cNvSpPr txBox="1"/>
          <p:nvPr/>
        </p:nvSpPr>
        <p:spPr>
          <a:xfrm>
            <a:off x="200346" y="1074179"/>
            <a:ext cx="8573784" cy="707886"/>
          </a:xfrm>
          <a:prstGeom prst="rect">
            <a:avLst/>
          </a:prstGeom>
          <a:noFill/>
        </p:spPr>
        <p:txBody>
          <a:bodyPr wrap="square">
            <a:spAutoFit/>
          </a:bodyPr>
          <a:lstStyle/>
          <a:p>
            <a:r>
              <a:rPr lang="cs-CZ" sz="2000" b="1" i="0" dirty="0">
                <a:effectLst/>
              </a:rPr>
              <a:t>Tlaková síla</a:t>
            </a:r>
            <a:r>
              <a:rPr lang="cs-CZ" sz="2000" b="0" i="0" dirty="0">
                <a:effectLst/>
              </a:rPr>
              <a:t> je </a:t>
            </a:r>
            <a:r>
              <a:rPr lang="cs-CZ" sz="2000" b="0" i="0" u="none" strike="noStrike" dirty="0">
                <a:effectLst/>
              </a:rPr>
              <a:t>síla</a:t>
            </a:r>
            <a:r>
              <a:rPr lang="cs-CZ" sz="2000" b="0" i="0" dirty="0">
                <a:effectLst/>
              </a:rPr>
              <a:t>, působící kolmo na určitou plochu povrchu pevné látky nebo </a:t>
            </a:r>
            <a:r>
              <a:rPr lang="cs-CZ" sz="2000" b="0" i="0" u="none" strike="noStrike" dirty="0">
                <a:effectLst/>
              </a:rPr>
              <a:t>tekutiny</a:t>
            </a:r>
            <a:r>
              <a:rPr lang="cs-CZ" sz="2000" b="0" i="0" dirty="0">
                <a:effectLst/>
              </a:rPr>
              <a:t>.</a:t>
            </a:r>
            <a:endParaRPr lang="cs-CZ" sz="2000" dirty="0"/>
          </a:p>
        </p:txBody>
      </p:sp>
      <p:sp>
        <p:nvSpPr>
          <p:cNvPr id="7" name="TextovéPole 6">
            <a:extLst>
              <a:ext uri="{FF2B5EF4-FFF2-40B4-BE49-F238E27FC236}">
                <a16:creationId xmlns:a16="http://schemas.microsoft.com/office/drawing/2014/main" id="{BDD864F3-6D12-4C48-B97F-3F1F3F957331}"/>
              </a:ext>
            </a:extLst>
          </p:cNvPr>
          <p:cNvSpPr txBox="1"/>
          <p:nvPr/>
        </p:nvSpPr>
        <p:spPr>
          <a:xfrm>
            <a:off x="200346" y="380412"/>
            <a:ext cx="4572000" cy="461665"/>
          </a:xfrm>
          <a:prstGeom prst="rect">
            <a:avLst/>
          </a:prstGeom>
          <a:noFill/>
        </p:spPr>
        <p:txBody>
          <a:bodyPr wrap="square">
            <a:spAutoFit/>
          </a:bodyPr>
          <a:lstStyle/>
          <a:p>
            <a:r>
              <a:rPr lang="cs-CZ" sz="2400" b="1" i="0" dirty="0">
                <a:effectLst/>
              </a:rPr>
              <a:t>Talk</a:t>
            </a:r>
            <a:r>
              <a:rPr lang="en-US" sz="2400" b="1" i="0" dirty="0">
                <a:effectLst/>
              </a:rPr>
              <a:t> a </a:t>
            </a:r>
            <a:r>
              <a:rPr lang="en-US" sz="2400" b="1" i="0" dirty="0" err="1">
                <a:effectLst/>
              </a:rPr>
              <a:t>tlak</a:t>
            </a:r>
            <a:r>
              <a:rPr lang="cs-CZ" sz="2400" b="1" i="0" dirty="0" err="1">
                <a:effectLst/>
              </a:rPr>
              <a:t>ová</a:t>
            </a:r>
            <a:r>
              <a:rPr lang="cs-CZ" sz="2400" b="1" i="0" dirty="0">
                <a:effectLst/>
              </a:rPr>
              <a:t> síla</a:t>
            </a:r>
            <a:r>
              <a:rPr lang="cs-CZ" sz="2400" b="0" i="0" dirty="0">
                <a:effectLst/>
              </a:rPr>
              <a:t> </a:t>
            </a:r>
            <a:endParaRPr lang="cs-CZ" sz="2400" dirty="0"/>
          </a:p>
        </p:txBody>
      </p:sp>
      <p:pic>
        <p:nvPicPr>
          <p:cNvPr id="9" name="Grafický objekt 8">
            <a:extLst>
              <a:ext uri="{FF2B5EF4-FFF2-40B4-BE49-F238E27FC236}">
                <a16:creationId xmlns:a16="http://schemas.microsoft.com/office/drawing/2014/main" id="{BF20F4AC-6101-4DB0-819D-4BE7F11600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4088" y="1701286"/>
            <a:ext cx="1004515" cy="289764"/>
          </a:xfrm>
          <a:prstGeom prst="rect">
            <a:avLst/>
          </a:prstGeom>
        </p:spPr>
      </p:pic>
      <p:sp>
        <p:nvSpPr>
          <p:cNvPr id="11" name="TextovéPole 10">
            <a:extLst>
              <a:ext uri="{FF2B5EF4-FFF2-40B4-BE49-F238E27FC236}">
                <a16:creationId xmlns:a16="http://schemas.microsoft.com/office/drawing/2014/main" id="{DAE00914-7FA7-475A-BF9F-5D35113651DE}"/>
              </a:ext>
            </a:extLst>
          </p:cNvPr>
          <p:cNvSpPr txBox="1"/>
          <p:nvPr/>
        </p:nvSpPr>
        <p:spPr>
          <a:xfrm>
            <a:off x="200346" y="2111759"/>
            <a:ext cx="4572000" cy="1323439"/>
          </a:xfrm>
          <a:prstGeom prst="rect">
            <a:avLst/>
          </a:prstGeom>
          <a:noFill/>
        </p:spPr>
        <p:txBody>
          <a:bodyPr wrap="square">
            <a:spAutoFit/>
          </a:bodyPr>
          <a:lstStyle/>
          <a:p>
            <a:r>
              <a:rPr lang="cs-CZ" sz="2000" dirty="0"/>
              <a:t>kde </a:t>
            </a:r>
            <a:r>
              <a:rPr lang="cs-CZ" sz="2000" i="1" dirty="0"/>
              <a:t>p</a:t>
            </a:r>
            <a:r>
              <a:rPr lang="cs-CZ" sz="2000" dirty="0"/>
              <a:t> je tlak a </a:t>
            </a:r>
            <a:r>
              <a:rPr lang="cs-CZ" sz="2000" i="1" dirty="0"/>
              <a:t>S</a:t>
            </a:r>
            <a:r>
              <a:rPr lang="cs-CZ" sz="2000" dirty="0"/>
              <a:t> je obsah plochy.</a:t>
            </a:r>
          </a:p>
          <a:p>
            <a:endParaRPr lang="cs-CZ" sz="2000" dirty="0"/>
          </a:p>
          <a:p>
            <a:r>
              <a:rPr lang="cs-CZ" sz="2000" b="1" dirty="0"/>
              <a:t>Tlak</a:t>
            </a:r>
            <a:r>
              <a:rPr lang="cs-CZ" sz="2000" dirty="0"/>
              <a:t> (p, Pa) je velikost síly, působící na jednotku plochy.</a:t>
            </a:r>
          </a:p>
        </p:txBody>
      </p:sp>
      <p:pic>
        <p:nvPicPr>
          <p:cNvPr id="83972" name="Picture 4" descr="TLAK A TLAKOVÁ SÍLA ::">
            <a:extLst>
              <a:ext uri="{FF2B5EF4-FFF2-40B4-BE49-F238E27FC236}">
                <a16:creationId xmlns:a16="http://schemas.microsoft.com/office/drawing/2014/main" id="{75AC5A13-C283-48E9-B3D6-E7A7D0762C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77" y="4084807"/>
            <a:ext cx="5734730" cy="2329734"/>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8153D455-790D-4C05-ABAA-27FA743CBC7F}"/>
              </a:ext>
            </a:extLst>
          </p:cNvPr>
          <p:cNvPicPr>
            <a:picLocks noChangeAspect="1"/>
          </p:cNvPicPr>
          <p:nvPr/>
        </p:nvPicPr>
        <p:blipFill>
          <a:blip r:embed="rId5"/>
          <a:stretch>
            <a:fillRect/>
          </a:stretch>
        </p:blipFill>
        <p:spPr>
          <a:xfrm>
            <a:off x="5873613" y="1608326"/>
            <a:ext cx="3070041" cy="2871974"/>
          </a:xfrm>
          <a:prstGeom prst="rect">
            <a:avLst/>
          </a:prstGeom>
        </p:spPr>
      </p:pic>
      <p:pic>
        <p:nvPicPr>
          <p:cNvPr id="83976" name="Picture 8" descr="Manual juicer fruit squeezer juice squeezing removable artifact hand press  tool for kitchen machine Sale - Banggood.com">
            <a:extLst>
              <a:ext uri="{FF2B5EF4-FFF2-40B4-BE49-F238E27FC236}">
                <a16:creationId xmlns:a16="http://schemas.microsoft.com/office/drawing/2014/main" id="{29880326-3819-4339-9C45-D358D868F8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1863" y="455610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910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4988702-B1C8-4D45-9F26-FEDCC0C863C4}"/>
              </a:ext>
            </a:extLst>
          </p:cNvPr>
          <p:cNvPicPr>
            <a:picLocks noChangeAspect="1"/>
          </p:cNvPicPr>
          <p:nvPr/>
        </p:nvPicPr>
        <p:blipFill>
          <a:blip r:embed="rId2"/>
          <a:stretch>
            <a:fillRect/>
          </a:stretch>
        </p:blipFill>
        <p:spPr>
          <a:xfrm>
            <a:off x="789023" y="3178117"/>
            <a:ext cx="7915275" cy="3209925"/>
          </a:xfrm>
          <a:prstGeom prst="rect">
            <a:avLst/>
          </a:prstGeom>
        </p:spPr>
      </p:pic>
      <p:sp>
        <p:nvSpPr>
          <p:cNvPr id="9" name="TextovéPole 8">
            <a:extLst>
              <a:ext uri="{FF2B5EF4-FFF2-40B4-BE49-F238E27FC236}">
                <a16:creationId xmlns:a16="http://schemas.microsoft.com/office/drawing/2014/main" id="{8DEBF780-3C40-4752-B0E8-5A6EBC5D01D5}"/>
              </a:ext>
            </a:extLst>
          </p:cNvPr>
          <p:cNvSpPr txBox="1"/>
          <p:nvPr/>
        </p:nvSpPr>
        <p:spPr>
          <a:xfrm>
            <a:off x="257996" y="469958"/>
            <a:ext cx="5030237" cy="1938992"/>
          </a:xfrm>
          <a:prstGeom prst="rect">
            <a:avLst/>
          </a:prstGeom>
          <a:noFill/>
        </p:spPr>
        <p:txBody>
          <a:bodyPr wrap="square" rtlCol="0">
            <a:spAutoFit/>
          </a:bodyPr>
          <a:lstStyle/>
          <a:p>
            <a:pPr algn="just"/>
            <a:r>
              <a:rPr lang="cs-CZ" sz="2000" dirty="0"/>
              <a:t>Zvětšením plochy </a:t>
            </a:r>
            <a:r>
              <a:rPr lang="cs-CZ" sz="2000" i="1" dirty="0"/>
              <a:t>S </a:t>
            </a:r>
            <a:r>
              <a:rPr lang="cs-CZ" sz="2000" dirty="0"/>
              <a:t>se zmenší hodnota tlaku </a:t>
            </a:r>
            <a:r>
              <a:rPr lang="cs-CZ" sz="2000" i="1" dirty="0"/>
              <a:t>p</a:t>
            </a:r>
            <a:r>
              <a:rPr lang="cs-CZ" sz="2000" dirty="0"/>
              <a:t>. Proto se při prolomení ledu doporučuje lehnout si na led, případně použít prkno.</a:t>
            </a:r>
          </a:p>
          <a:p>
            <a:pPr algn="just"/>
            <a:endParaRPr lang="cs-CZ" sz="2000" dirty="0"/>
          </a:p>
          <a:p>
            <a:pPr algn="just"/>
            <a:r>
              <a:rPr lang="cs-CZ" sz="2000" dirty="0"/>
              <a:t>Podobně lze snížit tlak i redukcí hmotnosti, což není vždy reálné.</a:t>
            </a:r>
          </a:p>
        </p:txBody>
      </p:sp>
      <p:pic>
        <p:nvPicPr>
          <p:cNvPr id="11" name="Obrázek 10">
            <a:extLst>
              <a:ext uri="{FF2B5EF4-FFF2-40B4-BE49-F238E27FC236}">
                <a16:creationId xmlns:a16="http://schemas.microsoft.com/office/drawing/2014/main" id="{F1028691-8200-40A3-B581-5EBF85C7E43A}"/>
              </a:ext>
            </a:extLst>
          </p:cNvPr>
          <p:cNvPicPr>
            <a:picLocks noChangeAspect="1"/>
          </p:cNvPicPr>
          <p:nvPr/>
        </p:nvPicPr>
        <p:blipFill>
          <a:blip r:embed="rId3"/>
          <a:stretch>
            <a:fillRect/>
          </a:stretch>
        </p:blipFill>
        <p:spPr>
          <a:xfrm>
            <a:off x="5561779" y="187051"/>
            <a:ext cx="3324225" cy="2447925"/>
          </a:xfrm>
          <a:prstGeom prst="rect">
            <a:avLst/>
          </a:prstGeom>
        </p:spPr>
      </p:pic>
    </p:spTree>
    <p:extLst>
      <p:ext uri="{BB962C8B-B14F-4D97-AF65-F5344CB8AC3E}">
        <p14:creationId xmlns:p14="http://schemas.microsoft.com/office/powerpoint/2010/main" val="1297155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ECE827C7-7F5A-4705-96F1-B487D497145D}"/>
              </a:ext>
            </a:extLst>
          </p:cNvPr>
          <p:cNvSpPr txBox="1"/>
          <p:nvPr/>
        </p:nvSpPr>
        <p:spPr>
          <a:xfrm>
            <a:off x="220717" y="259146"/>
            <a:ext cx="1072730" cy="461665"/>
          </a:xfrm>
          <a:prstGeom prst="rect">
            <a:avLst/>
          </a:prstGeom>
          <a:noFill/>
        </p:spPr>
        <p:txBody>
          <a:bodyPr wrap="none" rtlCol="0">
            <a:spAutoFit/>
          </a:bodyPr>
          <a:lstStyle/>
          <a:p>
            <a:r>
              <a:rPr lang="cs-CZ" sz="2400" b="1" dirty="0"/>
              <a:t>Příklad</a:t>
            </a:r>
          </a:p>
        </p:txBody>
      </p:sp>
      <p:grpSp>
        <p:nvGrpSpPr>
          <p:cNvPr id="8" name="Skupina 7">
            <a:extLst>
              <a:ext uri="{FF2B5EF4-FFF2-40B4-BE49-F238E27FC236}">
                <a16:creationId xmlns:a16="http://schemas.microsoft.com/office/drawing/2014/main" id="{458F53A5-761C-4BF2-8206-554EDDFEC0F0}"/>
              </a:ext>
            </a:extLst>
          </p:cNvPr>
          <p:cNvGrpSpPr/>
          <p:nvPr/>
        </p:nvGrpSpPr>
        <p:grpSpPr>
          <a:xfrm>
            <a:off x="220717" y="826704"/>
            <a:ext cx="8597462" cy="5772150"/>
            <a:chOff x="220717" y="826704"/>
            <a:chExt cx="8597462" cy="5772150"/>
          </a:xfrm>
        </p:grpSpPr>
        <p:pic>
          <p:nvPicPr>
            <p:cNvPr id="5" name="Obrázek 4">
              <a:extLst>
                <a:ext uri="{FF2B5EF4-FFF2-40B4-BE49-F238E27FC236}">
                  <a16:creationId xmlns:a16="http://schemas.microsoft.com/office/drawing/2014/main" id="{581B5195-74C7-48B0-B269-B3D90F4A23AF}"/>
                </a:ext>
              </a:extLst>
            </p:cNvPr>
            <p:cNvPicPr>
              <a:picLocks noChangeAspect="1"/>
            </p:cNvPicPr>
            <p:nvPr/>
          </p:nvPicPr>
          <p:blipFill>
            <a:blip r:embed="rId2"/>
            <a:stretch>
              <a:fillRect/>
            </a:stretch>
          </p:blipFill>
          <p:spPr>
            <a:xfrm>
              <a:off x="333374" y="826704"/>
              <a:ext cx="8484805" cy="5772150"/>
            </a:xfrm>
            <a:prstGeom prst="rect">
              <a:avLst/>
            </a:prstGeom>
          </p:spPr>
        </p:pic>
        <p:sp>
          <p:nvSpPr>
            <p:cNvPr id="7" name="Obdélník 6">
              <a:extLst>
                <a:ext uri="{FF2B5EF4-FFF2-40B4-BE49-F238E27FC236}">
                  <a16:creationId xmlns:a16="http://schemas.microsoft.com/office/drawing/2014/main" id="{35FFC9D3-C385-48E9-8F06-CF19B0EC7E3D}"/>
                </a:ext>
              </a:extLst>
            </p:cNvPr>
            <p:cNvSpPr/>
            <p:nvPr/>
          </p:nvSpPr>
          <p:spPr>
            <a:xfrm>
              <a:off x="220717" y="826704"/>
              <a:ext cx="352096" cy="385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1674445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B3347FC-E189-49ED-9622-7FAD2936C0CF}"/>
              </a:ext>
            </a:extLst>
          </p:cNvPr>
          <p:cNvSpPr txBox="1"/>
          <p:nvPr/>
        </p:nvSpPr>
        <p:spPr>
          <a:xfrm>
            <a:off x="251717" y="331924"/>
            <a:ext cx="8640566" cy="6047809"/>
          </a:xfrm>
          <a:prstGeom prst="rect">
            <a:avLst/>
          </a:prstGeom>
          <a:noFill/>
        </p:spPr>
        <p:txBody>
          <a:bodyPr wrap="square">
            <a:spAutoFit/>
          </a:bodyPr>
          <a:lstStyle/>
          <a:p>
            <a:pPr rtl="0"/>
            <a:r>
              <a:rPr lang="en-US" sz="2400" b="1" dirty="0">
                <a:effectLst/>
              </a:rPr>
              <a:t>P</a:t>
            </a:r>
            <a:r>
              <a:rPr lang="cs-CZ" sz="2400" b="1" dirty="0">
                <a:effectLst/>
              </a:rPr>
              <a:t>ří</a:t>
            </a:r>
            <a:r>
              <a:rPr lang="en-US" sz="2400" b="1" dirty="0" err="1">
                <a:effectLst/>
              </a:rPr>
              <a:t>klad</a:t>
            </a:r>
            <a:endParaRPr lang="en-US" sz="2400" b="1" dirty="0">
              <a:effectLst/>
            </a:endParaRPr>
          </a:p>
          <a:p>
            <a:pPr rtl="0"/>
            <a:endParaRPr lang="en-US" sz="800" dirty="0">
              <a:latin typeface="Arial" panose="020B0604020202020204" pitchFamily="34" charset="0"/>
            </a:endParaRPr>
          </a:p>
          <a:p>
            <a:pPr rtl="0"/>
            <a:r>
              <a:rPr lang="cs-CZ" sz="2000" dirty="0">
                <a:effectLst/>
              </a:rPr>
              <a:t>Hmotnost tanku je 36 t, celková plocha jeho pásů je 4,5 m</a:t>
            </a:r>
            <a:r>
              <a:rPr lang="cs-CZ" sz="2000" baseline="30000" dirty="0">
                <a:effectLst/>
              </a:rPr>
              <a:t>2</a:t>
            </a:r>
            <a:r>
              <a:rPr lang="cs-CZ" sz="2000" dirty="0">
                <a:effectLst/>
              </a:rPr>
              <a:t>. Jaký tlak způsobuje tank na vodorovnou plochu?</a:t>
            </a:r>
            <a:endParaRPr lang="en-US" sz="2000" dirty="0">
              <a:effectLst/>
            </a:endParaRPr>
          </a:p>
          <a:p>
            <a:pPr rtl="0"/>
            <a:endParaRPr lang="en-US" sz="2000" dirty="0"/>
          </a:p>
          <a:p>
            <a:pPr rtl="0"/>
            <a:r>
              <a:rPr lang="cs-CZ" sz="2000" dirty="0">
                <a:effectLst/>
              </a:rPr>
              <a:t>m = 36 t = 36000 kg =&gt; F = 360000 N</a:t>
            </a:r>
          </a:p>
          <a:p>
            <a:pPr rtl="0"/>
            <a:r>
              <a:rPr lang="cs-CZ" sz="2000" dirty="0">
                <a:effectLst/>
              </a:rPr>
              <a:t>S = 4,5 m2</a:t>
            </a:r>
          </a:p>
          <a:p>
            <a:pPr rtl="0"/>
            <a:r>
              <a:rPr lang="cs-CZ" sz="2000" dirty="0">
                <a:effectLst/>
              </a:rPr>
              <a:t>p = ? </a:t>
            </a:r>
          </a:p>
          <a:p>
            <a:pPr rtl="0"/>
            <a:endParaRPr lang="cs-CZ" sz="800" dirty="0"/>
          </a:p>
          <a:p>
            <a:pPr rtl="0"/>
            <a:r>
              <a:rPr lang="cs-CZ" sz="2000" dirty="0">
                <a:effectLst/>
              </a:rPr>
              <a:t>p = F : </a:t>
            </a:r>
            <a:r>
              <a:rPr lang="cs-CZ" sz="2000" dirty="0" err="1">
                <a:effectLst/>
              </a:rPr>
              <a:t>Sp</a:t>
            </a:r>
            <a:r>
              <a:rPr lang="cs-CZ" sz="2000" dirty="0">
                <a:effectLst/>
              </a:rPr>
              <a:t> = 360000 : 4,5p = 80000 Pa = </a:t>
            </a:r>
            <a:r>
              <a:rPr lang="cs-CZ" sz="2000" u="sng" dirty="0">
                <a:effectLst/>
              </a:rPr>
              <a:t>80 </a:t>
            </a:r>
            <a:r>
              <a:rPr lang="cs-CZ" sz="2000" u="sng" dirty="0" err="1">
                <a:effectLst/>
              </a:rPr>
              <a:t>kPa</a:t>
            </a:r>
            <a:endParaRPr lang="cs-CZ" sz="2000" u="sng" dirty="0">
              <a:effectLst/>
            </a:endParaRPr>
          </a:p>
          <a:p>
            <a:pPr rtl="0"/>
            <a:endParaRPr lang="cs-CZ" sz="2000" dirty="0"/>
          </a:p>
          <a:p>
            <a:pPr rtl="0"/>
            <a:endParaRPr lang="cs-CZ" sz="2000" dirty="0"/>
          </a:p>
          <a:p>
            <a:pPr rtl="0"/>
            <a:r>
              <a:rPr lang="en-US" sz="2400" b="1" dirty="0">
                <a:effectLst/>
              </a:rPr>
              <a:t>P</a:t>
            </a:r>
            <a:r>
              <a:rPr lang="cs-CZ" sz="2400" b="1" dirty="0">
                <a:effectLst/>
              </a:rPr>
              <a:t>ří</a:t>
            </a:r>
            <a:r>
              <a:rPr lang="en-US" sz="2400" b="1" dirty="0" err="1">
                <a:effectLst/>
              </a:rPr>
              <a:t>klad</a:t>
            </a:r>
            <a:endParaRPr lang="en-US" sz="2400" b="1" dirty="0">
              <a:effectLst/>
            </a:endParaRPr>
          </a:p>
          <a:p>
            <a:pPr rtl="0"/>
            <a:endParaRPr lang="en-US" sz="700" dirty="0">
              <a:latin typeface="Arial" panose="020B0604020202020204" pitchFamily="34" charset="0"/>
            </a:endParaRPr>
          </a:p>
          <a:p>
            <a:pPr rtl="0"/>
            <a:r>
              <a:rPr lang="cs-CZ" sz="2000" dirty="0">
                <a:effectLst/>
              </a:rPr>
              <a:t>Jak velikou tlakovou silou musíme působit na plochu 2m</a:t>
            </a:r>
            <a:r>
              <a:rPr lang="cs-CZ" sz="2000" baseline="30000" dirty="0">
                <a:effectLst/>
              </a:rPr>
              <a:t>2</a:t>
            </a:r>
            <a:r>
              <a:rPr lang="cs-CZ" sz="2000" dirty="0">
                <a:effectLst/>
              </a:rPr>
              <a:t>, abychom vyvolali tlak 200 </a:t>
            </a:r>
            <a:r>
              <a:rPr lang="cs-CZ" sz="2000" dirty="0" err="1">
                <a:effectLst/>
              </a:rPr>
              <a:t>kPa</a:t>
            </a:r>
            <a:r>
              <a:rPr lang="cs-CZ" sz="2000" dirty="0">
                <a:effectLst/>
              </a:rPr>
              <a:t>?</a:t>
            </a:r>
          </a:p>
          <a:p>
            <a:pPr rtl="0"/>
            <a:endParaRPr lang="cs-CZ" sz="800" dirty="0">
              <a:effectLst/>
            </a:endParaRPr>
          </a:p>
          <a:p>
            <a:pPr rtl="0"/>
            <a:r>
              <a:rPr lang="cs-CZ" sz="2000" dirty="0">
                <a:effectLst/>
              </a:rPr>
              <a:t>S =2m</a:t>
            </a:r>
            <a:r>
              <a:rPr lang="cs-CZ" sz="2000" baseline="30000" dirty="0">
                <a:effectLst/>
              </a:rPr>
              <a:t>2</a:t>
            </a:r>
          </a:p>
          <a:p>
            <a:pPr rtl="0"/>
            <a:r>
              <a:rPr lang="cs-CZ" sz="2000" dirty="0">
                <a:effectLst/>
              </a:rPr>
              <a:t>p = 200 </a:t>
            </a:r>
            <a:r>
              <a:rPr lang="cs-CZ" sz="2000" dirty="0" err="1">
                <a:effectLst/>
              </a:rPr>
              <a:t>kPa</a:t>
            </a:r>
            <a:r>
              <a:rPr lang="cs-CZ" sz="2000" dirty="0">
                <a:effectLst/>
              </a:rPr>
              <a:t> = 200 000 Pa</a:t>
            </a:r>
          </a:p>
          <a:p>
            <a:pPr rtl="0"/>
            <a:r>
              <a:rPr lang="cs-CZ" sz="2000" dirty="0">
                <a:effectLst/>
              </a:rPr>
              <a:t>F = ? </a:t>
            </a:r>
          </a:p>
          <a:p>
            <a:pPr rtl="0"/>
            <a:endParaRPr lang="cs-CZ" sz="800" dirty="0"/>
          </a:p>
          <a:p>
            <a:pPr rtl="0"/>
            <a:r>
              <a:rPr lang="cs-CZ" sz="2000" dirty="0">
                <a:effectLst/>
              </a:rPr>
              <a:t>F = </a:t>
            </a:r>
            <a:r>
              <a:rPr lang="cs-CZ" sz="2000" dirty="0" err="1">
                <a:effectLst/>
              </a:rPr>
              <a:t>p.S</a:t>
            </a:r>
            <a:r>
              <a:rPr lang="cs-CZ" sz="2000" dirty="0">
                <a:effectLst/>
              </a:rPr>
              <a:t> = 200000 . 2 = 400 000 N = </a:t>
            </a:r>
            <a:r>
              <a:rPr lang="cs-CZ" sz="2000" u="sng" dirty="0">
                <a:effectLst/>
              </a:rPr>
              <a:t>400 </a:t>
            </a:r>
            <a:r>
              <a:rPr lang="cs-CZ" sz="2000" u="sng" dirty="0" err="1">
                <a:effectLst/>
              </a:rPr>
              <a:t>kN</a:t>
            </a:r>
            <a:endParaRPr lang="cs-CZ" sz="2000" u="sng" dirty="0">
              <a:effectLst/>
            </a:endParaRPr>
          </a:p>
        </p:txBody>
      </p:sp>
    </p:spTree>
    <p:extLst>
      <p:ext uri="{BB962C8B-B14F-4D97-AF65-F5344CB8AC3E}">
        <p14:creationId xmlns:p14="http://schemas.microsoft.com/office/powerpoint/2010/main" val="253635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a:extLst>
              <a:ext uri="{FF2B5EF4-FFF2-40B4-BE49-F238E27FC236}">
                <a16:creationId xmlns:a16="http://schemas.microsoft.com/office/drawing/2014/main" id="{0CB603B5-1B8D-4A39-AA22-D51B0EE1C74C}"/>
              </a:ext>
            </a:extLst>
          </p:cNvPr>
          <p:cNvSpPr>
            <a:spLocks noGrp="1" noChangeArrowheads="1"/>
          </p:cNvSpPr>
          <p:nvPr>
            <p:ph type="title"/>
          </p:nvPr>
        </p:nvSpPr>
        <p:spPr>
          <a:xfrm>
            <a:off x="248838" y="178858"/>
            <a:ext cx="8229600" cy="500657"/>
          </a:xfrm>
        </p:spPr>
        <p:txBody>
          <a:bodyPr>
            <a:normAutofit/>
          </a:bodyPr>
          <a:lstStyle/>
          <a:p>
            <a:pPr eaLnBrk="1" hangingPunct="1"/>
            <a:r>
              <a:rPr lang="cs-CZ" altLang="cs-CZ" sz="2400" b="1" dirty="0">
                <a:latin typeface="+mn-lt"/>
              </a:rPr>
              <a:t>Statické a smykové (vlečné) tření</a:t>
            </a:r>
          </a:p>
        </p:txBody>
      </p:sp>
      <p:sp>
        <p:nvSpPr>
          <p:cNvPr id="9" name="TextovéPole 8">
            <a:extLst>
              <a:ext uri="{FF2B5EF4-FFF2-40B4-BE49-F238E27FC236}">
                <a16:creationId xmlns:a16="http://schemas.microsoft.com/office/drawing/2014/main" id="{6FBF5DFF-460A-4588-AB8E-7F3590CADD36}"/>
              </a:ext>
            </a:extLst>
          </p:cNvPr>
          <p:cNvSpPr txBox="1"/>
          <p:nvPr/>
        </p:nvSpPr>
        <p:spPr>
          <a:xfrm>
            <a:off x="248838" y="748482"/>
            <a:ext cx="8544718" cy="1323439"/>
          </a:xfrm>
          <a:prstGeom prst="rect">
            <a:avLst/>
          </a:prstGeom>
          <a:noFill/>
        </p:spPr>
        <p:txBody>
          <a:bodyPr wrap="square">
            <a:spAutoFit/>
          </a:bodyPr>
          <a:lstStyle/>
          <a:p>
            <a:pPr marL="0" lvl="1" algn="just"/>
            <a:r>
              <a:rPr lang="cs-CZ" altLang="cs-CZ" sz="2000" dirty="0"/>
              <a:t>    Vznikají při pohybu těles v látkovém prostředí. Působí proti směru pohybu. Jsou způsobeny nerovnostmi a deformacemi povrchu.</a:t>
            </a:r>
          </a:p>
          <a:p>
            <a:pPr marL="0" lvl="1" algn="just"/>
            <a:r>
              <a:rPr lang="cs-CZ" altLang="cs-CZ" sz="2000" dirty="0"/>
              <a:t>    Síla </a:t>
            </a:r>
            <a:r>
              <a:rPr lang="cs-CZ" altLang="cs-CZ" sz="2000" b="1" dirty="0" err="1"/>
              <a:t>F</a:t>
            </a:r>
            <a:r>
              <a:rPr lang="cs-CZ" altLang="cs-CZ" sz="2000" baseline="-25000" dirty="0" err="1"/>
              <a:t>v</a:t>
            </a:r>
            <a:r>
              <a:rPr lang="cs-CZ" altLang="cs-CZ" sz="2000" dirty="0"/>
              <a:t>, kterou působíme na těleso, je kompenzována silou </a:t>
            </a:r>
            <a:r>
              <a:rPr lang="cs-CZ" altLang="cs-CZ" sz="2000" b="1" dirty="0"/>
              <a:t>statického tření </a:t>
            </a:r>
            <a:r>
              <a:rPr lang="cs-CZ" altLang="cs-CZ" sz="2000" b="1" dirty="0" err="1"/>
              <a:t>F</a:t>
            </a:r>
            <a:r>
              <a:rPr lang="cs-CZ" altLang="cs-CZ" sz="2000" baseline="-25000" dirty="0" err="1"/>
              <a:t>s</a:t>
            </a:r>
            <a:r>
              <a:rPr lang="cs-CZ" altLang="cs-CZ" sz="2000" dirty="0"/>
              <a:t>  (klidová třecí síla) až do určité hodnoty </a:t>
            </a:r>
            <a:r>
              <a:rPr lang="cs-CZ" altLang="cs-CZ" sz="2000" b="1" dirty="0" err="1"/>
              <a:t>F</a:t>
            </a:r>
            <a:r>
              <a:rPr lang="cs-CZ" altLang="cs-CZ" sz="2000" baseline="-25000" dirty="0" err="1"/>
              <a:t>s</a:t>
            </a:r>
            <a:r>
              <a:rPr lang="cs-CZ" altLang="cs-CZ" sz="2000" baseline="-25000" dirty="0"/>
              <a:t> max</a:t>
            </a:r>
            <a:r>
              <a:rPr lang="cs-CZ" altLang="cs-CZ" sz="2000" dirty="0"/>
              <a:t>. </a:t>
            </a:r>
          </a:p>
        </p:txBody>
      </p:sp>
      <p:sp>
        <p:nvSpPr>
          <p:cNvPr id="15" name="TextovéPole 14">
            <a:extLst>
              <a:ext uri="{FF2B5EF4-FFF2-40B4-BE49-F238E27FC236}">
                <a16:creationId xmlns:a16="http://schemas.microsoft.com/office/drawing/2014/main" id="{9BBAD967-AB6D-43FB-A992-FA4BD677CE77}"/>
              </a:ext>
            </a:extLst>
          </p:cNvPr>
          <p:cNvSpPr txBox="1"/>
          <p:nvPr/>
        </p:nvSpPr>
        <p:spPr>
          <a:xfrm>
            <a:off x="248838" y="4396606"/>
            <a:ext cx="3788906" cy="1477328"/>
          </a:xfrm>
          <a:prstGeom prst="rect">
            <a:avLst/>
          </a:prstGeom>
          <a:noFill/>
        </p:spPr>
        <p:txBody>
          <a:bodyPr wrap="square">
            <a:spAutoFit/>
          </a:bodyPr>
          <a:lstStyle/>
          <a:p>
            <a:pPr marL="0" lvl="1" algn="just"/>
            <a:r>
              <a:rPr lang="cs-CZ" altLang="cs-CZ" b="1" dirty="0"/>
              <a:t>F</a:t>
            </a:r>
            <a:r>
              <a:rPr lang="cs-CZ" altLang="cs-CZ" baseline="-25000" dirty="0"/>
              <a:t>N</a:t>
            </a:r>
            <a:r>
              <a:rPr lang="cs-CZ" altLang="cs-CZ" dirty="0"/>
              <a:t> je </a:t>
            </a:r>
            <a:r>
              <a:rPr lang="cs-CZ" altLang="cs-CZ" b="1" dirty="0"/>
              <a:t>normálová síla </a:t>
            </a:r>
            <a:r>
              <a:rPr lang="cs-CZ" altLang="cs-CZ" dirty="0"/>
              <a:t>(kolmá tlaková síla) působící mezi tělesem a podložkou a </a:t>
            </a:r>
            <a:r>
              <a:rPr lang="cs-CZ" altLang="cs-CZ" i="1" dirty="0"/>
              <a:t>µ</a:t>
            </a:r>
            <a:r>
              <a:rPr lang="cs-CZ" altLang="cs-CZ" dirty="0"/>
              <a:t> je součinitel smykového tření, bezrozměrná veličina (poměr třecí a normálové síly).</a:t>
            </a:r>
          </a:p>
        </p:txBody>
      </p:sp>
      <p:graphicFrame>
        <p:nvGraphicFramePr>
          <p:cNvPr id="6" name="Object 5">
            <a:extLst>
              <a:ext uri="{FF2B5EF4-FFF2-40B4-BE49-F238E27FC236}">
                <a16:creationId xmlns:a16="http://schemas.microsoft.com/office/drawing/2014/main" id="{9F856980-1A05-4F3F-9FE0-73210BAB824A}"/>
              </a:ext>
            </a:extLst>
          </p:cNvPr>
          <p:cNvGraphicFramePr>
            <a:graphicFrameLocks noChangeAspect="1"/>
          </p:cNvGraphicFramePr>
          <p:nvPr>
            <p:extLst>
              <p:ext uri="{D42A27DB-BD31-4B8C-83A1-F6EECF244321}">
                <p14:modId xmlns:p14="http://schemas.microsoft.com/office/powerpoint/2010/main" val="3651039796"/>
              </p:ext>
            </p:extLst>
          </p:nvPr>
        </p:nvGraphicFramePr>
        <p:xfrm>
          <a:off x="5428715" y="3970321"/>
          <a:ext cx="1053485" cy="411707"/>
        </p:xfrm>
        <a:graphic>
          <a:graphicData uri="http://schemas.openxmlformats.org/presentationml/2006/ole">
            <mc:AlternateContent xmlns:mc="http://schemas.openxmlformats.org/markup-compatibility/2006">
              <mc:Choice xmlns:v="urn:schemas-microsoft-com:vml" Requires="v">
                <p:oleObj name="Equation" r:id="rId2" imgW="583947" imgH="228501" progId="Equation.DSMT4">
                  <p:embed/>
                </p:oleObj>
              </mc:Choice>
              <mc:Fallback>
                <p:oleObj name="Equation" r:id="rId2" imgW="583947" imgH="228501" progId="Equation.DSMT4">
                  <p:embed/>
                  <p:pic>
                    <p:nvPicPr>
                      <p:cNvPr id="48131" name="Object 5">
                        <a:extLst>
                          <a:ext uri="{FF2B5EF4-FFF2-40B4-BE49-F238E27FC236}">
                            <a16:creationId xmlns:a16="http://schemas.microsoft.com/office/drawing/2014/main" id="{74567976-5264-4EE5-91AD-A840996A9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8715" y="3970321"/>
                        <a:ext cx="1053485" cy="411707"/>
                      </a:xfrm>
                      <a:prstGeom prst="rect">
                        <a:avLst/>
                      </a:prstGeom>
                      <a:noFill/>
                      <a:ln>
                        <a:noFill/>
                      </a:ln>
                      <a:effectLst/>
                    </p:spPr>
                  </p:pic>
                </p:oleObj>
              </mc:Fallback>
            </mc:AlternateContent>
          </a:graphicData>
        </a:graphic>
      </p:graphicFrame>
      <p:sp>
        <p:nvSpPr>
          <p:cNvPr id="19" name="TextovéPole 18">
            <a:extLst>
              <a:ext uri="{FF2B5EF4-FFF2-40B4-BE49-F238E27FC236}">
                <a16:creationId xmlns:a16="http://schemas.microsoft.com/office/drawing/2014/main" id="{B3E81D4D-ABA2-4818-B4A9-7660DD83487E}"/>
              </a:ext>
            </a:extLst>
          </p:cNvPr>
          <p:cNvSpPr txBox="1"/>
          <p:nvPr/>
        </p:nvSpPr>
        <p:spPr>
          <a:xfrm>
            <a:off x="248838" y="2989575"/>
            <a:ext cx="8810625" cy="1323439"/>
          </a:xfrm>
          <a:prstGeom prst="rect">
            <a:avLst/>
          </a:prstGeom>
          <a:noFill/>
        </p:spPr>
        <p:txBody>
          <a:bodyPr wrap="square">
            <a:spAutoFit/>
          </a:bodyPr>
          <a:lstStyle/>
          <a:p>
            <a:pPr marL="0" lvl="1" algn="just"/>
            <a:r>
              <a:rPr lang="cs-CZ" altLang="cs-CZ" sz="2000" dirty="0"/>
              <a:t>Těleso nemůže být uvedeno do pohybu, dokud je vnější vtištěná síla </a:t>
            </a:r>
            <a:r>
              <a:rPr lang="cs-CZ" altLang="cs-CZ" sz="2000" b="1" dirty="0" err="1"/>
              <a:t>F</a:t>
            </a:r>
            <a:r>
              <a:rPr lang="cs-CZ" altLang="cs-CZ" sz="2000" baseline="-25000" dirty="0" err="1"/>
              <a:t>v</a:t>
            </a:r>
            <a:r>
              <a:rPr lang="cs-CZ" altLang="cs-CZ" sz="2000" dirty="0"/>
              <a:t> v rovnováze se silou statického tření </a:t>
            </a:r>
            <a:r>
              <a:rPr lang="cs-CZ" altLang="cs-CZ" sz="2000" b="1" dirty="0" err="1"/>
              <a:t>F</a:t>
            </a:r>
            <a:r>
              <a:rPr lang="cs-CZ" altLang="cs-CZ" sz="2000" baseline="-25000" dirty="0" err="1"/>
              <a:t>s</a:t>
            </a:r>
            <a:r>
              <a:rPr lang="cs-CZ" altLang="cs-CZ" sz="2000" dirty="0"/>
              <a:t>. Je-li </a:t>
            </a:r>
            <a:r>
              <a:rPr lang="cs-CZ" altLang="cs-CZ" sz="2000" b="1" dirty="0" err="1"/>
              <a:t>F</a:t>
            </a:r>
            <a:r>
              <a:rPr lang="cs-CZ" altLang="cs-CZ" sz="2000" baseline="-25000" dirty="0" err="1"/>
              <a:t>v</a:t>
            </a:r>
            <a:r>
              <a:rPr lang="cs-CZ" altLang="cs-CZ" sz="2000" dirty="0"/>
              <a:t> větší než </a:t>
            </a:r>
            <a:r>
              <a:rPr lang="cs-CZ" altLang="cs-CZ" sz="2000" b="1" dirty="0" err="1"/>
              <a:t>F</a:t>
            </a:r>
            <a:r>
              <a:rPr lang="cs-CZ" altLang="cs-CZ" sz="2000" baseline="-25000" dirty="0" err="1"/>
              <a:t>s</a:t>
            </a:r>
            <a:r>
              <a:rPr lang="cs-CZ" altLang="cs-CZ" sz="2000" baseline="-25000" dirty="0"/>
              <a:t> max</a:t>
            </a:r>
            <a:r>
              <a:rPr lang="cs-CZ" altLang="cs-CZ" sz="2000" dirty="0"/>
              <a:t>, začne se těleso pohybovat. Pokud je tento pohyb rovnoměrný, je vtištěná síla </a:t>
            </a:r>
            <a:r>
              <a:rPr lang="cs-CZ" altLang="cs-CZ" sz="2000" b="1" dirty="0" err="1"/>
              <a:t>F</a:t>
            </a:r>
            <a:r>
              <a:rPr lang="cs-CZ" altLang="cs-CZ" sz="2000" baseline="-25000" dirty="0" err="1"/>
              <a:t>v</a:t>
            </a:r>
            <a:r>
              <a:rPr lang="cs-CZ" altLang="cs-CZ" sz="2000" dirty="0"/>
              <a:t> v rovnováze se silou </a:t>
            </a:r>
            <a:r>
              <a:rPr lang="cs-CZ" altLang="cs-CZ" sz="2000" b="1" dirty="0"/>
              <a:t>smykového (vlečného) tření F</a:t>
            </a:r>
            <a:r>
              <a:rPr lang="cs-CZ" altLang="cs-CZ" sz="2000" b="1" baseline="-25000" dirty="0"/>
              <a:t>t</a:t>
            </a:r>
            <a:r>
              <a:rPr lang="cs-CZ" altLang="cs-CZ" sz="2000" dirty="0"/>
              <a:t> (třecí síla za pohybu).</a:t>
            </a:r>
          </a:p>
        </p:txBody>
      </p:sp>
      <p:sp>
        <p:nvSpPr>
          <p:cNvPr id="8" name="TextovéPole 7">
            <a:extLst>
              <a:ext uri="{FF2B5EF4-FFF2-40B4-BE49-F238E27FC236}">
                <a16:creationId xmlns:a16="http://schemas.microsoft.com/office/drawing/2014/main" id="{D8BB353B-373A-4A8F-9BF9-2AB3E4BBB283}"/>
              </a:ext>
            </a:extLst>
          </p:cNvPr>
          <p:cNvSpPr txBox="1"/>
          <p:nvPr/>
        </p:nvSpPr>
        <p:spPr>
          <a:xfrm>
            <a:off x="208260" y="2269309"/>
            <a:ext cx="8727480" cy="646331"/>
          </a:xfrm>
          <a:prstGeom prst="rect">
            <a:avLst/>
          </a:prstGeom>
          <a:noFill/>
        </p:spPr>
        <p:txBody>
          <a:bodyPr wrap="square">
            <a:spAutoFit/>
          </a:bodyPr>
          <a:lstStyle/>
          <a:p>
            <a:pPr marL="0" lvl="1"/>
            <a:r>
              <a:rPr lang="cs-CZ" altLang="cs-CZ" b="1" dirty="0"/>
              <a:t>F</a:t>
            </a:r>
            <a:r>
              <a:rPr lang="cs-CZ" altLang="cs-CZ" baseline="-25000" dirty="0"/>
              <a:t>N</a:t>
            </a:r>
            <a:r>
              <a:rPr lang="cs-CZ" altLang="cs-CZ" dirty="0"/>
              <a:t> je </a:t>
            </a:r>
            <a:r>
              <a:rPr lang="cs-CZ" altLang="cs-CZ" b="1" dirty="0"/>
              <a:t>normálová síla </a:t>
            </a:r>
            <a:r>
              <a:rPr lang="cs-CZ" altLang="cs-CZ" dirty="0"/>
              <a:t>(kolmá tlaková síla) působící mezi tělesem a podložkou a </a:t>
            </a:r>
            <a:r>
              <a:rPr lang="cs-CZ" altLang="cs-CZ" i="1" dirty="0"/>
              <a:t>µ</a:t>
            </a:r>
            <a:r>
              <a:rPr lang="cs-CZ" altLang="cs-CZ" baseline="-25000" dirty="0"/>
              <a:t>s</a:t>
            </a:r>
            <a:r>
              <a:rPr lang="cs-CZ" altLang="cs-CZ" dirty="0"/>
              <a:t> je součinitel statického tření, bezrozměrná veličina (poměr třecí a normálové síly).</a:t>
            </a:r>
          </a:p>
        </p:txBody>
      </p:sp>
      <p:graphicFrame>
        <p:nvGraphicFramePr>
          <p:cNvPr id="11" name="Object 8">
            <a:extLst>
              <a:ext uri="{FF2B5EF4-FFF2-40B4-BE49-F238E27FC236}">
                <a16:creationId xmlns:a16="http://schemas.microsoft.com/office/drawing/2014/main" id="{2A02669D-EAB5-4E7E-806C-B18CC0C87EC6}"/>
              </a:ext>
            </a:extLst>
          </p:cNvPr>
          <p:cNvGraphicFramePr>
            <a:graphicFrameLocks noChangeAspect="1"/>
          </p:cNvGraphicFramePr>
          <p:nvPr>
            <p:extLst>
              <p:ext uri="{D42A27DB-BD31-4B8C-83A1-F6EECF244321}">
                <p14:modId xmlns:p14="http://schemas.microsoft.com/office/powerpoint/2010/main" val="934870290"/>
              </p:ext>
            </p:extLst>
          </p:nvPr>
        </p:nvGraphicFramePr>
        <p:xfrm>
          <a:off x="5428715" y="1776156"/>
          <a:ext cx="1506140" cy="430325"/>
        </p:xfrm>
        <a:graphic>
          <a:graphicData uri="http://schemas.openxmlformats.org/presentationml/2006/ole">
            <mc:AlternateContent xmlns:mc="http://schemas.openxmlformats.org/markup-compatibility/2006">
              <mc:Choice xmlns:v="urn:schemas-microsoft-com:vml" Requires="v">
                <p:oleObj name="Equation" r:id="rId4" imgW="800100" imgH="228600" progId="Equation.DSMT4">
                  <p:embed/>
                </p:oleObj>
              </mc:Choice>
              <mc:Fallback>
                <p:oleObj name="Equation" r:id="rId4" imgW="800100" imgH="228600" progId="Equation.DSMT4">
                  <p:embed/>
                  <p:pic>
                    <p:nvPicPr>
                      <p:cNvPr id="47108" name="Object 8">
                        <a:extLst>
                          <a:ext uri="{FF2B5EF4-FFF2-40B4-BE49-F238E27FC236}">
                            <a16:creationId xmlns:a16="http://schemas.microsoft.com/office/drawing/2014/main" id="{939AEECB-CCD1-4DE2-9626-53DA5D1A9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8715" y="1776156"/>
                        <a:ext cx="1506140" cy="430325"/>
                      </a:xfrm>
                      <a:prstGeom prst="rect">
                        <a:avLst/>
                      </a:prstGeom>
                      <a:noFill/>
                      <a:ln>
                        <a:noFill/>
                      </a:ln>
                      <a:effectLst/>
                    </p:spPr>
                  </p:pic>
                </p:oleObj>
              </mc:Fallback>
            </mc:AlternateContent>
          </a:graphicData>
        </a:graphic>
      </p:graphicFrame>
      <p:pic>
        <p:nvPicPr>
          <p:cNvPr id="2" name="Picture 710">
            <a:extLst>
              <a:ext uri="{FF2B5EF4-FFF2-40B4-BE49-F238E27FC236}">
                <a16:creationId xmlns:a16="http://schemas.microsoft.com/office/drawing/2014/main" id="{0219FB91-63AC-40FD-A42C-612CAAA376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699594"/>
            <a:ext cx="4444897" cy="200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972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a:extLst>
              <a:ext uri="{FF2B5EF4-FFF2-40B4-BE49-F238E27FC236}">
                <a16:creationId xmlns:a16="http://schemas.microsoft.com/office/drawing/2014/main" id="{1179CFCD-6592-4714-9F8B-C4FDEDC0CE10}"/>
              </a:ext>
            </a:extLst>
          </p:cNvPr>
          <p:cNvSpPr>
            <a:spLocks noGrp="1" noChangeArrowheads="1"/>
          </p:cNvSpPr>
          <p:nvPr>
            <p:ph type="title"/>
          </p:nvPr>
        </p:nvSpPr>
        <p:spPr>
          <a:xfrm>
            <a:off x="1803706" y="5057616"/>
            <a:ext cx="3895720" cy="777875"/>
          </a:xfrm>
        </p:spPr>
        <p:txBody>
          <a:bodyPr>
            <a:normAutofit/>
          </a:bodyPr>
          <a:lstStyle/>
          <a:p>
            <a:pPr eaLnBrk="1" hangingPunct="1"/>
            <a:r>
              <a:rPr lang="cs-CZ" altLang="cs-CZ" sz="2000" i="1" dirty="0">
                <a:latin typeface="+mn-lt"/>
              </a:rPr>
              <a:t>Závislost mezi vnější silou a třením</a:t>
            </a:r>
          </a:p>
        </p:txBody>
      </p:sp>
      <p:sp>
        <p:nvSpPr>
          <p:cNvPr id="46083" name="Line 5">
            <a:extLst>
              <a:ext uri="{FF2B5EF4-FFF2-40B4-BE49-F238E27FC236}">
                <a16:creationId xmlns:a16="http://schemas.microsoft.com/office/drawing/2014/main" id="{36891730-A6FA-4E29-838C-3FD8A6637120}"/>
              </a:ext>
            </a:extLst>
          </p:cNvPr>
          <p:cNvSpPr>
            <a:spLocks noChangeShapeType="1"/>
          </p:cNvSpPr>
          <p:nvPr/>
        </p:nvSpPr>
        <p:spPr bwMode="auto">
          <a:xfrm>
            <a:off x="684213" y="1557338"/>
            <a:ext cx="0" cy="4824412"/>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6084" name="Line 6">
            <a:extLst>
              <a:ext uri="{FF2B5EF4-FFF2-40B4-BE49-F238E27FC236}">
                <a16:creationId xmlns:a16="http://schemas.microsoft.com/office/drawing/2014/main" id="{88F12C5E-28EC-4CB6-BF50-F4F53F568EB6}"/>
              </a:ext>
            </a:extLst>
          </p:cNvPr>
          <p:cNvSpPr>
            <a:spLocks noChangeShapeType="1"/>
          </p:cNvSpPr>
          <p:nvPr/>
        </p:nvSpPr>
        <p:spPr bwMode="auto">
          <a:xfrm>
            <a:off x="323850" y="6021388"/>
            <a:ext cx="6840538"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aphicFrame>
        <p:nvGraphicFramePr>
          <p:cNvPr id="46085" name="Object 7">
            <a:extLst>
              <a:ext uri="{FF2B5EF4-FFF2-40B4-BE49-F238E27FC236}">
                <a16:creationId xmlns:a16="http://schemas.microsoft.com/office/drawing/2014/main" id="{5CA7F6BF-E4C1-427B-9A7D-2A2251979C95}"/>
              </a:ext>
            </a:extLst>
          </p:cNvPr>
          <p:cNvGraphicFramePr>
            <a:graphicFrameLocks noChangeAspect="1"/>
          </p:cNvGraphicFramePr>
          <p:nvPr/>
        </p:nvGraphicFramePr>
        <p:xfrm>
          <a:off x="6877050" y="5157788"/>
          <a:ext cx="569913" cy="731837"/>
        </p:xfrm>
        <a:graphic>
          <a:graphicData uri="http://schemas.openxmlformats.org/presentationml/2006/ole">
            <mc:AlternateContent xmlns:mc="http://schemas.openxmlformats.org/markup-compatibility/2006">
              <mc:Choice xmlns:v="urn:schemas-microsoft-com:vml" Requires="v">
                <p:oleObj name="Equation" r:id="rId2" imgW="177646" imgH="228402" progId="Equation.DSMT4">
                  <p:embed/>
                </p:oleObj>
              </mc:Choice>
              <mc:Fallback>
                <p:oleObj name="Equation" r:id="rId2" imgW="177646" imgH="228402" progId="Equation.DSMT4">
                  <p:embed/>
                  <p:pic>
                    <p:nvPicPr>
                      <p:cNvPr id="46085" name="Object 7">
                        <a:extLst>
                          <a:ext uri="{FF2B5EF4-FFF2-40B4-BE49-F238E27FC236}">
                            <a16:creationId xmlns:a16="http://schemas.microsoft.com/office/drawing/2014/main" id="{5CA7F6BF-E4C1-427B-9A7D-2A2251979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5157788"/>
                        <a:ext cx="569913" cy="731837"/>
                      </a:xfrm>
                      <a:prstGeom prst="rect">
                        <a:avLst/>
                      </a:prstGeom>
                      <a:noFill/>
                      <a:ln>
                        <a:noFill/>
                      </a:ln>
                      <a:effectLst/>
                    </p:spPr>
                  </p:pic>
                </p:oleObj>
              </mc:Fallback>
            </mc:AlternateContent>
          </a:graphicData>
        </a:graphic>
      </p:graphicFrame>
      <p:graphicFrame>
        <p:nvGraphicFramePr>
          <p:cNvPr id="46086" name="Object 8">
            <a:extLst>
              <a:ext uri="{FF2B5EF4-FFF2-40B4-BE49-F238E27FC236}">
                <a16:creationId xmlns:a16="http://schemas.microsoft.com/office/drawing/2014/main" id="{7C5D8C56-4E90-4C0E-A683-CD09C5AF50C2}"/>
              </a:ext>
            </a:extLst>
          </p:cNvPr>
          <p:cNvGraphicFramePr>
            <a:graphicFrameLocks noChangeAspect="1"/>
          </p:cNvGraphicFramePr>
          <p:nvPr/>
        </p:nvGraphicFramePr>
        <p:xfrm>
          <a:off x="755650" y="1225550"/>
          <a:ext cx="1008063" cy="604838"/>
        </p:xfrm>
        <a:graphic>
          <a:graphicData uri="http://schemas.openxmlformats.org/presentationml/2006/ole">
            <mc:AlternateContent xmlns:mc="http://schemas.openxmlformats.org/markup-compatibility/2006">
              <mc:Choice xmlns:v="urn:schemas-microsoft-com:vml" Requires="v">
                <p:oleObj name="Equation" r:id="rId4" imgW="381000" imgH="228600" progId="Equation.DSMT4">
                  <p:embed/>
                </p:oleObj>
              </mc:Choice>
              <mc:Fallback>
                <p:oleObj name="Equation" r:id="rId4" imgW="381000" imgH="228600" progId="Equation.DSMT4">
                  <p:embed/>
                  <p:pic>
                    <p:nvPicPr>
                      <p:cNvPr id="46086" name="Object 8">
                        <a:extLst>
                          <a:ext uri="{FF2B5EF4-FFF2-40B4-BE49-F238E27FC236}">
                            <a16:creationId xmlns:a16="http://schemas.microsoft.com/office/drawing/2014/main" id="{7C5D8C56-4E90-4C0E-A683-CD09C5AF50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225550"/>
                        <a:ext cx="1008063" cy="604838"/>
                      </a:xfrm>
                      <a:prstGeom prst="rect">
                        <a:avLst/>
                      </a:prstGeom>
                      <a:noFill/>
                      <a:ln>
                        <a:noFill/>
                      </a:ln>
                      <a:effectLst/>
                    </p:spPr>
                  </p:pic>
                </p:oleObj>
              </mc:Fallback>
            </mc:AlternateContent>
          </a:graphicData>
        </a:graphic>
      </p:graphicFrame>
      <p:sp>
        <p:nvSpPr>
          <p:cNvPr id="46087" name="Line 11">
            <a:extLst>
              <a:ext uri="{FF2B5EF4-FFF2-40B4-BE49-F238E27FC236}">
                <a16:creationId xmlns:a16="http://schemas.microsoft.com/office/drawing/2014/main" id="{CA11A97B-1EEA-444A-9873-D826116F057C}"/>
              </a:ext>
            </a:extLst>
          </p:cNvPr>
          <p:cNvSpPr>
            <a:spLocks noChangeShapeType="1"/>
          </p:cNvSpPr>
          <p:nvPr/>
        </p:nvSpPr>
        <p:spPr bwMode="auto">
          <a:xfrm flipV="1">
            <a:off x="684213" y="4149725"/>
            <a:ext cx="1943100" cy="187166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6088" name="Line 12">
            <a:extLst>
              <a:ext uri="{FF2B5EF4-FFF2-40B4-BE49-F238E27FC236}">
                <a16:creationId xmlns:a16="http://schemas.microsoft.com/office/drawing/2014/main" id="{16CD2E68-CDEE-4FB8-8D2B-7D421CAE7361}"/>
              </a:ext>
            </a:extLst>
          </p:cNvPr>
          <p:cNvSpPr>
            <a:spLocks noChangeShapeType="1"/>
          </p:cNvSpPr>
          <p:nvPr/>
        </p:nvSpPr>
        <p:spPr bwMode="auto">
          <a:xfrm>
            <a:off x="2627313" y="4149725"/>
            <a:ext cx="0" cy="28733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6089" name="Line 13">
            <a:extLst>
              <a:ext uri="{FF2B5EF4-FFF2-40B4-BE49-F238E27FC236}">
                <a16:creationId xmlns:a16="http://schemas.microsoft.com/office/drawing/2014/main" id="{C29087E7-96CD-4AE2-B391-BE89A3470141}"/>
              </a:ext>
            </a:extLst>
          </p:cNvPr>
          <p:cNvSpPr>
            <a:spLocks noChangeShapeType="1"/>
          </p:cNvSpPr>
          <p:nvPr/>
        </p:nvSpPr>
        <p:spPr bwMode="auto">
          <a:xfrm>
            <a:off x="2627313" y="4437063"/>
            <a:ext cx="2376487"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6090" name="AutoShape 14">
            <a:extLst>
              <a:ext uri="{FF2B5EF4-FFF2-40B4-BE49-F238E27FC236}">
                <a16:creationId xmlns:a16="http://schemas.microsoft.com/office/drawing/2014/main" id="{AA0F31C6-02A6-449D-9859-413CC2DAA93A}"/>
              </a:ext>
            </a:extLst>
          </p:cNvPr>
          <p:cNvSpPr>
            <a:spLocks noChangeArrowheads="1"/>
          </p:cNvSpPr>
          <p:nvPr/>
        </p:nvSpPr>
        <p:spPr bwMode="auto">
          <a:xfrm rot="17225637">
            <a:off x="974725" y="3957638"/>
            <a:ext cx="828675" cy="612775"/>
          </a:xfrm>
          <a:prstGeom prst="wedgeEllipseCallout">
            <a:avLst>
              <a:gd name="adj1" fmla="val -78861"/>
              <a:gd name="adj2" fmla="val 5704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i="1"/>
              <a:t>F</a:t>
            </a:r>
            <a:r>
              <a:rPr lang="cs-CZ" altLang="cs-CZ" i="1" baseline="-25000"/>
              <a:t>s</a:t>
            </a:r>
            <a:endParaRPr lang="cs-CZ" altLang="cs-CZ" i="1"/>
          </a:p>
        </p:txBody>
      </p:sp>
      <p:sp>
        <p:nvSpPr>
          <p:cNvPr id="46091" name="AutoShape 15">
            <a:extLst>
              <a:ext uri="{FF2B5EF4-FFF2-40B4-BE49-F238E27FC236}">
                <a16:creationId xmlns:a16="http://schemas.microsoft.com/office/drawing/2014/main" id="{5F5E55DB-1503-4382-8BF8-028305BEBB91}"/>
              </a:ext>
            </a:extLst>
          </p:cNvPr>
          <p:cNvSpPr>
            <a:spLocks noChangeArrowheads="1"/>
          </p:cNvSpPr>
          <p:nvPr/>
        </p:nvSpPr>
        <p:spPr bwMode="auto">
          <a:xfrm rot="608088">
            <a:off x="2700338" y="2997200"/>
            <a:ext cx="935037" cy="936625"/>
          </a:xfrm>
          <a:prstGeom prst="wedgeEllipseCallout">
            <a:avLst>
              <a:gd name="adj1" fmla="val -36588"/>
              <a:gd name="adj2" fmla="val 7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i="1"/>
              <a:t>F</a:t>
            </a:r>
            <a:r>
              <a:rPr lang="cs-CZ" altLang="cs-CZ" i="1" baseline="-25000"/>
              <a:t>smax</a:t>
            </a:r>
            <a:endParaRPr lang="cs-CZ" altLang="cs-CZ" i="1"/>
          </a:p>
        </p:txBody>
      </p:sp>
      <p:sp>
        <p:nvSpPr>
          <p:cNvPr id="46092" name="AutoShape 16">
            <a:extLst>
              <a:ext uri="{FF2B5EF4-FFF2-40B4-BE49-F238E27FC236}">
                <a16:creationId xmlns:a16="http://schemas.microsoft.com/office/drawing/2014/main" id="{19E9A893-7FEA-4408-87BD-5956CF4908C4}"/>
              </a:ext>
            </a:extLst>
          </p:cNvPr>
          <p:cNvSpPr>
            <a:spLocks noChangeArrowheads="1"/>
          </p:cNvSpPr>
          <p:nvPr/>
        </p:nvSpPr>
        <p:spPr bwMode="auto">
          <a:xfrm>
            <a:off x="4572000" y="3213100"/>
            <a:ext cx="792163" cy="936625"/>
          </a:xfrm>
          <a:prstGeom prst="wedgeEllipseCallout">
            <a:avLst>
              <a:gd name="adj1" fmla="val -43750"/>
              <a:gd name="adj2" fmla="val 7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s-CZ" altLang="cs-CZ" i="1"/>
              <a:t>F</a:t>
            </a:r>
            <a:r>
              <a:rPr lang="cs-CZ" altLang="cs-CZ" i="1" baseline="-25000"/>
              <a:t>t</a:t>
            </a:r>
            <a:endParaRPr lang="cs-CZ" altLang="cs-CZ" i="1"/>
          </a:p>
        </p:txBody>
      </p:sp>
      <p:sp>
        <p:nvSpPr>
          <p:cNvPr id="46093" name="Line 18">
            <a:extLst>
              <a:ext uri="{FF2B5EF4-FFF2-40B4-BE49-F238E27FC236}">
                <a16:creationId xmlns:a16="http://schemas.microsoft.com/office/drawing/2014/main" id="{ADF93302-C189-4DDB-BDC2-572B99CFAC3C}"/>
              </a:ext>
            </a:extLst>
          </p:cNvPr>
          <p:cNvSpPr>
            <a:spLocks noChangeShapeType="1"/>
          </p:cNvSpPr>
          <p:nvPr/>
        </p:nvSpPr>
        <p:spPr bwMode="auto">
          <a:xfrm flipV="1">
            <a:off x="684213" y="4149725"/>
            <a:ext cx="1943100" cy="187166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 name="TextovéPole 3">
            <a:extLst>
              <a:ext uri="{FF2B5EF4-FFF2-40B4-BE49-F238E27FC236}">
                <a16:creationId xmlns:a16="http://schemas.microsoft.com/office/drawing/2014/main" id="{445F3E42-01A9-4AAF-B247-56C46A188186}"/>
              </a:ext>
            </a:extLst>
          </p:cNvPr>
          <p:cNvSpPr txBox="1"/>
          <p:nvPr/>
        </p:nvSpPr>
        <p:spPr>
          <a:xfrm>
            <a:off x="3318553" y="1293516"/>
            <a:ext cx="5530172" cy="1138773"/>
          </a:xfrm>
          <a:prstGeom prst="rect">
            <a:avLst/>
          </a:prstGeom>
          <a:noFill/>
        </p:spPr>
        <p:txBody>
          <a:bodyPr wrap="square">
            <a:spAutoFit/>
          </a:bodyPr>
          <a:lstStyle/>
          <a:p>
            <a:pPr algn="ctr"/>
            <a:r>
              <a:rPr lang="cs-CZ" altLang="cs-CZ" sz="2000" dirty="0"/>
              <a:t>Smykové tření </a:t>
            </a:r>
            <a:r>
              <a:rPr lang="cs-CZ" altLang="cs-CZ" sz="2000" b="1" dirty="0"/>
              <a:t>F</a:t>
            </a:r>
            <a:r>
              <a:rPr lang="cs-CZ" altLang="cs-CZ" sz="2000" b="1" baseline="-25000" dirty="0"/>
              <a:t>t </a:t>
            </a:r>
            <a:r>
              <a:rPr lang="cs-CZ" altLang="cs-CZ" sz="2000" dirty="0"/>
              <a:t>je za stejných podmínek menší než maximální hodnota statického tření </a:t>
            </a:r>
            <a:r>
              <a:rPr lang="cs-CZ" altLang="cs-CZ" sz="2000" b="1" dirty="0" err="1"/>
              <a:t>F</a:t>
            </a:r>
            <a:r>
              <a:rPr lang="cs-CZ" altLang="cs-CZ" sz="2000" baseline="-25000" dirty="0" err="1"/>
              <a:t>s</a:t>
            </a:r>
            <a:r>
              <a:rPr lang="cs-CZ" altLang="cs-CZ" sz="2000" baseline="-25000" dirty="0"/>
              <a:t> max</a:t>
            </a:r>
            <a:r>
              <a:rPr lang="cs-CZ" altLang="cs-CZ" sz="2000" dirty="0"/>
              <a:t>.  Odtud</a:t>
            </a:r>
            <a:r>
              <a:rPr lang="en-US" altLang="cs-CZ" sz="2000" dirty="0"/>
              <a:t>   </a:t>
            </a:r>
            <a:r>
              <a:rPr lang="cs-CZ" altLang="cs-CZ" sz="2800" dirty="0"/>
              <a:t>µ</a:t>
            </a:r>
            <a:r>
              <a:rPr lang="cs-CZ" altLang="cs-CZ" sz="2800" baseline="-25000" dirty="0"/>
              <a:t>s</a:t>
            </a:r>
            <a:r>
              <a:rPr lang="cs-CZ" altLang="cs-CZ" sz="2800" dirty="0"/>
              <a:t> </a:t>
            </a:r>
            <a:r>
              <a:rPr lang="en-US" altLang="cs-CZ" sz="2800" dirty="0"/>
              <a:t>&gt; </a:t>
            </a:r>
            <a:r>
              <a:rPr lang="cs-CZ" altLang="cs-CZ" sz="2800" dirty="0"/>
              <a:t>µ</a:t>
            </a:r>
            <a:endParaRPr lang="cs-CZ" sz="2800" dirty="0"/>
          </a:p>
        </p:txBody>
      </p:sp>
      <p:sp>
        <p:nvSpPr>
          <p:cNvPr id="19" name="TextovéPole 18">
            <a:extLst>
              <a:ext uri="{FF2B5EF4-FFF2-40B4-BE49-F238E27FC236}">
                <a16:creationId xmlns:a16="http://schemas.microsoft.com/office/drawing/2014/main" id="{156955A7-6EED-4D60-BE45-FA8EF28B5931}"/>
              </a:ext>
            </a:extLst>
          </p:cNvPr>
          <p:cNvSpPr txBox="1"/>
          <p:nvPr/>
        </p:nvSpPr>
        <p:spPr>
          <a:xfrm>
            <a:off x="5721586" y="2767828"/>
            <a:ext cx="3174526" cy="1754326"/>
          </a:xfrm>
          <a:prstGeom prst="rect">
            <a:avLst/>
          </a:prstGeom>
          <a:noFill/>
        </p:spPr>
        <p:txBody>
          <a:bodyPr wrap="square">
            <a:spAutoFit/>
          </a:bodyPr>
          <a:lstStyle/>
          <a:p>
            <a:pPr algn="just"/>
            <a:r>
              <a:rPr lang="cs-CZ" b="1" i="0" dirty="0">
                <a:solidFill>
                  <a:srgbClr val="000000"/>
                </a:solidFill>
                <a:effectLst/>
              </a:rPr>
              <a:t>Součinitel (kluzného) tření </a:t>
            </a:r>
            <a:r>
              <a:rPr lang="cs-CZ" b="0" i="0" dirty="0">
                <a:solidFill>
                  <a:srgbClr val="000000"/>
                </a:solidFill>
                <a:effectLst/>
              </a:rPr>
              <a:t>závisí na použitých materiálech; například ocel na ledě má nízký koeficient tření, zatímco guma na chodníku má vysoký koeficient tření.</a:t>
            </a:r>
            <a:endParaRPr lang="cs-CZ" dirty="0"/>
          </a:p>
        </p:txBody>
      </p:sp>
      <p:sp>
        <p:nvSpPr>
          <p:cNvPr id="3" name="TextovéPole 2">
            <a:extLst>
              <a:ext uri="{FF2B5EF4-FFF2-40B4-BE49-F238E27FC236}">
                <a16:creationId xmlns:a16="http://schemas.microsoft.com/office/drawing/2014/main" id="{1C042B2A-A31F-4D14-9D6B-FFEB6C4832D4}"/>
              </a:ext>
            </a:extLst>
          </p:cNvPr>
          <p:cNvSpPr txBox="1"/>
          <p:nvPr/>
        </p:nvSpPr>
        <p:spPr>
          <a:xfrm>
            <a:off x="187473" y="116938"/>
            <a:ext cx="8884599" cy="1015663"/>
          </a:xfrm>
          <a:prstGeom prst="rect">
            <a:avLst/>
          </a:prstGeom>
          <a:noFill/>
        </p:spPr>
        <p:txBody>
          <a:bodyPr wrap="square">
            <a:spAutoFit/>
          </a:bodyPr>
          <a:lstStyle/>
          <a:p>
            <a:pPr algn="just" eaLnBrk="1" hangingPunct="1">
              <a:spcBef>
                <a:spcPct val="50000"/>
              </a:spcBef>
            </a:pPr>
            <a:r>
              <a:rPr lang="cs-CZ" altLang="cs-CZ" sz="2000" dirty="0"/>
              <a:t>Hodnota </a:t>
            </a:r>
            <a:r>
              <a:rPr lang="cs-CZ" altLang="cs-CZ" sz="2000" i="1" dirty="0"/>
              <a:t>µ </a:t>
            </a:r>
            <a:r>
              <a:rPr lang="cs-CZ" altLang="cs-CZ" sz="2000" u="sng" dirty="0"/>
              <a:t>závisí na relativní rychlosti těles (v</a:t>
            </a:r>
            <a:r>
              <a:rPr lang="cs-CZ" altLang="cs-CZ" sz="2000" dirty="0"/>
              <a:t> rozmezí 1 cm.s</a:t>
            </a:r>
            <a:r>
              <a:rPr lang="cs-CZ" altLang="cs-CZ" sz="2000" baseline="30000" dirty="0"/>
              <a:t>-1</a:t>
            </a:r>
            <a:r>
              <a:rPr lang="cs-CZ" altLang="cs-CZ" sz="2000" dirty="0"/>
              <a:t> do několika m.s</a:t>
            </a:r>
            <a:r>
              <a:rPr lang="cs-CZ" altLang="cs-CZ" sz="2000" baseline="30000" dirty="0"/>
              <a:t>-1</a:t>
            </a:r>
            <a:r>
              <a:rPr lang="cs-CZ" altLang="cs-CZ" sz="2000" dirty="0"/>
              <a:t> je však tato závislost zanedbatelná). Hodnota </a:t>
            </a:r>
            <a:r>
              <a:rPr lang="cs-CZ" altLang="cs-CZ" sz="2000" i="1" dirty="0"/>
              <a:t>µ</a:t>
            </a:r>
            <a:r>
              <a:rPr lang="cs-CZ" altLang="cs-CZ" sz="2000" dirty="0"/>
              <a:t> </a:t>
            </a:r>
            <a:r>
              <a:rPr lang="cs-CZ" altLang="cs-CZ" sz="2000" u="sng" dirty="0"/>
              <a:t>závisí na druhu materiálu a kvalitě povrchů</a:t>
            </a:r>
            <a:r>
              <a:rPr lang="cs-CZ" altLang="cs-CZ" sz="2000" dirty="0"/>
              <a:t>, ale </a:t>
            </a:r>
            <a:r>
              <a:rPr lang="cs-CZ" altLang="cs-CZ" sz="2000" u="sng" dirty="0"/>
              <a:t>nezávisí na mikroskopické ploše dotyku</a:t>
            </a:r>
            <a:r>
              <a:rPr lang="cs-CZ" altLang="cs-CZ" sz="2000" dirty="0"/>
              <a:t>.</a:t>
            </a:r>
          </a:p>
        </p:txBody>
      </p:sp>
    </p:spTree>
    <p:extLst>
      <p:ext uri="{BB962C8B-B14F-4D97-AF65-F5344CB8AC3E}">
        <p14:creationId xmlns:p14="http://schemas.microsoft.com/office/powerpoint/2010/main" val="584254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a:extLst>
              <a:ext uri="{FF2B5EF4-FFF2-40B4-BE49-F238E27FC236}">
                <a16:creationId xmlns:a16="http://schemas.microsoft.com/office/drawing/2014/main" id="{69A8B254-618E-4B82-AFEC-E2502819B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901" y="4401225"/>
            <a:ext cx="3619499" cy="1434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9" name="Text Box 5">
            <a:extLst>
              <a:ext uri="{FF2B5EF4-FFF2-40B4-BE49-F238E27FC236}">
                <a16:creationId xmlns:a16="http://schemas.microsoft.com/office/drawing/2014/main" id="{1415FA22-AAB4-4D3F-886D-B22EAEA051F3}"/>
              </a:ext>
            </a:extLst>
          </p:cNvPr>
          <p:cNvSpPr txBox="1">
            <a:spLocks noChangeArrowheads="1"/>
          </p:cNvSpPr>
          <p:nvPr/>
        </p:nvSpPr>
        <p:spPr bwMode="auto">
          <a:xfrm>
            <a:off x="5429251" y="5835845"/>
            <a:ext cx="35813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1600" dirty="0">
                <a:solidFill>
                  <a:schemeClr val="hlink"/>
                </a:solidFill>
              </a:rPr>
              <a:t>Mikroskopický snímek vyleštěného povrchu oceli. Nepravidelné výstupky dosahují velikosti až 10</a:t>
            </a:r>
            <a:r>
              <a:rPr lang="cs-CZ" altLang="cs-CZ" sz="1600" baseline="30000" dirty="0">
                <a:solidFill>
                  <a:schemeClr val="hlink"/>
                </a:solidFill>
              </a:rPr>
              <a:t>-5</a:t>
            </a:r>
            <a:r>
              <a:rPr lang="cs-CZ" altLang="cs-CZ" sz="1600" dirty="0">
                <a:solidFill>
                  <a:schemeClr val="hlink"/>
                </a:solidFill>
              </a:rPr>
              <a:t> cm.</a:t>
            </a:r>
          </a:p>
        </p:txBody>
      </p:sp>
      <p:pic>
        <p:nvPicPr>
          <p:cNvPr id="2" name="Picture 4">
            <a:extLst>
              <a:ext uri="{FF2B5EF4-FFF2-40B4-BE49-F238E27FC236}">
                <a16:creationId xmlns:a16="http://schemas.microsoft.com/office/drawing/2014/main" id="{B0657249-D6EB-4D41-94A3-537EAAED3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905" y="251752"/>
            <a:ext cx="3898495" cy="307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ovéPole 6">
            <a:extLst>
              <a:ext uri="{FF2B5EF4-FFF2-40B4-BE49-F238E27FC236}">
                <a16:creationId xmlns:a16="http://schemas.microsoft.com/office/drawing/2014/main" id="{71BA96BE-BB72-46D7-A554-B209201BD77F}"/>
              </a:ext>
            </a:extLst>
          </p:cNvPr>
          <p:cNvSpPr txBox="1"/>
          <p:nvPr/>
        </p:nvSpPr>
        <p:spPr>
          <a:xfrm>
            <a:off x="5429251" y="3424767"/>
            <a:ext cx="3581398" cy="923330"/>
          </a:xfrm>
          <a:prstGeom prst="rect">
            <a:avLst/>
          </a:prstGeom>
          <a:noFill/>
        </p:spPr>
        <p:txBody>
          <a:bodyPr wrap="square">
            <a:spAutoFit/>
          </a:bodyPr>
          <a:lstStyle/>
          <a:p>
            <a:r>
              <a:rPr lang="cs-CZ" altLang="cs-CZ" sz="1800" dirty="0">
                <a:solidFill>
                  <a:schemeClr val="hlink"/>
                </a:solidFill>
              </a:rPr>
              <a:t>Skutečný kontakt vzniká jen v místech, kde se dotýkají výstupky obou povrchů.</a:t>
            </a:r>
            <a:endParaRPr lang="cs-CZ" dirty="0"/>
          </a:p>
        </p:txBody>
      </p:sp>
      <p:sp>
        <p:nvSpPr>
          <p:cNvPr id="8" name="TextovéPole 7">
            <a:extLst>
              <a:ext uri="{FF2B5EF4-FFF2-40B4-BE49-F238E27FC236}">
                <a16:creationId xmlns:a16="http://schemas.microsoft.com/office/drawing/2014/main" id="{7C61A53F-8289-4E3D-AAE8-5900C85CEDFC}"/>
              </a:ext>
            </a:extLst>
          </p:cNvPr>
          <p:cNvSpPr txBox="1"/>
          <p:nvPr/>
        </p:nvSpPr>
        <p:spPr>
          <a:xfrm>
            <a:off x="152400" y="451961"/>
            <a:ext cx="4610100" cy="1631216"/>
          </a:xfrm>
          <a:prstGeom prst="rect">
            <a:avLst/>
          </a:prstGeom>
          <a:noFill/>
        </p:spPr>
        <p:txBody>
          <a:bodyPr wrap="square">
            <a:spAutoFit/>
          </a:bodyPr>
          <a:lstStyle/>
          <a:p>
            <a:pPr algn="just" eaLnBrk="1" hangingPunct="1">
              <a:spcBef>
                <a:spcPct val="50000"/>
              </a:spcBef>
            </a:pPr>
            <a:r>
              <a:rPr lang="cs-CZ" altLang="cs-CZ" sz="2000" dirty="0"/>
              <a:t>Tření vzniká vzájemným působením molekul (atomů, iontů) podložky a tělesa v místě skutečného kontaktu. Účinná plocha dotyku je značně menší než geometrická plocha vypočtená z rozměrů tělesa. </a:t>
            </a:r>
          </a:p>
        </p:txBody>
      </p:sp>
      <p:sp>
        <p:nvSpPr>
          <p:cNvPr id="9" name="TextovéPole 8">
            <a:extLst>
              <a:ext uri="{FF2B5EF4-FFF2-40B4-BE49-F238E27FC236}">
                <a16:creationId xmlns:a16="http://schemas.microsoft.com/office/drawing/2014/main" id="{5AAF18D6-F5FE-4C44-AEE1-4C4BF085F8D8}"/>
              </a:ext>
            </a:extLst>
          </p:cNvPr>
          <p:cNvSpPr txBox="1"/>
          <p:nvPr/>
        </p:nvSpPr>
        <p:spPr>
          <a:xfrm>
            <a:off x="190499" y="2501437"/>
            <a:ext cx="4572001" cy="3170099"/>
          </a:xfrm>
          <a:prstGeom prst="rect">
            <a:avLst/>
          </a:prstGeom>
          <a:noFill/>
        </p:spPr>
        <p:txBody>
          <a:bodyPr wrap="square">
            <a:spAutoFit/>
          </a:bodyPr>
          <a:lstStyle/>
          <a:p>
            <a:pPr algn="just" eaLnBrk="1" hangingPunct="1">
              <a:spcBef>
                <a:spcPct val="50000"/>
              </a:spcBef>
            </a:pPr>
            <a:r>
              <a:rPr lang="cs-CZ" altLang="cs-CZ" sz="2000" dirty="0"/>
              <a:t>Maximální statické tření je úměrné mikroskopické dotykové ploše </a:t>
            </a:r>
            <a:r>
              <a:rPr lang="cs-CZ" altLang="cs-CZ" sz="2000" i="1" dirty="0" err="1"/>
              <a:t>S</a:t>
            </a:r>
            <a:r>
              <a:rPr lang="cs-CZ" altLang="cs-CZ" sz="2000" baseline="-25000" dirty="0" err="1"/>
              <a:t>m</a:t>
            </a:r>
            <a:r>
              <a:rPr lang="cs-CZ" altLang="cs-CZ" sz="2000" dirty="0"/>
              <a:t>. Ta je ovšem úměrná tlaku mezi povrchy </a:t>
            </a:r>
            <a:r>
              <a:rPr lang="cs-CZ" altLang="cs-CZ" sz="2000" b="1" dirty="0"/>
              <a:t>F</a:t>
            </a:r>
            <a:r>
              <a:rPr lang="cs-CZ" altLang="cs-CZ" sz="2000" baseline="-25000" dirty="0"/>
              <a:t>N</a:t>
            </a:r>
            <a:r>
              <a:rPr lang="cs-CZ" altLang="cs-CZ" sz="2000" dirty="0"/>
              <a:t>/</a:t>
            </a:r>
            <a:r>
              <a:rPr lang="cs-CZ" altLang="cs-CZ" sz="2000" i="1" dirty="0"/>
              <a:t> </a:t>
            </a:r>
            <a:r>
              <a:rPr lang="cs-CZ" altLang="cs-CZ" sz="2000" i="1" dirty="0" err="1"/>
              <a:t>S</a:t>
            </a:r>
            <a:r>
              <a:rPr lang="cs-CZ" altLang="cs-CZ" sz="2000" baseline="-25000" dirty="0" err="1"/>
              <a:t>m</a:t>
            </a:r>
            <a:r>
              <a:rPr lang="cs-CZ" altLang="cs-CZ" sz="2000" dirty="0"/>
              <a:t>. Odtud</a:t>
            </a:r>
          </a:p>
          <a:p>
            <a:pPr algn="just" eaLnBrk="1" hangingPunct="1">
              <a:spcBef>
                <a:spcPct val="50000"/>
              </a:spcBef>
            </a:pPr>
            <a:endParaRPr lang="cs-CZ" altLang="cs-CZ" sz="2000" dirty="0"/>
          </a:p>
          <a:p>
            <a:pPr algn="just">
              <a:spcBef>
                <a:spcPct val="50000"/>
              </a:spcBef>
            </a:pPr>
            <a:r>
              <a:rPr lang="cs-CZ" altLang="cs-CZ" sz="2000" dirty="0"/>
              <a:t>Tento součin je nezávislý na velikosti mikroskopického dotyku (tj. na obsahu styčných ploch) a závisí jen na tlakové síle. Proto platí vztah</a:t>
            </a:r>
          </a:p>
        </p:txBody>
      </p:sp>
      <p:graphicFrame>
        <p:nvGraphicFramePr>
          <p:cNvPr id="5" name="Object 8">
            <a:extLst>
              <a:ext uri="{FF2B5EF4-FFF2-40B4-BE49-F238E27FC236}">
                <a16:creationId xmlns:a16="http://schemas.microsoft.com/office/drawing/2014/main" id="{C8E7AB74-E094-4D65-902F-093BD961FC66}"/>
              </a:ext>
            </a:extLst>
          </p:cNvPr>
          <p:cNvGraphicFramePr>
            <a:graphicFrameLocks noChangeAspect="1"/>
          </p:cNvGraphicFramePr>
          <p:nvPr>
            <p:extLst>
              <p:ext uri="{D42A27DB-BD31-4B8C-83A1-F6EECF244321}">
                <p14:modId xmlns:p14="http://schemas.microsoft.com/office/powerpoint/2010/main" val="4081472416"/>
              </p:ext>
            </p:extLst>
          </p:nvPr>
        </p:nvGraphicFramePr>
        <p:xfrm>
          <a:off x="1843881" y="3513467"/>
          <a:ext cx="1227138" cy="745930"/>
        </p:xfrm>
        <a:graphic>
          <a:graphicData uri="http://schemas.openxmlformats.org/presentationml/2006/ole">
            <mc:AlternateContent xmlns:mc="http://schemas.openxmlformats.org/markup-compatibility/2006">
              <mc:Choice xmlns:v="urn:schemas-microsoft-com:vml" Requires="v">
                <p:oleObj name="Equation" r:id="rId4" imgW="710891" imgH="431613" progId="Equation.DSMT4">
                  <p:embed/>
                </p:oleObj>
              </mc:Choice>
              <mc:Fallback>
                <p:oleObj name="Equation" r:id="rId4" imgW="710891" imgH="431613" progId="Equation.DSMT4">
                  <p:embed/>
                  <p:pic>
                    <p:nvPicPr>
                      <p:cNvPr id="52230" name="Object 8">
                        <a:extLst>
                          <a:ext uri="{FF2B5EF4-FFF2-40B4-BE49-F238E27FC236}">
                            <a16:creationId xmlns:a16="http://schemas.microsoft.com/office/drawing/2014/main" id="{51AA5245-16CE-40CD-A003-DFBD8C45F4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3881" y="3513467"/>
                        <a:ext cx="1227138" cy="745930"/>
                      </a:xfrm>
                      <a:prstGeom prst="rect">
                        <a:avLst/>
                      </a:prstGeom>
                      <a:noFill/>
                      <a:ln>
                        <a:noFill/>
                      </a:ln>
                      <a:effectLst/>
                    </p:spPr>
                  </p:pic>
                </p:oleObj>
              </mc:Fallback>
            </mc:AlternateContent>
          </a:graphicData>
        </a:graphic>
      </p:graphicFrame>
      <p:graphicFrame>
        <p:nvGraphicFramePr>
          <p:cNvPr id="12" name="Object 9">
            <a:extLst>
              <a:ext uri="{FF2B5EF4-FFF2-40B4-BE49-F238E27FC236}">
                <a16:creationId xmlns:a16="http://schemas.microsoft.com/office/drawing/2014/main" id="{10B6C751-F67F-427C-AC97-C3A37A96D14A}"/>
              </a:ext>
            </a:extLst>
          </p:cNvPr>
          <p:cNvGraphicFramePr>
            <a:graphicFrameLocks noChangeAspect="1"/>
          </p:cNvGraphicFramePr>
          <p:nvPr>
            <p:extLst>
              <p:ext uri="{D42A27DB-BD31-4B8C-83A1-F6EECF244321}">
                <p14:modId xmlns:p14="http://schemas.microsoft.com/office/powerpoint/2010/main" val="2167588002"/>
              </p:ext>
            </p:extLst>
          </p:nvPr>
        </p:nvGraphicFramePr>
        <p:xfrm>
          <a:off x="2514600" y="5520877"/>
          <a:ext cx="1457325" cy="416266"/>
        </p:xfrm>
        <a:graphic>
          <a:graphicData uri="http://schemas.openxmlformats.org/presentationml/2006/ole">
            <mc:AlternateContent xmlns:mc="http://schemas.openxmlformats.org/markup-compatibility/2006">
              <mc:Choice xmlns:v="urn:schemas-microsoft-com:vml" Requires="v">
                <p:oleObj name="Equation" r:id="rId6" imgW="800100" imgH="228600" progId="Equation.DSMT4">
                  <p:embed/>
                </p:oleObj>
              </mc:Choice>
              <mc:Fallback>
                <p:oleObj name="Equation" r:id="rId6" imgW="800100" imgH="228600" progId="Equation.DSMT4">
                  <p:embed/>
                  <p:pic>
                    <p:nvPicPr>
                      <p:cNvPr id="52231" name="Object 9">
                        <a:extLst>
                          <a:ext uri="{FF2B5EF4-FFF2-40B4-BE49-F238E27FC236}">
                            <a16:creationId xmlns:a16="http://schemas.microsoft.com/office/drawing/2014/main" id="{375A6740-B1D3-4C47-B30F-8DBDDCD8BA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5520877"/>
                        <a:ext cx="1457325" cy="416266"/>
                      </a:xfrm>
                      <a:prstGeom prst="rect">
                        <a:avLst/>
                      </a:prstGeom>
                      <a:noFill/>
                      <a:ln>
                        <a:noFill/>
                      </a:ln>
                      <a:effectLst/>
                    </p:spPr>
                  </p:pic>
                </p:oleObj>
              </mc:Fallback>
            </mc:AlternateContent>
          </a:graphicData>
        </a:graphic>
      </p:graphicFrame>
      <p:graphicFrame>
        <p:nvGraphicFramePr>
          <p:cNvPr id="6" name="Object 11">
            <a:extLst>
              <a:ext uri="{FF2B5EF4-FFF2-40B4-BE49-F238E27FC236}">
                <a16:creationId xmlns:a16="http://schemas.microsoft.com/office/drawing/2014/main" id="{867F9608-EA1D-4857-A20A-49E2F5C0023F}"/>
              </a:ext>
            </a:extLst>
          </p:cNvPr>
          <p:cNvGraphicFramePr>
            <a:graphicFrameLocks noChangeAspect="1"/>
          </p:cNvGraphicFramePr>
          <p:nvPr>
            <p:extLst>
              <p:ext uri="{D42A27DB-BD31-4B8C-83A1-F6EECF244321}">
                <p14:modId xmlns:p14="http://schemas.microsoft.com/office/powerpoint/2010/main" val="3137371285"/>
              </p:ext>
            </p:extLst>
          </p:nvPr>
        </p:nvGraphicFramePr>
        <p:xfrm>
          <a:off x="2698079" y="6031877"/>
          <a:ext cx="1150418" cy="413782"/>
        </p:xfrm>
        <a:graphic>
          <a:graphicData uri="http://schemas.openxmlformats.org/presentationml/2006/ole">
            <mc:AlternateContent xmlns:mc="http://schemas.openxmlformats.org/markup-compatibility/2006">
              <mc:Choice xmlns:v="urn:schemas-microsoft-com:vml" Requires="v">
                <p:oleObj name="Equation" r:id="rId8" imgW="634725" imgH="228501" progId="Equation.DSMT4">
                  <p:embed/>
                </p:oleObj>
              </mc:Choice>
              <mc:Fallback>
                <p:oleObj name="Equation" r:id="rId8" imgW="634725" imgH="228501" progId="Equation.DSMT4">
                  <p:embed/>
                  <p:pic>
                    <p:nvPicPr>
                      <p:cNvPr id="52232" name="Object 11">
                        <a:extLst>
                          <a:ext uri="{FF2B5EF4-FFF2-40B4-BE49-F238E27FC236}">
                            <a16:creationId xmlns:a16="http://schemas.microsoft.com/office/drawing/2014/main" id="{151A4BE9-58B7-403D-B1C4-3D03FAFA21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8079" y="6031877"/>
                        <a:ext cx="1150418" cy="41378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776898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BD00A3D-BB97-41CC-B1FC-809B1F775BE7}"/>
              </a:ext>
            </a:extLst>
          </p:cNvPr>
          <p:cNvPicPr>
            <a:picLocks noChangeAspect="1"/>
          </p:cNvPicPr>
          <p:nvPr/>
        </p:nvPicPr>
        <p:blipFill>
          <a:blip r:embed="rId2"/>
          <a:stretch>
            <a:fillRect/>
          </a:stretch>
        </p:blipFill>
        <p:spPr>
          <a:xfrm>
            <a:off x="5240434" y="2857979"/>
            <a:ext cx="3744315" cy="3295650"/>
          </a:xfrm>
          <a:prstGeom prst="rect">
            <a:avLst/>
          </a:prstGeom>
        </p:spPr>
      </p:pic>
      <p:sp>
        <p:nvSpPr>
          <p:cNvPr id="4" name="TextovéPole 3">
            <a:extLst>
              <a:ext uri="{FF2B5EF4-FFF2-40B4-BE49-F238E27FC236}">
                <a16:creationId xmlns:a16="http://schemas.microsoft.com/office/drawing/2014/main" id="{3713F917-3280-478A-A63F-13BCDA96EA23}"/>
              </a:ext>
            </a:extLst>
          </p:cNvPr>
          <p:cNvSpPr txBox="1"/>
          <p:nvPr/>
        </p:nvSpPr>
        <p:spPr>
          <a:xfrm>
            <a:off x="498299" y="3382419"/>
            <a:ext cx="4073701" cy="2246769"/>
          </a:xfrm>
          <a:prstGeom prst="rect">
            <a:avLst/>
          </a:prstGeom>
          <a:noFill/>
        </p:spPr>
        <p:txBody>
          <a:bodyPr wrap="square">
            <a:spAutoFit/>
          </a:bodyPr>
          <a:lstStyle/>
          <a:p>
            <a:pPr algn="just"/>
            <a:r>
              <a:rPr lang="cs-CZ" sz="2000" b="0" i="0" dirty="0">
                <a:solidFill>
                  <a:srgbClr val="000000"/>
                </a:solidFill>
                <a:effectLst/>
              </a:rPr>
              <a:t>Tření povrchu pevných </a:t>
            </a:r>
            <a:r>
              <a:rPr lang="cs-CZ" sz="2000" b="0" i="0" dirty="0">
                <a:effectLst/>
              </a:rPr>
              <a:t>těles s </a:t>
            </a:r>
            <a:r>
              <a:rPr lang="cs-CZ" sz="2000" b="0" i="0" u="none" strike="noStrike" dirty="0">
                <a:effectLst/>
              </a:rPr>
              <a:t>kapalinami</a:t>
            </a:r>
            <a:r>
              <a:rPr lang="cs-CZ" sz="2000" b="0" i="0" dirty="0">
                <a:effectLst/>
              </a:rPr>
              <a:t> nebo </a:t>
            </a:r>
            <a:r>
              <a:rPr lang="cs-CZ" sz="2000" b="0" i="0" u="none" strike="noStrike" dirty="0">
                <a:effectLst/>
              </a:rPr>
              <a:t>plyny</a:t>
            </a:r>
            <a:r>
              <a:rPr lang="cs-CZ" sz="2000" b="0" i="0" dirty="0">
                <a:effectLst/>
              </a:rPr>
              <a:t> se označuje jako </a:t>
            </a:r>
            <a:r>
              <a:rPr lang="cs-CZ" sz="2000" b="1" i="0" u="none" strike="noStrike" dirty="0">
                <a:effectLst/>
              </a:rPr>
              <a:t>odpor prostředí</a:t>
            </a:r>
            <a:r>
              <a:rPr lang="cs-CZ" sz="2000" b="0" i="0" dirty="0">
                <a:effectLst/>
              </a:rPr>
              <a:t>. Tření mezi částicemi či vrstvami tekutin se nazývá </a:t>
            </a:r>
            <a:r>
              <a:rPr lang="cs-CZ" sz="2000" b="1" i="0" u="none" strike="noStrike" dirty="0">
                <a:effectLst/>
              </a:rPr>
              <a:t>vnitřním třením</a:t>
            </a:r>
            <a:r>
              <a:rPr lang="cs-CZ" sz="2000" b="0" i="0" dirty="0">
                <a:effectLst/>
              </a:rPr>
              <a:t> (či přeneseně podle jeho projevu vazkostí či viskozitou). </a:t>
            </a:r>
            <a:endParaRPr lang="cs-CZ" sz="2000" dirty="0"/>
          </a:p>
        </p:txBody>
      </p:sp>
      <p:sp>
        <p:nvSpPr>
          <p:cNvPr id="9" name="Rectangle 3">
            <a:extLst>
              <a:ext uri="{FF2B5EF4-FFF2-40B4-BE49-F238E27FC236}">
                <a16:creationId xmlns:a16="http://schemas.microsoft.com/office/drawing/2014/main" id="{E221CDA7-5266-4AFA-9BD7-4251FF5E6603}"/>
              </a:ext>
            </a:extLst>
          </p:cNvPr>
          <p:cNvSpPr>
            <a:spLocks noChangeArrowheads="1"/>
          </p:cNvSpPr>
          <p:nvPr/>
        </p:nvSpPr>
        <p:spPr bwMode="auto">
          <a:xfrm>
            <a:off x="0" y="101470"/>
            <a:ext cx="8784725" cy="275650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p>
            <a:pPr marR="0" lvl="0" indent="0" algn="l" defTabSz="914400" rtl="0" eaLnBrk="0" fontAlgn="base" latinLnBrk="0" hangingPunct="0">
              <a:lnSpc>
                <a:spcPct val="100000"/>
              </a:lnSpc>
              <a:spcBef>
                <a:spcPct val="0"/>
              </a:spcBef>
              <a:spcAft>
                <a:spcPct val="0"/>
              </a:spcAft>
              <a:buClrTx/>
              <a:buSzTx/>
              <a:buFontTx/>
              <a:buNone/>
              <a:tabLst/>
            </a:pPr>
            <a:r>
              <a:rPr lang="cs-CZ" altLang="cs-CZ" sz="2000" b="1" dirty="0"/>
              <a:t>Coulombův zákon tření</a:t>
            </a:r>
            <a:endParaRPr lang="cs-CZ" altLang="cs-CZ" sz="2000" dirty="0"/>
          </a:p>
          <a:p>
            <a:pPr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rgbClr val="202122"/>
              </a:solidFill>
              <a:effectLst/>
            </a:endParaRPr>
          </a:p>
          <a:p>
            <a:pPr marR="0" lvl="0" indent="0" algn="l" defTabSz="914400" rtl="0" eaLnBrk="0" fontAlgn="base" latinLnBrk="0" hangingPunct="0">
              <a:lnSpc>
                <a:spcPct val="100000"/>
              </a:lnSpc>
              <a:spcBef>
                <a:spcPct val="0"/>
              </a:spcBef>
              <a:spcAft>
                <a:spcPct val="0"/>
              </a:spcAft>
              <a:buClrTx/>
              <a:buSzTx/>
              <a:buFontTx/>
              <a:buNone/>
              <a:tabLst/>
            </a:pPr>
            <a:r>
              <a:rPr kumimoji="0" lang="cs-CZ" altLang="cs-CZ" sz="2000" i="1" u="none" strike="noStrike" cap="none" normalizeH="0" baseline="0" dirty="0">
                <a:ln>
                  <a:noFill/>
                </a:ln>
                <a:solidFill>
                  <a:srgbClr val="202122"/>
                </a:solidFill>
                <a:effectLst/>
              </a:rPr>
              <a:t>Tření za pohybu (přesněji velikost třecí síly u kinematického tření) není závislé na rychlosti</a:t>
            </a:r>
            <a:r>
              <a:rPr kumimoji="0" lang="cs-CZ" altLang="cs-CZ" sz="2000" b="0" i="0" u="none" strike="noStrike" cap="none" normalizeH="0" baseline="0" dirty="0">
                <a:ln>
                  <a:noFill/>
                </a:ln>
                <a:solidFill>
                  <a:srgbClr val="202122"/>
                </a:solidFill>
                <a:effectLst/>
              </a:rPr>
              <a:t>.</a:t>
            </a:r>
          </a:p>
          <a:p>
            <a:pPr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rgbClr val="202122"/>
              </a:solidFill>
              <a:effectLst/>
            </a:endParaRPr>
          </a:p>
          <a:p>
            <a:pPr marL="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cs typeface="Arial" panose="020B0604020202020204" pitchFamily="34" charset="0"/>
              </a:rPr>
              <a:t>Smykové tření splňující toto pravidlo </a:t>
            </a:r>
            <a:r>
              <a:rPr lang="cs-CZ" altLang="cs-CZ" sz="2000" dirty="0"/>
              <a:t>(platí pouze v rozmezí 1 cm.s</a:t>
            </a:r>
            <a:r>
              <a:rPr lang="cs-CZ" altLang="cs-CZ" sz="2000" baseline="30000" dirty="0"/>
              <a:t>-1</a:t>
            </a:r>
            <a:r>
              <a:rPr lang="cs-CZ" altLang="cs-CZ" sz="2000" dirty="0"/>
              <a:t> do několika m.s</a:t>
            </a:r>
            <a:r>
              <a:rPr lang="cs-CZ" altLang="cs-CZ" sz="2000" baseline="30000" dirty="0"/>
              <a:t>-1</a:t>
            </a:r>
            <a:r>
              <a:rPr lang="cs-CZ" altLang="cs-CZ" sz="2000" dirty="0"/>
              <a:t>). </a:t>
            </a:r>
            <a:r>
              <a:rPr kumimoji="0" lang="cs-CZ" altLang="cs-CZ" sz="2000" b="0" i="0" u="none" strike="noStrike" cap="none" normalizeH="0" baseline="0" dirty="0">
                <a:ln>
                  <a:noFill/>
                </a:ln>
                <a:solidFill>
                  <a:srgbClr val="202122"/>
                </a:solidFill>
                <a:effectLst/>
                <a:cs typeface="Arial" panose="020B0604020202020204" pitchFamily="34" charset="0"/>
              </a:rPr>
              <a:t>se v technické praxi nazývá také </a:t>
            </a:r>
            <a:r>
              <a:rPr kumimoji="0" lang="cs-CZ" altLang="cs-CZ" sz="2000" b="1" i="0" u="none" strike="noStrike" cap="none" normalizeH="0" baseline="0" dirty="0">
                <a:ln>
                  <a:noFill/>
                </a:ln>
                <a:solidFill>
                  <a:srgbClr val="202122"/>
                </a:solidFill>
                <a:effectLst/>
                <a:cs typeface="Arial" panose="020B0604020202020204" pitchFamily="34" charset="0"/>
              </a:rPr>
              <a:t>„suché“ tření</a:t>
            </a:r>
            <a:r>
              <a:rPr kumimoji="0" lang="cs-CZ" altLang="cs-CZ" sz="2000" b="0" i="0" u="none" strike="noStrike" cap="none" normalizeH="0" baseline="0" dirty="0">
                <a:ln>
                  <a:noFill/>
                </a:ln>
                <a:solidFill>
                  <a:srgbClr val="202122"/>
                </a:solidFill>
                <a:effectLst/>
                <a:cs typeface="Arial" panose="020B0604020202020204" pitchFamily="34" charset="0"/>
              </a:rPr>
              <a:t>. </a:t>
            </a:r>
            <a:r>
              <a:rPr lang="cs-CZ" altLang="cs-CZ" sz="2000" dirty="0">
                <a:solidFill>
                  <a:srgbClr val="202122"/>
                </a:solidFill>
                <a:cs typeface="Arial" panose="020B0604020202020204" pitchFamily="34" charset="0"/>
              </a:rPr>
              <a:t>Z</a:t>
            </a:r>
            <a:r>
              <a:rPr kumimoji="0" lang="cs-CZ" altLang="cs-CZ" sz="2000" b="0" i="0" u="none" strike="noStrike" cap="none" normalizeH="0" baseline="0" dirty="0">
                <a:ln>
                  <a:noFill/>
                </a:ln>
                <a:solidFill>
                  <a:srgbClr val="202122"/>
                </a:solidFill>
                <a:effectLst/>
                <a:cs typeface="Arial" panose="020B0604020202020204" pitchFamily="34" charset="0"/>
              </a:rPr>
              <a:t>ákon neplatí pro styk dvou těles promazaných tekutým mazivem nebo pro povrchy nedokonalé tuhosti, měnící s pohybem svou povrchovou mikrostrukturu a tím i své třecí vlastnosti.</a:t>
            </a:r>
          </a:p>
          <a:p>
            <a:pPr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908763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4B2AA38-A55B-47C4-9E74-B211E9DEF5A1}"/>
              </a:ext>
            </a:extLst>
          </p:cNvPr>
          <p:cNvSpPr txBox="1"/>
          <p:nvPr/>
        </p:nvSpPr>
        <p:spPr>
          <a:xfrm>
            <a:off x="304800" y="367862"/>
            <a:ext cx="1097095" cy="461665"/>
          </a:xfrm>
          <a:prstGeom prst="rect">
            <a:avLst/>
          </a:prstGeom>
          <a:noFill/>
        </p:spPr>
        <p:txBody>
          <a:bodyPr wrap="none" rtlCol="0">
            <a:spAutoFit/>
          </a:bodyPr>
          <a:lstStyle/>
          <a:p>
            <a:r>
              <a:rPr lang="cs-CZ" sz="2400" b="1" dirty="0"/>
              <a:t>Maziva</a:t>
            </a:r>
          </a:p>
        </p:txBody>
      </p:sp>
      <p:sp>
        <p:nvSpPr>
          <p:cNvPr id="4" name="TextovéPole 3">
            <a:extLst>
              <a:ext uri="{FF2B5EF4-FFF2-40B4-BE49-F238E27FC236}">
                <a16:creationId xmlns:a16="http://schemas.microsoft.com/office/drawing/2014/main" id="{1CDD9F48-8FFB-4057-8A74-D34BD3B6FF0C}"/>
              </a:ext>
            </a:extLst>
          </p:cNvPr>
          <p:cNvSpPr txBox="1"/>
          <p:nvPr/>
        </p:nvSpPr>
        <p:spPr>
          <a:xfrm>
            <a:off x="213189" y="1110340"/>
            <a:ext cx="8717622" cy="2308324"/>
          </a:xfrm>
          <a:prstGeom prst="rect">
            <a:avLst/>
          </a:prstGeom>
          <a:noFill/>
        </p:spPr>
        <p:txBody>
          <a:bodyPr wrap="square">
            <a:spAutoFit/>
          </a:bodyPr>
          <a:lstStyle/>
          <a:p>
            <a:r>
              <a:rPr lang="cs-CZ" sz="2000" b="1" dirty="0"/>
              <a:t>Mazivo</a:t>
            </a:r>
            <a:r>
              <a:rPr lang="cs-CZ" sz="2000" dirty="0"/>
              <a:t> (lubrikant) je látka určená k omezení tření mezi dvěma povrchy.</a:t>
            </a:r>
          </a:p>
          <a:p>
            <a:endParaRPr lang="cs-CZ" sz="800" dirty="0"/>
          </a:p>
          <a:p>
            <a:r>
              <a:rPr lang="cs-CZ" sz="2000" i="1" dirty="0"/>
              <a:t>   Kapalná maziva </a:t>
            </a:r>
            <a:r>
              <a:rPr lang="cs-CZ" sz="2000" dirty="0"/>
              <a:t>typicky obsahují 90 % základového oleje (většinou ropné frakce) a do 10 % aditiv. </a:t>
            </a:r>
          </a:p>
          <a:p>
            <a:endParaRPr lang="cs-CZ" sz="800" dirty="0"/>
          </a:p>
          <a:p>
            <a:r>
              <a:rPr lang="cs-CZ" sz="2000" i="1" dirty="0"/>
              <a:t>   Plastická maziva </a:t>
            </a:r>
            <a:r>
              <a:rPr lang="cs-CZ" sz="2000" dirty="0"/>
              <a:t>(vazelína)</a:t>
            </a:r>
          </a:p>
          <a:p>
            <a:endParaRPr lang="cs-CZ" sz="800" dirty="0"/>
          </a:p>
          <a:p>
            <a:r>
              <a:rPr lang="cs-CZ" sz="2000" i="1" dirty="0"/>
              <a:t>   Prášková maziva </a:t>
            </a:r>
            <a:r>
              <a:rPr lang="cs-CZ" sz="2000" dirty="0"/>
              <a:t>(suchý grafit, PTFE, disulfid molybdenu, disulfid wolframu apod.) </a:t>
            </a:r>
          </a:p>
        </p:txBody>
      </p:sp>
      <p:pic>
        <p:nvPicPr>
          <p:cNvPr id="89090" name="Picture 2" descr="Lubricants | Free Full-Text | Pleural Lubrication">
            <a:extLst>
              <a:ext uri="{FF2B5EF4-FFF2-40B4-BE49-F238E27FC236}">
                <a16:creationId xmlns:a16="http://schemas.microsoft.com/office/drawing/2014/main" id="{8E3B7286-BC45-42A7-A9A3-578F9582F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22" y="3653940"/>
            <a:ext cx="5709146" cy="3044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394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a:extLst>
              <a:ext uri="{FF2B5EF4-FFF2-40B4-BE49-F238E27FC236}">
                <a16:creationId xmlns:a16="http://schemas.microsoft.com/office/drawing/2014/main" id="{09BD8C32-3C14-4818-881D-635A3388450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2296" name="Rectangle 8">
            <a:extLst>
              <a:ext uri="{FF2B5EF4-FFF2-40B4-BE49-F238E27FC236}">
                <a16:creationId xmlns:a16="http://schemas.microsoft.com/office/drawing/2014/main" id="{68EBE429-7486-48CE-90FF-E84385EAD832}"/>
              </a:ext>
            </a:extLst>
          </p:cNvPr>
          <p:cNvSpPr>
            <a:spLocks noChangeArrowheads="1"/>
          </p:cNvSpPr>
          <p:nvPr/>
        </p:nvSpPr>
        <p:spPr bwMode="auto">
          <a:xfrm>
            <a:off x="0" y="3224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2298" name="Rectangle 10">
            <a:extLst>
              <a:ext uri="{FF2B5EF4-FFF2-40B4-BE49-F238E27FC236}">
                <a16:creationId xmlns:a16="http://schemas.microsoft.com/office/drawing/2014/main" id="{B3C7632D-683E-480B-B7E0-60A72B2A2C19}"/>
              </a:ext>
            </a:extLst>
          </p:cNvPr>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2300" name="Rectangle 12">
            <a:extLst>
              <a:ext uri="{FF2B5EF4-FFF2-40B4-BE49-F238E27FC236}">
                <a16:creationId xmlns:a16="http://schemas.microsoft.com/office/drawing/2014/main" id="{8C288D39-9EA2-4DB2-9607-42DB06B28680}"/>
              </a:ext>
            </a:extLst>
          </p:cNvPr>
          <p:cNvSpPr>
            <a:spLocks noChangeArrowheads="1"/>
          </p:cNvSpPr>
          <p:nvPr/>
        </p:nvSpPr>
        <p:spPr bwMode="auto">
          <a:xfrm>
            <a:off x="0" y="3328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2302" name="Rectangle 14">
            <a:extLst>
              <a:ext uri="{FF2B5EF4-FFF2-40B4-BE49-F238E27FC236}">
                <a16:creationId xmlns:a16="http://schemas.microsoft.com/office/drawing/2014/main" id="{34728637-AD0E-471E-B557-C9A052C2742F}"/>
              </a:ext>
            </a:extLst>
          </p:cNvPr>
          <p:cNvSpPr>
            <a:spLocks noChangeArrowheads="1"/>
          </p:cNvSpPr>
          <p:nvPr/>
        </p:nvSpPr>
        <p:spPr bwMode="auto">
          <a:xfrm>
            <a:off x="0" y="3328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6" name="Rectangle 4">
            <a:extLst>
              <a:ext uri="{FF2B5EF4-FFF2-40B4-BE49-F238E27FC236}">
                <a16:creationId xmlns:a16="http://schemas.microsoft.com/office/drawing/2014/main" id="{C7F5928C-91A0-46E1-8E95-92DF043550E1}"/>
              </a:ext>
            </a:extLst>
          </p:cNvPr>
          <p:cNvSpPr>
            <a:spLocks noGrp="1" noChangeArrowheads="1"/>
          </p:cNvSpPr>
          <p:nvPr>
            <p:ph type="title"/>
          </p:nvPr>
        </p:nvSpPr>
        <p:spPr>
          <a:xfrm>
            <a:off x="295275" y="188914"/>
            <a:ext cx="8229600" cy="777875"/>
          </a:xfrm>
        </p:spPr>
        <p:txBody>
          <a:bodyPr>
            <a:normAutofit/>
          </a:bodyPr>
          <a:lstStyle/>
          <a:p>
            <a:pPr eaLnBrk="1" hangingPunct="1"/>
            <a:r>
              <a:rPr lang="cs-CZ" altLang="cs-CZ" sz="2400" b="1" dirty="0">
                <a:latin typeface="+mn-lt"/>
              </a:rPr>
              <a:t>Valivý odpor (valivé tření)</a:t>
            </a:r>
          </a:p>
        </p:txBody>
      </p:sp>
      <p:pic>
        <p:nvPicPr>
          <p:cNvPr id="72706" name="Picture 2">
            <a:extLst>
              <a:ext uri="{FF2B5EF4-FFF2-40B4-BE49-F238E27FC236}">
                <a16:creationId xmlns:a16="http://schemas.microsoft.com/office/drawing/2014/main" id="{A732DED1-9FCC-463A-9F1E-B4F24E960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652" y="1788295"/>
            <a:ext cx="1110363" cy="646331"/>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318CB806-9420-4219-98F4-5EDEEE683854}"/>
              </a:ext>
            </a:extLst>
          </p:cNvPr>
          <p:cNvPicPr>
            <a:picLocks noChangeAspect="1"/>
          </p:cNvPicPr>
          <p:nvPr/>
        </p:nvPicPr>
        <p:blipFill>
          <a:blip r:embed="rId3"/>
          <a:stretch>
            <a:fillRect/>
          </a:stretch>
        </p:blipFill>
        <p:spPr>
          <a:xfrm>
            <a:off x="4842302" y="1998121"/>
            <a:ext cx="4076462" cy="2109627"/>
          </a:xfrm>
          <a:prstGeom prst="rect">
            <a:avLst/>
          </a:prstGeom>
        </p:spPr>
      </p:pic>
      <p:sp>
        <p:nvSpPr>
          <p:cNvPr id="13" name="TextovéPole 12">
            <a:extLst>
              <a:ext uri="{FF2B5EF4-FFF2-40B4-BE49-F238E27FC236}">
                <a16:creationId xmlns:a16="http://schemas.microsoft.com/office/drawing/2014/main" id="{A6970B86-C178-4614-8738-3052B957E70B}"/>
              </a:ext>
            </a:extLst>
          </p:cNvPr>
          <p:cNvSpPr txBox="1"/>
          <p:nvPr/>
        </p:nvSpPr>
        <p:spPr>
          <a:xfrm>
            <a:off x="131352" y="1031333"/>
            <a:ext cx="8787412" cy="1323439"/>
          </a:xfrm>
          <a:prstGeom prst="rect">
            <a:avLst/>
          </a:prstGeom>
          <a:noFill/>
        </p:spPr>
        <p:txBody>
          <a:bodyPr wrap="square">
            <a:spAutoFit/>
          </a:bodyPr>
          <a:lstStyle/>
          <a:p>
            <a:pPr algn="just"/>
            <a:r>
              <a:rPr lang="cs-CZ" sz="2000" b="1" dirty="0"/>
              <a:t>Valivý odpor </a:t>
            </a:r>
            <a:r>
              <a:rPr lang="cs-CZ" sz="2000" dirty="0"/>
              <a:t>(nepřesně valivé tření, neboť se stýkající se povrchy navzájem netřou) je odpor, který působí na těleso kruhového průřezu při jeho valivém pohybu po podložce.</a:t>
            </a:r>
          </a:p>
          <a:p>
            <a:pPr algn="just"/>
            <a:r>
              <a:rPr lang="cs-CZ" altLang="cs-CZ" sz="2000" dirty="0">
                <a:solidFill>
                  <a:schemeClr val="hlink"/>
                </a:solidFill>
                <a:latin typeface="+mn-lt"/>
              </a:rPr>
              <a:t>   </a:t>
            </a:r>
            <a:endParaRPr lang="cs-CZ" sz="2000" dirty="0"/>
          </a:p>
        </p:txBody>
      </p:sp>
      <p:sp>
        <p:nvSpPr>
          <p:cNvPr id="19" name="TextovéPole 18">
            <a:extLst>
              <a:ext uri="{FF2B5EF4-FFF2-40B4-BE49-F238E27FC236}">
                <a16:creationId xmlns:a16="http://schemas.microsoft.com/office/drawing/2014/main" id="{4F2637E1-D133-47C9-B56D-2827F111079C}"/>
              </a:ext>
            </a:extLst>
          </p:cNvPr>
          <p:cNvSpPr txBox="1"/>
          <p:nvPr/>
        </p:nvSpPr>
        <p:spPr>
          <a:xfrm>
            <a:off x="191058" y="2518019"/>
            <a:ext cx="4572000" cy="400110"/>
          </a:xfrm>
          <a:prstGeom prst="rect">
            <a:avLst/>
          </a:prstGeom>
          <a:noFill/>
        </p:spPr>
        <p:txBody>
          <a:bodyPr wrap="square">
            <a:spAutoFit/>
          </a:bodyPr>
          <a:lstStyle/>
          <a:p>
            <a:r>
              <a:rPr lang="el-GR" altLang="cs-CZ" sz="2000" i="1" dirty="0">
                <a:latin typeface="+mn-lt"/>
              </a:rPr>
              <a:t>ξ</a:t>
            </a:r>
            <a:r>
              <a:rPr lang="cs-CZ" altLang="cs-CZ" sz="2000" dirty="0">
                <a:latin typeface="+mn-lt"/>
              </a:rPr>
              <a:t> je součinitel valivého odporu </a:t>
            </a:r>
            <a:r>
              <a:rPr lang="en-US" altLang="cs-CZ" sz="2000" dirty="0">
                <a:latin typeface="+mn-lt"/>
              </a:rPr>
              <a:t>[m].</a:t>
            </a:r>
            <a:endParaRPr lang="cs-CZ" sz="2000" dirty="0"/>
          </a:p>
        </p:txBody>
      </p:sp>
      <p:sp>
        <p:nvSpPr>
          <p:cNvPr id="9" name="TextovéPole 8">
            <a:extLst>
              <a:ext uri="{FF2B5EF4-FFF2-40B4-BE49-F238E27FC236}">
                <a16:creationId xmlns:a16="http://schemas.microsoft.com/office/drawing/2014/main" id="{CCF0ECFA-E730-446F-A012-71FDE75C5D38}"/>
              </a:ext>
            </a:extLst>
          </p:cNvPr>
          <p:cNvSpPr txBox="1"/>
          <p:nvPr/>
        </p:nvSpPr>
        <p:spPr>
          <a:xfrm>
            <a:off x="212286" y="5333840"/>
            <a:ext cx="8693528" cy="1323439"/>
          </a:xfrm>
          <a:prstGeom prst="rect">
            <a:avLst/>
          </a:prstGeom>
          <a:noFill/>
        </p:spPr>
        <p:txBody>
          <a:bodyPr wrap="square">
            <a:spAutoFit/>
          </a:bodyPr>
          <a:lstStyle/>
          <a:p>
            <a:pPr algn="just"/>
            <a:r>
              <a:rPr lang="cs-CZ" sz="2000" dirty="0"/>
              <a:t>Valivý odpor vzniká při deformaci pneumatiky a vozovky. Pokud je vozovka tuhá, dochází pouze k deformaci pneumatiky. </a:t>
            </a:r>
            <a:r>
              <a:rPr lang="cs-CZ" sz="2000" u="sng" dirty="0"/>
              <a:t>Nejmenší valivé odpory </a:t>
            </a:r>
            <a:r>
              <a:rPr lang="cs-CZ" sz="2000" dirty="0"/>
              <a:t>mají logicky </a:t>
            </a:r>
            <a:r>
              <a:rPr lang="cs-CZ" sz="2000" u="sng" dirty="0"/>
              <a:t>kolejová vozidla</a:t>
            </a:r>
            <a:r>
              <a:rPr lang="cs-CZ" sz="2000" dirty="0"/>
              <a:t>, naopak největší mají např. terénní vozidla a pouštní speciály. Pneumatika se stýká s vozovkou v ploše zvané stopa pneumatiky.</a:t>
            </a:r>
          </a:p>
        </p:txBody>
      </p:sp>
      <p:sp>
        <p:nvSpPr>
          <p:cNvPr id="23" name="TextovéPole 22">
            <a:extLst>
              <a:ext uri="{FF2B5EF4-FFF2-40B4-BE49-F238E27FC236}">
                <a16:creationId xmlns:a16="http://schemas.microsoft.com/office/drawing/2014/main" id="{02859A8F-18EE-45E0-A376-78C526755B1B}"/>
              </a:ext>
            </a:extLst>
          </p:cNvPr>
          <p:cNvSpPr txBox="1"/>
          <p:nvPr/>
        </p:nvSpPr>
        <p:spPr>
          <a:xfrm>
            <a:off x="191058" y="4555081"/>
            <a:ext cx="8519952" cy="707886"/>
          </a:xfrm>
          <a:prstGeom prst="rect">
            <a:avLst/>
          </a:prstGeom>
          <a:noFill/>
        </p:spPr>
        <p:txBody>
          <a:bodyPr wrap="square">
            <a:spAutoFit/>
          </a:bodyPr>
          <a:lstStyle/>
          <a:p>
            <a:pPr eaLnBrk="1" hangingPunct="1">
              <a:spcBef>
                <a:spcPct val="50000"/>
              </a:spcBef>
            </a:pPr>
            <a:r>
              <a:rPr lang="cs-CZ" altLang="cs-CZ" sz="2000" dirty="0">
                <a:latin typeface="+mn-lt"/>
                <a:cs typeface="Arial" panose="020B0604020202020204" pitchFamily="34" charset="0"/>
              </a:rPr>
              <a:t>Velikost koeficientu </a:t>
            </a:r>
            <a:r>
              <a:rPr lang="el-GR" altLang="cs-CZ" sz="2000" i="1" dirty="0">
                <a:latin typeface="+mn-lt"/>
              </a:rPr>
              <a:t>ξ </a:t>
            </a:r>
            <a:r>
              <a:rPr lang="cs-CZ" altLang="cs-CZ" sz="2000" dirty="0">
                <a:latin typeface="+mn-lt"/>
                <a:cs typeface="Arial" panose="020B0604020202020204" pitchFamily="34" charset="0"/>
              </a:rPr>
              <a:t>pro valení pneumatiky auta po betonu je 0,01 až 0,02 m. Při valení kola vagonu po koleji je 0,001 až 0,002 m.</a:t>
            </a:r>
            <a:endParaRPr lang="el-GR" altLang="cs-CZ" sz="2000" dirty="0">
              <a:latin typeface="+mn-lt"/>
              <a:cs typeface="Arial" panose="020B0604020202020204" pitchFamily="34" charset="0"/>
            </a:endParaRPr>
          </a:p>
        </p:txBody>
      </p:sp>
      <p:pic>
        <p:nvPicPr>
          <p:cNvPr id="61442" name="Picture 2">
            <a:extLst>
              <a:ext uri="{FF2B5EF4-FFF2-40B4-BE49-F238E27FC236}">
                <a16:creationId xmlns:a16="http://schemas.microsoft.com/office/drawing/2014/main" id="{6106FBF9-9FBE-4C9F-B2F3-C129E3C40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659" y="3076914"/>
            <a:ext cx="2857500" cy="132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620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B4F89426-675C-475A-83A8-1AB070079250}"/>
              </a:ext>
            </a:extLst>
          </p:cNvPr>
          <p:cNvSpPr>
            <a:spLocks noGrp="1" noChangeArrowheads="1"/>
          </p:cNvSpPr>
          <p:nvPr>
            <p:ph type="title"/>
          </p:nvPr>
        </p:nvSpPr>
        <p:spPr>
          <a:xfrm>
            <a:off x="1076324" y="274638"/>
            <a:ext cx="4305301" cy="706437"/>
          </a:xfrm>
        </p:spPr>
        <p:txBody>
          <a:bodyPr>
            <a:normAutofit/>
          </a:bodyPr>
          <a:lstStyle/>
          <a:p>
            <a:pPr eaLnBrk="1" hangingPunct="1"/>
            <a:r>
              <a:rPr lang="en-US" altLang="cs-CZ" sz="2800" b="1" dirty="0">
                <a:latin typeface="+mn-lt"/>
              </a:rPr>
              <a:t>Z</a:t>
            </a:r>
            <a:r>
              <a:rPr lang="cs-CZ" altLang="cs-CZ" sz="2800" b="1" dirty="0" err="1">
                <a:latin typeface="+mn-lt"/>
              </a:rPr>
              <a:t>ákladní</a:t>
            </a:r>
            <a:r>
              <a:rPr lang="cs-CZ" altLang="cs-CZ" sz="2800" b="1" dirty="0">
                <a:latin typeface="+mn-lt"/>
              </a:rPr>
              <a:t> veličiny dynamiky</a:t>
            </a:r>
          </a:p>
        </p:txBody>
      </p:sp>
      <p:sp>
        <p:nvSpPr>
          <p:cNvPr id="5123" name="Text Box 5">
            <a:extLst>
              <a:ext uri="{FF2B5EF4-FFF2-40B4-BE49-F238E27FC236}">
                <a16:creationId xmlns:a16="http://schemas.microsoft.com/office/drawing/2014/main" id="{F05B8B26-6AFB-4F13-9D6C-934BAB40E7D9}"/>
              </a:ext>
            </a:extLst>
          </p:cNvPr>
          <p:cNvSpPr txBox="1">
            <a:spLocks noChangeArrowheads="1"/>
          </p:cNvSpPr>
          <p:nvPr/>
        </p:nvSpPr>
        <p:spPr bwMode="auto">
          <a:xfrm>
            <a:off x="287337" y="1041023"/>
            <a:ext cx="8569325"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cs-CZ" sz="2000" dirty="0">
                <a:latin typeface="+mn-lt"/>
              </a:rPr>
              <a:t>D</a:t>
            </a:r>
            <a:r>
              <a:rPr lang="cs-CZ" altLang="cs-CZ" sz="2000" dirty="0" err="1">
                <a:latin typeface="+mn-lt"/>
              </a:rPr>
              <a:t>ůležitými</a:t>
            </a:r>
            <a:r>
              <a:rPr lang="cs-CZ" altLang="cs-CZ" sz="2000" dirty="0">
                <a:latin typeface="+mn-lt"/>
              </a:rPr>
              <a:t> veličinami dynamiky jsou </a:t>
            </a:r>
            <a:r>
              <a:rPr lang="cs-CZ" altLang="cs-CZ" sz="2000" b="1" dirty="0">
                <a:latin typeface="+mn-lt"/>
              </a:rPr>
              <a:t>hmotnost</a:t>
            </a:r>
            <a:r>
              <a:rPr lang="cs-CZ" altLang="cs-CZ" sz="2000" dirty="0">
                <a:solidFill>
                  <a:srgbClr val="FF6600"/>
                </a:solidFill>
                <a:latin typeface="+mn-lt"/>
              </a:rPr>
              <a:t> </a:t>
            </a:r>
            <a:r>
              <a:rPr lang="cs-CZ" altLang="cs-CZ" sz="2000" dirty="0">
                <a:latin typeface="+mn-lt"/>
              </a:rPr>
              <a:t>a</a:t>
            </a:r>
            <a:r>
              <a:rPr lang="cs-CZ" altLang="cs-CZ" sz="2000" dirty="0">
                <a:solidFill>
                  <a:srgbClr val="FF6600"/>
                </a:solidFill>
                <a:latin typeface="+mn-lt"/>
              </a:rPr>
              <a:t> </a:t>
            </a:r>
            <a:r>
              <a:rPr lang="cs-CZ" altLang="cs-CZ" sz="2000" b="1" dirty="0">
                <a:latin typeface="+mn-lt"/>
              </a:rPr>
              <a:t>síla</a:t>
            </a:r>
            <a:r>
              <a:rPr lang="cs-CZ" altLang="cs-CZ" sz="2000" dirty="0">
                <a:latin typeface="+mn-lt"/>
              </a:rPr>
              <a:t>. Tyto veličiny neumíme definovat klasickým způsobem, vlastnosti hmotnosti a síly vyplývají ze zákonů dynamiky. </a:t>
            </a:r>
          </a:p>
          <a:p>
            <a:pPr algn="just" eaLnBrk="1" hangingPunct="1">
              <a:spcBef>
                <a:spcPct val="50000"/>
              </a:spcBef>
            </a:pPr>
            <a:endParaRPr lang="en-US" altLang="cs-CZ" sz="2000" dirty="0">
              <a:latin typeface="+mn-lt"/>
            </a:endParaRPr>
          </a:p>
          <a:p>
            <a:pPr algn="just">
              <a:spcBef>
                <a:spcPct val="50000"/>
              </a:spcBef>
            </a:pPr>
            <a:r>
              <a:rPr lang="cs-CZ" altLang="cs-CZ" sz="2000" b="1" dirty="0">
                <a:latin typeface="+mn-lt"/>
              </a:rPr>
              <a:t>Hmotnost</a:t>
            </a:r>
            <a:r>
              <a:rPr lang="cs-CZ" altLang="cs-CZ" sz="2000" dirty="0">
                <a:solidFill>
                  <a:srgbClr val="FF6600"/>
                </a:solidFill>
                <a:latin typeface="+mn-lt"/>
              </a:rPr>
              <a:t> </a:t>
            </a:r>
            <a:r>
              <a:rPr lang="cs-CZ" altLang="cs-CZ" sz="2000" dirty="0">
                <a:latin typeface="+mn-lt"/>
              </a:rPr>
              <a:t>(</a:t>
            </a:r>
            <a:r>
              <a:rPr lang="en-US" altLang="cs-CZ" sz="2000" dirty="0">
                <a:latin typeface="+mn-lt"/>
              </a:rPr>
              <a:t>m</a:t>
            </a:r>
            <a:r>
              <a:rPr lang="cs-CZ" altLang="cs-CZ" sz="2000" dirty="0">
                <a:latin typeface="+mn-lt"/>
              </a:rPr>
              <a:t>, jednotka 1 </a:t>
            </a:r>
            <a:r>
              <a:rPr lang="en-US" altLang="cs-CZ" sz="2000" dirty="0">
                <a:latin typeface="+mn-lt"/>
              </a:rPr>
              <a:t>kilogram</a:t>
            </a:r>
            <a:r>
              <a:rPr lang="cs-CZ" altLang="cs-CZ" sz="2000" dirty="0">
                <a:latin typeface="+mn-lt"/>
              </a:rPr>
              <a:t> </a:t>
            </a:r>
            <a:r>
              <a:rPr lang="en-US" altLang="cs-CZ" sz="2000" dirty="0">
                <a:latin typeface="+mn-lt"/>
              </a:rPr>
              <a:t>[kg]</a:t>
            </a:r>
            <a:r>
              <a:rPr lang="cs-CZ" altLang="cs-CZ" sz="2000" dirty="0">
                <a:latin typeface="+mn-lt"/>
              </a:rPr>
              <a:t>) je </a:t>
            </a:r>
            <a:r>
              <a:rPr lang="cs-CZ" altLang="cs-CZ" sz="2000" u="sng" dirty="0">
                <a:latin typeface="+mn-lt"/>
              </a:rPr>
              <a:t>skalární</a:t>
            </a:r>
            <a:r>
              <a:rPr lang="cs-CZ" altLang="cs-CZ" sz="2000" dirty="0">
                <a:latin typeface="+mn-lt"/>
              </a:rPr>
              <a:t> fyzikální veličina, charakterizuje schopnost těles klást odpor změnám pohybu, tj. </a:t>
            </a:r>
            <a:r>
              <a:rPr lang="cs-CZ" altLang="cs-CZ" sz="2000" u="sng" dirty="0">
                <a:latin typeface="+mn-lt"/>
              </a:rPr>
              <a:t>setrvačné vlastnosti daného tělesa</a:t>
            </a:r>
            <a:r>
              <a:rPr lang="cs-CZ" altLang="cs-CZ" sz="2000" dirty="0">
                <a:latin typeface="+mn-lt"/>
              </a:rPr>
              <a:t>. V </a:t>
            </a:r>
            <a:r>
              <a:rPr lang="cs-CZ" altLang="cs-CZ" sz="2000" u="sng" dirty="0">
                <a:latin typeface="+mn-lt"/>
              </a:rPr>
              <a:t>klasické</a:t>
            </a:r>
            <a:r>
              <a:rPr lang="cs-CZ" altLang="cs-CZ" sz="2000" dirty="0">
                <a:latin typeface="+mn-lt"/>
              </a:rPr>
              <a:t> mechanice je </a:t>
            </a:r>
            <a:r>
              <a:rPr lang="cs-CZ" altLang="cs-CZ" sz="2000" u="sng" dirty="0">
                <a:latin typeface="+mn-lt"/>
              </a:rPr>
              <a:t>nezávislá na rychlosti</a:t>
            </a:r>
            <a:r>
              <a:rPr lang="cs-CZ" altLang="cs-CZ" sz="2000" dirty="0">
                <a:latin typeface="+mn-lt"/>
              </a:rPr>
              <a:t>. </a:t>
            </a:r>
          </a:p>
          <a:p>
            <a:pPr algn="just">
              <a:spcBef>
                <a:spcPct val="50000"/>
              </a:spcBef>
            </a:pPr>
            <a:endParaRPr lang="cs-CZ" altLang="cs-CZ" sz="2000" b="1" dirty="0">
              <a:latin typeface="+mn-lt"/>
            </a:endParaRPr>
          </a:p>
          <a:p>
            <a:pPr algn="just">
              <a:spcBef>
                <a:spcPct val="50000"/>
              </a:spcBef>
            </a:pPr>
            <a:r>
              <a:rPr lang="cs-CZ" altLang="cs-CZ" sz="2000" b="1" dirty="0">
                <a:latin typeface="+mn-lt"/>
              </a:rPr>
              <a:t>Síla</a:t>
            </a:r>
            <a:r>
              <a:rPr lang="cs-CZ" altLang="cs-CZ" sz="2000" dirty="0">
                <a:solidFill>
                  <a:srgbClr val="FF6600"/>
                </a:solidFill>
                <a:latin typeface="+mn-lt"/>
              </a:rPr>
              <a:t> </a:t>
            </a:r>
            <a:r>
              <a:rPr lang="cs-CZ" altLang="cs-CZ" sz="2000" dirty="0">
                <a:latin typeface="+mn-lt"/>
              </a:rPr>
              <a:t>(F, jednotka 1 newton </a:t>
            </a:r>
            <a:r>
              <a:rPr lang="en-US" altLang="cs-CZ" sz="2000" dirty="0">
                <a:latin typeface="+mn-lt"/>
              </a:rPr>
              <a:t>[</a:t>
            </a:r>
            <a:r>
              <a:rPr lang="cs-CZ" altLang="cs-CZ" sz="2000" dirty="0">
                <a:latin typeface="+mn-lt"/>
              </a:rPr>
              <a:t>N</a:t>
            </a:r>
            <a:r>
              <a:rPr lang="en-US" altLang="cs-CZ" sz="2000" dirty="0">
                <a:latin typeface="+mn-lt"/>
              </a:rPr>
              <a:t>, kg.m.s</a:t>
            </a:r>
            <a:r>
              <a:rPr lang="en-US" altLang="cs-CZ" sz="2000" baseline="30000" dirty="0">
                <a:latin typeface="+mn-lt"/>
              </a:rPr>
              <a:t>-2</a:t>
            </a:r>
            <a:r>
              <a:rPr lang="en-US" altLang="cs-CZ" sz="2000" dirty="0">
                <a:latin typeface="+mn-lt"/>
              </a:rPr>
              <a:t>]</a:t>
            </a:r>
            <a:r>
              <a:rPr lang="cs-CZ" altLang="cs-CZ" sz="2000" dirty="0">
                <a:latin typeface="+mn-lt"/>
              </a:rPr>
              <a:t>)</a:t>
            </a:r>
            <a:r>
              <a:rPr lang="cs-CZ" altLang="cs-CZ" sz="2000" dirty="0">
                <a:solidFill>
                  <a:srgbClr val="FF6600"/>
                </a:solidFill>
                <a:latin typeface="+mn-lt"/>
              </a:rPr>
              <a:t> </a:t>
            </a:r>
            <a:r>
              <a:rPr lang="cs-CZ" altLang="cs-CZ" sz="2000" dirty="0">
                <a:latin typeface="+mn-lt"/>
              </a:rPr>
              <a:t>je </a:t>
            </a:r>
            <a:r>
              <a:rPr lang="cs-CZ" altLang="cs-CZ" sz="2000" u="sng" dirty="0">
                <a:latin typeface="+mn-lt"/>
              </a:rPr>
              <a:t>vektorová</a:t>
            </a:r>
            <a:r>
              <a:rPr lang="cs-CZ" altLang="cs-CZ" sz="2000" dirty="0">
                <a:latin typeface="+mn-lt"/>
              </a:rPr>
              <a:t> fyzikální veličina, která </a:t>
            </a:r>
            <a:r>
              <a:rPr lang="cs-CZ" altLang="cs-CZ" sz="2000" u="sng" dirty="0">
                <a:latin typeface="+mn-lt"/>
              </a:rPr>
              <a:t>je určená velikostí, směrem a polohou svého působiště</a:t>
            </a:r>
            <a:r>
              <a:rPr lang="cs-CZ" altLang="cs-CZ" sz="2000" dirty="0">
                <a:latin typeface="+mn-lt"/>
              </a:rPr>
              <a:t>. Je </a:t>
            </a:r>
            <a:r>
              <a:rPr lang="cs-CZ" altLang="cs-CZ" sz="2000" u="sng" dirty="0">
                <a:latin typeface="+mn-lt"/>
              </a:rPr>
              <a:t>mírou vzájemného působení těles </a:t>
            </a:r>
            <a:r>
              <a:rPr lang="cs-CZ" altLang="cs-CZ" sz="2000" dirty="0">
                <a:latin typeface="+mn-lt"/>
              </a:rPr>
              <a:t>(přímým kontaktem nebo silovým polem). </a:t>
            </a:r>
          </a:p>
          <a:p>
            <a:pPr algn="just">
              <a:spcBef>
                <a:spcPct val="50000"/>
              </a:spcBef>
            </a:pPr>
            <a:r>
              <a:rPr lang="cs-CZ" altLang="cs-CZ" sz="2000" dirty="0">
                <a:latin typeface="+mn-lt"/>
              </a:rPr>
              <a:t>Silové působení se projevuje deformací tělesa nebo změnou pohybového stavu tělesa (zrychlení).</a:t>
            </a:r>
          </a:p>
        </p:txBody>
      </p:sp>
      <p:graphicFrame>
        <p:nvGraphicFramePr>
          <p:cNvPr id="2" name="Object 22">
            <a:extLst>
              <a:ext uri="{FF2B5EF4-FFF2-40B4-BE49-F238E27FC236}">
                <a16:creationId xmlns:a16="http://schemas.microsoft.com/office/drawing/2014/main" id="{7251F14E-5F8D-40B6-9B84-D1D949664AD2}"/>
              </a:ext>
            </a:extLst>
          </p:cNvPr>
          <p:cNvGraphicFramePr>
            <a:graphicFrameLocks noChangeAspect="1"/>
          </p:cNvGraphicFramePr>
          <p:nvPr>
            <p:extLst>
              <p:ext uri="{D42A27DB-BD31-4B8C-83A1-F6EECF244321}">
                <p14:modId xmlns:p14="http://schemas.microsoft.com/office/powerpoint/2010/main" val="2664918550"/>
              </p:ext>
            </p:extLst>
          </p:nvPr>
        </p:nvGraphicFramePr>
        <p:xfrm>
          <a:off x="4581912" y="5662405"/>
          <a:ext cx="1008063" cy="750887"/>
        </p:xfrm>
        <a:graphic>
          <a:graphicData uri="http://schemas.openxmlformats.org/presentationml/2006/ole">
            <mc:AlternateContent xmlns:mc="http://schemas.openxmlformats.org/markup-compatibility/2006">
              <mc:Choice xmlns:v="urn:schemas-microsoft-com:vml" Requires="v">
                <p:oleObj name="Rovnice" r:id="rId2" imgW="520474" imgH="393529" progId="Equation.3">
                  <p:embed/>
                </p:oleObj>
              </mc:Choice>
              <mc:Fallback>
                <p:oleObj name="Rovnice" r:id="rId2" imgW="520474" imgH="393529" progId="Equation.3">
                  <p:embed/>
                  <p:pic>
                    <p:nvPicPr>
                      <p:cNvPr id="2" name="Object 22">
                        <a:extLst>
                          <a:ext uri="{FF2B5EF4-FFF2-40B4-BE49-F238E27FC236}">
                            <a16:creationId xmlns:a16="http://schemas.microsoft.com/office/drawing/2014/main" id="{7251F14E-5F8D-40B6-9B84-D1D949664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912" y="5662405"/>
                        <a:ext cx="1008063" cy="750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4">
            <a:extLst>
              <a:ext uri="{FF2B5EF4-FFF2-40B4-BE49-F238E27FC236}">
                <a16:creationId xmlns:a16="http://schemas.microsoft.com/office/drawing/2014/main" id="{223E5B47-A539-42CF-94AA-3727D63F964C}"/>
              </a:ext>
            </a:extLst>
          </p:cNvPr>
          <p:cNvGraphicFramePr>
            <a:graphicFrameLocks noChangeAspect="1"/>
          </p:cNvGraphicFramePr>
          <p:nvPr>
            <p:extLst>
              <p:ext uri="{D42A27DB-BD31-4B8C-83A1-F6EECF244321}">
                <p14:modId xmlns:p14="http://schemas.microsoft.com/office/powerpoint/2010/main" val="1571818306"/>
              </p:ext>
            </p:extLst>
          </p:nvPr>
        </p:nvGraphicFramePr>
        <p:xfrm>
          <a:off x="6290680" y="5755878"/>
          <a:ext cx="1152525" cy="415925"/>
        </p:xfrm>
        <a:graphic>
          <a:graphicData uri="http://schemas.openxmlformats.org/presentationml/2006/ole">
            <mc:AlternateContent xmlns:mc="http://schemas.openxmlformats.org/markup-compatibility/2006">
              <mc:Choice xmlns:v="urn:schemas-microsoft-com:vml" Requires="v">
                <p:oleObj name="Rovnice" r:id="rId4" imgW="609336" imgH="215806" progId="Equation.3">
                  <p:embed/>
                </p:oleObj>
              </mc:Choice>
              <mc:Fallback>
                <p:oleObj name="Rovnice" r:id="rId4" imgW="609336" imgH="215806" progId="Equation.3">
                  <p:embed/>
                  <p:pic>
                    <p:nvPicPr>
                      <p:cNvPr id="3" name="Object 24">
                        <a:extLst>
                          <a:ext uri="{FF2B5EF4-FFF2-40B4-BE49-F238E27FC236}">
                            <a16:creationId xmlns:a16="http://schemas.microsoft.com/office/drawing/2014/main" id="{223E5B47-A539-42CF-94AA-3727D63F96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0680" y="5755878"/>
                        <a:ext cx="1152525" cy="415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10143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EB743EF-8897-4F5E-B43A-E4C0824C3E3A}"/>
              </a:ext>
            </a:extLst>
          </p:cNvPr>
          <p:cNvPicPr>
            <a:picLocks noChangeAspect="1"/>
          </p:cNvPicPr>
          <p:nvPr/>
        </p:nvPicPr>
        <p:blipFill>
          <a:blip r:embed="rId2"/>
          <a:stretch>
            <a:fillRect/>
          </a:stretch>
        </p:blipFill>
        <p:spPr>
          <a:xfrm>
            <a:off x="3037147" y="4105864"/>
            <a:ext cx="1297026" cy="2338388"/>
          </a:xfrm>
          <a:prstGeom prst="rect">
            <a:avLst/>
          </a:prstGeom>
        </p:spPr>
      </p:pic>
      <p:pic>
        <p:nvPicPr>
          <p:cNvPr id="58370" name="Picture 2">
            <a:extLst>
              <a:ext uri="{FF2B5EF4-FFF2-40B4-BE49-F238E27FC236}">
                <a16:creationId xmlns:a16="http://schemas.microsoft.com/office/drawing/2014/main" id="{88C304EB-D3FD-45BF-A983-643901810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09" y="4127229"/>
            <a:ext cx="2238375"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BFABBAC1-977E-4B74-B748-E29E312E8029}"/>
              </a:ext>
            </a:extLst>
          </p:cNvPr>
          <p:cNvSpPr txBox="1"/>
          <p:nvPr/>
        </p:nvSpPr>
        <p:spPr>
          <a:xfrm>
            <a:off x="168246" y="3429000"/>
            <a:ext cx="8668186" cy="707886"/>
          </a:xfrm>
          <a:prstGeom prst="rect">
            <a:avLst/>
          </a:prstGeom>
          <a:noFill/>
        </p:spPr>
        <p:txBody>
          <a:bodyPr wrap="square" rtlCol="0">
            <a:spAutoFit/>
          </a:bodyPr>
          <a:lstStyle/>
          <a:p>
            <a:pPr algn="just"/>
            <a:r>
              <a:rPr lang="cs-CZ" sz="2000" dirty="0"/>
              <a:t>Toho se využívá u válečkových nebo kuličkových ložisek, používaných ke snížení tření. </a:t>
            </a:r>
          </a:p>
        </p:txBody>
      </p:sp>
      <p:sp>
        <p:nvSpPr>
          <p:cNvPr id="7" name="Rectangle 3">
            <a:extLst>
              <a:ext uri="{FF2B5EF4-FFF2-40B4-BE49-F238E27FC236}">
                <a16:creationId xmlns:a16="http://schemas.microsoft.com/office/drawing/2014/main" id="{CF05164B-B80D-461E-828F-3570D854CBA2}"/>
              </a:ext>
            </a:extLst>
          </p:cNvPr>
          <p:cNvSpPr txBox="1">
            <a:spLocks noChangeArrowheads="1"/>
          </p:cNvSpPr>
          <p:nvPr/>
        </p:nvSpPr>
        <p:spPr>
          <a:xfrm>
            <a:off x="168246" y="497480"/>
            <a:ext cx="8817769" cy="917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cs-CZ" altLang="cs-CZ" sz="2000" dirty="0"/>
              <a:t>Za stejných podmínek je valivý odpor mnohem menší než třecí síla při smykovém tření.                   </a:t>
            </a:r>
          </a:p>
        </p:txBody>
      </p:sp>
      <p:pic>
        <p:nvPicPr>
          <p:cNvPr id="8" name="Picture 17">
            <a:extLst>
              <a:ext uri="{FF2B5EF4-FFF2-40B4-BE49-F238E27FC236}">
                <a16:creationId xmlns:a16="http://schemas.microsoft.com/office/drawing/2014/main" id="{95EC78F7-2C6D-4D0C-8C9A-638E35A4D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6784" y="1305378"/>
            <a:ext cx="3816350" cy="181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4" name="Picture 2" descr="Oil Film Lubication">
            <a:extLst>
              <a:ext uri="{FF2B5EF4-FFF2-40B4-BE49-F238E27FC236}">
                <a16:creationId xmlns:a16="http://schemas.microsoft.com/office/drawing/2014/main" id="{36533E91-7376-403D-9884-3859F7C248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348" y="4176503"/>
            <a:ext cx="4104084" cy="223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476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6">
            <a:extLst>
              <a:ext uri="{FF2B5EF4-FFF2-40B4-BE49-F238E27FC236}">
                <a16:creationId xmlns:a16="http://schemas.microsoft.com/office/drawing/2014/main" id="{DA7D3CB3-04DF-4B87-9622-61B0DF2F65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26681" y="2163980"/>
            <a:ext cx="5216875" cy="2770308"/>
          </a:xfrm>
          <a:solidFill>
            <a:schemeClr val="bg1"/>
          </a:solidFill>
        </p:spPr>
      </p:pic>
      <p:sp>
        <p:nvSpPr>
          <p:cNvPr id="59394" name="Rectangle 4">
            <a:extLst>
              <a:ext uri="{FF2B5EF4-FFF2-40B4-BE49-F238E27FC236}">
                <a16:creationId xmlns:a16="http://schemas.microsoft.com/office/drawing/2014/main" id="{C611D4DD-F1EF-4F1B-848E-000FA93FFB88}"/>
              </a:ext>
            </a:extLst>
          </p:cNvPr>
          <p:cNvSpPr>
            <a:spLocks noGrp="1" noChangeArrowheads="1"/>
          </p:cNvSpPr>
          <p:nvPr>
            <p:ph type="title"/>
          </p:nvPr>
        </p:nvSpPr>
        <p:spPr>
          <a:xfrm>
            <a:off x="466725" y="325437"/>
            <a:ext cx="8229600" cy="511176"/>
          </a:xfrm>
        </p:spPr>
        <p:txBody>
          <a:bodyPr>
            <a:normAutofit/>
          </a:bodyPr>
          <a:lstStyle/>
          <a:p>
            <a:pPr eaLnBrk="1" hangingPunct="1"/>
            <a:r>
              <a:rPr lang="cs-CZ" altLang="cs-CZ" sz="2400" b="1" dirty="0">
                <a:latin typeface="+mn-lt"/>
              </a:rPr>
              <a:t>Tření a jízda automobilu</a:t>
            </a:r>
          </a:p>
        </p:txBody>
      </p:sp>
      <p:sp>
        <p:nvSpPr>
          <p:cNvPr id="59395" name="Text Box 5">
            <a:extLst>
              <a:ext uri="{FF2B5EF4-FFF2-40B4-BE49-F238E27FC236}">
                <a16:creationId xmlns:a16="http://schemas.microsoft.com/office/drawing/2014/main" id="{D2A17880-AECD-45E7-B5E7-C5F181A3A259}"/>
              </a:ext>
            </a:extLst>
          </p:cNvPr>
          <p:cNvSpPr txBox="1">
            <a:spLocks noChangeArrowheads="1"/>
          </p:cNvSpPr>
          <p:nvPr/>
        </p:nvSpPr>
        <p:spPr bwMode="auto">
          <a:xfrm>
            <a:off x="323850" y="908050"/>
            <a:ext cx="856932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cs-CZ" altLang="cs-CZ" sz="2000" dirty="0">
                <a:latin typeface="+mn-lt"/>
              </a:rPr>
              <a:t>Stojí-li auto na dokonale hladké ploše, mezi jeho pneumatikami a plochou není tření. V tomto případě by se kola auta sice točila, ale auto by nejelo vpřed. Aby auto získalo potřebné zrychlení, musí působit vnější síla. </a:t>
            </a:r>
            <a:r>
              <a:rPr lang="cs-CZ" sz="2000" b="0" i="0" dirty="0">
                <a:effectLst/>
                <a:latin typeface="+mn-lt"/>
              </a:rPr>
              <a:t>Aby se automobil dal po vodorovné silnici do pohybu, působí motorem poháněná kola na vozovku, v podstatě ji od sebe odstrkují. </a:t>
            </a:r>
            <a:endParaRPr lang="cs-CZ" altLang="cs-CZ" sz="2000" dirty="0">
              <a:latin typeface="+mn-lt"/>
            </a:endParaRPr>
          </a:p>
        </p:txBody>
      </p:sp>
      <p:sp>
        <p:nvSpPr>
          <p:cNvPr id="59397" name="Text Box 8">
            <a:extLst>
              <a:ext uri="{FF2B5EF4-FFF2-40B4-BE49-F238E27FC236}">
                <a16:creationId xmlns:a16="http://schemas.microsoft.com/office/drawing/2014/main" id="{C830EF8F-1C64-40F8-A9AD-A34EB0457143}"/>
              </a:ext>
            </a:extLst>
          </p:cNvPr>
          <p:cNvSpPr txBox="1">
            <a:spLocks noChangeArrowheads="1"/>
          </p:cNvSpPr>
          <p:nvPr/>
        </p:nvSpPr>
        <p:spPr bwMode="auto">
          <a:xfrm>
            <a:off x="3290915" y="4384217"/>
            <a:ext cx="517525" cy="366713"/>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i="1" dirty="0"/>
              <a:t>F</a:t>
            </a:r>
            <a:r>
              <a:rPr lang="cs-CZ" altLang="cs-CZ" i="1" baseline="-25000" dirty="0"/>
              <a:t>N1</a:t>
            </a:r>
            <a:endParaRPr lang="cs-CZ" altLang="cs-CZ" i="1" dirty="0"/>
          </a:p>
        </p:txBody>
      </p:sp>
      <p:sp>
        <p:nvSpPr>
          <p:cNvPr id="59398" name="Rectangle 9">
            <a:extLst>
              <a:ext uri="{FF2B5EF4-FFF2-40B4-BE49-F238E27FC236}">
                <a16:creationId xmlns:a16="http://schemas.microsoft.com/office/drawing/2014/main" id="{43326656-CA3D-46C1-8673-E496A33B3D4E}"/>
              </a:ext>
            </a:extLst>
          </p:cNvPr>
          <p:cNvSpPr>
            <a:spLocks noChangeArrowheads="1"/>
          </p:cNvSpPr>
          <p:nvPr/>
        </p:nvSpPr>
        <p:spPr bwMode="auto">
          <a:xfrm>
            <a:off x="5818357" y="4567574"/>
            <a:ext cx="517525" cy="366713"/>
          </a:xfrm>
          <a:prstGeom prst="rect">
            <a:avLst/>
          </a:prstGeom>
          <a:solidFill>
            <a:schemeClr val="bg1"/>
          </a:solidFill>
          <a:ln>
            <a:noFill/>
          </a:ln>
          <a:effec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i="1" dirty="0"/>
              <a:t>F</a:t>
            </a:r>
            <a:r>
              <a:rPr lang="cs-CZ" altLang="cs-CZ" i="1" baseline="-25000" dirty="0"/>
              <a:t>N2</a:t>
            </a:r>
          </a:p>
        </p:txBody>
      </p:sp>
      <p:sp>
        <p:nvSpPr>
          <p:cNvPr id="59399" name="Rectangle 10">
            <a:extLst>
              <a:ext uri="{FF2B5EF4-FFF2-40B4-BE49-F238E27FC236}">
                <a16:creationId xmlns:a16="http://schemas.microsoft.com/office/drawing/2014/main" id="{B87DDE69-8ECA-4686-BF86-93B8009F6823}"/>
              </a:ext>
            </a:extLst>
          </p:cNvPr>
          <p:cNvSpPr>
            <a:spLocks noChangeArrowheads="1"/>
          </p:cNvSpPr>
          <p:nvPr/>
        </p:nvSpPr>
        <p:spPr bwMode="auto">
          <a:xfrm>
            <a:off x="3203575" y="6308725"/>
            <a:ext cx="73025" cy="73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9400" name="Rectangle 11">
            <a:extLst>
              <a:ext uri="{FF2B5EF4-FFF2-40B4-BE49-F238E27FC236}">
                <a16:creationId xmlns:a16="http://schemas.microsoft.com/office/drawing/2014/main" id="{C5F5BB81-74BC-4814-8C69-1739EFE6ACFC}"/>
              </a:ext>
            </a:extLst>
          </p:cNvPr>
          <p:cNvSpPr>
            <a:spLocks noChangeArrowheads="1"/>
          </p:cNvSpPr>
          <p:nvPr/>
        </p:nvSpPr>
        <p:spPr bwMode="auto">
          <a:xfrm>
            <a:off x="3132138" y="6308725"/>
            <a:ext cx="360362" cy="3603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9401" name="Rectangle 12">
            <a:extLst>
              <a:ext uri="{FF2B5EF4-FFF2-40B4-BE49-F238E27FC236}">
                <a16:creationId xmlns:a16="http://schemas.microsoft.com/office/drawing/2014/main" id="{3BBE2BC6-2B82-46DB-8C19-2D73BF6F24C2}"/>
              </a:ext>
            </a:extLst>
          </p:cNvPr>
          <p:cNvSpPr>
            <a:spLocks noChangeArrowheads="1"/>
          </p:cNvSpPr>
          <p:nvPr/>
        </p:nvSpPr>
        <p:spPr bwMode="auto">
          <a:xfrm>
            <a:off x="5580063" y="6524625"/>
            <a:ext cx="431800" cy="3333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9402" name="Text Box 13">
            <a:extLst>
              <a:ext uri="{FF2B5EF4-FFF2-40B4-BE49-F238E27FC236}">
                <a16:creationId xmlns:a16="http://schemas.microsoft.com/office/drawing/2014/main" id="{88603FDB-AF5D-4138-82C1-05AC051F34BB}"/>
              </a:ext>
            </a:extLst>
          </p:cNvPr>
          <p:cNvSpPr txBox="1">
            <a:spLocks noChangeArrowheads="1"/>
          </p:cNvSpPr>
          <p:nvPr/>
        </p:nvSpPr>
        <p:spPr bwMode="auto">
          <a:xfrm>
            <a:off x="5341769" y="3717223"/>
            <a:ext cx="454194" cy="366713"/>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i="1" dirty="0" err="1"/>
              <a:t>F</a:t>
            </a:r>
            <a:r>
              <a:rPr lang="cs-CZ" altLang="cs-CZ" i="1" baseline="-25000" dirty="0" err="1"/>
              <a:t>s</a:t>
            </a:r>
            <a:endParaRPr lang="cs-CZ" altLang="cs-CZ" i="1" dirty="0"/>
          </a:p>
        </p:txBody>
      </p:sp>
      <p:sp>
        <p:nvSpPr>
          <p:cNvPr id="59403" name="Rectangle 14">
            <a:extLst>
              <a:ext uri="{FF2B5EF4-FFF2-40B4-BE49-F238E27FC236}">
                <a16:creationId xmlns:a16="http://schemas.microsoft.com/office/drawing/2014/main" id="{A4C8828E-B69C-429B-BCD6-0ED7D21C1F90}"/>
              </a:ext>
            </a:extLst>
          </p:cNvPr>
          <p:cNvSpPr>
            <a:spLocks noChangeArrowheads="1"/>
          </p:cNvSpPr>
          <p:nvPr/>
        </p:nvSpPr>
        <p:spPr bwMode="auto">
          <a:xfrm>
            <a:off x="5054431" y="5693909"/>
            <a:ext cx="287338" cy="2159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3" name="TextovéPole 12">
            <a:extLst>
              <a:ext uri="{FF2B5EF4-FFF2-40B4-BE49-F238E27FC236}">
                <a16:creationId xmlns:a16="http://schemas.microsoft.com/office/drawing/2014/main" id="{F5CFB32F-5DF4-491D-84B7-A79377C91A3E}"/>
              </a:ext>
            </a:extLst>
          </p:cNvPr>
          <p:cNvSpPr txBox="1"/>
          <p:nvPr/>
        </p:nvSpPr>
        <p:spPr>
          <a:xfrm>
            <a:off x="226327" y="4934288"/>
            <a:ext cx="8511268" cy="1631216"/>
          </a:xfrm>
          <a:prstGeom prst="rect">
            <a:avLst/>
          </a:prstGeom>
          <a:noFill/>
        </p:spPr>
        <p:txBody>
          <a:bodyPr wrap="square">
            <a:spAutoFit/>
          </a:bodyPr>
          <a:lstStyle/>
          <a:p>
            <a:pPr algn="just"/>
            <a:r>
              <a:rPr lang="cs-CZ" altLang="cs-CZ" sz="2000" dirty="0"/>
              <a:t>Tíhová síla </a:t>
            </a:r>
            <a:r>
              <a:rPr lang="cs-CZ" altLang="cs-CZ" sz="2000" i="1" dirty="0" err="1"/>
              <a:t>m.</a:t>
            </a:r>
            <a:r>
              <a:rPr lang="cs-CZ" altLang="cs-CZ" sz="2000" b="1" i="1" dirty="0" err="1"/>
              <a:t>g</a:t>
            </a:r>
            <a:r>
              <a:rPr lang="cs-CZ" altLang="cs-CZ" sz="2000" i="1" dirty="0"/>
              <a:t> </a:t>
            </a:r>
            <a:r>
              <a:rPr lang="cs-CZ" altLang="cs-CZ" sz="2000" dirty="0"/>
              <a:t>se rozloží na dvě paralelní složky </a:t>
            </a:r>
            <a:r>
              <a:rPr lang="cs-CZ" altLang="cs-CZ" sz="2000" b="1" i="1" dirty="0"/>
              <a:t>F</a:t>
            </a:r>
            <a:r>
              <a:rPr lang="cs-CZ" altLang="cs-CZ" sz="2000" i="1" baseline="-25000" dirty="0"/>
              <a:t>N1  </a:t>
            </a:r>
            <a:r>
              <a:rPr lang="cs-CZ" altLang="cs-CZ" sz="2000" dirty="0"/>
              <a:t>a</a:t>
            </a:r>
            <a:r>
              <a:rPr lang="cs-CZ" altLang="cs-CZ" sz="2000" i="1" baseline="-25000" dirty="0"/>
              <a:t> </a:t>
            </a:r>
            <a:r>
              <a:rPr lang="cs-CZ" altLang="cs-CZ" sz="2000" b="1" i="1" dirty="0"/>
              <a:t>F</a:t>
            </a:r>
            <a:r>
              <a:rPr lang="cs-CZ" altLang="cs-CZ" sz="2000" i="1" baseline="-25000" dirty="0"/>
              <a:t>N2 . </a:t>
            </a:r>
            <a:r>
              <a:rPr lang="cs-CZ" altLang="cs-CZ" sz="2000" dirty="0"/>
              <a:t>Tyto složky</a:t>
            </a:r>
            <a:r>
              <a:rPr lang="cs-CZ" altLang="cs-CZ" sz="2000" i="1" dirty="0"/>
              <a:t> </a:t>
            </a:r>
            <a:r>
              <a:rPr lang="cs-CZ" altLang="cs-CZ" sz="2000" dirty="0"/>
              <a:t>vyvolají statické tření</a:t>
            </a:r>
            <a:r>
              <a:rPr lang="cs-CZ" altLang="cs-CZ" sz="2000" i="1" dirty="0"/>
              <a:t> </a:t>
            </a:r>
            <a:r>
              <a:rPr lang="cs-CZ" altLang="cs-CZ" sz="2000" dirty="0"/>
              <a:t>(pokud pneumatiky neprokluzují). Pneumatika působí na silnici vtištěnou silou –</a:t>
            </a:r>
            <a:r>
              <a:rPr lang="cs-CZ" altLang="cs-CZ" sz="2000" b="1" i="1" dirty="0" err="1"/>
              <a:t>F</a:t>
            </a:r>
            <a:r>
              <a:rPr lang="cs-CZ" altLang="cs-CZ" sz="2000" i="1" baseline="-25000" dirty="0" err="1"/>
              <a:t>v</a:t>
            </a:r>
            <a:r>
              <a:rPr lang="cs-CZ" altLang="cs-CZ" sz="2000" i="1" baseline="-25000" dirty="0"/>
              <a:t> </a:t>
            </a:r>
            <a:r>
              <a:rPr lang="cs-CZ" altLang="cs-CZ" sz="2000" dirty="0"/>
              <a:t>a podle předchozího výkladu pokud není překročena hodnota </a:t>
            </a:r>
            <a:r>
              <a:rPr lang="cs-CZ" altLang="cs-CZ" sz="2000" b="1" i="1" dirty="0" err="1"/>
              <a:t>F</a:t>
            </a:r>
            <a:r>
              <a:rPr lang="cs-CZ" altLang="cs-CZ" sz="2000" i="1" baseline="-25000" dirty="0" err="1">
                <a:effectLst>
                  <a:outerShdw blurRad="38100" dist="38100" dir="2700000" algn="tl">
                    <a:srgbClr val="C0C0C0"/>
                  </a:outerShdw>
                </a:effectLst>
              </a:rPr>
              <a:t>s</a:t>
            </a:r>
            <a:r>
              <a:rPr lang="cs-CZ" altLang="cs-CZ" sz="2000" i="1" baseline="-25000" dirty="0">
                <a:effectLst>
                  <a:outerShdw blurRad="38100" dist="38100" dir="2700000" algn="tl">
                    <a:srgbClr val="C0C0C0"/>
                  </a:outerShdw>
                </a:effectLst>
              </a:rPr>
              <a:t> max,</a:t>
            </a:r>
            <a:r>
              <a:rPr lang="cs-CZ" altLang="cs-CZ" sz="2000" dirty="0">
                <a:effectLst>
                  <a:outerShdw blurRad="38100" dist="38100" dir="2700000" algn="tl">
                    <a:srgbClr val="C0C0C0"/>
                  </a:outerShdw>
                </a:effectLst>
              </a:rPr>
              <a:t>, </a:t>
            </a:r>
            <a:r>
              <a:rPr lang="cs-CZ" altLang="cs-CZ" sz="2000" dirty="0"/>
              <a:t>je síla statického tření rovna vtištěné síle. Síla tření </a:t>
            </a:r>
            <a:r>
              <a:rPr lang="cs-CZ" altLang="cs-CZ" sz="2000" b="1" i="1" dirty="0" err="1"/>
              <a:t>F</a:t>
            </a:r>
            <a:r>
              <a:rPr lang="cs-CZ" altLang="cs-CZ" sz="2000" i="1" baseline="-25000" dirty="0" err="1"/>
              <a:t>s</a:t>
            </a:r>
            <a:r>
              <a:rPr lang="cs-CZ" altLang="cs-CZ" sz="2000" i="1" baseline="-25000" dirty="0"/>
              <a:t> </a:t>
            </a:r>
            <a:r>
              <a:rPr lang="cs-CZ" altLang="cs-CZ" sz="2000" dirty="0"/>
              <a:t>působí na pneumatiku podle principu akce a reakce. Tato síla působí zrychlení auta. </a:t>
            </a:r>
            <a:endParaRPr lang="cs-CZ" sz="2000" dirty="0"/>
          </a:p>
        </p:txBody>
      </p:sp>
    </p:spTree>
    <p:extLst>
      <p:ext uri="{BB962C8B-B14F-4D97-AF65-F5344CB8AC3E}">
        <p14:creationId xmlns:p14="http://schemas.microsoft.com/office/powerpoint/2010/main" val="125560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Text Box 4">
            <a:extLst>
              <a:ext uri="{FF2B5EF4-FFF2-40B4-BE49-F238E27FC236}">
                <a16:creationId xmlns:a16="http://schemas.microsoft.com/office/drawing/2014/main" id="{F42637D0-5347-4C96-9CF3-2333461DB63E}"/>
              </a:ext>
            </a:extLst>
          </p:cNvPr>
          <p:cNvSpPr txBox="1">
            <a:spLocks noChangeArrowheads="1"/>
          </p:cNvSpPr>
          <p:nvPr/>
        </p:nvSpPr>
        <p:spPr bwMode="auto">
          <a:xfrm>
            <a:off x="250825" y="404813"/>
            <a:ext cx="8713788"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spcBef>
                <a:spcPct val="50000"/>
              </a:spcBef>
              <a:defRPr/>
            </a:pPr>
            <a:r>
              <a:rPr lang="cs-CZ" altLang="cs-CZ" sz="2000" i="1" dirty="0"/>
              <a:t>Rozjíždění auta</a:t>
            </a:r>
            <a:r>
              <a:rPr lang="cs-CZ" altLang="cs-CZ" sz="2000" dirty="0"/>
              <a:t>. </a:t>
            </a:r>
            <a:r>
              <a:rPr lang="cs-CZ" sz="2000" b="0" i="0" dirty="0">
                <a:effectLst/>
              </a:rPr>
              <a:t>Pneumatiky auta působí na vozovku silou směřující proti směru pohybu, proto podle zákona akce a reakce musí vozovka působit stejně velkou silou na kola, ale opačného směru. Tření mezi vozovkou a pneumatikami je </a:t>
            </a:r>
            <a:r>
              <a:rPr lang="en-US" sz="2000" dirty="0" err="1"/>
              <a:t>z</a:t>
            </a:r>
            <a:r>
              <a:rPr lang="en-US" sz="2000" b="0" i="0" dirty="0" err="1">
                <a:effectLst/>
              </a:rPr>
              <a:t>de</a:t>
            </a:r>
            <a:r>
              <a:rPr lang="cs-CZ" sz="2000" b="0" i="0" dirty="0">
                <a:effectLst/>
              </a:rPr>
              <a:t> </a:t>
            </a:r>
            <a:r>
              <a:rPr lang="cs-CZ" sz="2000" b="1" i="0" dirty="0">
                <a:effectLst/>
              </a:rPr>
              <a:t>silou hnací</a:t>
            </a:r>
            <a:r>
              <a:rPr lang="cs-CZ" sz="2000" b="0" i="0" dirty="0">
                <a:effectLst/>
              </a:rPr>
              <a:t>. Toto platí při rozjíždění nebo jízdě stálou rychlostí. </a:t>
            </a:r>
            <a:r>
              <a:rPr lang="cs-CZ" altLang="cs-CZ" sz="2000" dirty="0"/>
              <a:t>Pokud řidič stlačí plynový pedál silně, překročí vtištěná síla horní hranici statického tření, pneumatiky začnou prokluzovat, protože se </a:t>
            </a:r>
            <a:r>
              <a:rPr lang="cs-CZ" altLang="cs-CZ" sz="2000" b="1" dirty="0"/>
              <a:t>statické</a:t>
            </a:r>
            <a:r>
              <a:rPr lang="cs-CZ" altLang="cs-CZ" sz="2000" dirty="0"/>
              <a:t> </a:t>
            </a:r>
            <a:r>
              <a:rPr lang="cs-CZ" altLang="cs-CZ" sz="2000" b="1" dirty="0"/>
              <a:t>tření</a:t>
            </a:r>
            <a:r>
              <a:rPr lang="cs-CZ" altLang="cs-CZ" sz="2000" dirty="0"/>
              <a:t> změní na </a:t>
            </a:r>
            <a:r>
              <a:rPr lang="cs-CZ" altLang="cs-CZ" sz="2000" b="1" dirty="0"/>
              <a:t>smykové</a:t>
            </a:r>
            <a:r>
              <a:rPr lang="cs-CZ" altLang="cs-CZ" sz="2000" dirty="0"/>
              <a:t>, které je ovšem za stejných podmínek menší. Pro rychlý rozjezd auta je proto třeba volit jen takový výkon motoru, aby prokluzování nenastalo. Při zrychlování auta bez prokluzování pneumatik zůstává plocha dotyku pneumatiky a silnice v klidu. Jde tedy o </a:t>
            </a:r>
            <a:r>
              <a:rPr lang="en-US" altLang="cs-CZ" sz="2000" b="1" dirty="0" err="1"/>
              <a:t>statick</a:t>
            </a:r>
            <a:r>
              <a:rPr lang="cs-CZ" altLang="cs-CZ" sz="2000" b="1" dirty="0"/>
              <a:t>é tření</a:t>
            </a:r>
            <a:r>
              <a:rPr lang="cs-CZ" altLang="cs-CZ" sz="2000" dirty="0"/>
              <a:t>. Při prokluzování pneumatik jde o tření smykové. Při statickém tření můžeme pro zrychlení auta psát  </a:t>
            </a:r>
            <a:r>
              <a:rPr lang="cs-CZ" altLang="cs-CZ" sz="2000" i="1" dirty="0"/>
              <a:t>a</a:t>
            </a:r>
            <a:r>
              <a:rPr lang="cs-CZ" altLang="cs-CZ" sz="2000" dirty="0"/>
              <a:t> = </a:t>
            </a:r>
            <a:r>
              <a:rPr lang="cs-CZ" altLang="cs-CZ" sz="2000" dirty="0" err="1"/>
              <a:t>F</a:t>
            </a:r>
            <a:r>
              <a:rPr lang="cs-CZ" altLang="cs-CZ" sz="2000" baseline="-25000" dirty="0" err="1"/>
              <a:t>s</a:t>
            </a:r>
            <a:r>
              <a:rPr lang="cs-CZ" altLang="cs-CZ" sz="2000" dirty="0"/>
              <a:t>/</a:t>
            </a:r>
            <a:r>
              <a:rPr lang="cs-CZ" altLang="cs-CZ" sz="2000" i="1" dirty="0"/>
              <a:t>m.</a:t>
            </a:r>
          </a:p>
          <a:p>
            <a:pPr algn="just" eaLnBrk="1" hangingPunct="1">
              <a:spcBef>
                <a:spcPct val="50000"/>
              </a:spcBef>
            </a:pPr>
            <a:r>
              <a:rPr lang="cs-CZ" altLang="cs-CZ" sz="2000" i="1" dirty="0">
                <a:latin typeface="+mn-lt"/>
              </a:rPr>
              <a:t>Brzdění auta</a:t>
            </a:r>
            <a:r>
              <a:rPr lang="cs-CZ" altLang="cs-CZ" sz="2000" dirty="0">
                <a:latin typeface="+mn-lt"/>
              </a:rPr>
              <a:t>. Je-li brzdící síla menší než maximální hodnota statického tření, je auto brzděno silou </a:t>
            </a:r>
            <a:r>
              <a:rPr lang="cs-CZ" altLang="cs-CZ" sz="2000" b="1" dirty="0">
                <a:latin typeface="+mn-lt"/>
              </a:rPr>
              <a:t>statického tření</a:t>
            </a:r>
            <a:r>
              <a:rPr lang="cs-CZ" altLang="cs-CZ" sz="2000" dirty="0">
                <a:latin typeface="+mn-lt"/>
              </a:rPr>
              <a:t>. Když však se brzdy zablokují a pneumatiky po silnici kloužou, jde o </a:t>
            </a:r>
            <a:r>
              <a:rPr lang="cs-CZ" altLang="cs-CZ" sz="2000" b="1" dirty="0">
                <a:latin typeface="+mn-lt"/>
              </a:rPr>
              <a:t>tření smykové</a:t>
            </a:r>
            <a:r>
              <a:rPr lang="cs-CZ" altLang="cs-CZ" sz="2000" dirty="0">
                <a:latin typeface="+mn-lt"/>
              </a:rPr>
              <a:t>, které je menší. Zablokování brzd tedy vede k prodloužení brzdné dráhy.</a:t>
            </a:r>
          </a:p>
          <a:p>
            <a:pPr algn="just" eaLnBrk="1" hangingPunct="1">
              <a:spcBef>
                <a:spcPct val="50000"/>
              </a:spcBef>
            </a:pPr>
            <a:r>
              <a:rPr lang="cs-CZ" altLang="cs-CZ" sz="2000" dirty="0">
                <a:latin typeface="+mn-lt"/>
              </a:rPr>
              <a:t> </a:t>
            </a:r>
            <a:r>
              <a:rPr lang="cs-CZ" altLang="cs-CZ" sz="2000" i="1" dirty="0">
                <a:latin typeface="+mn-lt"/>
              </a:rPr>
              <a:t>Auto jede po silnici stálou rychlostí</a:t>
            </a:r>
            <a:r>
              <a:rPr lang="cs-CZ" altLang="cs-CZ" sz="2000" dirty="0">
                <a:latin typeface="+mn-lt"/>
              </a:rPr>
              <a:t>. V tomto případě se pneumatiky odvalují po silnici a jde tedy o </a:t>
            </a:r>
            <a:r>
              <a:rPr lang="cs-CZ" altLang="cs-CZ" sz="2000" b="1" dirty="0">
                <a:latin typeface="+mn-lt"/>
              </a:rPr>
              <a:t>tření valivé</a:t>
            </a:r>
            <a:r>
              <a:rPr lang="cs-CZ" altLang="cs-CZ" sz="2000" dirty="0">
                <a:latin typeface="+mn-lt"/>
              </a:rPr>
              <a:t>, které je značně menší než tření smykové. Za této situace je značná část výkonu motoru (při jízdě po vodorovné silnici) spotřebována na  překonání odporu vzduchu.</a:t>
            </a:r>
            <a:r>
              <a:rPr lang="cs-CZ" altLang="cs-CZ" sz="2000" dirty="0"/>
              <a:t>                     </a:t>
            </a:r>
          </a:p>
        </p:txBody>
      </p:sp>
    </p:spTree>
    <p:extLst>
      <p:ext uri="{BB962C8B-B14F-4D97-AF65-F5344CB8AC3E}">
        <p14:creationId xmlns:p14="http://schemas.microsoft.com/office/powerpoint/2010/main" val="2730734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98DF3A8-A86C-41E1-A450-3BE662435018}"/>
              </a:ext>
            </a:extLst>
          </p:cNvPr>
          <p:cNvPicPr>
            <a:picLocks noChangeAspect="1"/>
          </p:cNvPicPr>
          <p:nvPr/>
        </p:nvPicPr>
        <p:blipFill>
          <a:blip r:embed="rId2"/>
          <a:stretch>
            <a:fillRect/>
          </a:stretch>
        </p:blipFill>
        <p:spPr>
          <a:xfrm>
            <a:off x="168237" y="3429000"/>
            <a:ext cx="3180669" cy="1860235"/>
          </a:xfrm>
          <a:prstGeom prst="rect">
            <a:avLst/>
          </a:prstGeom>
        </p:spPr>
      </p:pic>
      <p:sp>
        <p:nvSpPr>
          <p:cNvPr id="6" name="TextovéPole 5">
            <a:extLst>
              <a:ext uri="{FF2B5EF4-FFF2-40B4-BE49-F238E27FC236}">
                <a16:creationId xmlns:a16="http://schemas.microsoft.com/office/drawing/2014/main" id="{9AEE2A15-84D0-4B91-8B9F-6FCAF8943BF0}"/>
              </a:ext>
            </a:extLst>
          </p:cNvPr>
          <p:cNvSpPr txBox="1"/>
          <p:nvPr/>
        </p:nvSpPr>
        <p:spPr>
          <a:xfrm>
            <a:off x="154112" y="162307"/>
            <a:ext cx="8862169" cy="3293209"/>
          </a:xfrm>
          <a:prstGeom prst="rect">
            <a:avLst/>
          </a:prstGeom>
          <a:noFill/>
        </p:spPr>
        <p:txBody>
          <a:bodyPr wrap="square">
            <a:spAutoFit/>
          </a:bodyPr>
          <a:lstStyle/>
          <a:p>
            <a:pPr algn="just"/>
            <a:r>
              <a:rPr lang="cs-CZ" sz="2000" b="0" i="0" dirty="0">
                <a:solidFill>
                  <a:srgbClr val="000000"/>
                </a:solidFill>
                <a:effectLst/>
              </a:rPr>
              <a:t>Pneumatika se při jízdě do jisté míry deformuje a tato deformace způsobuje odpor vůči valivému pohybu. Rovná plocha se může také deformovat, zvláště pokud je relativně měkká - např. písek: jízda po zpevněné vozovce je mnohem snadnější než po písečné pláži. </a:t>
            </a:r>
          </a:p>
          <a:p>
            <a:pPr algn="just"/>
            <a:endParaRPr lang="cs-CZ" sz="800" b="0" i="0" dirty="0">
              <a:solidFill>
                <a:srgbClr val="000000"/>
              </a:solidFill>
              <a:effectLst/>
            </a:endParaRPr>
          </a:p>
          <a:p>
            <a:pPr algn="l"/>
            <a:r>
              <a:rPr lang="cs-CZ" sz="2000" dirty="0">
                <a:solidFill>
                  <a:srgbClr val="000000"/>
                </a:solidFill>
              </a:rPr>
              <a:t>  </a:t>
            </a:r>
            <a:r>
              <a:rPr lang="cs-CZ" sz="2000" b="1" i="0" dirty="0">
                <a:solidFill>
                  <a:srgbClr val="000000"/>
                </a:solidFill>
                <a:effectLst/>
              </a:rPr>
              <a:t>Valivý odpor</a:t>
            </a:r>
            <a:r>
              <a:rPr lang="cs-CZ" sz="2000" b="0" i="0" dirty="0">
                <a:solidFill>
                  <a:srgbClr val="000000"/>
                </a:solidFill>
                <a:effectLst/>
              </a:rPr>
              <a:t> měří ztrátu energie, když se předmět valí na určitou vzdálenost. </a:t>
            </a:r>
            <a:r>
              <a:rPr lang="cs-CZ" sz="2000" b="0" dirty="0">
                <a:solidFill>
                  <a:srgbClr val="000000"/>
                </a:solidFill>
                <a:effectLst/>
              </a:rPr>
              <a:t>Energie se rozptyluje:</a:t>
            </a:r>
          </a:p>
          <a:p>
            <a:pPr algn="l"/>
            <a:r>
              <a:rPr lang="cs-CZ" sz="2000" b="0" dirty="0">
                <a:solidFill>
                  <a:srgbClr val="000000"/>
                </a:solidFill>
                <a:effectLst/>
              </a:rPr>
              <a:t>• v důsledku tření na kontaktním rozhraní;</a:t>
            </a:r>
          </a:p>
          <a:p>
            <a:pPr algn="l"/>
            <a:r>
              <a:rPr lang="cs-CZ" sz="2000" b="0" dirty="0">
                <a:solidFill>
                  <a:srgbClr val="000000"/>
                </a:solidFill>
                <a:effectLst/>
              </a:rPr>
              <a:t>• v důsledku pružných vlastností materiálu;</a:t>
            </a:r>
          </a:p>
          <a:p>
            <a:pPr algn="l"/>
            <a:r>
              <a:rPr lang="cs-CZ" sz="2000" b="0" dirty="0">
                <a:solidFill>
                  <a:srgbClr val="000000"/>
                </a:solidFill>
                <a:effectLst/>
              </a:rPr>
              <a:t>• v důsledku nerovnosti valivého povrchu.</a:t>
            </a:r>
          </a:p>
          <a:p>
            <a:pPr algn="just"/>
            <a:endParaRPr lang="cs-CZ" sz="2000" dirty="0"/>
          </a:p>
        </p:txBody>
      </p:sp>
      <p:pic>
        <p:nvPicPr>
          <p:cNvPr id="2" name="Picture 2" descr="Jízdní odpory | Motorkáři.cz">
            <a:extLst>
              <a:ext uri="{FF2B5EF4-FFF2-40B4-BE49-F238E27FC236}">
                <a16:creationId xmlns:a16="http://schemas.microsoft.com/office/drawing/2014/main" id="{5A796771-2360-4019-82DA-9E557759F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547" y="2048257"/>
            <a:ext cx="3180669" cy="2348394"/>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1D3D1614-AB45-4912-9143-B3492BA49920}"/>
              </a:ext>
            </a:extLst>
          </p:cNvPr>
          <p:cNvPicPr>
            <a:picLocks noChangeAspect="1"/>
          </p:cNvPicPr>
          <p:nvPr/>
        </p:nvPicPr>
        <p:blipFill>
          <a:blip r:embed="rId4"/>
          <a:stretch>
            <a:fillRect/>
          </a:stretch>
        </p:blipFill>
        <p:spPr>
          <a:xfrm>
            <a:off x="3348906" y="4809743"/>
            <a:ext cx="5314950" cy="1781175"/>
          </a:xfrm>
          <a:prstGeom prst="rect">
            <a:avLst/>
          </a:prstGeom>
        </p:spPr>
      </p:pic>
    </p:spTree>
    <p:extLst>
      <p:ext uri="{BB962C8B-B14F-4D97-AF65-F5344CB8AC3E}">
        <p14:creationId xmlns:p14="http://schemas.microsoft.com/office/powerpoint/2010/main" val="2358504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a:extLst>
              <a:ext uri="{FF2B5EF4-FFF2-40B4-BE49-F238E27FC236}">
                <a16:creationId xmlns:a16="http://schemas.microsoft.com/office/drawing/2014/main" id="{439ABB5D-6C54-4607-A522-4EBB1FCBB7E6}"/>
              </a:ext>
            </a:extLst>
          </p:cNvPr>
          <p:cNvSpPr>
            <a:spLocks noGrp="1" noRot="1" noChangeArrowheads="1"/>
          </p:cNvSpPr>
          <p:nvPr>
            <p:ph type="title"/>
          </p:nvPr>
        </p:nvSpPr>
        <p:spPr>
          <a:xfrm>
            <a:off x="239713" y="289676"/>
            <a:ext cx="8229600" cy="436648"/>
          </a:xfrm>
        </p:spPr>
        <p:txBody>
          <a:bodyPr>
            <a:normAutofit/>
          </a:bodyPr>
          <a:lstStyle/>
          <a:p>
            <a:r>
              <a:rPr lang="cs-CZ" altLang="cs-CZ" sz="2400" b="1" dirty="0">
                <a:latin typeface="+mn-lt"/>
              </a:rPr>
              <a:t>Dostředivá síla</a:t>
            </a:r>
          </a:p>
        </p:txBody>
      </p:sp>
      <p:sp>
        <p:nvSpPr>
          <p:cNvPr id="14340" name="Rectangle 3">
            <a:extLst>
              <a:ext uri="{FF2B5EF4-FFF2-40B4-BE49-F238E27FC236}">
                <a16:creationId xmlns:a16="http://schemas.microsoft.com/office/drawing/2014/main" id="{B46B6F47-590E-471B-A49F-F982ED971782}"/>
              </a:ext>
            </a:extLst>
          </p:cNvPr>
          <p:cNvSpPr>
            <a:spLocks noGrp="1" noChangeArrowheads="1"/>
          </p:cNvSpPr>
          <p:nvPr>
            <p:ph type="body" sz="half" idx="1"/>
          </p:nvPr>
        </p:nvSpPr>
        <p:spPr>
          <a:xfrm>
            <a:off x="208256" y="3639515"/>
            <a:ext cx="5304336" cy="1404937"/>
          </a:xfrm>
        </p:spPr>
        <p:txBody>
          <a:bodyPr>
            <a:normAutofit/>
          </a:bodyPr>
          <a:lstStyle/>
          <a:p>
            <a:pPr marL="0" indent="0" algn="just">
              <a:buNone/>
            </a:pPr>
            <a:r>
              <a:rPr lang="en-US" altLang="cs-CZ" sz="2000" dirty="0"/>
              <a:t>Proto</a:t>
            </a:r>
            <a:r>
              <a:rPr lang="cs-CZ" altLang="cs-CZ" sz="2000" dirty="0"/>
              <a:t>ž</a:t>
            </a:r>
            <a:r>
              <a:rPr lang="en-US" altLang="cs-CZ" sz="2000" dirty="0"/>
              <a:t>e </a:t>
            </a:r>
            <a:r>
              <a:rPr lang="cs-CZ" altLang="cs-CZ" sz="2000" u="sng" dirty="0"/>
              <a:t>směřuje do středu kružnice, udržuje hmotný bod na kruhové dráze. </a:t>
            </a:r>
          </a:p>
          <a:p>
            <a:pPr marL="0" indent="0" algn="just">
              <a:buNone/>
            </a:pPr>
            <a:endParaRPr lang="cs-CZ" altLang="cs-CZ" sz="2000" dirty="0"/>
          </a:p>
        </p:txBody>
      </p:sp>
      <p:graphicFrame>
        <p:nvGraphicFramePr>
          <p:cNvPr id="14338" name="Object 2">
            <a:extLst>
              <a:ext uri="{FF2B5EF4-FFF2-40B4-BE49-F238E27FC236}">
                <a16:creationId xmlns:a16="http://schemas.microsoft.com/office/drawing/2014/main" id="{AFCA4522-2C91-47B9-A57A-CB71DD7B122E}"/>
              </a:ext>
            </a:extLst>
          </p:cNvPr>
          <p:cNvGraphicFramePr>
            <a:graphicFrameLocks noGrp="1" noChangeAspect="1"/>
          </p:cNvGraphicFramePr>
          <p:nvPr>
            <p:ph sz="half" idx="2"/>
            <p:extLst>
              <p:ext uri="{D42A27DB-BD31-4B8C-83A1-F6EECF244321}">
                <p14:modId xmlns:p14="http://schemas.microsoft.com/office/powerpoint/2010/main" val="1318219335"/>
              </p:ext>
            </p:extLst>
          </p:nvPr>
        </p:nvGraphicFramePr>
        <p:xfrm>
          <a:off x="1176274" y="2772538"/>
          <a:ext cx="3368300" cy="761310"/>
        </p:xfrm>
        <a:graphic>
          <a:graphicData uri="http://schemas.openxmlformats.org/presentationml/2006/ole">
            <mc:AlternateContent xmlns:mc="http://schemas.openxmlformats.org/markup-compatibility/2006">
              <mc:Choice xmlns:v="urn:schemas-microsoft-com:vml" Requires="v">
                <p:oleObj name="Rovnice" r:id="rId2" imgW="1854000" imgH="419040" progId="Equation.3">
                  <p:embed/>
                </p:oleObj>
              </mc:Choice>
              <mc:Fallback>
                <p:oleObj name="Rovnice" r:id="rId2" imgW="1854000" imgH="419040" progId="Equation.3">
                  <p:embed/>
                  <p:pic>
                    <p:nvPicPr>
                      <p:cNvPr id="14338" name="Object 2">
                        <a:extLst>
                          <a:ext uri="{FF2B5EF4-FFF2-40B4-BE49-F238E27FC236}">
                            <a16:creationId xmlns:a16="http://schemas.microsoft.com/office/drawing/2014/main" id="{AFCA4522-2C91-47B9-A57A-CB71DD7B1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274" y="2772538"/>
                        <a:ext cx="3368300" cy="761310"/>
                      </a:xfrm>
                      <a:prstGeom prst="rect">
                        <a:avLst/>
                      </a:prstGeom>
                      <a:solidFill>
                        <a:schemeClr val="bg1"/>
                      </a:solidFill>
                      <a:ln>
                        <a:noFill/>
                      </a:ln>
                      <a:effectLst/>
                    </p:spPr>
                  </p:pic>
                </p:oleObj>
              </mc:Fallback>
            </mc:AlternateContent>
          </a:graphicData>
        </a:graphic>
      </p:graphicFrame>
      <p:pic>
        <p:nvPicPr>
          <p:cNvPr id="2" name="Picture 8">
            <a:extLst>
              <a:ext uri="{FF2B5EF4-FFF2-40B4-BE49-F238E27FC236}">
                <a16:creationId xmlns:a16="http://schemas.microsoft.com/office/drawing/2014/main" id="{2DCF1DD3-4D92-4441-9034-58EBB82FD9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7027" y="2575529"/>
            <a:ext cx="3412830" cy="369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ovéPole 9">
            <a:extLst>
              <a:ext uri="{FF2B5EF4-FFF2-40B4-BE49-F238E27FC236}">
                <a16:creationId xmlns:a16="http://schemas.microsoft.com/office/drawing/2014/main" id="{0C765508-81E7-492C-BFD9-81CF28C46F45}"/>
              </a:ext>
            </a:extLst>
          </p:cNvPr>
          <p:cNvSpPr txBox="1"/>
          <p:nvPr/>
        </p:nvSpPr>
        <p:spPr>
          <a:xfrm>
            <a:off x="208256" y="4690509"/>
            <a:ext cx="5903119" cy="707886"/>
          </a:xfrm>
          <a:prstGeom prst="rect">
            <a:avLst/>
          </a:prstGeom>
          <a:noFill/>
        </p:spPr>
        <p:txBody>
          <a:bodyPr wrap="square">
            <a:spAutoFit/>
          </a:bodyPr>
          <a:lstStyle/>
          <a:p>
            <a:pPr marL="0" lvl="1" algn="just">
              <a:buClr>
                <a:schemeClr val="tx1"/>
              </a:buClr>
            </a:pPr>
            <a:r>
              <a:rPr lang="cs-CZ" altLang="cs-CZ" sz="2000" b="1" dirty="0"/>
              <a:t>Dostředivá síla e</a:t>
            </a:r>
            <a:r>
              <a:rPr lang="cs-CZ" altLang="cs-CZ" sz="2000" dirty="0"/>
              <a:t>xistuje z pohledu pozorovatele v inerciálních vztažných soustavách.</a:t>
            </a:r>
          </a:p>
        </p:txBody>
      </p:sp>
      <p:sp>
        <p:nvSpPr>
          <p:cNvPr id="8" name="TextovéPole 7">
            <a:extLst>
              <a:ext uri="{FF2B5EF4-FFF2-40B4-BE49-F238E27FC236}">
                <a16:creationId xmlns:a16="http://schemas.microsoft.com/office/drawing/2014/main" id="{3398337C-36F6-4362-89CF-F809C1BCD92C}"/>
              </a:ext>
            </a:extLst>
          </p:cNvPr>
          <p:cNvSpPr txBox="1"/>
          <p:nvPr/>
        </p:nvSpPr>
        <p:spPr>
          <a:xfrm>
            <a:off x="239713" y="833546"/>
            <a:ext cx="8770144" cy="1938992"/>
          </a:xfrm>
          <a:prstGeom prst="rect">
            <a:avLst/>
          </a:prstGeom>
          <a:noFill/>
        </p:spPr>
        <p:txBody>
          <a:bodyPr wrap="square">
            <a:spAutoFit/>
          </a:bodyPr>
          <a:lstStyle/>
          <a:p>
            <a:pPr algn="just"/>
            <a:r>
              <a:rPr lang="cs-CZ" sz="2000" b="1" dirty="0"/>
              <a:t>Dostředivá </a:t>
            </a:r>
            <a:r>
              <a:rPr lang="cs-CZ" sz="2000" dirty="0"/>
              <a:t>(centripetální) </a:t>
            </a:r>
            <a:r>
              <a:rPr lang="cs-CZ" sz="2000" b="1" dirty="0"/>
              <a:t>síla</a:t>
            </a:r>
            <a:r>
              <a:rPr lang="cs-CZ" sz="2000" dirty="0"/>
              <a:t> je síla, která má směr do středu křivosti trajektorie tělesa při křivočarém pohybu (při pohybu po kružnici do středu kružnice). Má směr normály k trajektorii v daném místě, je tedy kolmá na vektor rychlosti</a:t>
            </a:r>
            <a:r>
              <a:rPr lang="en-US" sz="2000" dirty="0"/>
              <a:t> (</a:t>
            </a:r>
            <a:r>
              <a:rPr lang="cs-CZ" altLang="cs-CZ" sz="2000" u="sng" dirty="0"/>
              <a:t>má stejný směr jako dostředivé zrychlení </a:t>
            </a:r>
            <a:r>
              <a:rPr lang="cs-CZ" altLang="cs-CZ" sz="2000" b="1" u="sng" dirty="0"/>
              <a:t>a</a:t>
            </a:r>
            <a:r>
              <a:rPr lang="cs-CZ" altLang="cs-CZ" sz="2000" u="sng" baseline="-25000" dirty="0"/>
              <a:t>d</a:t>
            </a:r>
            <a:r>
              <a:rPr lang="en-US" sz="2000" dirty="0"/>
              <a:t>)</a:t>
            </a:r>
            <a:r>
              <a:rPr lang="cs-CZ" sz="2000" dirty="0"/>
              <a:t>. Dostředivá síla způsobuje změnu směru vektoru rychlosti (dostředivé zrychlení), a tím zakřivení trajektorie, velikost vektoru rychlosti však nemění. </a:t>
            </a:r>
            <a:r>
              <a:rPr lang="cs-CZ" altLang="cs-CZ" sz="2000" dirty="0"/>
              <a:t>Pro její velikost platí: </a:t>
            </a:r>
            <a:endParaRPr lang="cs-CZ" sz="2000" dirty="0"/>
          </a:p>
        </p:txBody>
      </p:sp>
    </p:spTree>
    <p:extLst>
      <p:ext uri="{BB962C8B-B14F-4D97-AF65-F5344CB8AC3E}">
        <p14:creationId xmlns:p14="http://schemas.microsoft.com/office/powerpoint/2010/main" val="19232652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2FA1B98-A5F7-4998-8EC8-8E23BC81EA37}"/>
              </a:ext>
            </a:extLst>
          </p:cNvPr>
          <p:cNvSpPr txBox="1"/>
          <p:nvPr/>
        </p:nvSpPr>
        <p:spPr>
          <a:xfrm>
            <a:off x="215757" y="271493"/>
            <a:ext cx="8699643" cy="2554545"/>
          </a:xfrm>
          <a:prstGeom prst="rect">
            <a:avLst/>
          </a:prstGeom>
          <a:noFill/>
        </p:spPr>
        <p:txBody>
          <a:bodyPr wrap="square">
            <a:spAutoFit/>
          </a:bodyPr>
          <a:lstStyle/>
          <a:p>
            <a:pPr algn="just"/>
            <a:r>
              <a:rPr lang="cs-CZ" sz="2000" b="1" i="0" dirty="0">
                <a:solidFill>
                  <a:srgbClr val="333333"/>
                </a:solidFill>
                <a:effectLst/>
              </a:rPr>
              <a:t>Dostředivá síla </a:t>
            </a:r>
            <a:r>
              <a:rPr lang="cs-CZ" sz="2000" b="0" i="0" dirty="0">
                <a:solidFill>
                  <a:srgbClr val="333333"/>
                </a:solidFill>
                <a:effectLst/>
              </a:rPr>
              <a:t>může mít původ v libovolném vzájemném silovém působení dvou těles. Může být realizována např. </a:t>
            </a:r>
            <a:r>
              <a:rPr lang="cs-CZ" sz="2000" b="0" i="0" u="sng" dirty="0">
                <a:solidFill>
                  <a:srgbClr val="333333"/>
                </a:solidFill>
                <a:effectLst/>
              </a:rPr>
              <a:t>tahovou silou, gravitační silou </a:t>
            </a:r>
            <a:r>
              <a:rPr lang="cs-CZ" sz="2000" b="0" i="0" dirty="0">
                <a:solidFill>
                  <a:srgbClr val="333333"/>
                </a:solidFill>
                <a:effectLst/>
              </a:rPr>
              <a:t>(družice při pohybu kolem Země, planety při pohybu kolem Slunce), </a:t>
            </a:r>
            <a:r>
              <a:rPr lang="cs-CZ" sz="2000" b="0" i="0" u="sng" dirty="0">
                <a:solidFill>
                  <a:srgbClr val="333333"/>
                </a:solidFill>
                <a:effectLst/>
              </a:rPr>
              <a:t>magnetickou</a:t>
            </a:r>
            <a:r>
              <a:rPr lang="cs-CZ" sz="2000" b="0" i="0" dirty="0">
                <a:solidFill>
                  <a:srgbClr val="333333"/>
                </a:solidFill>
                <a:effectLst/>
              </a:rPr>
              <a:t> (vychylování elektronů) apod. </a:t>
            </a:r>
          </a:p>
          <a:p>
            <a:pPr algn="just"/>
            <a:r>
              <a:rPr lang="cs-CZ" sz="2000" dirty="0">
                <a:solidFill>
                  <a:srgbClr val="333333"/>
                </a:solidFill>
              </a:rPr>
              <a:t>  Působí-li na hmotný bod při rovnoměrném pohybu po kružnici </a:t>
            </a:r>
            <a:r>
              <a:rPr lang="cs-CZ" sz="2000" u="sng" dirty="0">
                <a:solidFill>
                  <a:srgbClr val="333333"/>
                </a:solidFill>
              </a:rPr>
              <a:t>několik sil, je dostředivá síla jejich výslednice</a:t>
            </a:r>
            <a:r>
              <a:rPr lang="cs-CZ" sz="2000" dirty="0">
                <a:solidFill>
                  <a:srgbClr val="333333"/>
                </a:solidFill>
              </a:rPr>
              <a:t>. Např. </a:t>
            </a:r>
            <a:r>
              <a:rPr lang="cs-CZ" sz="2000" u="sng" dirty="0">
                <a:solidFill>
                  <a:srgbClr val="333333"/>
                </a:solidFill>
              </a:rPr>
              <a:t>dostředivá síla </a:t>
            </a:r>
            <a:r>
              <a:rPr lang="cs-CZ" sz="2000" u="sng" dirty="0" err="1">
                <a:solidFill>
                  <a:srgbClr val="333333"/>
                </a:solidFill>
              </a:rPr>
              <a:t>F</a:t>
            </a:r>
            <a:r>
              <a:rPr lang="cs-CZ" sz="2000" u="sng" baseline="-25000" dirty="0" err="1">
                <a:solidFill>
                  <a:srgbClr val="333333"/>
                </a:solidFill>
              </a:rPr>
              <a:t>d</a:t>
            </a:r>
            <a:r>
              <a:rPr lang="cs-CZ" sz="2000" u="sng" dirty="0">
                <a:solidFill>
                  <a:srgbClr val="333333"/>
                </a:solidFill>
              </a:rPr>
              <a:t> </a:t>
            </a:r>
            <a:r>
              <a:rPr lang="cs-CZ" sz="2000" dirty="0">
                <a:solidFill>
                  <a:srgbClr val="333333"/>
                </a:solidFill>
              </a:rPr>
              <a:t>působící na sedačku řetízkového kolotoče je při otáčení kolotoče </a:t>
            </a:r>
            <a:r>
              <a:rPr lang="cs-CZ" sz="2000" u="sng" dirty="0">
                <a:solidFill>
                  <a:srgbClr val="333333"/>
                </a:solidFill>
              </a:rPr>
              <a:t>výslednicí tíhové síly </a:t>
            </a:r>
            <a:r>
              <a:rPr lang="cs-CZ" sz="2000" u="sng" dirty="0" err="1">
                <a:solidFill>
                  <a:srgbClr val="333333"/>
                </a:solidFill>
              </a:rPr>
              <a:t>F</a:t>
            </a:r>
            <a:r>
              <a:rPr lang="cs-CZ" sz="2000" u="sng" baseline="-25000" dirty="0" err="1">
                <a:solidFill>
                  <a:srgbClr val="333333"/>
                </a:solidFill>
              </a:rPr>
              <a:t>g</a:t>
            </a:r>
            <a:r>
              <a:rPr lang="cs-CZ" sz="2000" u="sng" dirty="0">
                <a:solidFill>
                  <a:srgbClr val="333333"/>
                </a:solidFill>
              </a:rPr>
              <a:t> a tahové síly F</a:t>
            </a:r>
            <a:r>
              <a:rPr lang="cs-CZ" sz="2000" u="sng" baseline="-25000" dirty="0">
                <a:solidFill>
                  <a:srgbClr val="333333"/>
                </a:solidFill>
              </a:rPr>
              <a:t>t</a:t>
            </a:r>
            <a:r>
              <a:rPr lang="cs-CZ" sz="2000" u="sng" dirty="0">
                <a:solidFill>
                  <a:srgbClr val="333333"/>
                </a:solidFill>
              </a:rPr>
              <a:t> řetězu.</a:t>
            </a:r>
          </a:p>
        </p:txBody>
      </p:sp>
      <p:pic>
        <p:nvPicPr>
          <p:cNvPr id="57348" name="Picture 4">
            <a:extLst>
              <a:ext uri="{FF2B5EF4-FFF2-40B4-BE49-F238E27FC236}">
                <a16:creationId xmlns:a16="http://schemas.microsoft.com/office/drawing/2014/main" id="{B6A869DE-A5ED-4915-AC5A-A8B3CCC76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4850" y="4278184"/>
            <a:ext cx="142875" cy="123825"/>
          </a:xfrm>
          <a:prstGeom prst="rect">
            <a:avLst/>
          </a:prstGeom>
          <a:noFill/>
          <a:extLst>
            <a:ext uri="{909E8E84-426E-40DD-AFC4-6F175D3DCCD1}">
              <a14:hiddenFill xmlns:a14="http://schemas.microsoft.com/office/drawing/2010/main">
                <a:solidFill>
                  <a:srgbClr val="FFFFFF"/>
                </a:solidFill>
              </a14:hiddenFill>
            </a:ext>
          </a:extLst>
        </p:spPr>
      </p:pic>
      <p:pic>
        <p:nvPicPr>
          <p:cNvPr id="57352" name="Picture 8" descr="Dostředivá síla - FYZIKA 007">
            <a:extLst>
              <a:ext uri="{FF2B5EF4-FFF2-40B4-BE49-F238E27FC236}">
                <a16:creationId xmlns:a16="http://schemas.microsoft.com/office/drawing/2014/main" id="{ACDAA41C-36BE-4610-AF60-AEE024610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3090545"/>
            <a:ext cx="2428875" cy="3217053"/>
          </a:xfrm>
          <a:prstGeom prst="rect">
            <a:avLst/>
          </a:prstGeom>
          <a:noFill/>
          <a:extLst>
            <a:ext uri="{909E8E84-426E-40DD-AFC4-6F175D3DCCD1}">
              <a14:hiddenFill xmlns:a14="http://schemas.microsoft.com/office/drawing/2010/main">
                <a:solidFill>
                  <a:srgbClr val="FFFFFF"/>
                </a:solidFill>
              </a14:hiddenFill>
            </a:ext>
          </a:extLst>
        </p:spPr>
      </p:pic>
      <p:pic>
        <p:nvPicPr>
          <p:cNvPr id="57354" name="Picture 10" descr="Dostředivá síla :: MEF">
            <a:extLst>
              <a:ext uri="{FF2B5EF4-FFF2-40B4-BE49-F238E27FC236}">
                <a16:creationId xmlns:a16="http://schemas.microsoft.com/office/drawing/2014/main" id="{C3423340-4879-44FF-B24D-EA1337CBC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272" y="3008385"/>
            <a:ext cx="487680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047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A6FC484E-AB46-4220-8537-730141344CB6}"/>
              </a:ext>
            </a:extLst>
          </p:cNvPr>
          <p:cNvPicPr>
            <a:picLocks noChangeAspect="1"/>
          </p:cNvPicPr>
          <p:nvPr/>
        </p:nvPicPr>
        <p:blipFill>
          <a:blip r:embed="rId2"/>
          <a:stretch>
            <a:fillRect/>
          </a:stretch>
        </p:blipFill>
        <p:spPr>
          <a:xfrm>
            <a:off x="4924425" y="4335694"/>
            <a:ext cx="3197253" cy="2373072"/>
          </a:xfrm>
          <a:prstGeom prst="rect">
            <a:avLst/>
          </a:prstGeom>
        </p:spPr>
      </p:pic>
      <p:pic>
        <p:nvPicPr>
          <p:cNvPr id="17" name="Obrázek 16">
            <a:extLst>
              <a:ext uri="{FF2B5EF4-FFF2-40B4-BE49-F238E27FC236}">
                <a16:creationId xmlns:a16="http://schemas.microsoft.com/office/drawing/2014/main" id="{693AC7E3-B764-4B60-9086-45218532BD54}"/>
              </a:ext>
            </a:extLst>
          </p:cNvPr>
          <p:cNvPicPr>
            <a:picLocks noChangeAspect="1"/>
          </p:cNvPicPr>
          <p:nvPr/>
        </p:nvPicPr>
        <p:blipFill>
          <a:blip r:embed="rId3"/>
          <a:stretch>
            <a:fillRect/>
          </a:stretch>
        </p:blipFill>
        <p:spPr>
          <a:xfrm>
            <a:off x="4483432" y="1618592"/>
            <a:ext cx="3931103" cy="2428034"/>
          </a:xfrm>
          <a:prstGeom prst="rect">
            <a:avLst/>
          </a:prstGeom>
        </p:spPr>
      </p:pic>
      <p:pic>
        <p:nvPicPr>
          <p:cNvPr id="4" name="Obrázek 3">
            <a:extLst>
              <a:ext uri="{FF2B5EF4-FFF2-40B4-BE49-F238E27FC236}">
                <a16:creationId xmlns:a16="http://schemas.microsoft.com/office/drawing/2014/main" id="{0F919D27-422D-4CE1-872B-440A387E4209}"/>
              </a:ext>
            </a:extLst>
          </p:cNvPr>
          <p:cNvPicPr>
            <a:picLocks noChangeAspect="1"/>
          </p:cNvPicPr>
          <p:nvPr/>
        </p:nvPicPr>
        <p:blipFill>
          <a:blip r:embed="rId4"/>
          <a:stretch>
            <a:fillRect/>
          </a:stretch>
        </p:blipFill>
        <p:spPr>
          <a:xfrm>
            <a:off x="428625" y="4335694"/>
            <a:ext cx="3502941" cy="2386116"/>
          </a:xfrm>
          <a:prstGeom prst="rect">
            <a:avLst/>
          </a:prstGeom>
        </p:spPr>
      </p:pic>
      <p:pic>
        <p:nvPicPr>
          <p:cNvPr id="6" name="Obrázek 5" descr="Obsah obrázku ohňostroje, tráva&#10;&#10;Popis byl vytvořen automaticky">
            <a:extLst>
              <a:ext uri="{FF2B5EF4-FFF2-40B4-BE49-F238E27FC236}">
                <a16:creationId xmlns:a16="http://schemas.microsoft.com/office/drawing/2014/main" id="{94CA6AF6-BD52-453C-8837-AB6176B875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448" y="1661838"/>
            <a:ext cx="3148234" cy="2384787"/>
          </a:xfrm>
          <a:prstGeom prst="rect">
            <a:avLst/>
          </a:prstGeom>
        </p:spPr>
      </p:pic>
      <p:sp>
        <p:nvSpPr>
          <p:cNvPr id="2" name="TextovéPole 1">
            <a:extLst>
              <a:ext uri="{FF2B5EF4-FFF2-40B4-BE49-F238E27FC236}">
                <a16:creationId xmlns:a16="http://schemas.microsoft.com/office/drawing/2014/main" id="{7A21C29C-7987-4817-A446-CA76B4347D3D}"/>
              </a:ext>
            </a:extLst>
          </p:cNvPr>
          <p:cNvSpPr txBox="1"/>
          <p:nvPr/>
        </p:nvSpPr>
        <p:spPr>
          <a:xfrm>
            <a:off x="339046" y="381778"/>
            <a:ext cx="8568647" cy="1015663"/>
          </a:xfrm>
          <a:prstGeom prst="rect">
            <a:avLst/>
          </a:prstGeom>
          <a:noFill/>
        </p:spPr>
        <p:txBody>
          <a:bodyPr wrap="square">
            <a:spAutoFit/>
          </a:bodyPr>
          <a:lstStyle/>
          <a:p>
            <a:r>
              <a:rPr lang="cs-CZ" sz="2000" b="0" i="0" u="sng" dirty="0">
                <a:solidFill>
                  <a:srgbClr val="333333"/>
                </a:solidFill>
                <a:effectLst/>
              </a:rPr>
              <a:t>Přestane-li dostředivá síla na těleso působit, pohybuje se těleso dále ve směru tečny ke kružnici</a:t>
            </a:r>
            <a:r>
              <a:rPr lang="cs-CZ" sz="2000" b="0" i="0" dirty="0">
                <a:solidFill>
                  <a:srgbClr val="333333"/>
                </a:solidFill>
                <a:effectLst/>
              </a:rPr>
              <a:t>. Proto jiskry, které odlétají od brusného kotouče při broušení kovů, mají směr tečen k brusnému kotouči v těch bodech, z nichž odlétají. </a:t>
            </a:r>
            <a:endParaRPr lang="cs-CZ" sz="2000" dirty="0"/>
          </a:p>
        </p:txBody>
      </p:sp>
    </p:spTree>
    <p:extLst>
      <p:ext uri="{BB962C8B-B14F-4D97-AF65-F5344CB8AC3E}">
        <p14:creationId xmlns:p14="http://schemas.microsoft.com/office/powerpoint/2010/main" val="10247822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Jak zvládnout smyk v autě | Kvalitní výuka">
            <a:extLst>
              <a:ext uri="{FF2B5EF4-FFF2-40B4-BE49-F238E27FC236}">
                <a16:creationId xmlns:a16="http://schemas.microsoft.com/office/drawing/2014/main" id="{94307898-B63E-4A34-89FE-054346C40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37078">
            <a:off x="5899959" y="3038487"/>
            <a:ext cx="1613044" cy="177257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5EC5D58-7DE6-40D8-98DC-85526777BB7C}"/>
              </a:ext>
            </a:extLst>
          </p:cNvPr>
          <p:cNvSpPr txBox="1"/>
          <p:nvPr/>
        </p:nvSpPr>
        <p:spPr>
          <a:xfrm>
            <a:off x="152400" y="4826286"/>
            <a:ext cx="5734691" cy="1938992"/>
          </a:xfrm>
          <a:prstGeom prst="rect">
            <a:avLst/>
          </a:prstGeom>
          <a:noFill/>
        </p:spPr>
        <p:txBody>
          <a:bodyPr wrap="square" rtlCol="0">
            <a:spAutoFit/>
          </a:bodyPr>
          <a:lstStyle/>
          <a:p>
            <a:pPr algn="just"/>
            <a:r>
              <a:rPr lang="cs-CZ" sz="2000" dirty="0"/>
              <a:t>Působení dostředivé síly se uplatňuje také </a:t>
            </a:r>
            <a:r>
              <a:rPr lang="cs-CZ" sz="2000" b="1" dirty="0"/>
              <a:t>při jízdě vozidla v zatáčce</a:t>
            </a:r>
            <a:r>
              <a:rPr lang="cs-CZ" sz="2000" dirty="0"/>
              <a:t>. Dostředivou silou působí povrch vozovky na pneumatiky vozidla. Zanikne-li nedostatečným třením dostředivá síla, dochází ke smyku vozidla, které se pak dále pohybuje ve směru tečny k původní trajektorii vozidla. </a:t>
            </a:r>
          </a:p>
        </p:txBody>
      </p:sp>
      <p:pic>
        <p:nvPicPr>
          <p:cNvPr id="8" name="Picture 12" descr="OSEL.CZ :: - Pravda o odstredivej sile">
            <a:extLst>
              <a:ext uri="{FF2B5EF4-FFF2-40B4-BE49-F238E27FC236}">
                <a16:creationId xmlns:a16="http://schemas.microsoft.com/office/drawing/2014/main" id="{14BDB309-73F3-4ADD-8C59-6857212AA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674" y="166688"/>
            <a:ext cx="2659801" cy="2627883"/>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EAD3572E-B35F-407B-9D0E-387830367B0D}"/>
              </a:ext>
            </a:extLst>
          </p:cNvPr>
          <p:cNvSpPr txBox="1"/>
          <p:nvPr/>
        </p:nvSpPr>
        <p:spPr>
          <a:xfrm>
            <a:off x="152399" y="210681"/>
            <a:ext cx="5734691" cy="2246769"/>
          </a:xfrm>
          <a:prstGeom prst="rect">
            <a:avLst/>
          </a:prstGeom>
          <a:noFill/>
        </p:spPr>
        <p:txBody>
          <a:bodyPr wrap="square" rtlCol="0">
            <a:spAutoFit/>
          </a:bodyPr>
          <a:lstStyle/>
          <a:p>
            <a:pPr algn="just"/>
            <a:r>
              <a:rPr lang="cs-CZ" sz="2000" dirty="0"/>
              <a:t>Roztočením </a:t>
            </a:r>
            <a:r>
              <a:rPr lang="cs-CZ" sz="2000" b="1" dirty="0"/>
              <a:t>kuličky upevněné na niti </a:t>
            </a:r>
            <a:r>
              <a:rPr lang="cs-CZ" sz="2000" dirty="0"/>
              <a:t>je dostředivá síla vyvolána silo</a:t>
            </a:r>
            <a:r>
              <a:rPr lang="en-US" sz="2000" dirty="0"/>
              <a:t>u</a:t>
            </a:r>
            <a:r>
              <a:rPr lang="cs-CZ" sz="2000" dirty="0"/>
              <a:t> ruky. Při rovnoměrném pohybu po kružnici působí ruka na kuličku prostřednictvím napjatého vlákna dostředivou silou. Zanikne-li dostředivá síla např. přetržením vlákna, kulička se od tohoto místa  dále pohybuje ve směru rychlosti </a:t>
            </a:r>
            <a:r>
              <a:rPr lang="cs-CZ" sz="2000" b="1" dirty="0"/>
              <a:t>v</a:t>
            </a:r>
            <a:r>
              <a:rPr lang="cs-CZ" sz="2000" dirty="0"/>
              <a:t>, kterou měla v okamžiku zániku síly.</a:t>
            </a:r>
          </a:p>
        </p:txBody>
      </p:sp>
      <p:pic>
        <p:nvPicPr>
          <p:cNvPr id="61442" name="Picture 2" descr="12.5: Tangential and Normal Components of Acceleration - Mathematics  LibreTexts">
            <a:extLst>
              <a:ext uri="{FF2B5EF4-FFF2-40B4-BE49-F238E27FC236}">
                <a16:creationId xmlns:a16="http://schemas.microsoft.com/office/drawing/2014/main" id="{D5A26B5B-60CA-4279-B4C0-DD2F63AE4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54308">
            <a:off x="6016564" y="4498333"/>
            <a:ext cx="2814019" cy="1966675"/>
          </a:xfrm>
          <a:prstGeom prst="rect">
            <a:avLst/>
          </a:prstGeom>
          <a:noFill/>
          <a:extLst>
            <a:ext uri="{909E8E84-426E-40DD-AFC4-6F175D3DCCD1}">
              <a14:hiddenFill xmlns:a14="http://schemas.microsoft.com/office/drawing/2010/main">
                <a:solidFill>
                  <a:srgbClr val="FFFFFF"/>
                </a:solidFill>
              </a14:hiddenFill>
            </a:ext>
          </a:extLst>
        </p:spPr>
      </p:pic>
      <p:pic>
        <p:nvPicPr>
          <p:cNvPr id="60418" name="Picture 2" descr="vrhy - Atletika">
            <a:extLst>
              <a:ext uri="{FF2B5EF4-FFF2-40B4-BE49-F238E27FC236}">
                <a16:creationId xmlns:a16="http://schemas.microsoft.com/office/drawing/2014/main" id="{D21FC6A7-E707-4517-B235-1ED7CAA33C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739" y="2567889"/>
            <a:ext cx="2244694" cy="172222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72844233-5A0C-4E61-9DC9-79D0875B13B1}"/>
              </a:ext>
            </a:extLst>
          </p:cNvPr>
          <p:cNvSpPr txBox="1"/>
          <p:nvPr/>
        </p:nvSpPr>
        <p:spPr>
          <a:xfrm>
            <a:off x="2630107" y="2895915"/>
            <a:ext cx="1469633" cy="369332"/>
          </a:xfrm>
          <a:prstGeom prst="rect">
            <a:avLst/>
          </a:prstGeom>
          <a:noFill/>
        </p:spPr>
        <p:txBody>
          <a:bodyPr wrap="none" rtlCol="0">
            <a:spAutoFit/>
          </a:bodyPr>
          <a:lstStyle/>
          <a:p>
            <a:r>
              <a:rPr lang="cs-CZ" dirty="0"/>
              <a:t>Hod kladivem</a:t>
            </a:r>
          </a:p>
        </p:txBody>
      </p:sp>
    </p:spTree>
    <p:extLst>
      <p:ext uri="{BB962C8B-B14F-4D97-AF65-F5344CB8AC3E}">
        <p14:creationId xmlns:p14="http://schemas.microsoft.com/office/powerpoint/2010/main" val="2819111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26EA3B-96AC-4A4D-898F-610B41BB79FA}"/>
              </a:ext>
            </a:extLst>
          </p:cNvPr>
          <p:cNvSpPr>
            <a:spLocks noGrp="1"/>
          </p:cNvSpPr>
          <p:nvPr>
            <p:ph type="title"/>
          </p:nvPr>
        </p:nvSpPr>
        <p:spPr>
          <a:xfrm>
            <a:off x="628650" y="222252"/>
            <a:ext cx="7886700" cy="644524"/>
          </a:xfrm>
        </p:spPr>
        <p:txBody>
          <a:bodyPr>
            <a:normAutofit/>
          </a:bodyPr>
          <a:lstStyle/>
          <a:p>
            <a:r>
              <a:rPr lang="cs-CZ" sz="2800" b="1" dirty="0">
                <a:latin typeface="+mn-lt"/>
              </a:rPr>
              <a:t>Neinerciální vztažné soustavy</a:t>
            </a:r>
          </a:p>
        </p:txBody>
      </p:sp>
      <p:sp>
        <p:nvSpPr>
          <p:cNvPr id="3" name="TextovéPole 2">
            <a:extLst>
              <a:ext uri="{FF2B5EF4-FFF2-40B4-BE49-F238E27FC236}">
                <a16:creationId xmlns:a16="http://schemas.microsoft.com/office/drawing/2014/main" id="{7895EBC0-6C7E-4D1B-875C-320A3ADD7793}"/>
              </a:ext>
            </a:extLst>
          </p:cNvPr>
          <p:cNvSpPr txBox="1"/>
          <p:nvPr/>
        </p:nvSpPr>
        <p:spPr>
          <a:xfrm>
            <a:off x="209550" y="1009651"/>
            <a:ext cx="8753475" cy="2693045"/>
          </a:xfrm>
          <a:prstGeom prst="rect">
            <a:avLst/>
          </a:prstGeom>
          <a:noFill/>
        </p:spPr>
        <p:txBody>
          <a:bodyPr wrap="square" rtlCol="0">
            <a:spAutoFit/>
          </a:bodyPr>
          <a:lstStyle/>
          <a:p>
            <a:pPr algn="just"/>
            <a:r>
              <a:rPr lang="cs-CZ" sz="2000" dirty="0"/>
              <a:t>   </a:t>
            </a:r>
            <a:r>
              <a:rPr lang="en-US" sz="2000" b="1" dirty="0" err="1"/>
              <a:t>Neinerci</a:t>
            </a:r>
            <a:r>
              <a:rPr lang="cs-CZ" sz="2000" b="1" dirty="0" err="1"/>
              <a:t>ání</a:t>
            </a:r>
            <a:r>
              <a:rPr lang="cs-CZ" sz="2000" b="1" dirty="0"/>
              <a:t> vztažná soustava </a:t>
            </a:r>
            <a:r>
              <a:rPr lang="cs-CZ" sz="2000" dirty="0"/>
              <a:t>je soustava, která </a:t>
            </a:r>
            <a:r>
              <a:rPr lang="cs-CZ" sz="2000" u="sng" dirty="0"/>
              <a:t>se vzhledem k inerciální vztažné soustavě pohybuje jinak než rovnoměrným přímočarým pohybem</a:t>
            </a:r>
            <a:r>
              <a:rPr lang="cs-CZ" sz="2000" dirty="0"/>
              <a:t>. </a:t>
            </a:r>
            <a:r>
              <a:rPr lang="cs-CZ" sz="2000" u="sng" dirty="0"/>
              <a:t>V neinerciální vztažné soustavě izolované těleso </a:t>
            </a:r>
            <a:r>
              <a:rPr lang="cs-CZ" sz="2000" b="1" u="sng" dirty="0"/>
              <a:t>nezůstává</a:t>
            </a:r>
            <a:r>
              <a:rPr lang="cs-CZ" sz="2000" u="sng" dirty="0"/>
              <a:t> v klidu nebo v rovnoměrném přímočarém pohybu</a:t>
            </a:r>
            <a:r>
              <a:rPr lang="cs-CZ" sz="2000" dirty="0"/>
              <a:t>.</a:t>
            </a:r>
          </a:p>
          <a:p>
            <a:pPr algn="just"/>
            <a:r>
              <a:rPr lang="cs-CZ" sz="2000" dirty="0"/>
              <a:t>   Pozorovatel, nacházející se v neinerciální vztažné soustavě, která se pohybuje se zrychlením </a:t>
            </a:r>
            <a:r>
              <a:rPr lang="cs-CZ" sz="2000" b="1" dirty="0"/>
              <a:t>a</a:t>
            </a:r>
            <a:r>
              <a:rPr lang="cs-CZ" sz="2000" dirty="0"/>
              <a:t>, pozoruje pohyb izolovaného tělesa se zrychlením -</a:t>
            </a:r>
            <a:r>
              <a:rPr lang="cs-CZ" sz="2000" b="1" dirty="0"/>
              <a:t>a</a:t>
            </a:r>
            <a:r>
              <a:rPr lang="cs-CZ" sz="2000" dirty="0"/>
              <a:t>. Tento pohyb vysvětluje existenci  tzv. </a:t>
            </a:r>
            <a:r>
              <a:rPr lang="cs-CZ" sz="2000" b="1" dirty="0"/>
              <a:t>setrvačné síly </a:t>
            </a:r>
            <a:r>
              <a:rPr lang="cs-CZ" sz="2000" dirty="0"/>
              <a:t>působící na těleso o hmotnosti m</a:t>
            </a:r>
            <a:r>
              <a:rPr lang="en-US" sz="2000" dirty="0"/>
              <a:t>:</a:t>
            </a:r>
          </a:p>
          <a:p>
            <a:pPr algn="just"/>
            <a:r>
              <a:rPr lang="cs-CZ" sz="900" dirty="0"/>
              <a:t> </a:t>
            </a:r>
          </a:p>
          <a:p>
            <a:pPr algn="ctr"/>
            <a:r>
              <a:rPr lang="cs-CZ" sz="2000" b="1" dirty="0"/>
              <a:t>F </a:t>
            </a:r>
            <a:r>
              <a:rPr lang="cs-CZ" sz="2000" dirty="0"/>
              <a:t>= </a:t>
            </a:r>
            <a:r>
              <a:rPr lang="cs-CZ" sz="2000" dirty="0" err="1"/>
              <a:t>m.</a:t>
            </a:r>
            <a:r>
              <a:rPr lang="cs-CZ" sz="2000" b="1" dirty="0" err="1"/>
              <a:t>a</a:t>
            </a:r>
            <a:r>
              <a:rPr lang="cs-CZ" sz="2000" dirty="0"/>
              <a:t>. </a:t>
            </a:r>
          </a:p>
        </p:txBody>
      </p:sp>
      <p:sp>
        <p:nvSpPr>
          <p:cNvPr id="9" name="TextovéPole 8">
            <a:extLst>
              <a:ext uri="{FF2B5EF4-FFF2-40B4-BE49-F238E27FC236}">
                <a16:creationId xmlns:a16="http://schemas.microsoft.com/office/drawing/2014/main" id="{A9E51F6D-45B0-46C2-AC03-74BE27CB0CD1}"/>
              </a:ext>
            </a:extLst>
          </p:cNvPr>
          <p:cNvSpPr txBox="1"/>
          <p:nvPr/>
        </p:nvSpPr>
        <p:spPr>
          <a:xfrm>
            <a:off x="209550" y="3707071"/>
            <a:ext cx="8753475" cy="2985433"/>
          </a:xfrm>
          <a:prstGeom prst="rect">
            <a:avLst/>
          </a:prstGeom>
          <a:noFill/>
        </p:spPr>
        <p:txBody>
          <a:bodyPr wrap="square">
            <a:spAutoFit/>
          </a:bodyPr>
          <a:lstStyle/>
          <a:p>
            <a:pPr algn="just"/>
            <a:r>
              <a:rPr lang="cs-CZ" sz="2000" dirty="0"/>
              <a:t>   </a:t>
            </a:r>
            <a:r>
              <a:rPr lang="cs-CZ" sz="2000" b="0" i="0" u="none" strike="noStrike" dirty="0">
                <a:effectLst/>
              </a:rPr>
              <a:t>Zrychlení, které udílí setrvačná síla tělesům, je pro všechna tělesa stejně velké (nezávisí na jejich hmotnosti). </a:t>
            </a:r>
          </a:p>
          <a:p>
            <a:pPr algn="just"/>
            <a:endParaRPr lang="cs-CZ" sz="800" dirty="0"/>
          </a:p>
          <a:p>
            <a:pPr algn="just"/>
            <a:r>
              <a:rPr lang="cs-CZ" sz="2000" dirty="0"/>
              <a:t>   Setrvačná síla je „</a:t>
            </a:r>
            <a:r>
              <a:rPr lang="cs-CZ" sz="2000" u="sng" dirty="0"/>
              <a:t>zdánlivá“ (nepravá) síla</a:t>
            </a:r>
            <a:r>
              <a:rPr lang="cs-CZ" sz="2000" dirty="0"/>
              <a:t> </a:t>
            </a:r>
            <a:r>
              <a:rPr lang="cs-CZ" sz="2000" u="sng" dirty="0"/>
              <a:t>způsobující změnu pohybového stavu </a:t>
            </a:r>
            <a:r>
              <a:rPr lang="cs-CZ" sz="2000" dirty="0"/>
              <a:t>(změnu rychlosti) těles </a:t>
            </a:r>
            <a:r>
              <a:rPr lang="cs-CZ" sz="2000" u="sng" dirty="0"/>
              <a:t>v neinerciálních vztažných soustavách</a:t>
            </a:r>
            <a:r>
              <a:rPr lang="cs-CZ" sz="2000" dirty="0"/>
              <a:t>. Přitom je to síla, která v této soustavě nemá svůj původ, pouze účinek. </a:t>
            </a:r>
            <a:r>
              <a:rPr lang="cs-CZ" sz="2000" b="0" i="0" dirty="0">
                <a:solidFill>
                  <a:srgbClr val="202122"/>
                </a:solidFill>
                <a:effectLst/>
              </a:rPr>
              <a:t>Setrvačná síla se označuje jako </a:t>
            </a:r>
            <a:r>
              <a:rPr lang="cs-CZ" sz="2000" dirty="0"/>
              <a:t>„zdánlivá“ (nepravá)</a:t>
            </a:r>
            <a:r>
              <a:rPr lang="cs-CZ" sz="2000" b="0" i="0" dirty="0">
                <a:solidFill>
                  <a:srgbClr val="202122"/>
                </a:solidFill>
                <a:effectLst/>
              </a:rPr>
              <a:t>, protože </a:t>
            </a:r>
            <a:r>
              <a:rPr lang="cs-CZ" sz="2000" b="0" i="0" u="sng" dirty="0">
                <a:solidFill>
                  <a:srgbClr val="202122"/>
                </a:solidFill>
                <a:effectLst/>
              </a:rPr>
              <a:t>se ve skutečnosti nejedná o sílu, mající původ ve vzájemném působení (interakci) těles</a:t>
            </a:r>
            <a:r>
              <a:rPr lang="cs-CZ" sz="2000" b="0" i="0" dirty="0">
                <a:solidFill>
                  <a:srgbClr val="202122"/>
                </a:solidFill>
                <a:effectLst/>
              </a:rPr>
              <a:t>. Newtonovy pohybové zákony platí jen pro inerciální vztažné soustavy (z definice) a proto pokud je chceme použít k výpočtu v soustavě neinerciální, musíme je upravit, a to právě přidáním setrvačné síly.</a:t>
            </a:r>
            <a:endParaRPr lang="cs-CZ" sz="2000" dirty="0"/>
          </a:p>
        </p:txBody>
      </p:sp>
    </p:spTree>
    <p:extLst>
      <p:ext uri="{BB962C8B-B14F-4D97-AF65-F5344CB8AC3E}">
        <p14:creationId xmlns:p14="http://schemas.microsoft.com/office/powerpoint/2010/main" val="22186008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61863BE4-A685-4449-81B0-7B62B93CF940}"/>
              </a:ext>
            </a:extLst>
          </p:cNvPr>
          <p:cNvSpPr txBox="1"/>
          <p:nvPr/>
        </p:nvSpPr>
        <p:spPr>
          <a:xfrm>
            <a:off x="276225" y="243959"/>
            <a:ext cx="4572000" cy="461665"/>
          </a:xfrm>
          <a:prstGeom prst="rect">
            <a:avLst/>
          </a:prstGeom>
          <a:noFill/>
        </p:spPr>
        <p:txBody>
          <a:bodyPr wrap="square">
            <a:spAutoFit/>
          </a:bodyPr>
          <a:lstStyle/>
          <a:p>
            <a:r>
              <a:rPr lang="cs-CZ" sz="2400" b="1" i="0" dirty="0" err="1">
                <a:solidFill>
                  <a:srgbClr val="202122"/>
                </a:solidFill>
                <a:effectLst/>
              </a:rPr>
              <a:t>d'Alembertův</a:t>
            </a:r>
            <a:r>
              <a:rPr lang="cs-CZ" sz="2400" b="1" i="0" dirty="0">
                <a:solidFill>
                  <a:srgbClr val="202122"/>
                </a:solidFill>
                <a:effectLst/>
              </a:rPr>
              <a:t> princip</a:t>
            </a:r>
            <a:r>
              <a:rPr lang="cs-CZ" sz="2400" b="0" i="0" dirty="0">
                <a:solidFill>
                  <a:srgbClr val="202122"/>
                </a:solidFill>
                <a:effectLst/>
              </a:rPr>
              <a:t> </a:t>
            </a:r>
            <a:endParaRPr lang="cs-CZ" sz="2400" dirty="0"/>
          </a:p>
        </p:txBody>
      </p:sp>
      <p:sp>
        <p:nvSpPr>
          <p:cNvPr id="11" name="TextovéPole 10">
            <a:extLst>
              <a:ext uri="{FF2B5EF4-FFF2-40B4-BE49-F238E27FC236}">
                <a16:creationId xmlns:a16="http://schemas.microsoft.com/office/drawing/2014/main" id="{DFC72DC6-A13C-462D-AFB5-72219D01BE9F}"/>
              </a:ext>
            </a:extLst>
          </p:cNvPr>
          <p:cNvSpPr txBox="1"/>
          <p:nvPr/>
        </p:nvSpPr>
        <p:spPr>
          <a:xfrm>
            <a:off x="190500" y="705624"/>
            <a:ext cx="8762999" cy="2185214"/>
          </a:xfrm>
          <a:prstGeom prst="rect">
            <a:avLst/>
          </a:prstGeom>
          <a:noFill/>
        </p:spPr>
        <p:txBody>
          <a:bodyPr wrap="square">
            <a:spAutoFit/>
          </a:bodyPr>
          <a:lstStyle/>
          <a:p>
            <a:pPr algn="just"/>
            <a:r>
              <a:rPr lang="cs-CZ" sz="2000" b="0" i="0" dirty="0">
                <a:solidFill>
                  <a:srgbClr val="292B2C"/>
                </a:solidFill>
                <a:effectLst/>
              </a:rPr>
              <a:t>Součet aktivních (vnějších) sil (</a:t>
            </a:r>
            <a:r>
              <a:rPr lang="cs-CZ" sz="2000" b="1" i="0" dirty="0">
                <a:solidFill>
                  <a:srgbClr val="292B2C"/>
                </a:solidFill>
                <a:effectLst/>
              </a:rPr>
              <a:t>F</a:t>
            </a:r>
            <a:r>
              <a:rPr lang="cs-CZ" sz="2000" b="0" i="0" baseline="-25000" dirty="0">
                <a:solidFill>
                  <a:srgbClr val="292B2C"/>
                </a:solidFill>
                <a:effectLst/>
              </a:rPr>
              <a:t>akt</a:t>
            </a:r>
            <a:r>
              <a:rPr lang="cs-CZ" sz="2000" b="0" i="0" dirty="0">
                <a:solidFill>
                  <a:srgbClr val="292B2C"/>
                </a:solidFill>
                <a:effectLst/>
              </a:rPr>
              <a:t>) a setrvačných sil (</a:t>
            </a:r>
            <a:r>
              <a:rPr lang="cs-CZ" sz="2000" b="1" i="0" dirty="0" err="1">
                <a:solidFill>
                  <a:srgbClr val="292B2C"/>
                </a:solidFill>
                <a:effectLst/>
              </a:rPr>
              <a:t>F</a:t>
            </a:r>
            <a:r>
              <a:rPr lang="cs-CZ" sz="2000" b="0" i="0" baseline="-25000" dirty="0" err="1">
                <a:solidFill>
                  <a:srgbClr val="292B2C"/>
                </a:solidFill>
                <a:effectLst/>
              </a:rPr>
              <a:t>s</a:t>
            </a:r>
            <a:r>
              <a:rPr lang="cs-CZ" sz="2000" b="0" i="0" dirty="0">
                <a:solidFill>
                  <a:srgbClr val="292B2C"/>
                </a:solidFill>
                <a:effectLst/>
              </a:rPr>
              <a:t>) působících na těleso v neinerciálních soustavách je nulový (= aktivní síly jsou ve vzájemné rovnováze se setrvačnými silami):</a:t>
            </a:r>
          </a:p>
          <a:p>
            <a:pPr algn="ctr"/>
            <a:r>
              <a:rPr lang="cs-CZ" sz="2000" b="1" i="0" dirty="0">
                <a:solidFill>
                  <a:srgbClr val="292B2C"/>
                </a:solidFill>
                <a:effectLst/>
              </a:rPr>
              <a:t>F</a:t>
            </a:r>
            <a:r>
              <a:rPr lang="cs-CZ" sz="2000" b="0" i="0" baseline="-25000" dirty="0">
                <a:solidFill>
                  <a:srgbClr val="292B2C"/>
                </a:solidFill>
                <a:effectLst/>
              </a:rPr>
              <a:t>akt</a:t>
            </a:r>
            <a:r>
              <a:rPr lang="cs-CZ" sz="2000" b="0" i="0" dirty="0">
                <a:solidFill>
                  <a:srgbClr val="292B2C"/>
                </a:solidFill>
                <a:effectLst/>
              </a:rPr>
              <a:t> + </a:t>
            </a:r>
            <a:r>
              <a:rPr lang="cs-CZ" sz="2000" b="1" i="0" dirty="0" err="1">
                <a:solidFill>
                  <a:srgbClr val="292B2C"/>
                </a:solidFill>
                <a:effectLst/>
              </a:rPr>
              <a:t>F</a:t>
            </a:r>
            <a:r>
              <a:rPr lang="cs-CZ" sz="2000" b="0" i="0" baseline="-25000" dirty="0" err="1">
                <a:solidFill>
                  <a:srgbClr val="292B2C"/>
                </a:solidFill>
                <a:effectLst/>
              </a:rPr>
              <a:t>s</a:t>
            </a:r>
            <a:r>
              <a:rPr lang="cs-CZ" sz="2000" b="0" i="0" dirty="0">
                <a:solidFill>
                  <a:srgbClr val="292B2C"/>
                </a:solidFill>
                <a:effectLst/>
              </a:rPr>
              <a:t> = 0</a:t>
            </a:r>
          </a:p>
          <a:p>
            <a:pPr algn="ctr"/>
            <a:r>
              <a:rPr lang="cs-CZ" sz="2000" b="1" i="0" dirty="0">
                <a:solidFill>
                  <a:srgbClr val="292B2C"/>
                </a:solidFill>
                <a:effectLst/>
              </a:rPr>
              <a:t>F</a:t>
            </a:r>
            <a:r>
              <a:rPr lang="cs-CZ" sz="2000" b="0" i="0" baseline="-25000" dirty="0">
                <a:solidFill>
                  <a:srgbClr val="292B2C"/>
                </a:solidFill>
                <a:effectLst/>
              </a:rPr>
              <a:t>akt</a:t>
            </a:r>
            <a:r>
              <a:rPr lang="cs-CZ" sz="2000" b="0" i="0" dirty="0">
                <a:solidFill>
                  <a:srgbClr val="292B2C"/>
                </a:solidFill>
                <a:effectLst/>
              </a:rPr>
              <a:t> = - </a:t>
            </a:r>
            <a:r>
              <a:rPr lang="cs-CZ" sz="2000" b="1" i="0" dirty="0" err="1">
                <a:solidFill>
                  <a:srgbClr val="292B2C"/>
                </a:solidFill>
                <a:effectLst/>
              </a:rPr>
              <a:t>F</a:t>
            </a:r>
            <a:r>
              <a:rPr lang="cs-CZ" sz="2000" b="0" i="0" baseline="-25000" dirty="0" err="1">
                <a:solidFill>
                  <a:srgbClr val="292B2C"/>
                </a:solidFill>
                <a:effectLst/>
              </a:rPr>
              <a:t>s</a:t>
            </a:r>
            <a:endParaRPr lang="cs-CZ" sz="2000" b="0" i="0" dirty="0">
              <a:solidFill>
                <a:srgbClr val="292B2C"/>
              </a:solidFill>
              <a:effectLst/>
            </a:endParaRPr>
          </a:p>
          <a:p>
            <a:pPr algn="ctr"/>
            <a:endParaRPr lang="cs-CZ" sz="800" b="0" i="0" dirty="0">
              <a:solidFill>
                <a:srgbClr val="292B2C"/>
              </a:solidFill>
              <a:effectLst/>
            </a:endParaRPr>
          </a:p>
          <a:p>
            <a:pPr algn="just"/>
            <a:endParaRPr lang="cs-CZ" sz="800" b="0" i="0" dirty="0">
              <a:solidFill>
                <a:srgbClr val="292B2C"/>
              </a:solidFill>
              <a:effectLst/>
            </a:endParaRPr>
          </a:p>
          <a:p>
            <a:pPr algn="just"/>
            <a:r>
              <a:rPr lang="cs-CZ" sz="2000" b="0" i="0" dirty="0">
                <a:solidFill>
                  <a:srgbClr val="292B2C"/>
                </a:solidFill>
                <a:effectLst/>
              </a:rPr>
              <a:t>To umožňuje převést dynamický problém na řešení statické rovnováhy.</a:t>
            </a:r>
            <a:endParaRPr lang="cs-CZ" sz="2000" dirty="0"/>
          </a:p>
        </p:txBody>
      </p:sp>
      <p:pic>
        <p:nvPicPr>
          <p:cNvPr id="3" name="Obrázek 2">
            <a:extLst>
              <a:ext uri="{FF2B5EF4-FFF2-40B4-BE49-F238E27FC236}">
                <a16:creationId xmlns:a16="http://schemas.microsoft.com/office/drawing/2014/main" id="{565033A7-3CE1-4474-B42B-BD8FC67C08BB}"/>
              </a:ext>
            </a:extLst>
          </p:cNvPr>
          <p:cNvPicPr>
            <a:picLocks noChangeAspect="1"/>
          </p:cNvPicPr>
          <p:nvPr/>
        </p:nvPicPr>
        <p:blipFill>
          <a:blip r:embed="rId2"/>
          <a:stretch>
            <a:fillRect/>
          </a:stretch>
        </p:blipFill>
        <p:spPr>
          <a:xfrm>
            <a:off x="2163652" y="3051091"/>
            <a:ext cx="4816694" cy="3446867"/>
          </a:xfrm>
          <a:prstGeom prst="rect">
            <a:avLst/>
          </a:prstGeom>
        </p:spPr>
      </p:pic>
    </p:spTree>
    <p:extLst>
      <p:ext uri="{BB962C8B-B14F-4D97-AF65-F5344CB8AC3E}">
        <p14:creationId xmlns:p14="http://schemas.microsoft.com/office/powerpoint/2010/main" val="2284031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C1B9222E-C96E-4AF4-82BF-D78ADF9FDD9B}"/>
              </a:ext>
            </a:extLst>
          </p:cNvPr>
          <p:cNvSpPr>
            <a:spLocks noGrp="1" noChangeArrowheads="1"/>
          </p:cNvSpPr>
          <p:nvPr>
            <p:ph type="body" idx="1"/>
          </p:nvPr>
        </p:nvSpPr>
        <p:spPr>
          <a:xfrm>
            <a:off x="225025" y="91975"/>
            <a:ext cx="8669338" cy="3102659"/>
          </a:xfrm>
        </p:spPr>
        <p:txBody>
          <a:bodyPr>
            <a:noAutofit/>
          </a:bodyPr>
          <a:lstStyle/>
          <a:p>
            <a:pPr marL="0" indent="0" algn="just">
              <a:lnSpc>
                <a:spcPct val="90000"/>
              </a:lnSpc>
              <a:buNone/>
            </a:pPr>
            <a:r>
              <a:rPr lang="cs-CZ" altLang="cs-CZ" sz="2000" b="1" dirty="0"/>
              <a:t>Síla</a:t>
            </a:r>
            <a:r>
              <a:rPr lang="cs-CZ" altLang="cs-CZ" sz="2000" dirty="0"/>
              <a:t> se vždy projevuje při vzájemném působení těles.</a:t>
            </a:r>
          </a:p>
          <a:p>
            <a:pPr lvl="1" algn="just">
              <a:lnSpc>
                <a:spcPct val="90000"/>
              </a:lnSpc>
            </a:pPr>
            <a:r>
              <a:rPr lang="cs-CZ" altLang="cs-CZ" sz="2000" b="1" i="1" dirty="0">
                <a:solidFill>
                  <a:schemeClr val="tx1"/>
                </a:solidFill>
              </a:rPr>
              <a:t>při přímém styku </a:t>
            </a:r>
            <a:r>
              <a:rPr lang="cs-CZ" altLang="cs-CZ" sz="2000" dirty="0">
                <a:solidFill>
                  <a:schemeClr val="tx1"/>
                </a:solidFill>
              </a:rPr>
              <a:t>- tělesa se navzájem dotýkají </a:t>
            </a:r>
          </a:p>
          <a:p>
            <a:pPr lvl="1" algn="just">
              <a:lnSpc>
                <a:spcPct val="90000"/>
              </a:lnSpc>
            </a:pPr>
            <a:r>
              <a:rPr lang="cs-CZ" altLang="cs-CZ" sz="2000" b="1" i="1" dirty="0">
                <a:solidFill>
                  <a:schemeClr val="tx1"/>
                </a:solidFill>
              </a:rPr>
              <a:t>prostřednictvím silového pole </a:t>
            </a:r>
            <a:r>
              <a:rPr lang="cs-CZ" altLang="cs-CZ" sz="2000" dirty="0">
                <a:solidFill>
                  <a:schemeClr val="tx1"/>
                </a:solidFill>
              </a:rPr>
              <a:t>- tělesa nejsou ve vzájemné dotyku; síla působí prostřednictvím pole (gravitační, magnetické, elektrické, elektromagnetické, ...) </a:t>
            </a:r>
            <a:endParaRPr lang="cs-CZ" altLang="cs-CZ" sz="800" dirty="0">
              <a:solidFill>
                <a:schemeClr val="tx1"/>
              </a:solidFill>
            </a:endParaRPr>
          </a:p>
          <a:p>
            <a:pPr marL="0" indent="0" algn="just">
              <a:lnSpc>
                <a:spcPct val="90000"/>
              </a:lnSpc>
              <a:buNone/>
            </a:pPr>
            <a:r>
              <a:rPr lang="cs-CZ" altLang="cs-CZ" sz="2000" b="1" dirty="0"/>
              <a:t>Síla</a:t>
            </a:r>
            <a:r>
              <a:rPr lang="cs-CZ" altLang="cs-CZ" sz="2000" dirty="0"/>
              <a:t> může mít na těleso různý účinek: </a:t>
            </a:r>
          </a:p>
          <a:p>
            <a:pPr lvl="1" algn="just">
              <a:lnSpc>
                <a:spcPct val="90000"/>
              </a:lnSpc>
            </a:pPr>
            <a:r>
              <a:rPr lang="cs-CZ" altLang="cs-CZ" sz="2000" b="1" i="1" dirty="0">
                <a:solidFill>
                  <a:schemeClr val="tx1"/>
                </a:solidFill>
              </a:rPr>
              <a:t>deformační</a:t>
            </a:r>
            <a:r>
              <a:rPr lang="cs-CZ" altLang="cs-CZ" sz="2000" dirty="0">
                <a:solidFill>
                  <a:schemeClr val="tx1"/>
                </a:solidFill>
              </a:rPr>
              <a:t> (statický) - síla má za následek deformaci </a:t>
            </a:r>
          </a:p>
          <a:p>
            <a:pPr marL="457200" lvl="1" indent="0" algn="just">
              <a:lnSpc>
                <a:spcPct val="90000"/>
              </a:lnSpc>
              <a:buNone/>
            </a:pPr>
            <a:r>
              <a:rPr lang="cs-CZ" altLang="cs-CZ" sz="2000" dirty="0">
                <a:solidFill>
                  <a:schemeClr val="tx1"/>
                </a:solidFill>
              </a:rPr>
              <a:t>tělesa </a:t>
            </a:r>
          </a:p>
          <a:p>
            <a:pPr lvl="1" algn="just">
              <a:lnSpc>
                <a:spcPct val="90000"/>
              </a:lnSpc>
            </a:pPr>
            <a:r>
              <a:rPr lang="cs-CZ" altLang="cs-CZ" sz="2000" b="1" i="1" dirty="0">
                <a:solidFill>
                  <a:schemeClr val="tx1"/>
                </a:solidFill>
              </a:rPr>
              <a:t>pohybový</a:t>
            </a:r>
            <a:r>
              <a:rPr lang="cs-CZ" altLang="cs-CZ" sz="2000" dirty="0">
                <a:solidFill>
                  <a:schemeClr val="tx1"/>
                </a:solidFill>
              </a:rPr>
              <a:t> (dynamický) - síla má za následek změnu</a:t>
            </a:r>
          </a:p>
          <a:p>
            <a:pPr marL="457200" lvl="1" indent="0" algn="just">
              <a:lnSpc>
                <a:spcPct val="90000"/>
              </a:lnSpc>
              <a:buNone/>
            </a:pPr>
            <a:r>
              <a:rPr lang="cs-CZ" altLang="cs-CZ" sz="2000" dirty="0">
                <a:solidFill>
                  <a:schemeClr val="tx1"/>
                </a:solidFill>
              </a:rPr>
              <a:t> pohybového stavu tělesa </a:t>
            </a:r>
            <a:r>
              <a:rPr lang="cs-CZ" altLang="cs-CZ" sz="2000" dirty="0"/>
              <a:t>(posuvný nebo otáčivý pohyb)</a:t>
            </a:r>
          </a:p>
          <a:p>
            <a:pPr lvl="1" algn="just">
              <a:lnSpc>
                <a:spcPct val="90000"/>
              </a:lnSpc>
            </a:pPr>
            <a:endParaRPr lang="cs-CZ" altLang="cs-CZ" sz="2000" dirty="0"/>
          </a:p>
        </p:txBody>
      </p:sp>
      <p:sp>
        <p:nvSpPr>
          <p:cNvPr id="2" name="TextovéPole 1">
            <a:extLst>
              <a:ext uri="{FF2B5EF4-FFF2-40B4-BE49-F238E27FC236}">
                <a16:creationId xmlns:a16="http://schemas.microsoft.com/office/drawing/2014/main" id="{D133F310-E7F6-4BE1-9B79-8216437EB93B}"/>
              </a:ext>
            </a:extLst>
          </p:cNvPr>
          <p:cNvSpPr txBox="1"/>
          <p:nvPr/>
        </p:nvSpPr>
        <p:spPr>
          <a:xfrm>
            <a:off x="143670" y="3472816"/>
            <a:ext cx="6438105" cy="3293209"/>
          </a:xfrm>
          <a:prstGeom prst="rect">
            <a:avLst/>
          </a:prstGeom>
          <a:noFill/>
        </p:spPr>
        <p:txBody>
          <a:bodyPr wrap="square">
            <a:spAutoFit/>
          </a:bodyPr>
          <a:lstStyle/>
          <a:p>
            <a:r>
              <a:rPr lang="cs-CZ" sz="2000" b="1" dirty="0"/>
              <a:t>Posuvné účinky síly</a:t>
            </a:r>
            <a:r>
              <a:rPr lang="cs-CZ" sz="2000" dirty="0"/>
              <a:t>:</a:t>
            </a:r>
          </a:p>
          <a:p>
            <a:r>
              <a:rPr lang="cs-CZ" sz="2000" dirty="0"/>
              <a:t>	uvedení do pohybu</a:t>
            </a:r>
          </a:p>
          <a:p>
            <a:r>
              <a:rPr lang="cs-CZ" sz="2000" dirty="0"/>
              <a:t>	urychlení</a:t>
            </a:r>
          </a:p>
          <a:p>
            <a:r>
              <a:rPr lang="cs-CZ" sz="2000" dirty="0"/>
              <a:t>	zpomalení</a:t>
            </a:r>
          </a:p>
          <a:p>
            <a:r>
              <a:rPr lang="cs-CZ" sz="2000" dirty="0"/>
              <a:t>	zastavení</a:t>
            </a:r>
          </a:p>
          <a:p>
            <a:r>
              <a:rPr lang="cs-CZ" sz="2000" dirty="0"/>
              <a:t>	změna směru</a:t>
            </a:r>
          </a:p>
          <a:p>
            <a:endParaRPr lang="cs-CZ" sz="800" dirty="0">
              <a:highlight>
                <a:srgbClr val="FFFF00"/>
              </a:highlight>
            </a:endParaRPr>
          </a:p>
          <a:p>
            <a:r>
              <a:rPr lang="cs-CZ" sz="2000" dirty="0"/>
              <a:t>Ve všech uvedených případech </a:t>
            </a:r>
            <a:r>
              <a:rPr lang="cs-CZ" sz="2000" u="sng" dirty="0"/>
              <a:t>se mění velikost nebo směr </a:t>
            </a:r>
          </a:p>
          <a:p>
            <a:r>
              <a:rPr lang="cs-CZ" sz="2000" u="sng" dirty="0"/>
              <a:t>rychlosti </a:t>
            </a:r>
            <a:r>
              <a:rPr lang="cs-CZ" sz="2000" dirty="0"/>
              <a:t>– tato změna závisí:</a:t>
            </a:r>
          </a:p>
          <a:p>
            <a:r>
              <a:rPr lang="cs-CZ" sz="2000" dirty="0"/>
              <a:t>	na velikosti působící síly</a:t>
            </a:r>
          </a:p>
          <a:p>
            <a:r>
              <a:rPr lang="cs-CZ" sz="2000" dirty="0"/>
              <a:t>	na hmotnosti tělesa</a:t>
            </a:r>
          </a:p>
        </p:txBody>
      </p:sp>
      <p:pic>
        <p:nvPicPr>
          <p:cNvPr id="63490" name="Picture 2" descr="Snímek 1">
            <a:extLst>
              <a:ext uri="{FF2B5EF4-FFF2-40B4-BE49-F238E27FC236}">
                <a16:creationId xmlns:a16="http://schemas.microsoft.com/office/drawing/2014/main" id="{065B0EC8-80AA-4BBC-84CA-C2AE3BCD1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1076" y="1643305"/>
            <a:ext cx="2247899" cy="505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8474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a:extLst>
              <a:ext uri="{FF2B5EF4-FFF2-40B4-BE49-F238E27FC236}">
                <a16:creationId xmlns:a16="http://schemas.microsoft.com/office/drawing/2014/main" id="{FF9E1D61-D35F-4365-B52F-3F4D11472C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008" y="648073"/>
            <a:ext cx="6923189" cy="602499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B196668A-77FF-4F85-975B-448034380EF6}"/>
              </a:ext>
            </a:extLst>
          </p:cNvPr>
          <p:cNvSpPr txBox="1"/>
          <p:nvPr/>
        </p:nvSpPr>
        <p:spPr>
          <a:xfrm>
            <a:off x="3698696" y="184935"/>
            <a:ext cx="1937646" cy="461665"/>
          </a:xfrm>
          <a:prstGeom prst="rect">
            <a:avLst/>
          </a:prstGeom>
          <a:noFill/>
        </p:spPr>
        <p:txBody>
          <a:bodyPr wrap="none" rtlCol="0">
            <a:spAutoFit/>
          </a:bodyPr>
          <a:lstStyle/>
          <a:p>
            <a:r>
              <a:rPr lang="cs-CZ" sz="2400" b="1" dirty="0"/>
              <a:t>Setrvačná síla</a:t>
            </a:r>
          </a:p>
        </p:txBody>
      </p:sp>
    </p:spTree>
    <p:extLst>
      <p:ext uri="{BB962C8B-B14F-4D97-AF65-F5344CB8AC3E}">
        <p14:creationId xmlns:p14="http://schemas.microsoft.com/office/powerpoint/2010/main" val="5571659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EF2333B-8CA0-4666-82BE-078C8A9ED294}"/>
              </a:ext>
            </a:extLst>
          </p:cNvPr>
          <p:cNvPicPr>
            <a:picLocks noChangeAspect="1"/>
          </p:cNvPicPr>
          <p:nvPr/>
        </p:nvPicPr>
        <p:blipFill>
          <a:blip r:embed="rId2"/>
          <a:stretch>
            <a:fillRect/>
          </a:stretch>
        </p:blipFill>
        <p:spPr>
          <a:xfrm>
            <a:off x="4569889" y="2503975"/>
            <a:ext cx="4214603" cy="4061181"/>
          </a:xfrm>
          <a:prstGeom prst="rect">
            <a:avLst/>
          </a:prstGeom>
        </p:spPr>
      </p:pic>
      <p:sp>
        <p:nvSpPr>
          <p:cNvPr id="5" name="TextovéPole 4">
            <a:extLst>
              <a:ext uri="{FF2B5EF4-FFF2-40B4-BE49-F238E27FC236}">
                <a16:creationId xmlns:a16="http://schemas.microsoft.com/office/drawing/2014/main" id="{7CDEBD7D-0C55-4A51-9400-CD8F9C592AA4}"/>
              </a:ext>
            </a:extLst>
          </p:cNvPr>
          <p:cNvSpPr txBox="1"/>
          <p:nvPr/>
        </p:nvSpPr>
        <p:spPr>
          <a:xfrm>
            <a:off x="4679658" y="2788397"/>
            <a:ext cx="1696747" cy="369332"/>
          </a:xfrm>
          <a:prstGeom prst="rect">
            <a:avLst/>
          </a:prstGeom>
          <a:noFill/>
        </p:spPr>
        <p:txBody>
          <a:bodyPr wrap="none" rtlCol="0">
            <a:spAutoFit/>
          </a:bodyPr>
          <a:lstStyle/>
          <a:p>
            <a:r>
              <a:rPr lang="cs-CZ" dirty="0"/>
              <a:t>a) tramvaj brzdí</a:t>
            </a:r>
          </a:p>
        </p:txBody>
      </p:sp>
      <p:sp>
        <p:nvSpPr>
          <p:cNvPr id="6" name="Obdélník 5">
            <a:extLst>
              <a:ext uri="{FF2B5EF4-FFF2-40B4-BE49-F238E27FC236}">
                <a16:creationId xmlns:a16="http://schemas.microsoft.com/office/drawing/2014/main" id="{77C89B34-E52F-4AD0-88A7-1A4DD9FBDA8D}"/>
              </a:ext>
            </a:extLst>
          </p:cNvPr>
          <p:cNvSpPr/>
          <p:nvPr/>
        </p:nvSpPr>
        <p:spPr>
          <a:xfrm>
            <a:off x="4679658" y="4809537"/>
            <a:ext cx="2105192" cy="369332"/>
          </a:xfrm>
          <a:prstGeom prst="rect">
            <a:avLst/>
          </a:prstGeom>
        </p:spPr>
        <p:txBody>
          <a:bodyPr wrap="none">
            <a:spAutoFit/>
          </a:bodyPr>
          <a:lstStyle/>
          <a:p>
            <a:r>
              <a:rPr lang="cs-CZ" dirty="0"/>
              <a:t>b) tramvaj se rozjíždí</a:t>
            </a:r>
          </a:p>
        </p:txBody>
      </p:sp>
      <p:sp>
        <p:nvSpPr>
          <p:cNvPr id="2" name="TextovéPole 1">
            <a:extLst>
              <a:ext uri="{FF2B5EF4-FFF2-40B4-BE49-F238E27FC236}">
                <a16:creationId xmlns:a16="http://schemas.microsoft.com/office/drawing/2014/main" id="{448B9C5E-3633-45AB-851F-5E35459A54B7}"/>
              </a:ext>
            </a:extLst>
          </p:cNvPr>
          <p:cNvSpPr txBox="1"/>
          <p:nvPr/>
        </p:nvSpPr>
        <p:spPr>
          <a:xfrm>
            <a:off x="357397" y="371475"/>
            <a:ext cx="1937646" cy="461665"/>
          </a:xfrm>
          <a:prstGeom prst="rect">
            <a:avLst/>
          </a:prstGeom>
          <a:noFill/>
        </p:spPr>
        <p:txBody>
          <a:bodyPr wrap="none" rtlCol="0">
            <a:spAutoFit/>
          </a:bodyPr>
          <a:lstStyle/>
          <a:p>
            <a:r>
              <a:rPr lang="cs-CZ" sz="2400" b="1" dirty="0"/>
              <a:t>Setrvačná síla</a:t>
            </a:r>
          </a:p>
        </p:txBody>
      </p:sp>
      <p:pic>
        <p:nvPicPr>
          <p:cNvPr id="90114" name="Picture 2" descr="Vektorové stickman cartoon man falling klopýtnout zakopnout kámen  fototapeta • fototapety Kamenem, stickman, vypnutí | myloview.cz">
            <a:extLst>
              <a:ext uri="{FF2B5EF4-FFF2-40B4-BE49-F238E27FC236}">
                <a16:creationId xmlns:a16="http://schemas.microsoft.com/office/drawing/2014/main" id="{2C9F9ED3-DDDA-40F6-AA55-D29521168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659" y="371475"/>
            <a:ext cx="2744538" cy="2093111"/>
          </a:xfrm>
          <a:prstGeom prst="rect">
            <a:avLst/>
          </a:prstGeom>
          <a:noFill/>
          <a:extLst>
            <a:ext uri="{909E8E84-426E-40DD-AFC4-6F175D3DCCD1}">
              <a14:hiddenFill xmlns:a14="http://schemas.microsoft.com/office/drawing/2010/main">
                <a:solidFill>
                  <a:srgbClr val="FFFFFF"/>
                </a:solidFill>
              </a14:hiddenFill>
            </a:ext>
          </a:extLst>
        </p:spPr>
      </p:pic>
      <p:pic>
        <p:nvPicPr>
          <p:cNvPr id="90116" name="Picture 4" descr="Chevrolet Aveo - Crash test Euro NCAP - Autoweb.cz">
            <a:extLst>
              <a:ext uri="{FF2B5EF4-FFF2-40B4-BE49-F238E27FC236}">
                <a16:creationId xmlns:a16="http://schemas.microsoft.com/office/drawing/2014/main" id="{29479D49-5EC2-4A7E-9729-C1A3A056D2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434" y="3847194"/>
            <a:ext cx="3534375" cy="169355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B2CACFD6-525C-4269-8F46-D8D1FB926955}"/>
              </a:ext>
            </a:extLst>
          </p:cNvPr>
          <p:cNvSpPr txBox="1"/>
          <p:nvPr/>
        </p:nvSpPr>
        <p:spPr>
          <a:xfrm>
            <a:off x="777766" y="5641826"/>
            <a:ext cx="1906932" cy="923330"/>
          </a:xfrm>
          <a:prstGeom prst="rect">
            <a:avLst/>
          </a:prstGeom>
          <a:noFill/>
        </p:spPr>
        <p:txBody>
          <a:bodyPr wrap="none" rtlCol="0">
            <a:spAutoFit/>
          </a:bodyPr>
          <a:lstStyle/>
          <a:p>
            <a:r>
              <a:rPr lang="cs-CZ" dirty="0"/>
              <a:t>Bezpečnostní pásy</a:t>
            </a:r>
          </a:p>
          <a:p>
            <a:r>
              <a:rPr lang="cs-CZ" dirty="0"/>
              <a:t>Airbagy</a:t>
            </a:r>
          </a:p>
          <a:p>
            <a:r>
              <a:rPr lang="cs-CZ" dirty="0"/>
              <a:t>Dětské sedačky</a:t>
            </a:r>
          </a:p>
        </p:txBody>
      </p:sp>
      <p:pic>
        <p:nvPicPr>
          <p:cNvPr id="90118" name="Picture 6" descr="ZÁKON SETRVAČNOSTI. Fg 1NPZ … zákon setrvačnosti:">
            <a:extLst>
              <a:ext uri="{FF2B5EF4-FFF2-40B4-BE49-F238E27FC236}">
                <a16:creationId xmlns:a16="http://schemas.microsoft.com/office/drawing/2014/main" id="{840193F3-02ED-4273-9976-275CEBFC9D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1034" y="648893"/>
            <a:ext cx="121920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850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See the source image">
            <a:extLst>
              <a:ext uri="{FF2B5EF4-FFF2-40B4-BE49-F238E27FC236}">
                <a16:creationId xmlns:a16="http://schemas.microsoft.com/office/drawing/2014/main" id="{00EC0887-F15D-48BE-8B06-50295A755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3429000"/>
            <a:ext cx="4071236" cy="3067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317FD60-4E52-4874-843F-99F30680F823}"/>
              </a:ext>
            </a:extLst>
          </p:cNvPr>
          <p:cNvSpPr txBox="1"/>
          <p:nvPr/>
        </p:nvSpPr>
        <p:spPr>
          <a:xfrm>
            <a:off x="133350" y="1020306"/>
            <a:ext cx="8877300" cy="1938992"/>
          </a:xfrm>
          <a:prstGeom prst="rect">
            <a:avLst/>
          </a:prstGeom>
          <a:noFill/>
        </p:spPr>
        <p:txBody>
          <a:bodyPr wrap="square">
            <a:spAutoFit/>
          </a:bodyPr>
          <a:lstStyle/>
          <a:p>
            <a:pPr algn="just"/>
            <a:r>
              <a:rPr lang="cs-CZ" sz="2000" b="0" i="0" dirty="0">
                <a:solidFill>
                  <a:srgbClr val="333333"/>
                </a:solidFill>
                <a:effectLst/>
              </a:rPr>
              <a:t>Při </a:t>
            </a:r>
            <a:r>
              <a:rPr lang="cs-CZ" sz="2000" b="0" i="0" u="sng" dirty="0">
                <a:solidFill>
                  <a:srgbClr val="333333"/>
                </a:solidFill>
                <a:effectLst/>
              </a:rPr>
              <a:t>pohybu kabiny směrem vzhůru </a:t>
            </a:r>
            <a:r>
              <a:rPr lang="cs-CZ" sz="2000" b="0" i="0" dirty="0">
                <a:solidFill>
                  <a:srgbClr val="333333"/>
                </a:solidFill>
                <a:effectLst/>
              </a:rPr>
              <a:t>uděluje setrvačná síla tělesu zrychlení směrem dolů a na těleso působí výsledná síla rovná součtu obou sil. V kabině dochází k </a:t>
            </a:r>
            <a:r>
              <a:rPr lang="cs-CZ" sz="2000" b="0" i="0" u="sng" dirty="0">
                <a:solidFill>
                  <a:srgbClr val="333333"/>
                </a:solidFill>
                <a:effectLst/>
              </a:rPr>
              <a:t>přetížení tělesa</a:t>
            </a:r>
            <a:r>
              <a:rPr lang="cs-CZ" sz="2000" b="0" i="0" dirty="0">
                <a:solidFill>
                  <a:srgbClr val="333333"/>
                </a:solidFill>
                <a:effectLst/>
              </a:rPr>
              <a:t>. Při </a:t>
            </a:r>
            <a:r>
              <a:rPr lang="cs-CZ" sz="2000" b="0" i="0" u="sng" dirty="0">
                <a:solidFill>
                  <a:srgbClr val="333333"/>
                </a:solidFill>
                <a:effectLst/>
              </a:rPr>
              <a:t>pohybu kabiny směrem dolů </a:t>
            </a:r>
            <a:r>
              <a:rPr lang="cs-CZ" sz="2000" b="0" i="0" dirty="0">
                <a:solidFill>
                  <a:srgbClr val="333333"/>
                </a:solidFill>
                <a:effectLst/>
              </a:rPr>
              <a:t>uděluje setrvačná síla tělesu zrychlení směrem vzhůru a těleso působí silou rovnou </a:t>
            </a:r>
            <a:r>
              <a:rPr lang="cs-CZ" sz="2000" b="0" i="0" u="sng" dirty="0">
                <a:solidFill>
                  <a:srgbClr val="333333"/>
                </a:solidFill>
                <a:effectLst/>
              </a:rPr>
              <a:t>rozdílu sil</a:t>
            </a:r>
            <a:r>
              <a:rPr lang="cs-CZ" sz="2000" b="0" i="0" dirty="0">
                <a:solidFill>
                  <a:srgbClr val="333333"/>
                </a:solidFill>
                <a:effectLst/>
              </a:rPr>
              <a:t>. V případě, že by se </a:t>
            </a:r>
            <a:r>
              <a:rPr lang="cs-CZ" sz="2000" b="0" i="0" u="sng" dirty="0">
                <a:solidFill>
                  <a:srgbClr val="333333"/>
                </a:solidFill>
                <a:effectLst/>
              </a:rPr>
              <a:t>kabina pohybovala volným pádem</a:t>
            </a:r>
            <a:r>
              <a:rPr lang="cs-CZ" sz="2000" b="0" i="0" dirty="0">
                <a:solidFill>
                  <a:srgbClr val="333333"/>
                </a:solidFill>
                <a:effectLst/>
              </a:rPr>
              <a:t>, pak by na těleso působila nulová výsledná síla a těleso by bylo v </a:t>
            </a:r>
            <a:r>
              <a:rPr lang="cs-CZ" sz="2000" b="0" i="0" u="sng" dirty="0">
                <a:solidFill>
                  <a:srgbClr val="333333"/>
                </a:solidFill>
                <a:effectLst/>
              </a:rPr>
              <a:t>beztížném stavu</a:t>
            </a:r>
            <a:r>
              <a:rPr lang="cs-CZ" sz="2000" b="0" i="0" dirty="0">
                <a:solidFill>
                  <a:srgbClr val="333333"/>
                </a:solidFill>
                <a:effectLst/>
              </a:rPr>
              <a:t>.</a:t>
            </a:r>
            <a:endParaRPr lang="cs-CZ" sz="2000" dirty="0"/>
          </a:p>
        </p:txBody>
      </p:sp>
      <p:sp>
        <p:nvSpPr>
          <p:cNvPr id="8" name="TextovéPole 7">
            <a:extLst>
              <a:ext uri="{FF2B5EF4-FFF2-40B4-BE49-F238E27FC236}">
                <a16:creationId xmlns:a16="http://schemas.microsoft.com/office/drawing/2014/main" id="{30998618-DF4B-464B-B443-E7D4B643DFE0}"/>
              </a:ext>
            </a:extLst>
          </p:cNvPr>
          <p:cNvSpPr txBox="1"/>
          <p:nvPr/>
        </p:nvSpPr>
        <p:spPr>
          <a:xfrm>
            <a:off x="5024437" y="3805535"/>
            <a:ext cx="3733800" cy="1323439"/>
          </a:xfrm>
          <a:prstGeom prst="rect">
            <a:avLst/>
          </a:prstGeom>
          <a:noFill/>
        </p:spPr>
        <p:txBody>
          <a:bodyPr wrap="square">
            <a:spAutoFit/>
          </a:bodyPr>
          <a:lstStyle/>
          <a:p>
            <a:r>
              <a:rPr lang="cs-CZ" sz="2000" b="0" i="0" dirty="0">
                <a:solidFill>
                  <a:srgbClr val="333333"/>
                </a:solidFill>
                <a:effectLst/>
              </a:rPr>
              <a:t>Ke značnému přetížení těles dochází např. v kabině kosmických lodí při jejich startu a letu do kosmického prostoru.</a:t>
            </a:r>
            <a:endParaRPr lang="cs-CZ" sz="2000" dirty="0"/>
          </a:p>
        </p:txBody>
      </p:sp>
      <p:sp>
        <p:nvSpPr>
          <p:cNvPr id="2" name="TextovéPole 1">
            <a:extLst>
              <a:ext uri="{FF2B5EF4-FFF2-40B4-BE49-F238E27FC236}">
                <a16:creationId xmlns:a16="http://schemas.microsoft.com/office/drawing/2014/main" id="{BBADE9FA-4D3C-49E6-91A1-322061E60416}"/>
              </a:ext>
            </a:extLst>
          </p:cNvPr>
          <p:cNvSpPr txBox="1"/>
          <p:nvPr/>
        </p:nvSpPr>
        <p:spPr>
          <a:xfrm>
            <a:off x="133350" y="361950"/>
            <a:ext cx="4008790" cy="461665"/>
          </a:xfrm>
          <a:prstGeom prst="rect">
            <a:avLst/>
          </a:prstGeom>
          <a:noFill/>
        </p:spPr>
        <p:txBody>
          <a:bodyPr wrap="none" rtlCol="0">
            <a:spAutoFit/>
          </a:bodyPr>
          <a:lstStyle/>
          <a:p>
            <a:r>
              <a:rPr lang="cs-CZ" sz="2400" b="1" dirty="0"/>
              <a:t>Setrvačnost v gravitačním poli</a:t>
            </a:r>
          </a:p>
        </p:txBody>
      </p:sp>
    </p:spTree>
    <p:extLst>
      <p:ext uri="{BB962C8B-B14F-4D97-AF65-F5344CB8AC3E}">
        <p14:creationId xmlns:p14="http://schemas.microsoft.com/office/powerpoint/2010/main" val="939616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Neinerciální vztažné soustavy. Setrvačné síly - FYZIKA 007">
            <a:extLst>
              <a:ext uri="{FF2B5EF4-FFF2-40B4-BE49-F238E27FC236}">
                <a16:creationId xmlns:a16="http://schemas.microsoft.com/office/drawing/2014/main" id="{1288E0F2-10DB-4574-A320-B6073359A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792" y="305941"/>
            <a:ext cx="7818415" cy="6246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5840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819673D-5548-4756-BED3-9662A38E064C}"/>
              </a:ext>
            </a:extLst>
          </p:cNvPr>
          <p:cNvSpPr txBox="1"/>
          <p:nvPr/>
        </p:nvSpPr>
        <p:spPr>
          <a:xfrm>
            <a:off x="247650" y="1004144"/>
            <a:ext cx="8782050" cy="2862322"/>
          </a:xfrm>
          <a:prstGeom prst="rect">
            <a:avLst/>
          </a:prstGeom>
          <a:noFill/>
        </p:spPr>
        <p:txBody>
          <a:bodyPr wrap="square">
            <a:spAutoFit/>
          </a:bodyPr>
          <a:lstStyle/>
          <a:p>
            <a:pPr algn="just"/>
            <a:r>
              <a:rPr lang="cs-CZ" sz="2000" b="1" i="0" dirty="0">
                <a:solidFill>
                  <a:srgbClr val="333333"/>
                </a:solidFill>
                <a:effectLst/>
              </a:rPr>
              <a:t>Beztížný stav </a:t>
            </a:r>
            <a:r>
              <a:rPr lang="cs-CZ" sz="2000" b="0" i="0" dirty="0">
                <a:solidFill>
                  <a:srgbClr val="333333"/>
                </a:solidFill>
                <a:effectLst/>
              </a:rPr>
              <a:t>můžeme </a:t>
            </a:r>
            <a:r>
              <a:rPr lang="cs-CZ" sz="2000" b="0" i="0" u="sng" dirty="0">
                <a:solidFill>
                  <a:srgbClr val="333333"/>
                </a:solidFill>
                <a:effectLst/>
              </a:rPr>
              <a:t>nasimulovat na pár sekund</a:t>
            </a:r>
            <a:r>
              <a:rPr lang="cs-CZ" sz="2000" b="0" i="0" dirty="0">
                <a:solidFill>
                  <a:srgbClr val="333333"/>
                </a:solidFill>
                <a:effectLst/>
              </a:rPr>
              <a:t> pomocí speciálně upraveného letadla </a:t>
            </a:r>
            <a:r>
              <a:rPr lang="cs-CZ" sz="2000" b="0" i="0" u="sng" dirty="0">
                <a:solidFill>
                  <a:srgbClr val="333333"/>
                </a:solidFill>
                <a:effectLst/>
              </a:rPr>
              <a:t>při parabolickém letu</a:t>
            </a:r>
            <a:r>
              <a:rPr lang="cs-CZ" sz="2000" b="0" i="0" dirty="0">
                <a:solidFill>
                  <a:srgbClr val="333333"/>
                </a:solidFill>
                <a:effectLst/>
              </a:rPr>
              <a:t>. Ten probíhá tak, že letadlo zvedne přední část a stoupá pod úhlem 47°, při této fázi letí letadlo po přímce a pasažéři pociťují téměř dvojnásobné přetížení (1,8</a:t>
            </a:r>
            <a:r>
              <a:rPr lang="cs-CZ" sz="2000" b="0" i="1" dirty="0">
                <a:solidFill>
                  <a:srgbClr val="333333"/>
                </a:solidFill>
                <a:effectLst/>
              </a:rPr>
              <a:t>g</a:t>
            </a:r>
            <a:r>
              <a:rPr lang="cs-CZ" sz="2000" b="0" i="0" dirty="0">
                <a:solidFill>
                  <a:srgbClr val="333333"/>
                </a:solidFill>
                <a:effectLst/>
              </a:rPr>
              <a:t>). Pak letadlo zamíří na parabolickou trajektorii, kde jsou všechny síly kompenzovány (tah motoru kompenzuje odpor vzduchu, vztlak křídel je kompenzován záporným úhlem náklonu křídel) a na letadlo působí jen gravitační síla – letadlo padá volným pádem pod úhlem 42°. Vše je </a:t>
            </a:r>
            <a:r>
              <a:rPr lang="cs-CZ" sz="2000" b="0" i="0" u="sng" dirty="0">
                <a:solidFill>
                  <a:srgbClr val="333333"/>
                </a:solidFill>
                <a:effectLst/>
              </a:rPr>
              <a:t>ve stavu beztíže po dobu 22 s</a:t>
            </a:r>
            <a:r>
              <a:rPr lang="cs-CZ" sz="2000" b="0" i="0" dirty="0">
                <a:solidFill>
                  <a:srgbClr val="333333"/>
                </a:solidFill>
                <a:effectLst/>
              </a:rPr>
              <a:t>. Po dobu dalších 25 s pasažéři opět pociťují dvojnásobné přetížení. Tato doba je nutná k dosažení běžných letových parametrů.</a:t>
            </a:r>
            <a:endParaRPr lang="cs-CZ" sz="2000" dirty="0"/>
          </a:p>
        </p:txBody>
      </p:sp>
      <p:pic>
        <p:nvPicPr>
          <p:cNvPr id="7" name="Picture 4" descr="See the source image">
            <a:extLst>
              <a:ext uri="{FF2B5EF4-FFF2-40B4-BE49-F238E27FC236}">
                <a16:creationId xmlns:a16="http://schemas.microsoft.com/office/drawing/2014/main" id="{2DD18F82-0FD3-4951-9851-4BE3D7ED3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215" y="4076700"/>
            <a:ext cx="3265888" cy="256698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E48A82A5-EAB0-4018-9B3F-63793E2628FB}"/>
              </a:ext>
            </a:extLst>
          </p:cNvPr>
          <p:cNvSpPr txBox="1"/>
          <p:nvPr/>
        </p:nvSpPr>
        <p:spPr>
          <a:xfrm>
            <a:off x="228987" y="214312"/>
            <a:ext cx="3548344" cy="461665"/>
          </a:xfrm>
          <a:prstGeom prst="rect">
            <a:avLst/>
          </a:prstGeom>
          <a:noFill/>
        </p:spPr>
        <p:txBody>
          <a:bodyPr wrap="none" rtlCol="0">
            <a:spAutoFit/>
          </a:bodyPr>
          <a:lstStyle/>
          <a:p>
            <a:r>
              <a:rPr lang="cs-CZ" sz="2400" b="1" dirty="0"/>
              <a:t>Simulace beztížného stavu</a:t>
            </a:r>
          </a:p>
        </p:txBody>
      </p:sp>
    </p:spTree>
    <p:extLst>
      <p:ext uri="{BB962C8B-B14F-4D97-AF65-F5344CB8AC3E}">
        <p14:creationId xmlns:p14="http://schemas.microsoft.com/office/powerpoint/2010/main" val="22151719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Rectangle 6">
            <a:extLst>
              <a:ext uri="{FF2B5EF4-FFF2-40B4-BE49-F238E27FC236}">
                <a16:creationId xmlns:a16="http://schemas.microsoft.com/office/drawing/2014/main" id="{56A826B9-7315-4BC1-B626-0890333BF4C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7" name="TextovéPole 6">
            <a:extLst>
              <a:ext uri="{FF2B5EF4-FFF2-40B4-BE49-F238E27FC236}">
                <a16:creationId xmlns:a16="http://schemas.microsoft.com/office/drawing/2014/main" id="{FDF09C8E-1180-4D59-9F27-D8ABED276C92}"/>
              </a:ext>
            </a:extLst>
          </p:cNvPr>
          <p:cNvSpPr txBox="1"/>
          <p:nvPr/>
        </p:nvSpPr>
        <p:spPr>
          <a:xfrm>
            <a:off x="184934" y="920813"/>
            <a:ext cx="8774131" cy="5509200"/>
          </a:xfrm>
          <a:prstGeom prst="rect">
            <a:avLst/>
          </a:prstGeom>
          <a:noFill/>
        </p:spPr>
        <p:txBody>
          <a:bodyPr wrap="square">
            <a:spAutoFit/>
          </a:bodyPr>
          <a:lstStyle/>
          <a:p>
            <a:pPr algn="just"/>
            <a:r>
              <a:rPr lang="cs-CZ" sz="2000" b="1" i="0" u="none" strike="noStrike" dirty="0">
                <a:effectLst/>
              </a:rPr>
              <a:t>Odstředivá síla </a:t>
            </a:r>
            <a:r>
              <a:rPr lang="cs-CZ" sz="2000" i="0" u="none" strike="noStrike" dirty="0">
                <a:effectLst/>
              </a:rPr>
              <a:t>je síla působící na těleso, resp. hmotný bod, směrem od středu křivosti trajektorie. </a:t>
            </a:r>
            <a:r>
              <a:rPr lang="cs-CZ" sz="2000" b="0" i="0" dirty="0">
                <a:solidFill>
                  <a:srgbClr val="202122"/>
                </a:solidFill>
                <a:effectLst/>
              </a:rPr>
              <a:t>Existují dva odlišné typy sil, které mají odstředivý směr:</a:t>
            </a:r>
            <a:endParaRPr lang="cs-CZ" sz="2000" i="0" u="none" strike="noStrike" dirty="0">
              <a:effectLst/>
            </a:endParaRPr>
          </a:p>
          <a:p>
            <a:pPr algn="just"/>
            <a:endParaRPr lang="cs-CZ" sz="800" b="1" i="0" u="none" strike="noStrike" dirty="0">
              <a:effectLst/>
            </a:endParaRPr>
          </a:p>
          <a:p>
            <a:pPr marL="457200" indent="-457200" algn="just">
              <a:buAutoNum type="arabicPeriod"/>
            </a:pPr>
            <a:r>
              <a:rPr lang="cs-CZ" sz="2000" b="1" i="0" u="none" strike="noStrike" dirty="0">
                <a:effectLst/>
              </a:rPr>
              <a:t>reakce na dostředivou sílu v inerciální vztažné soustavě </a:t>
            </a:r>
            <a:r>
              <a:rPr lang="cs-CZ" sz="2000" b="0" i="0" u="none" strike="noStrike" dirty="0">
                <a:effectLst/>
              </a:rPr>
              <a:t>(= síla skutečná). </a:t>
            </a:r>
          </a:p>
          <a:p>
            <a:pPr marL="457200" indent="-457200" algn="just">
              <a:buAutoNum type="arabicPeriod"/>
            </a:pPr>
            <a:endParaRPr lang="cs-CZ" sz="800" b="1" i="0" u="none" strike="noStrike" dirty="0">
              <a:effectLst/>
            </a:endParaRPr>
          </a:p>
          <a:p>
            <a:pPr marL="457200" indent="-457200" algn="just">
              <a:buAutoNum type="arabicPeriod"/>
            </a:pPr>
            <a:r>
              <a:rPr lang="cs-CZ" sz="2000" b="1" i="0" u="none" strike="noStrike" dirty="0">
                <a:effectLst/>
              </a:rPr>
              <a:t>setrvačná odstředivá síla </a:t>
            </a:r>
            <a:r>
              <a:rPr lang="cs-CZ" sz="2000" b="0" i="0" u="none" strike="noStrike" dirty="0">
                <a:effectLst/>
              </a:rPr>
              <a:t>v otáčející se </a:t>
            </a:r>
            <a:r>
              <a:rPr lang="cs-CZ" sz="2000" dirty="0"/>
              <a:t>neinerciální </a:t>
            </a:r>
            <a:r>
              <a:rPr lang="cs-CZ" sz="2000" b="0" i="0" u="none" strike="noStrike" dirty="0">
                <a:effectLst/>
              </a:rPr>
              <a:t>vztažné soustavě, má charakter zdánlivé síly, a proto k ní neexistuje žádná reakce.</a:t>
            </a:r>
          </a:p>
          <a:p>
            <a:pPr algn="just"/>
            <a:endParaRPr lang="cs-CZ" sz="800" dirty="0"/>
          </a:p>
          <a:p>
            <a:pPr algn="just"/>
            <a:r>
              <a:rPr lang="cs-CZ" sz="2000" b="1" dirty="0">
                <a:solidFill>
                  <a:srgbClr val="0070C0"/>
                </a:solidFill>
              </a:rPr>
              <a:t>Zaměňování těchto dvou druhů sil je nesprávné a často zavádějící, ale běžné.</a:t>
            </a:r>
          </a:p>
          <a:p>
            <a:pPr algn="just"/>
            <a:endParaRPr lang="cs-CZ" sz="2000" dirty="0"/>
          </a:p>
          <a:p>
            <a:pPr algn="just"/>
            <a:endParaRPr lang="cs-CZ" sz="2000" dirty="0"/>
          </a:p>
          <a:p>
            <a:pPr algn="just"/>
            <a:r>
              <a:rPr lang="cs-CZ" sz="2000" b="1" i="0" u="none" strike="noStrike" dirty="0">
                <a:effectLst/>
              </a:rPr>
              <a:t>Reakce na dostředivou sílu</a:t>
            </a:r>
          </a:p>
          <a:p>
            <a:pPr algn="just"/>
            <a:endParaRPr lang="cs-CZ" sz="800" dirty="0"/>
          </a:p>
          <a:p>
            <a:pPr algn="just"/>
            <a:r>
              <a:rPr lang="cs-CZ" sz="2000" b="0" i="0" u="none" strike="noStrike" dirty="0">
                <a:effectLst/>
              </a:rPr>
              <a:t>Těleso A, které se v inerciální vztažné soustavě pohybuje po zakřivené trajektorii, má dostředivé zrychlení. Podle druhého Newtonova zákona (zákon síly) musí být toto zrychlení způsobeno silou, kterou nějaké jiné těleso B působí na těleso A. Tato síla má stejný směr jako zrychlení, to znamená do středu, a proto se nazývá </a:t>
            </a:r>
            <a:r>
              <a:rPr lang="cs-CZ" sz="2000" b="0" i="0" u="sng" strike="noStrike" dirty="0">
                <a:effectLst/>
              </a:rPr>
              <a:t>dostředivou silou</a:t>
            </a:r>
            <a:r>
              <a:rPr lang="cs-CZ" sz="2000" b="0" i="0" u="none" strike="noStrike" dirty="0">
                <a:effectLst/>
              </a:rPr>
              <a:t>. Podle třetího Newtonova zákona (zákon</a:t>
            </a:r>
            <a:r>
              <a:rPr lang="en-US" sz="2000" b="0" i="0" u="none" strike="noStrike" dirty="0">
                <a:effectLst/>
              </a:rPr>
              <a:t> </a:t>
            </a:r>
            <a:r>
              <a:rPr lang="cs-CZ" sz="2000" b="0" i="0" u="none" strike="noStrike" dirty="0">
                <a:effectLst/>
              </a:rPr>
              <a:t>akce a reakce) musí také těleso A působit stejně velkou silou na těleso B, ale opačným směrem. To znamená, že tato reakce má směr od středu otáčení a lze ji označovat jako </a:t>
            </a:r>
            <a:r>
              <a:rPr lang="cs-CZ" sz="2000" b="0" i="0" u="sng" strike="noStrike" dirty="0">
                <a:effectLst/>
              </a:rPr>
              <a:t>odstředivou sílu</a:t>
            </a:r>
            <a:r>
              <a:rPr lang="cs-CZ" sz="2000" b="0" i="0" u="none" strike="noStrike" dirty="0">
                <a:effectLst/>
              </a:rPr>
              <a:t>.</a:t>
            </a:r>
          </a:p>
        </p:txBody>
      </p:sp>
      <p:sp>
        <p:nvSpPr>
          <p:cNvPr id="9" name="TextovéPole 8">
            <a:extLst>
              <a:ext uri="{FF2B5EF4-FFF2-40B4-BE49-F238E27FC236}">
                <a16:creationId xmlns:a16="http://schemas.microsoft.com/office/drawing/2014/main" id="{99B2F313-9DB1-40FA-8B0E-21709658F4FA}"/>
              </a:ext>
            </a:extLst>
          </p:cNvPr>
          <p:cNvSpPr txBox="1"/>
          <p:nvPr/>
        </p:nvSpPr>
        <p:spPr>
          <a:xfrm>
            <a:off x="354459" y="287945"/>
            <a:ext cx="4572000" cy="461665"/>
          </a:xfrm>
          <a:prstGeom prst="rect">
            <a:avLst/>
          </a:prstGeom>
          <a:noFill/>
        </p:spPr>
        <p:txBody>
          <a:bodyPr wrap="square">
            <a:spAutoFit/>
          </a:bodyPr>
          <a:lstStyle/>
          <a:p>
            <a:r>
              <a:rPr lang="cs-CZ" sz="2400" b="1" i="0" u="none" strike="noStrike" dirty="0">
                <a:effectLst/>
              </a:rPr>
              <a:t>Odstředivá (centrifugální) síla </a:t>
            </a:r>
            <a:endParaRPr lang="cs-CZ" sz="2400" dirty="0"/>
          </a:p>
        </p:txBody>
      </p:sp>
    </p:spTree>
    <p:extLst>
      <p:ext uri="{BB962C8B-B14F-4D97-AF65-F5344CB8AC3E}">
        <p14:creationId xmlns:p14="http://schemas.microsoft.com/office/powerpoint/2010/main" val="38909998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958695B0-98F8-45F0-9FF1-59E456B28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6109" y="4092123"/>
            <a:ext cx="2152650" cy="232148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42C6744-2691-4B44-9D44-1FA4BFC688D3}"/>
              </a:ext>
            </a:extLst>
          </p:cNvPr>
          <p:cNvSpPr txBox="1"/>
          <p:nvPr/>
        </p:nvSpPr>
        <p:spPr>
          <a:xfrm>
            <a:off x="321174" y="425676"/>
            <a:ext cx="8501652" cy="3477875"/>
          </a:xfrm>
          <a:prstGeom prst="rect">
            <a:avLst/>
          </a:prstGeom>
          <a:noFill/>
        </p:spPr>
        <p:txBody>
          <a:bodyPr wrap="square">
            <a:spAutoFit/>
          </a:bodyPr>
          <a:lstStyle/>
          <a:p>
            <a:pPr algn="just"/>
            <a:r>
              <a:rPr lang="cs-CZ" sz="2000" b="0" i="0" dirty="0">
                <a:effectLst/>
              </a:rPr>
              <a:t>Aby </a:t>
            </a:r>
            <a:r>
              <a:rPr lang="cs-CZ" sz="2000" b="0" i="0" u="none" strike="noStrike" dirty="0">
                <a:effectLst/>
              </a:rPr>
              <a:t>železniční vůz</a:t>
            </a:r>
            <a:r>
              <a:rPr lang="cs-CZ" sz="2000" b="0" i="0" dirty="0">
                <a:effectLst/>
              </a:rPr>
              <a:t> projel levou </a:t>
            </a:r>
            <a:r>
              <a:rPr lang="cs-CZ" sz="2000" dirty="0"/>
              <a:t>z</a:t>
            </a:r>
            <a:r>
              <a:rPr lang="cs-CZ" sz="2000" b="0" i="0" dirty="0">
                <a:effectLst/>
              </a:rPr>
              <a:t>atáčkou a nepokračoval v pohybu přímým směrem (</a:t>
            </a:r>
            <a:r>
              <a:rPr lang="cs-CZ" sz="2000" b="0" i="0" u="none" strike="noStrike" dirty="0">
                <a:effectLst/>
              </a:rPr>
              <a:t>zákon setrvačnosti</a:t>
            </a:r>
            <a:r>
              <a:rPr lang="cs-CZ" sz="2000" b="0" i="0" dirty="0">
                <a:effectLst/>
              </a:rPr>
              <a:t>), musí </a:t>
            </a:r>
            <a:r>
              <a:rPr lang="cs-CZ" sz="2000" b="0" i="0" dirty="0">
                <a:solidFill>
                  <a:srgbClr val="202122"/>
                </a:solidFill>
                <a:effectLst/>
              </a:rPr>
              <a:t>na něj působit </a:t>
            </a:r>
            <a:r>
              <a:rPr lang="cs-CZ" sz="2000" b="1" i="0" dirty="0">
                <a:solidFill>
                  <a:srgbClr val="202122"/>
                </a:solidFill>
                <a:effectLst/>
              </a:rPr>
              <a:t>dostředivá síla </a:t>
            </a:r>
            <a:r>
              <a:rPr lang="cs-CZ" sz="2000" b="0" i="0" dirty="0">
                <a:solidFill>
                  <a:srgbClr val="202122"/>
                </a:solidFill>
                <a:effectLst/>
              </a:rPr>
              <a:t>směrem doleva. Na železnici tuto dostředivou sílu zajišťuje kolej a můžeme ji nazvat akcí. Zároveň s ní vzniká reakce, takže vůz působí na kolej stejně velkou silou, ale směrem doprava. Kdyby nebyla kolej dobře uložena, tato síla by s ní pohnula (což se občas i stane, zejména při spolupůsobení pnutí v extrémních vedrech). Míří směrem od středu oblouku, takže jí můžeme říkat </a:t>
            </a:r>
            <a:r>
              <a:rPr lang="cs-CZ" sz="2000" b="1" i="0" dirty="0">
                <a:solidFill>
                  <a:srgbClr val="202122"/>
                </a:solidFill>
                <a:effectLst/>
              </a:rPr>
              <a:t>odstředivá síla</a:t>
            </a:r>
            <a:r>
              <a:rPr lang="cs-CZ" sz="2000" b="0" i="0" dirty="0">
                <a:solidFill>
                  <a:srgbClr val="202122"/>
                </a:solidFill>
                <a:effectLst/>
              </a:rPr>
              <a:t>. Je to síla skutečná, ale </a:t>
            </a:r>
            <a:r>
              <a:rPr lang="cs-CZ" sz="2000" b="0" i="0" u="sng" dirty="0">
                <a:solidFill>
                  <a:srgbClr val="202122"/>
                </a:solidFill>
                <a:effectLst/>
              </a:rPr>
              <a:t>působí na kolej, nikoli na jedoucí vůz</a:t>
            </a:r>
            <a:r>
              <a:rPr lang="cs-CZ" sz="2000" b="0" i="0" dirty="0">
                <a:solidFill>
                  <a:srgbClr val="202122"/>
                </a:solidFill>
                <a:effectLst/>
              </a:rPr>
              <a:t>. </a:t>
            </a:r>
            <a:r>
              <a:rPr lang="cs-CZ" sz="2000" b="0" i="0" u="sng" dirty="0">
                <a:solidFill>
                  <a:srgbClr val="202122"/>
                </a:solidFill>
                <a:effectLst/>
              </a:rPr>
              <a:t>Nemá tedy význam sčítat ji se silami působícími na vůz</a:t>
            </a:r>
            <a:r>
              <a:rPr lang="cs-CZ" sz="2000" b="0" i="0" dirty="0">
                <a:solidFill>
                  <a:srgbClr val="202122"/>
                </a:solidFill>
                <a:effectLst/>
              </a:rPr>
              <a:t>. Situaci jsme popsali </a:t>
            </a:r>
            <a:r>
              <a:rPr lang="cs-CZ" sz="2000" b="0" i="0" u="sng" dirty="0">
                <a:solidFill>
                  <a:srgbClr val="202122"/>
                </a:solidFill>
                <a:effectLst/>
              </a:rPr>
              <a:t>v inerciální vztažné soustavě </a:t>
            </a:r>
            <a:r>
              <a:rPr lang="cs-CZ" sz="2000" b="0" i="0" dirty="0">
                <a:solidFill>
                  <a:srgbClr val="202122"/>
                </a:solidFill>
                <a:effectLst/>
              </a:rPr>
              <a:t>spjaté se Zemí. V této soustavě </a:t>
            </a:r>
            <a:r>
              <a:rPr lang="cs-CZ" sz="2000" b="0" u="sng" dirty="0">
                <a:solidFill>
                  <a:srgbClr val="202122"/>
                </a:solidFill>
                <a:effectLst/>
              </a:rPr>
              <a:t>není žádná odstředivá síla, která by působila na vůz</a:t>
            </a:r>
            <a:r>
              <a:rPr lang="cs-CZ" sz="2000" b="0" i="0" dirty="0">
                <a:solidFill>
                  <a:srgbClr val="202122"/>
                </a:solidFill>
                <a:effectLst/>
              </a:rPr>
              <a:t>.</a:t>
            </a:r>
          </a:p>
        </p:txBody>
      </p:sp>
      <p:sp>
        <p:nvSpPr>
          <p:cNvPr id="7" name="TextovéPole 6">
            <a:extLst>
              <a:ext uri="{FF2B5EF4-FFF2-40B4-BE49-F238E27FC236}">
                <a16:creationId xmlns:a16="http://schemas.microsoft.com/office/drawing/2014/main" id="{2CB7237F-30C6-4683-9D47-F43D67C525DC}"/>
              </a:ext>
            </a:extLst>
          </p:cNvPr>
          <p:cNvSpPr txBox="1"/>
          <p:nvPr/>
        </p:nvSpPr>
        <p:spPr>
          <a:xfrm>
            <a:off x="321174" y="4263808"/>
            <a:ext cx="6130997" cy="2246769"/>
          </a:xfrm>
          <a:prstGeom prst="rect">
            <a:avLst/>
          </a:prstGeom>
          <a:noFill/>
        </p:spPr>
        <p:txBody>
          <a:bodyPr wrap="square">
            <a:spAutoFit/>
          </a:bodyPr>
          <a:lstStyle/>
          <a:p>
            <a:r>
              <a:rPr lang="cs-CZ" sz="2000" dirty="0"/>
              <a:t>Velikost odstředivé </a:t>
            </a:r>
            <a:r>
              <a:rPr lang="cs-CZ" sz="2000" dirty="0" err="1"/>
              <a:t>F</a:t>
            </a:r>
            <a:r>
              <a:rPr lang="cs-CZ" sz="2000" baseline="-25000" dirty="0" err="1"/>
              <a:t>o</a:t>
            </a:r>
            <a:r>
              <a:rPr lang="cs-CZ" sz="2000" dirty="0"/>
              <a:t> působící na kolej je stejná jako velikost dostředivé síly </a:t>
            </a:r>
            <a:r>
              <a:rPr lang="cs-CZ" sz="2000" dirty="0" err="1"/>
              <a:t>F</a:t>
            </a:r>
            <a:r>
              <a:rPr lang="cs-CZ" sz="2000" baseline="-25000" dirty="0" err="1"/>
              <a:t>d</a:t>
            </a:r>
            <a:r>
              <a:rPr lang="cs-CZ" sz="2000" dirty="0"/>
              <a:t> , kterou působí kolej na vůz.</a:t>
            </a:r>
          </a:p>
          <a:p>
            <a:endParaRPr lang="cs-CZ" sz="2000" dirty="0"/>
          </a:p>
          <a:p>
            <a:endParaRPr lang="cs-CZ" sz="2000" dirty="0"/>
          </a:p>
          <a:p>
            <a:r>
              <a:rPr lang="cs-CZ" sz="2000" dirty="0"/>
              <a:t>kde m je hmotnost vozu, v je okamžitá rychlost jízdy, a =v</a:t>
            </a:r>
            <a:r>
              <a:rPr lang="cs-CZ" sz="2000" baseline="30000" dirty="0"/>
              <a:t>2</a:t>
            </a:r>
            <a:r>
              <a:rPr lang="cs-CZ" sz="2000" dirty="0"/>
              <a:t>/r je dostředivé zrychlení, r je poloměr křivosti oblouku a </a:t>
            </a:r>
            <a:r>
              <a:rPr lang="el-GR" sz="2000" dirty="0"/>
              <a:t>ω</a:t>
            </a:r>
            <a:r>
              <a:rPr lang="cs-CZ" sz="2000" dirty="0"/>
              <a:t> =v/r je úhlová rychlost.</a:t>
            </a:r>
          </a:p>
        </p:txBody>
      </p:sp>
      <p:pic>
        <p:nvPicPr>
          <p:cNvPr id="10" name="Grafický objekt 9">
            <a:extLst>
              <a:ext uri="{FF2B5EF4-FFF2-40B4-BE49-F238E27FC236}">
                <a16:creationId xmlns:a16="http://schemas.microsoft.com/office/drawing/2014/main" id="{BBE423B4-91C0-432D-86CC-761369283D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08805" y="4981904"/>
            <a:ext cx="3219673" cy="541925"/>
          </a:xfrm>
          <a:prstGeom prst="rect">
            <a:avLst/>
          </a:prstGeom>
        </p:spPr>
      </p:pic>
    </p:spTree>
    <p:extLst>
      <p:ext uri="{BB962C8B-B14F-4D97-AF65-F5344CB8AC3E}">
        <p14:creationId xmlns:p14="http://schemas.microsoft.com/office/powerpoint/2010/main" val="20659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9F0EB25-0468-45D3-8596-CEC725C68546}"/>
              </a:ext>
            </a:extLst>
          </p:cNvPr>
          <p:cNvSpPr txBox="1"/>
          <p:nvPr/>
        </p:nvSpPr>
        <p:spPr>
          <a:xfrm>
            <a:off x="272265" y="359864"/>
            <a:ext cx="4572000" cy="461665"/>
          </a:xfrm>
          <a:prstGeom prst="rect">
            <a:avLst/>
          </a:prstGeom>
          <a:noFill/>
        </p:spPr>
        <p:txBody>
          <a:bodyPr wrap="square">
            <a:spAutoFit/>
          </a:bodyPr>
          <a:lstStyle/>
          <a:p>
            <a:r>
              <a:rPr lang="cs-CZ" sz="2400" b="1" i="0" u="none" strike="noStrike" dirty="0">
                <a:effectLst/>
              </a:rPr>
              <a:t>Setrvačná odstředivá síla </a:t>
            </a:r>
            <a:endParaRPr lang="cs-CZ" sz="2400" dirty="0"/>
          </a:p>
        </p:txBody>
      </p:sp>
      <p:sp>
        <p:nvSpPr>
          <p:cNvPr id="7" name="TextovéPole 6">
            <a:extLst>
              <a:ext uri="{FF2B5EF4-FFF2-40B4-BE49-F238E27FC236}">
                <a16:creationId xmlns:a16="http://schemas.microsoft.com/office/drawing/2014/main" id="{96816609-1416-445F-A5F7-B7E3F73997E2}"/>
              </a:ext>
            </a:extLst>
          </p:cNvPr>
          <p:cNvSpPr txBox="1"/>
          <p:nvPr/>
        </p:nvSpPr>
        <p:spPr>
          <a:xfrm>
            <a:off x="200344" y="1016163"/>
            <a:ext cx="8697076" cy="1015663"/>
          </a:xfrm>
          <a:prstGeom prst="rect">
            <a:avLst/>
          </a:prstGeom>
          <a:noFill/>
        </p:spPr>
        <p:txBody>
          <a:bodyPr wrap="square">
            <a:spAutoFit/>
          </a:bodyPr>
          <a:lstStyle/>
          <a:p>
            <a:pPr algn="just"/>
            <a:r>
              <a:rPr lang="cs-CZ" sz="2000" b="1" i="0" u="none" strike="noStrike" dirty="0">
                <a:effectLst/>
              </a:rPr>
              <a:t>Setrvačná odstředivá síla </a:t>
            </a:r>
            <a:r>
              <a:rPr lang="cs-CZ" sz="2000" i="0" u="none" strike="noStrike" dirty="0">
                <a:effectLst/>
              </a:rPr>
              <a:t>se </a:t>
            </a:r>
            <a:r>
              <a:rPr lang="cs-CZ" sz="2000" dirty="0"/>
              <a:t>z</a:t>
            </a:r>
            <a:r>
              <a:rPr lang="cs-CZ" sz="2000" i="0" u="none" strike="noStrike" dirty="0">
                <a:effectLst/>
              </a:rPr>
              <a:t>avádí v neinerciálních vztažných soustavách, kde mají předměty </a:t>
            </a:r>
            <a:r>
              <a:rPr lang="cs-CZ" sz="2000" i="0" u="sng" strike="noStrike" dirty="0">
                <a:effectLst/>
              </a:rPr>
              <a:t>setrvačné zrychlení</a:t>
            </a:r>
            <a:r>
              <a:rPr lang="cs-CZ" sz="2000" i="0" u="none" strike="noStrike" dirty="0">
                <a:effectLst/>
              </a:rPr>
              <a:t>, které není </a:t>
            </a:r>
            <a:r>
              <a:rPr lang="cs-CZ" sz="2000" i="0" u="sng" strike="noStrike" dirty="0">
                <a:effectLst/>
              </a:rPr>
              <a:t>způsobeno</a:t>
            </a:r>
            <a:r>
              <a:rPr lang="cs-CZ" sz="2000" i="0" u="none" strike="noStrike" dirty="0">
                <a:effectLst/>
              </a:rPr>
              <a:t> žádnými skutečnými silami, ale </a:t>
            </a:r>
            <a:r>
              <a:rPr lang="cs-CZ" sz="2000" i="0" u="sng" strike="noStrike" dirty="0">
                <a:effectLst/>
              </a:rPr>
              <a:t>vlastním pohybem soustavy</a:t>
            </a:r>
            <a:r>
              <a:rPr lang="cs-CZ" sz="2000" i="0" u="none" strike="noStrike" dirty="0">
                <a:effectLst/>
              </a:rPr>
              <a:t>. </a:t>
            </a:r>
            <a:endParaRPr lang="cs-CZ" sz="2000" dirty="0"/>
          </a:p>
        </p:txBody>
      </p:sp>
      <p:sp>
        <p:nvSpPr>
          <p:cNvPr id="9" name="TextovéPole 8">
            <a:extLst>
              <a:ext uri="{FF2B5EF4-FFF2-40B4-BE49-F238E27FC236}">
                <a16:creationId xmlns:a16="http://schemas.microsoft.com/office/drawing/2014/main" id="{0C601AEC-4E20-4EB0-80ED-252DD6D3371F}"/>
              </a:ext>
            </a:extLst>
          </p:cNvPr>
          <p:cNvSpPr txBox="1"/>
          <p:nvPr/>
        </p:nvSpPr>
        <p:spPr>
          <a:xfrm>
            <a:off x="200344" y="2084260"/>
            <a:ext cx="8532687" cy="1938992"/>
          </a:xfrm>
          <a:prstGeom prst="rect">
            <a:avLst/>
          </a:prstGeom>
          <a:noFill/>
        </p:spPr>
        <p:txBody>
          <a:bodyPr wrap="square">
            <a:spAutoFit/>
          </a:bodyPr>
          <a:lstStyle/>
          <a:p>
            <a:pPr algn="just"/>
            <a:r>
              <a:rPr lang="cs-CZ" sz="2000" b="0" i="0" dirty="0">
                <a:solidFill>
                  <a:srgbClr val="202122"/>
                </a:solidFill>
                <a:effectLst/>
              </a:rPr>
              <a:t>Ve vztažné soustavě spjaté s vozem také </a:t>
            </a:r>
            <a:r>
              <a:rPr lang="cs-CZ" sz="2000" b="0" i="0" u="sng" dirty="0">
                <a:solidFill>
                  <a:srgbClr val="202122"/>
                </a:solidFill>
                <a:effectLst/>
              </a:rPr>
              <a:t>působí kolej na vůz skutečnou dostředivou silou</a:t>
            </a:r>
            <a:r>
              <a:rPr lang="cs-CZ" sz="2000" b="0" i="0" dirty="0">
                <a:solidFill>
                  <a:srgbClr val="202122"/>
                </a:solidFill>
                <a:effectLst/>
              </a:rPr>
              <a:t>, jenže vůz se nepohybuje. To můžeme přisoudit působení stejně velké síly opačného směru. Má směr od středu oblouku, jde tedy o odstředivou sílu. Na rozdíl od výše popsané síly působící na kolej, </a:t>
            </a:r>
            <a:r>
              <a:rPr lang="cs-CZ" sz="2000" b="0" i="0" u="sng" dirty="0">
                <a:solidFill>
                  <a:srgbClr val="202122"/>
                </a:solidFill>
                <a:effectLst/>
              </a:rPr>
              <a:t>tato síla musí působit na vůz, aby se nepohyboval</a:t>
            </a:r>
            <a:r>
              <a:rPr lang="cs-CZ" sz="2000" b="0" i="0" dirty="0">
                <a:solidFill>
                  <a:srgbClr val="202122"/>
                </a:solidFill>
                <a:effectLst/>
              </a:rPr>
              <a:t>. Její velikost musí být právě taková, aby kompenzovala dostředivou sílu, to znamená</a:t>
            </a:r>
            <a:endParaRPr lang="cs-CZ" sz="2000" dirty="0"/>
          </a:p>
        </p:txBody>
      </p:sp>
      <p:pic>
        <p:nvPicPr>
          <p:cNvPr id="11" name="Grafický objekt 10">
            <a:extLst>
              <a:ext uri="{FF2B5EF4-FFF2-40B4-BE49-F238E27FC236}">
                <a16:creationId xmlns:a16="http://schemas.microsoft.com/office/drawing/2014/main" id="{E533F713-732D-40EA-9D3F-7B67ACF4C0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74634" y="3925512"/>
            <a:ext cx="3271783" cy="553436"/>
          </a:xfrm>
          <a:prstGeom prst="rect">
            <a:avLst/>
          </a:prstGeom>
        </p:spPr>
      </p:pic>
      <p:sp>
        <p:nvSpPr>
          <p:cNvPr id="13" name="TextovéPole 12">
            <a:extLst>
              <a:ext uri="{FF2B5EF4-FFF2-40B4-BE49-F238E27FC236}">
                <a16:creationId xmlns:a16="http://schemas.microsoft.com/office/drawing/2014/main" id="{040B3D1A-2C75-40FB-89D5-320112E4D973}"/>
              </a:ext>
            </a:extLst>
          </p:cNvPr>
          <p:cNvSpPr txBox="1"/>
          <p:nvPr/>
        </p:nvSpPr>
        <p:spPr>
          <a:xfrm>
            <a:off x="200344" y="4476864"/>
            <a:ext cx="8532687" cy="400110"/>
          </a:xfrm>
          <a:prstGeom prst="rect">
            <a:avLst/>
          </a:prstGeom>
          <a:noFill/>
        </p:spPr>
        <p:txBody>
          <a:bodyPr wrap="square">
            <a:spAutoFit/>
          </a:bodyPr>
          <a:lstStyle/>
          <a:p>
            <a:r>
              <a:rPr lang="cs-CZ" sz="2000" b="0" i="0" u="sng" dirty="0">
                <a:solidFill>
                  <a:srgbClr val="202122"/>
                </a:solidFill>
                <a:effectLst/>
              </a:rPr>
              <a:t>Setrvačné odstředivé zrychlení vozu je stejně velké jako dostředivé zrychlení</a:t>
            </a:r>
            <a:r>
              <a:rPr lang="cs-CZ" sz="2000" b="0" i="0" dirty="0">
                <a:solidFill>
                  <a:srgbClr val="202122"/>
                </a:solidFill>
                <a:effectLst/>
              </a:rPr>
              <a:t>:</a:t>
            </a:r>
            <a:endParaRPr lang="cs-CZ" sz="2000" dirty="0"/>
          </a:p>
        </p:txBody>
      </p:sp>
      <p:sp>
        <p:nvSpPr>
          <p:cNvPr id="15" name="TextovéPole 14">
            <a:extLst>
              <a:ext uri="{FF2B5EF4-FFF2-40B4-BE49-F238E27FC236}">
                <a16:creationId xmlns:a16="http://schemas.microsoft.com/office/drawing/2014/main" id="{CE2A9F74-CB14-471A-9F07-D6CCD5312C97}"/>
              </a:ext>
            </a:extLst>
          </p:cNvPr>
          <p:cNvSpPr txBox="1"/>
          <p:nvPr/>
        </p:nvSpPr>
        <p:spPr>
          <a:xfrm>
            <a:off x="200344" y="5378918"/>
            <a:ext cx="8655979" cy="1323439"/>
          </a:xfrm>
          <a:prstGeom prst="rect">
            <a:avLst/>
          </a:prstGeom>
          <a:noFill/>
        </p:spPr>
        <p:txBody>
          <a:bodyPr wrap="square">
            <a:spAutoFit/>
          </a:bodyPr>
          <a:lstStyle/>
          <a:p>
            <a:pPr algn="just"/>
            <a:r>
              <a:rPr lang="cs-CZ" sz="2000" b="0" i="0" dirty="0">
                <a:solidFill>
                  <a:srgbClr val="202122"/>
                </a:solidFill>
                <a:effectLst/>
              </a:rPr>
              <a:t>Proto v této soustavě setrvává vůz v klidu</a:t>
            </a:r>
            <a:r>
              <a:rPr lang="cs-CZ" sz="2000" b="1" i="0" dirty="0">
                <a:solidFill>
                  <a:srgbClr val="202122"/>
                </a:solidFill>
                <a:effectLst/>
              </a:rPr>
              <a:t>. </a:t>
            </a:r>
            <a:r>
              <a:rPr lang="cs-CZ" sz="2000" b="1" i="0" u="none" strike="noStrike" dirty="0">
                <a:effectLst/>
              </a:rPr>
              <a:t>Setrvačná odstředivá </a:t>
            </a:r>
            <a:r>
              <a:rPr lang="cs-CZ" sz="2000" b="0" i="0" dirty="0">
                <a:solidFill>
                  <a:srgbClr val="202122"/>
                </a:solidFill>
                <a:effectLst/>
              </a:rPr>
              <a:t>síla je úměrná hmotnosti předmětu, na který působí, takže pro každý předmět ve voze má jinou velikost. Naopak velikost odstředivého zrychlení </a:t>
            </a:r>
            <a:r>
              <a:rPr lang="cs-CZ" sz="2000" b="0" i="0" dirty="0" err="1">
                <a:solidFill>
                  <a:srgbClr val="202122"/>
                </a:solidFill>
                <a:effectLst/>
              </a:rPr>
              <a:t>a</a:t>
            </a:r>
            <a:r>
              <a:rPr lang="cs-CZ" sz="2000" b="0" i="0" baseline="-25000" dirty="0" err="1">
                <a:solidFill>
                  <a:srgbClr val="202122"/>
                </a:solidFill>
                <a:effectLst/>
              </a:rPr>
              <a:t>o</a:t>
            </a:r>
            <a:r>
              <a:rPr lang="cs-CZ" sz="2000" b="0" i="0" dirty="0">
                <a:solidFill>
                  <a:srgbClr val="202122"/>
                </a:solidFill>
                <a:effectLst/>
              </a:rPr>
              <a:t> je pro všechny předměty v této soustavě společná.</a:t>
            </a:r>
            <a:endParaRPr lang="cs-CZ" sz="2000" dirty="0"/>
          </a:p>
        </p:txBody>
      </p:sp>
      <p:pic>
        <p:nvPicPr>
          <p:cNvPr id="17" name="Grafický objekt 16">
            <a:extLst>
              <a:ext uri="{FF2B5EF4-FFF2-40B4-BE49-F238E27FC236}">
                <a16:creationId xmlns:a16="http://schemas.microsoft.com/office/drawing/2014/main" id="{27C1996B-436C-44E3-9865-5FA4785619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31645" y="4966471"/>
            <a:ext cx="1880709" cy="322950"/>
          </a:xfrm>
          <a:prstGeom prst="rect">
            <a:avLst/>
          </a:prstGeom>
        </p:spPr>
      </p:pic>
    </p:spTree>
    <p:extLst>
      <p:ext uri="{BB962C8B-B14F-4D97-AF65-F5344CB8AC3E}">
        <p14:creationId xmlns:p14="http://schemas.microsoft.com/office/powerpoint/2010/main" val="1233990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a:extLst>
              <a:ext uri="{FF2B5EF4-FFF2-40B4-BE49-F238E27FC236}">
                <a16:creationId xmlns:a16="http://schemas.microsoft.com/office/drawing/2014/main" id="{A4070AFE-BF48-4E62-9496-EDECD0349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69" y="277288"/>
            <a:ext cx="2834223" cy="2606044"/>
          </a:xfrm>
          <a:prstGeom prst="rect">
            <a:avLst/>
          </a:prstGeom>
          <a:noFill/>
          <a:extLst>
            <a:ext uri="{909E8E84-426E-40DD-AFC4-6F175D3DCCD1}">
              <a14:hiddenFill xmlns:a14="http://schemas.microsoft.com/office/drawing/2010/main">
                <a:solidFill>
                  <a:srgbClr val="FFFFFF"/>
                </a:solidFill>
              </a14:hiddenFill>
            </a:ext>
          </a:extLst>
        </p:spPr>
      </p:pic>
      <p:pic>
        <p:nvPicPr>
          <p:cNvPr id="94212" name="Picture 4">
            <a:extLst>
              <a:ext uri="{FF2B5EF4-FFF2-40B4-BE49-F238E27FC236}">
                <a16:creationId xmlns:a16="http://schemas.microsoft.com/office/drawing/2014/main" id="{E33AE502-7829-4543-8D42-60C5B1C31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89" y="3198108"/>
            <a:ext cx="2834223" cy="260700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AD7FA265-7370-4CD7-8FBC-BF0B6B038AF4}"/>
              </a:ext>
            </a:extLst>
          </p:cNvPr>
          <p:cNvSpPr txBox="1"/>
          <p:nvPr/>
        </p:nvSpPr>
        <p:spPr>
          <a:xfrm>
            <a:off x="3195263" y="1786540"/>
            <a:ext cx="5743253" cy="1015663"/>
          </a:xfrm>
          <a:prstGeom prst="rect">
            <a:avLst/>
          </a:prstGeom>
          <a:noFill/>
        </p:spPr>
        <p:txBody>
          <a:bodyPr wrap="square">
            <a:spAutoFit/>
          </a:bodyPr>
          <a:lstStyle/>
          <a:p>
            <a:pPr algn="just"/>
            <a:r>
              <a:rPr lang="cs-CZ" sz="2000" dirty="0"/>
              <a:t>Z hlediska osoby stojící na zemi působí na osobu na sedačce </a:t>
            </a:r>
            <a:r>
              <a:rPr lang="cs-CZ" sz="2000" b="1" dirty="0"/>
              <a:t>dostředivá síla </a:t>
            </a:r>
            <a:r>
              <a:rPr lang="cs-CZ" sz="2000" dirty="0"/>
              <a:t>(pohybuje se po kružnici) o velikosti.</a:t>
            </a:r>
          </a:p>
        </p:txBody>
      </p:sp>
      <p:sp>
        <p:nvSpPr>
          <p:cNvPr id="9" name="TextovéPole 8">
            <a:extLst>
              <a:ext uri="{FF2B5EF4-FFF2-40B4-BE49-F238E27FC236}">
                <a16:creationId xmlns:a16="http://schemas.microsoft.com/office/drawing/2014/main" id="{98DE8C1F-800E-427B-BBA1-7A3940E35715}"/>
              </a:ext>
            </a:extLst>
          </p:cNvPr>
          <p:cNvSpPr txBox="1"/>
          <p:nvPr/>
        </p:nvSpPr>
        <p:spPr>
          <a:xfrm>
            <a:off x="3195263" y="3603661"/>
            <a:ext cx="5743253" cy="2862322"/>
          </a:xfrm>
          <a:prstGeom prst="rect">
            <a:avLst/>
          </a:prstGeom>
          <a:noFill/>
        </p:spPr>
        <p:txBody>
          <a:bodyPr wrap="square">
            <a:spAutoFit/>
          </a:bodyPr>
          <a:lstStyle/>
          <a:p>
            <a:pPr algn="just"/>
            <a:r>
              <a:rPr lang="cs-CZ" sz="2000" dirty="0"/>
              <a:t>Osoba sedící na sedačce je vzhledem ke kolotoči (neinerciální vztažná soustava) v klidu. Přitom se ale pohybuje po kružnici - tedy působí na něj síla dostředivá. Má-li být osoba sedící na sedačce v klidu, musí být výslednice sil působící na sedačku nulová. Proto na sedačku působí ještě síla, která má stejnou velikost jako síla dostředivá, ale opačný směr a přitom nemá svůj původ v silovém působení ostatních těles. Jedná se o </a:t>
            </a:r>
            <a:r>
              <a:rPr lang="cs-CZ" sz="2000" b="1" dirty="0"/>
              <a:t>setrvačnou odstředivou sílu</a:t>
            </a:r>
            <a:r>
              <a:rPr lang="cs-CZ" sz="2000" dirty="0"/>
              <a:t>.</a:t>
            </a:r>
          </a:p>
        </p:txBody>
      </p:sp>
      <p:sp>
        <p:nvSpPr>
          <p:cNvPr id="6" name="TextovéPole 5">
            <a:extLst>
              <a:ext uri="{FF2B5EF4-FFF2-40B4-BE49-F238E27FC236}">
                <a16:creationId xmlns:a16="http://schemas.microsoft.com/office/drawing/2014/main" id="{1D963102-1D33-447B-BC7E-707131436DC9}"/>
              </a:ext>
            </a:extLst>
          </p:cNvPr>
          <p:cNvSpPr txBox="1"/>
          <p:nvPr/>
        </p:nvSpPr>
        <p:spPr>
          <a:xfrm>
            <a:off x="3780889" y="392017"/>
            <a:ext cx="4572000" cy="461665"/>
          </a:xfrm>
          <a:prstGeom prst="rect">
            <a:avLst/>
          </a:prstGeom>
          <a:noFill/>
        </p:spPr>
        <p:txBody>
          <a:bodyPr wrap="square">
            <a:spAutoFit/>
          </a:bodyPr>
          <a:lstStyle/>
          <a:p>
            <a:r>
              <a:rPr lang="cs-CZ" sz="2400" b="1" i="0" u="none" strike="noStrike" dirty="0">
                <a:effectLst/>
              </a:rPr>
              <a:t>Setrvačná odstředivá síla </a:t>
            </a:r>
            <a:endParaRPr lang="cs-CZ" sz="2400" dirty="0"/>
          </a:p>
        </p:txBody>
      </p:sp>
    </p:spTree>
    <p:extLst>
      <p:ext uri="{BB962C8B-B14F-4D97-AF65-F5344CB8AC3E}">
        <p14:creationId xmlns:p14="http://schemas.microsoft.com/office/powerpoint/2010/main" val="2525477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036A10-3209-48E8-8C1D-5F9BC0EB462E}"/>
              </a:ext>
            </a:extLst>
          </p:cNvPr>
          <p:cNvSpPr>
            <a:spLocks noGrp="1"/>
          </p:cNvSpPr>
          <p:nvPr>
            <p:ph type="title"/>
          </p:nvPr>
        </p:nvSpPr>
        <p:spPr>
          <a:xfrm>
            <a:off x="351247" y="298351"/>
            <a:ext cx="4991100" cy="703386"/>
          </a:xfrm>
        </p:spPr>
        <p:txBody>
          <a:bodyPr>
            <a:normAutofit/>
          </a:bodyPr>
          <a:lstStyle/>
          <a:p>
            <a:r>
              <a:rPr lang="cs-CZ" sz="2400" b="1" dirty="0">
                <a:latin typeface="+mn-lt"/>
              </a:rPr>
              <a:t>Ždímačka</a:t>
            </a:r>
          </a:p>
        </p:txBody>
      </p:sp>
      <p:sp>
        <p:nvSpPr>
          <p:cNvPr id="5" name="TextovéPole 4">
            <a:extLst>
              <a:ext uri="{FF2B5EF4-FFF2-40B4-BE49-F238E27FC236}">
                <a16:creationId xmlns:a16="http://schemas.microsoft.com/office/drawing/2014/main" id="{B984CD6C-4F19-4855-8043-5C0D03C20C4C}"/>
              </a:ext>
            </a:extLst>
          </p:cNvPr>
          <p:cNvSpPr txBox="1"/>
          <p:nvPr/>
        </p:nvSpPr>
        <p:spPr>
          <a:xfrm>
            <a:off x="157096" y="1305341"/>
            <a:ext cx="5757862" cy="5016758"/>
          </a:xfrm>
          <a:prstGeom prst="rect">
            <a:avLst/>
          </a:prstGeom>
          <a:noFill/>
        </p:spPr>
        <p:txBody>
          <a:bodyPr wrap="square">
            <a:spAutoFit/>
          </a:bodyPr>
          <a:lstStyle/>
          <a:p>
            <a:pPr algn="just"/>
            <a:r>
              <a:rPr lang="cs-CZ" sz="2000" b="0" i="0" dirty="0">
                <a:solidFill>
                  <a:srgbClr val="202122"/>
                </a:solidFill>
                <a:effectLst/>
              </a:rPr>
              <a:t>Ždímačka slouží k odstranění přebytečné vody z právě vypraného prádla. Většina automatických praček v sobě ždímačku integruje. Z pohledu neinerciální vztažné soustavy se buben ždímačky otáčí v otáčející se vztažné soustavě, kde vzniká odstředivá síla </a:t>
            </a:r>
            <a:r>
              <a:rPr lang="cs-CZ" sz="2000" b="0" i="0" dirty="0" err="1">
                <a:solidFill>
                  <a:srgbClr val="202122"/>
                </a:solidFill>
                <a:effectLst/>
              </a:rPr>
              <a:t>F</a:t>
            </a:r>
            <a:r>
              <a:rPr lang="cs-CZ" sz="2000" b="0" i="0" baseline="-25000" dirty="0" err="1">
                <a:solidFill>
                  <a:srgbClr val="202122"/>
                </a:solidFill>
                <a:effectLst/>
              </a:rPr>
              <a:t>o</a:t>
            </a:r>
            <a:r>
              <a:rPr lang="cs-CZ" sz="2000" b="0" i="0" dirty="0">
                <a:solidFill>
                  <a:srgbClr val="202122"/>
                </a:solidFill>
                <a:effectLst/>
              </a:rPr>
              <a:t>, která má </a:t>
            </a:r>
            <a:r>
              <a:rPr lang="cs-CZ" sz="2000" b="0" i="0" dirty="0">
                <a:effectLst/>
              </a:rPr>
              <a:t>směr od středu křivosti. </a:t>
            </a:r>
            <a:r>
              <a:rPr lang="cs-CZ" sz="2000" b="0" i="0" dirty="0">
                <a:solidFill>
                  <a:srgbClr val="202122"/>
                </a:solidFill>
                <a:effectLst/>
              </a:rPr>
              <a:t>Prádlo v bubnu pračky se pohybuje ve směru rotace bubnu. Čím rychleji se buben pohybuje, tím je větší odstředivá síla a prádlo se více přibližuje ke stěně bubnu. Na kapalinu působí odstředivá síla, což způsobuje, že kapalina pokračuje ve své trajektorii, která je přímočará. Stěna bubnu má otvory, kterými kapalina uniká, takto se prádlo zbavuje vody a je částečně sušeno. Směr pohybu vody po opuštění bubnu je ve směru odstředivé síly, a její výsledná dráha je přímočará.</a:t>
            </a:r>
            <a:endParaRPr lang="cs-CZ" sz="2000" dirty="0"/>
          </a:p>
        </p:txBody>
      </p:sp>
      <p:pic>
        <p:nvPicPr>
          <p:cNvPr id="7" name="Obrázek 6">
            <a:extLst>
              <a:ext uri="{FF2B5EF4-FFF2-40B4-BE49-F238E27FC236}">
                <a16:creationId xmlns:a16="http://schemas.microsoft.com/office/drawing/2014/main" id="{D0C3A470-2931-4A85-8929-6539787D9FD2}"/>
              </a:ext>
            </a:extLst>
          </p:cNvPr>
          <p:cNvPicPr>
            <a:picLocks noChangeAspect="1"/>
          </p:cNvPicPr>
          <p:nvPr/>
        </p:nvPicPr>
        <p:blipFill>
          <a:blip r:embed="rId2"/>
          <a:stretch>
            <a:fillRect/>
          </a:stretch>
        </p:blipFill>
        <p:spPr>
          <a:xfrm>
            <a:off x="6066277" y="1977765"/>
            <a:ext cx="2901510" cy="4711800"/>
          </a:xfrm>
          <a:prstGeom prst="rect">
            <a:avLst/>
          </a:prstGeom>
        </p:spPr>
      </p:pic>
      <p:pic>
        <p:nvPicPr>
          <p:cNvPr id="205826" name="Picture 2">
            <a:extLst>
              <a:ext uri="{FF2B5EF4-FFF2-40B4-BE49-F238E27FC236}">
                <a16:creationId xmlns:a16="http://schemas.microsoft.com/office/drawing/2014/main" id="{7419D79B-1EBD-40F2-8DD2-D96008EBD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420" y="298351"/>
            <a:ext cx="3127686" cy="219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65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DA91C32-47F1-4261-9B12-403CB22C8C21}"/>
              </a:ext>
            </a:extLst>
          </p:cNvPr>
          <p:cNvSpPr txBox="1"/>
          <p:nvPr/>
        </p:nvSpPr>
        <p:spPr>
          <a:xfrm>
            <a:off x="323522" y="212735"/>
            <a:ext cx="8213987" cy="6309420"/>
          </a:xfrm>
          <a:prstGeom prst="rect">
            <a:avLst/>
          </a:prstGeom>
          <a:noFill/>
        </p:spPr>
        <p:txBody>
          <a:bodyPr wrap="square" rtlCol="0">
            <a:spAutoFit/>
          </a:bodyPr>
          <a:lstStyle/>
          <a:p>
            <a:r>
              <a:rPr lang="cs-CZ" sz="2000" b="1" dirty="0"/>
              <a:t>Síly působící na dálku </a:t>
            </a:r>
            <a:endParaRPr lang="en-US" sz="2000" b="1" dirty="0"/>
          </a:p>
          <a:p>
            <a:r>
              <a:rPr lang="cs-CZ" sz="2000" b="1" dirty="0"/>
              <a:t>prostřednictvím silových polí</a:t>
            </a:r>
          </a:p>
          <a:p>
            <a:endParaRPr lang="cs-CZ" sz="800" dirty="0"/>
          </a:p>
          <a:p>
            <a:r>
              <a:rPr lang="cs-CZ" sz="2000" i="1" dirty="0"/>
              <a:t>Gravitační síla</a:t>
            </a:r>
          </a:p>
          <a:p>
            <a:endParaRPr lang="cs-CZ" sz="800" dirty="0"/>
          </a:p>
          <a:p>
            <a:r>
              <a:rPr lang="cs-CZ" sz="2000" i="1" dirty="0"/>
              <a:t>Elektrická síla</a:t>
            </a:r>
          </a:p>
          <a:p>
            <a:endParaRPr lang="cs-CZ" sz="800" dirty="0"/>
          </a:p>
          <a:p>
            <a:r>
              <a:rPr lang="cs-CZ" sz="2000" i="1" dirty="0"/>
              <a:t>Magnetická síla</a:t>
            </a:r>
          </a:p>
          <a:p>
            <a:endParaRPr lang="cs-CZ" sz="2000" dirty="0"/>
          </a:p>
          <a:p>
            <a:endParaRPr lang="cs-CZ" sz="2000" dirty="0"/>
          </a:p>
          <a:p>
            <a:endParaRPr lang="cs-CZ" sz="2000" dirty="0"/>
          </a:p>
          <a:p>
            <a:r>
              <a:rPr lang="cs-CZ" sz="2000" b="1" dirty="0"/>
              <a:t>Síly působící při vzájemném</a:t>
            </a:r>
            <a:endParaRPr lang="en-US" sz="2000" b="1" dirty="0"/>
          </a:p>
          <a:p>
            <a:r>
              <a:rPr lang="cs-CZ" sz="2000" b="1" dirty="0"/>
              <a:t>dotyku fyzikálních objektů</a:t>
            </a:r>
          </a:p>
          <a:p>
            <a:endParaRPr lang="cs-CZ" sz="800" dirty="0"/>
          </a:p>
          <a:p>
            <a:r>
              <a:rPr lang="cs-CZ" sz="2000" i="1" dirty="0"/>
              <a:t>Dostředivá síla</a:t>
            </a:r>
          </a:p>
          <a:p>
            <a:endParaRPr lang="cs-CZ" sz="800" dirty="0"/>
          </a:p>
          <a:p>
            <a:r>
              <a:rPr lang="cs-CZ" sz="2000" i="1" dirty="0"/>
              <a:t>Třecí síla</a:t>
            </a:r>
          </a:p>
          <a:p>
            <a:endParaRPr lang="cs-CZ" sz="800" dirty="0"/>
          </a:p>
          <a:p>
            <a:r>
              <a:rPr lang="cs-CZ" sz="2000" i="1" dirty="0"/>
              <a:t>Tahová síla</a:t>
            </a:r>
          </a:p>
          <a:p>
            <a:endParaRPr lang="cs-CZ" sz="800" dirty="0"/>
          </a:p>
          <a:p>
            <a:r>
              <a:rPr lang="cs-CZ" sz="2000" i="1" dirty="0"/>
              <a:t>Tlaková síla </a:t>
            </a:r>
            <a:r>
              <a:rPr lang="cs-CZ" sz="2000" dirty="0"/>
              <a:t>(pevné látky, kapaliny, plyny)</a:t>
            </a:r>
          </a:p>
          <a:p>
            <a:endParaRPr lang="cs-CZ" sz="800" dirty="0"/>
          </a:p>
          <a:p>
            <a:r>
              <a:rPr lang="cs-CZ" sz="2000" i="1" dirty="0"/>
              <a:t>Vztlaková síla </a:t>
            </a:r>
            <a:r>
              <a:rPr lang="cs-CZ" sz="2000" dirty="0"/>
              <a:t>(kapaliny, plyny)</a:t>
            </a:r>
          </a:p>
          <a:p>
            <a:endParaRPr lang="cs-CZ" sz="2000" i="1" dirty="0"/>
          </a:p>
          <a:p>
            <a:r>
              <a:rPr lang="cs-CZ" sz="2000" i="1" dirty="0"/>
              <a:t>Odporová síla </a:t>
            </a:r>
            <a:r>
              <a:rPr lang="cs-CZ" sz="2000" dirty="0"/>
              <a:t>(valivý odpor,  odpor prostředí v kapalinách a plynech)</a:t>
            </a:r>
          </a:p>
        </p:txBody>
      </p:sp>
      <p:pic>
        <p:nvPicPr>
          <p:cNvPr id="2" name="Picture 4" descr="sily">
            <a:extLst>
              <a:ext uri="{FF2B5EF4-FFF2-40B4-BE49-F238E27FC236}">
                <a16:creationId xmlns:a16="http://schemas.microsoft.com/office/drawing/2014/main" id="{4551DCEE-0B86-4815-B3DE-F8D958DCE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6791" y="145870"/>
            <a:ext cx="4588532" cy="464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95932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564DC3-8ACB-43E0-A0CD-4E88F682C109}"/>
              </a:ext>
            </a:extLst>
          </p:cNvPr>
          <p:cNvSpPr>
            <a:spLocks noGrp="1"/>
          </p:cNvSpPr>
          <p:nvPr>
            <p:ph type="title"/>
          </p:nvPr>
        </p:nvSpPr>
        <p:spPr>
          <a:xfrm>
            <a:off x="628650" y="365127"/>
            <a:ext cx="3419475" cy="530224"/>
          </a:xfrm>
        </p:spPr>
        <p:txBody>
          <a:bodyPr>
            <a:normAutofit/>
          </a:bodyPr>
          <a:lstStyle/>
          <a:p>
            <a:r>
              <a:rPr lang="cs-CZ" sz="2400" b="1" dirty="0">
                <a:latin typeface="+mn-lt"/>
              </a:rPr>
              <a:t>Odstředivka</a:t>
            </a:r>
          </a:p>
        </p:txBody>
      </p:sp>
      <p:pic>
        <p:nvPicPr>
          <p:cNvPr id="216066" name="Picture 2" descr="See the source image">
            <a:extLst>
              <a:ext uri="{FF2B5EF4-FFF2-40B4-BE49-F238E27FC236}">
                <a16:creationId xmlns:a16="http://schemas.microsoft.com/office/drawing/2014/main" id="{BC60AD16-E881-45E4-952E-F26B64326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221" y="4090053"/>
            <a:ext cx="2806611" cy="2624182"/>
          </a:xfrm>
          <a:prstGeom prst="rect">
            <a:avLst/>
          </a:prstGeom>
          <a:noFill/>
          <a:extLst>
            <a:ext uri="{909E8E84-426E-40DD-AFC4-6F175D3DCCD1}">
              <a14:hiddenFill xmlns:a14="http://schemas.microsoft.com/office/drawing/2010/main">
                <a:solidFill>
                  <a:srgbClr val="FFFFFF"/>
                </a:solidFill>
              </a14:hiddenFill>
            </a:ext>
          </a:extLst>
        </p:spPr>
      </p:pic>
      <p:pic>
        <p:nvPicPr>
          <p:cNvPr id="216070" name="Picture 6" descr="See the source image">
            <a:extLst>
              <a:ext uri="{FF2B5EF4-FFF2-40B4-BE49-F238E27FC236}">
                <a16:creationId xmlns:a16="http://schemas.microsoft.com/office/drawing/2014/main" id="{B1120C70-77FE-402B-871F-60845CDE4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1018" y="4435390"/>
            <a:ext cx="1903395" cy="1703538"/>
          </a:xfrm>
          <a:prstGeom prst="rect">
            <a:avLst/>
          </a:prstGeom>
          <a:noFill/>
          <a:extLst>
            <a:ext uri="{909E8E84-426E-40DD-AFC4-6F175D3DCCD1}">
              <a14:hiddenFill xmlns:a14="http://schemas.microsoft.com/office/drawing/2010/main">
                <a:solidFill>
                  <a:srgbClr val="FFFFFF"/>
                </a:solidFill>
              </a14:hiddenFill>
            </a:ext>
          </a:extLst>
        </p:spPr>
      </p:pic>
      <p:pic>
        <p:nvPicPr>
          <p:cNvPr id="216072" name="Picture 8" descr="See the source image">
            <a:extLst>
              <a:ext uri="{FF2B5EF4-FFF2-40B4-BE49-F238E27FC236}">
                <a16:creationId xmlns:a16="http://schemas.microsoft.com/office/drawing/2014/main" id="{81E89BF9-D320-42E9-A3DF-E42D1CC126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6361" y="277329"/>
            <a:ext cx="5486558" cy="353102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C9E2D9AB-F094-4D4B-B07A-F3C2CC882D82}"/>
              </a:ext>
            </a:extLst>
          </p:cNvPr>
          <p:cNvPicPr>
            <a:picLocks noChangeAspect="1"/>
          </p:cNvPicPr>
          <p:nvPr/>
        </p:nvPicPr>
        <p:blipFill>
          <a:blip r:embed="rId5"/>
          <a:stretch>
            <a:fillRect/>
          </a:stretch>
        </p:blipFill>
        <p:spPr>
          <a:xfrm>
            <a:off x="421081" y="2600325"/>
            <a:ext cx="2524125" cy="1657350"/>
          </a:xfrm>
          <a:prstGeom prst="rect">
            <a:avLst/>
          </a:prstGeom>
        </p:spPr>
      </p:pic>
    </p:spTree>
    <p:extLst>
      <p:ext uri="{BB962C8B-B14F-4D97-AF65-F5344CB8AC3E}">
        <p14:creationId xmlns:p14="http://schemas.microsoft.com/office/powerpoint/2010/main" val="29678146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ee the source image">
            <a:extLst>
              <a:ext uri="{FF2B5EF4-FFF2-40B4-BE49-F238E27FC236}">
                <a16:creationId xmlns:a16="http://schemas.microsoft.com/office/drawing/2014/main" id="{F42821D9-4FDF-496F-8C8C-74DC4D6D7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5014" y="288161"/>
            <a:ext cx="2300287" cy="230028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684D09C7-39E3-4BAC-AD83-FB18BCDC248A}"/>
              </a:ext>
            </a:extLst>
          </p:cNvPr>
          <p:cNvSpPr txBox="1"/>
          <p:nvPr/>
        </p:nvSpPr>
        <p:spPr>
          <a:xfrm>
            <a:off x="318699" y="323850"/>
            <a:ext cx="3075137" cy="461665"/>
          </a:xfrm>
          <a:prstGeom prst="rect">
            <a:avLst/>
          </a:prstGeom>
          <a:noFill/>
        </p:spPr>
        <p:txBody>
          <a:bodyPr wrap="none" rtlCol="0">
            <a:spAutoFit/>
          </a:bodyPr>
          <a:lstStyle/>
          <a:p>
            <a:r>
              <a:rPr lang="cs-CZ" sz="2400" b="1" dirty="0"/>
              <a:t>Meandry vodních toků</a:t>
            </a:r>
          </a:p>
        </p:txBody>
      </p:sp>
      <p:pic>
        <p:nvPicPr>
          <p:cNvPr id="9222" name="Picture 6" descr="See the source image">
            <a:extLst>
              <a:ext uri="{FF2B5EF4-FFF2-40B4-BE49-F238E27FC236}">
                <a16:creationId xmlns:a16="http://schemas.microsoft.com/office/drawing/2014/main" id="{C2DD47CA-4212-4F94-BAC4-7C85290D5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701" y="2838570"/>
            <a:ext cx="2520911" cy="250495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ED7A3AB4-C7A7-4D7E-8B14-AA44C21F09FD}"/>
              </a:ext>
            </a:extLst>
          </p:cNvPr>
          <p:cNvSpPr txBox="1"/>
          <p:nvPr/>
        </p:nvSpPr>
        <p:spPr>
          <a:xfrm>
            <a:off x="184467" y="1035249"/>
            <a:ext cx="6045994" cy="1015663"/>
          </a:xfrm>
          <a:prstGeom prst="rect">
            <a:avLst/>
          </a:prstGeom>
          <a:noFill/>
        </p:spPr>
        <p:txBody>
          <a:bodyPr wrap="square">
            <a:spAutoFit/>
          </a:bodyPr>
          <a:lstStyle/>
          <a:p>
            <a:pPr algn="just"/>
            <a:r>
              <a:rPr lang="cs-CZ" sz="2000" dirty="0"/>
              <a:t>Meandr je zákrut řeky způsobený boční erozí – vymíláním břehů na jedné straně a usazováním na straně druhé. Na tvar říčních meandrů má vliv i </a:t>
            </a:r>
            <a:r>
              <a:rPr lang="cs-CZ" sz="2000" dirty="0" err="1"/>
              <a:t>Coriolisova</a:t>
            </a:r>
            <a:r>
              <a:rPr lang="cs-CZ" sz="2000" dirty="0"/>
              <a:t> síla.</a:t>
            </a:r>
          </a:p>
        </p:txBody>
      </p:sp>
      <p:sp>
        <p:nvSpPr>
          <p:cNvPr id="8" name="TextovéPole 7">
            <a:extLst>
              <a:ext uri="{FF2B5EF4-FFF2-40B4-BE49-F238E27FC236}">
                <a16:creationId xmlns:a16="http://schemas.microsoft.com/office/drawing/2014/main" id="{0802FBB6-DCF5-4375-BC5A-A7480F542A4B}"/>
              </a:ext>
            </a:extLst>
          </p:cNvPr>
          <p:cNvSpPr txBox="1"/>
          <p:nvPr/>
        </p:nvSpPr>
        <p:spPr>
          <a:xfrm>
            <a:off x="428625" y="4705350"/>
            <a:ext cx="441788" cy="369332"/>
          </a:xfrm>
          <a:prstGeom prst="rect">
            <a:avLst/>
          </a:prstGeom>
          <a:noFill/>
        </p:spPr>
        <p:txBody>
          <a:bodyPr wrap="none" rtlCol="0">
            <a:spAutoFit/>
          </a:bodyPr>
          <a:lstStyle/>
          <a:p>
            <a:r>
              <a:rPr lang="cs-CZ" dirty="0"/>
              <a:t>Tg </a:t>
            </a:r>
          </a:p>
        </p:txBody>
      </p:sp>
    </p:spTree>
    <p:extLst>
      <p:ext uri="{BB962C8B-B14F-4D97-AF65-F5344CB8AC3E}">
        <p14:creationId xmlns:p14="http://schemas.microsoft.com/office/powerpoint/2010/main" val="9776043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82B44F0-2E85-4401-B43B-8386297E5754}"/>
              </a:ext>
            </a:extLst>
          </p:cNvPr>
          <p:cNvSpPr txBox="1"/>
          <p:nvPr/>
        </p:nvSpPr>
        <p:spPr>
          <a:xfrm>
            <a:off x="118154" y="930685"/>
            <a:ext cx="8625154" cy="2246769"/>
          </a:xfrm>
          <a:prstGeom prst="rect">
            <a:avLst/>
          </a:prstGeom>
          <a:noFill/>
        </p:spPr>
        <p:txBody>
          <a:bodyPr wrap="square">
            <a:spAutoFit/>
          </a:bodyPr>
          <a:lstStyle/>
          <a:p>
            <a:pPr algn="just"/>
            <a:r>
              <a:rPr lang="cs-CZ" sz="2000" b="0" i="0" u="none" strike="noStrike" baseline="0" dirty="0">
                <a:solidFill>
                  <a:srgbClr val="000000"/>
                </a:solidFill>
              </a:rPr>
              <a:t>Určete potřebnou rychlost, kterou musí mít motocyklový kaskadér v drátěné kouli, aby mohl bezpečně projet vrcholem koule (tj. hlavou dolů). Koule má průměr 5 m. </a:t>
            </a:r>
          </a:p>
          <a:p>
            <a:pPr algn="just"/>
            <a:endParaRPr lang="cs-CZ" sz="2000" dirty="0">
              <a:solidFill>
                <a:srgbClr val="000000"/>
              </a:solidFill>
            </a:endParaRPr>
          </a:p>
          <a:p>
            <a:pPr algn="just"/>
            <a:r>
              <a:rPr lang="cs-CZ" sz="2000" b="0" i="0" u="none" strike="noStrike" baseline="0" dirty="0">
                <a:solidFill>
                  <a:srgbClr val="000000"/>
                </a:solidFill>
              </a:rPr>
              <a:t>Pro bezpečný průjezd musí platit</a:t>
            </a:r>
            <a:r>
              <a:rPr lang="en-US" sz="2000" b="0" i="0" u="none" strike="noStrike" baseline="0" dirty="0">
                <a:solidFill>
                  <a:srgbClr val="000000"/>
                </a:solidFill>
              </a:rPr>
              <a:t>:</a:t>
            </a:r>
            <a:r>
              <a:rPr lang="cs-CZ" sz="2000" b="0" i="0" u="none" strike="noStrike" baseline="0" dirty="0">
                <a:solidFill>
                  <a:srgbClr val="000000"/>
                </a:solidFill>
              </a:rPr>
              <a:t>  F</a:t>
            </a:r>
            <a:r>
              <a:rPr lang="en-US" sz="2000" b="0" i="0" u="none" strike="noStrike" baseline="-25000" dirty="0">
                <a:solidFill>
                  <a:srgbClr val="000000"/>
                </a:solidFill>
              </a:rPr>
              <a:t>s</a:t>
            </a:r>
            <a:r>
              <a:rPr lang="cs-CZ" sz="2000" b="0" i="0" u="none" strike="noStrike" baseline="0" dirty="0">
                <a:solidFill>
                  <a:srgbClr val="000000"/>
                </a:solidFill>
              </a:rPr>
              <a:t> </a:t>
            </a:r>
            <a:r>
              <a:rPr lang="en-US" sz="2000" b="0" i="0" u="none" strike="noStrike" baseline="0" dirty="0">
                <a:solidFill>
                  <a:srgbClr val="000000"/>
                </a:solidFill>
              </a:rPr>
              <a:t>&gt; G</a:t>
            </a:r>
            <a:r>
              <a:rPr lang="cs-CZ" sz="2000" b="0" i="0" u="none" strike="noStrike" baseline="0" dirty="0">
                <a:solidFill>
                  <a:srgbClr val="000000"/>
                </a:solidFill>
              </a:rPr>
              <a:t> </a:t>
            </a:r>
          </a:p>
          <a:p>
            <a:pPr algn="just"/>
            <a:endParaRPr lang="cs-CZ" sz="2000" dirty="0">
              <a:solidFill>
                <a:srgbClr val="000000"/>
              </a:solidFill>
            </a:endParaRPr>
          </a:p>
          <a:p>
            <a:pPr algn="just"/>
            <a:endParaRPr lang="cs-CZ" sz="2000" dirty="0"/>
          </a:p>
        </p:txBody>
      </p:sp>
      <p:sp>
        <p:nvSpPr>
          <p:cNvPr id="6" name="TextovéPole 5">
            <a:extLst>
              <a:ext uri="{FF2B5EF4-FFF2-40B4-BE49-F238E27FC236}">
                <a16:creationId xmlns:a16="http://schemas.microsoft.com/office/drawing/2014/main" id="{1918E3FC-1002-4B2F-AC32-39C8EDC4A102}"/>
              </a:ext>
            </a:extLst>
          </p:cNvPr>
          <p:cNvSpPr txBox="1"/>
          <p:nvPr/>
        </p:nvSpPr>
        <p:spPr>
          <a:xfrm>
            <a:off x="297950" y="328774"/>
            <a:ext cx="1072730" cy="461665"/>
          </a:xfrm>
          <a:prstGeom prst="rect">
            <a:avLst/>
          </a:prstGeom>
          <a:noFill/>
        </p:spPr>
        <p:txBody>
          <a:bodyPr wrap="none" rtlCol="0">
            <a:spAutoFit/>
          </a:bodyPr>
          <a:lstStyle/>
          <a:p>
            <a:r>
              <a:rPr lang="cs-CZ" sz="2400" b="1" dirty="0"/>
              <a:t>Příklad</a:t>
            </a:r>
          </a:p>
        </p:txBody>
      </p:sp>
      <p:pic>
        <p:nvPicPr>
          <p:cNvPr id="8" name="Obrázek 7">
            <a:extLst>
              <a:ext uri="{FF2B5EF4-FFF2-40B4-BE49-F238E27FC236}">
                <a16:creationId xmlns:a16="http://schemas.microsoft.com/office/drawing/2014/main" id="{ED6C9ADD-EB6F-4C69-A7B2-D69EC7803070}"/>
              </a:ext>
            </a:extLst>
          </p:cNvPr>
          <p:cNvPicPr>
            <a:picLocks noChangeAspect="1"/>
          </p:cNvPicPr>
          <p:nvPr/>
        </p:nvPicPr>
        <p:blipFill>
          <a:blip r:embed="rId2"/>
          <a:stretch>
            <a:fillRect/>
          </a:stretch>
        </p:blipFill>
        <p:spPr>
          <a:xfrm>
            <a:off x="6269060" y="1875367"/>
            <a:ext cx="2567369" cy="2149424"/>
          </a:xfrm>
          <a:prstGeom prst="rect">
            <a:avLst/>
          </a:prstGeom>
        </p:spPr>
      </p:pic>
      <p:pic>
        <p:nvPicPr>
          <p:cNvPr id="10" name="Obrázek 9">
            <a:extLst>
              <a:ext uri="{FF2B5EF4-FFF2-40B4-BE49-F238E27FC236}">
                <a16:creationId xmlns:a16="http://schemas.microsoft.com/office/drawing/2014/main" id="{6CA5F12C-8296-4969-ABA4-59C987CDA21B}"/>
              </a:ext>
            </a:extLst>
          </p:cNvPr>
          <p:cNvPicPr>
            <a:picLocks noChangeAspect="1"/>
          </p:cNvPicPr>
          <p:nvPr/>
        </p:nvPicPr>
        <p:blipFill>
          <a:blip r:embed="rId3"/>
          <a:stretch>
            <a:fillRect/>
          </a:stretch>
        </p:blipFill>
        <p:spPr>
          <a:xfrm>
            <a:off x="3323638" y="2637880"/>
            <a:ext cx="1731912" cy="718109"/>
          </a:xfrm>
          <a:prstGeom prst="rect">
            <a:avLst/>
          </a:prstGeom>
        </p:spPr>
      </p:pic>
      <p:sp>
        <p:nvSpPr>
          <p:cNvPr id="11" name="TextovéPole 10">
            <a:extLst>
              <a:ext uri="{FF2B5EF4-FFF2-40B4-BE49-F238E27FC236}">
                <a16:creationId xmlns:a16="http://schemas.microsoft.com/office/drawing/2014/main" id="{D88F1A71-A1F8-4BA7-B2B1-F9CF1767D27E}"/>
              </a:ext>
            </a:extLst>
          </p:cNvPr>
          <p:cNvSpPr txBox="1"/>
          <p:nvPr/>
        </p:nvSpPr>
        <p:spPr>
          <a:xfrm>
            <a:off x="119453" y="2963757"/>
            <a:ext cx="910827" cy="1015663"/>
          </a:xfrm>
          <a:prstGeom prst="rect">
            <a:avLst/>
          </a:prstGeom>
          <a:noFill/>
        </p:spPr>
        <p:txBody>
          <a:bodyPr wrap="none" rtlCol="0">
            <a:spAutoFit/>
          </a:bodyPr>
          <a:lstStyle/>
          <a:p>
            <a:r>
              <a:rPr lang="en-US" sz="2000" dirty="0"/>
              <a:t>r = 5 m</a:t>
            </a:r>
            <a:endParaRPr lang="cs-CZ" sz="2000" dirty="0"/>
          </a:p>
          <a:p>
            <a:r>
              <a:rPr lang="cs-CZ" sz="2000" dirty="0"/>
              <a:t>v = ?</a:t>
            </a:r>
            <a:endParaRPr lang="en-US" sz="2000" dirty="0"/>
          </a:p>
          <a:p>
            <a:endParaRPr lang="cs-CZ" sz="2000" dirty="0"/>
          </a:p>
        </p:txBody>
      </p:sp>
      <p:pic>
        <p:nvPicPr>
          <p:cNvPr id="13" name="Obrázek 12">
            <a:extLst>
              <a:ext uri="{FF2B5EF4-FFF2-40B4-BE49-F238E27FC236}">
                <a16:creationId xmlns:a16="http://schemas.microsoft.com/office/drawing/2014/main" id="{C81A0560-5FFC-4E9E-8A83-F6AD1F0AA2D9}"/>
              </a:ext>
            </a:extLst>
          </p:cNvPr>
          <p:cNvPicPr>
            <a:picLocks noChangeAspect="1"/>
          </p:cNvPicPr>
          <p:nvPr/>
        </p:nvPicPr>
        <p:blipFill>
          <a:blip r:embed="rId4"/>
          <a:stretch>
            <a:fillRect/>
          </a:stretch>
        </p:blipFill>
        <p:spPr>
          <a:xfrm>
            <a:off x="107928" y="3826565"/>
            <a:ext cx="5534025" cy="600075"/>
          </a:xfrm>
          <a:prstGeom prst="rect">
            <a:avLst/>
          </a:prstGeom>
        </p:spPr>
      </p:pic>
      <p:pic>
        <p:nvPicPr>
          <p:cNvPr id="60418" name="Picture 2" descr="Matematické Fórum / síla">
            <a:extLst>
              <a:ext uri="{FF2B5EF4-FFF2-40B4-BE49-F238E27FC236}">
                <a16:creationId xmlns:a16="http://schemas.microsoft.com/office/drawing/2014/main" id="{B7EDCB0C-29FD-4449-B71A-73D15C8E2C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7328" y="4130435"/>
            <a:ext cx="3339101" cy="2517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7290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DAED194-D763-4D50-9C42-8E8C639229BD}"/>
              </a:ext>
            </a:extLst>
          </p:cNvPr>
          <p:cNvSpPr txBox="1"/>
          <p:nvPr/>
        </p:nvSpPr>
        <p:spPr>
          <a:xfrm>
            <a:off x="246579" y="947508"/>
            <a:ext cx="8650841" cy="4247317"/>
          </a:xfrm>
          <a:prstGeom prst="rect">
            <a:avLst/>
          </a:prstGeom>
          <a:noFill/>
        </p:spPr>
        <p:txBody>
          <a:bodyPr wrap="square">
            <a:spAutoFit/>
          </a:bodyPr>
          <a:lstStyle/>
          <a:p>
            <a:pPr algn="just"/>
            <a:r>
              <a:rPr lang="cs-CZ" sz="2000" b="1" i="0" dirty="0" err="1">
                <a:solidFill>
                  <a:srgbClr val="333333"/>
                </a:solidFill>
                <a:effectLst/>
              </a:rPr>
              <a:t>Coriolisova</a:t>
            </a:r>
            <a:r>
              <a:rPr lang="cs-CZ" sz="2000" b="1" i="0" dirty="0">
                <a:solidFill>
                  <a:srgbClr val="333333"/>
                </a:solidFill>
                <a:effectLst/>
              </a:rPr>
              <a:t> síla </a:t>
            </a:r>
            <a:r>
              <a:rPr lang="cs-CZ" sz="2000" b="0" i="0" dirty="0">
                <a:solidFill>
                  <a:srgbClr val="333333"/>
                </a:solidFill>
                <a:effectLst/>
              </a:rPr>
              <a:t>působí na každé těleso, které se volně pohybuje v rotující soustavě. Má směr kolmý na spojnici těleso – osa otáčení. Pokud se těleso pohybuje od středu otáčení, tak způsobuje stáčení trajektorie pohybujícího se tělesa proti směru otáčení soustavy. Pokud se těleso pohybuje ke středu otáčení, tak způsobuje stáčení trajektorie pohybujícího se tělesa ve směru otáčení. Toto stáčení trajektorie se označuje jako </a:t>
            </a:r>
            <a:r>
              <a:rPr lang="cs-CZ" sz="2000" b="1" i="0" dirty="0" err="1">
                <a:solidFill>
                  <a:srgbClr val="333333"/>
                </a:solidFill>
                <a:effectLst/>
              </a:rPr>
              <a:t>Coriolisův</a:t>
            </a:r>
            <a:r>
              <a:rPr lang="cs-CZ" sz="2000" b="1" i="0" dirty="0">
                <a:solidFill>
                  <a:srgbClr val="333333"/>
                </a:solidFill>
                <a:effectLst/>
              </a:rPr>
              <a:t> efekt </a:t>
            </a:r>
            <a:r>
              <a:rPr lang="cs-CZ" sz="2000" b="0" i="0" dirty="0">
                <a:solidFill>
                  <a:srgbClr val="333333"/>
                </a:solidFill>
                <a:effectLst/>
              </a:rPr>
              <a:t>a je </a:t>
            </a:r>
            <a:r>
              <a:rPr lang="cs-CZ" sz="2000" b="0" i="0" u="sng" dirty="0">
                <a:solidFill>
                  <a:srgbClr val="333333"/>
                </a:solidFill>
                <a:effectLst/>
              </a:rPr>
              <a:t>pozorovatelný</a:t>
            </a:r>
            <a:r>
              <a:rPr lang="cs-CZ" sz="2000" b="0" i="0" dirty="0">
                <a:solidFill>
                  <a:srgbClr val="333333"/>
                </a:solidFill>
                <a:effectLst/>
              </a:rPr>
              <a:t> pouze </a:t>
            </a:r>
            <a:r>
              <a:rPr lang="cs-CZ" sz="2000" b="0" i="0" u="sng" dirty="0">
                <a:solidFill>
                  <a:srgbClr val="333333"/>
                </a:solidFill>
                <a:effectLst/>
              </a:rPr>
              <a:t>z neinerciální vztažné soustavy</a:t>
            </a:r>
            <a:r>
              <a:rPr lang="cs-CZ" sz="2000" b="0" i="0" dirty="0">
                <a:solidFill>
                  <a:srgbClr val="333333"/>
                </a:solidFill>
                <a:effectLst/>
              </a:rPr>
              <a:t>. </a:t>
            </a:r>
            <a:endParaRPr lang="cs-CZ" sz="2000" dirty="0">
              <a:solidFill>
                <a:srgbClr val="333333"/>
              </a:solidFill>
            </a:endParaRPr>
          </a:p>
          <a:p>
            <a:pPr algn="just"/>
            <a:endParaRPr lang="cs-CZ" dirty="0">
              <a:solidFill>
                <a:srgbClr val="333333"/>
              </a:solidFill>
            </a:endParaRPr>
          </a:p>
          <a:p>
            <a:pPr algn="just"/>
            <a:r>
              <a:rPr lang="cs-CZ" sz="2400" b="1" dirty="0">
                <a:solidFill>
                  <a:srgbClr val="333333"/>
                </a:solidFill>
              </a:rPr>
              <a:t>Příklad </a:t>
            </a:r>
          </a:p>
          <a:p>
            <a:pPr algn="just"/>
            <a:endParaRPr lang="cs-CZ" sz="800" dirty="0">
              <a:solidFill>
                <a:srgbClr val="333333"/>
              </a:solidFill>
            </a:endParaRPr>
          </a:p>
          <a:p>
            <a:pPr algn="just"/>
            <a:r>
              <a:rPr lang="cs-CZ" sz="2000" b="0" i="0" dirty="0">
                <a:solidFill>
                  <a:srgbClr val="333333"/>
                </a:solidFill>
                <a:effectLst/>
              </a:rPr>
              <a:t>Děti sedí na obvodu malého dětského kolotoče. Když se kolotoč netočí, tak není problém hodit míč jinému dítěti. Ve chvíli, kdy se kolotoč začne otáčet, tak děti mají problém se treﬁt. Rodič stojící na zemi nic takového nepozoruje, míč poletí stále přímočaře. </a:t>
            </a:r>
            <a:endParaRPr lang="cs-CZ" sz="2000" dirty="0"/>
          </a:p>
        </p:txBody>
      </p:sp>
      <p:sp>
        <p:nvSpPr>
          <p:cNvPr id="7" name="TextovéPole 6">
            <a:extLst>
              <a:ext uri="{FF2B5EF4-FFF2-40B4-BE49-F238E27FC236}">
                <a16:creationId xmlns:a16="http://schemas.microsoft.com/office/drawing/2014/main" id="{798BC9DC-1CBB-4F0C-9A23-50D443E76A57}"/>
              </a:ext>
            </a:extLst>
          </p:cNvPr>
          <p:cNvSpPr txBox="1"/>
          <p:nvPr/>
        </p:nvSpPr>
        <p:spPr>
          <a:xfrm>
            <a:off x="364733" y="287944"/>
            <a:ext cx="4572000" cy="461665"/>
          </a:xfrm>
          <a:prstGeom prst="rect">
            <a:avLst/>
          </a:prstGeom>
          <a:noFill/>
        </p:spPr>
        <p:txBody>
          <a:bodyPr wrap="square">
            <a:spAutoFit/>
          </a:bodyPr>
          <a:lstStyle/>
          <a:p>
            <a:r>
              <a:rPr lang="cs-CZ" sz="2400" b="1" i="0" dirty="0" err="1">
                <a:solidFill>
                  <a:srgbClr val="333333"/>
                </a:solidFill>
                <a:effectLst/>
              </a:rPr>
              <a:t>Coriolisova</a:t>
            </a:r>
            <a:r>
              <a:rPr lang="cs-CZ" sz="2400" b="1" i="0" dirty="0">
                <a:solidFill>
                  <a:srgbClr val="333333"/>
                </a:solidFill>
                <a:effectLst/>
              </a:rPr>
              <a:t> síla </a:t>
            </a:r>
            <a:endParaRPr lang="cs-CZ" sz="2400" b="1" dirty="0"/>
          </a:p>
        </p:txBody>
      </p:sp>
      <p:sp>
        <p:nvSpPr>
          <p:cNvPr id="8" name="AutoShape 2">
            <a:extLst>
              <a:ext uri="{FF2B5EF4-FFF2-40B4-BE49-F238E27FC236}">
                <a16:creationId xmlns:a16="http://schemas.microsoft.com/office/drawing/2014/main" id="{8964398D-3B15-47B8-9BFC-9CE956D0BA8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2164" name="Picture 4">
            <a:extLst>
              <a:ext uri="{FF2B5EF4-FFF2-40B4-BE49-F238E27FC236}">
                <a16:creationId xmlns:a16="http://schemas.microsoft.com/office/drawing/2014/main" id="{A8B3E68B-8FF5-43C7-9E61-8FFE663BA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816" y="4918842"/>
            <a:ext cx="3260177" cy="1731652"/>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1">
            <a:extLst>
              <a:ext uri="{FF2B5EF4-FFF2-40B4-BE49-F238E27FC236}">
                <a16:creationId xmlns:a16="http://schemas.microsoft.com/office/drawing/2014/main" id="{2CA3FD5A-5499-4EC1-AD0E-3DE719578C3C}"/>
              </a:ext>
            </a:extLst>
          </p:cNvPr>
          <p:cNvPicPr>
            <a:picLocks noChangeAspect="1"/>
          </p:cNvPicPr>
          <p:nvPr/>
        </p:nvPicPr>
        <p:blipFill>
          <a:blip r:embed="rId3"/>
          <a:stretch>
            <a:fillRect/>
          </a:stretch>
        </p:blipFill>
        <p:spPr>
          <a:xfrm>
            <a:off x="2524185" y="4984651"/>
            <a:ext cx="2047815" cy="1585405"/>
          </a:xfrm>
          <a:prstGeom prst="rect">
            <a:avLst/>
          </a:prstGeom>
        </p:spPr>
      </p:pic>
    </p:spTree>
    <p:extLst>
      <p:ext uri="{BB962C8B-B14F-4D97-AF65-F5344CB8AC3E}">
        <p14:creationId xmlns:p14="http://schemas.microsoft.com/office/powerpoint/2010/main" val="25305939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kočka, vsedě, fotka, sníh&#10;&#10;Popis byl vytvořen automaticky">
            <a:extLst>
              <a:ext uri="{FF2B5EF4-FFF2-40B4-BE49-F238E27FC236}">
                <a16:creationId xmlns:a16="http://schemas.microsoft.com/office/drawing/2014/main" id="{90243385-262B-40A7-A316-086DBC693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527" y="3052509"/>
            <a:ext cx="4240473" cy="2828362"/>
          </a:xfrm>
          <a:prstGeom prst="rect">
            <a:avLst/>
          </a:prstGeom>
        </p:spPr>
      </p:pic>
      <p:sp>
        <p:nvSpPr>
          <p:cNvPr id="11" name="Obdélník 10">
            <a:extLst>
              <a:ext uri="{FF2B5EF4-FFF2-40B4-BE49-F238E27FC236}">
                <a16:creationId xmlns:a16="http://schemas.microsoft.com/office/drawing/2014/main" id="{A702D3C1-3F59-455B-A92A-FF3DB0EF57A7}"/>
              </a:ext>
            </a:extLst>
          </p:cNvPr>
          <p:cNvSpPr/>
          <p:nvPr/>
        </p:nvSpPr>
        <p:spPr>
          <a:xfrm>
            <a:off x="239060" y="6038999"/>
            <a:ext cx="4717071" cy="646331"/>
          </a:xfrm>
          <a:prstGeom prst="rect">
            <a:avLst/>
          </a:prstGeom>
        </p:spPr>
        <p:txBody>
          <a:bodyPr wrap="square">
            <a:spAutoFit/>
          </a:bodyPr>
          <a:lstStyle/>
          <a:p>
            <a:r>
              <a:rPr lang="cs-CZ" dirty="0">
                <a:solidFill>
                  <a:srgbClr val="000000"/>
                </a:solidFill>
                <a:latin typeface="inherit"/>
              </a:rPr>
              <a:t>H</a:t>
            </a:r>
            <a:r>
              <a:rPr lang="en-US" dirty="0" err="1">
                <a:solidFill>
                  <a:srgbClr val="000000"/>
                </a:solidFill>
                <a:latin typeface="inherit"/>
              </a:rPr>
              <a:t>uri</a:t>
            </a:r>
            <a:r>
              <a:rPr lang="cs-CZ" dirty="0">
                <a:solidFill>
                  <a:srgbClr val="000000"/>
                </a:solidFill>
                <a:latin typeface="inherit"/>
              </a:rPr>
              <a:t>kány</a:t>
            </a:r>
            <a:r>
              <a:rPr lang="en-US" dirty="0">
                <a:solidFill>
                  <a:srgbClr val="000000"/>
                </a:solidFill>
                <a:latin typeface="inherit"/>
              </a:rPr>
              <a:t> </a:t>
            </a:r>
            <a:r>
              <a:rPr lang="cs-CZ" dirty="0">
                <a:solidFill>
                  <a:srgbClr val="000000"/>
                </a:solidFill>
                <a:latin typeface="inherit"/>
              </a:rPr>
              <a:t>vzniklé na Severní polokouli se točí proti směru hodinových ručiček a naopak</a:t>
            </a:r>
            <a:r>
              <a:rPr lang="en-US" dirty="0">
                <a:solidFill>
                  <a:srgbClr val="000000"/>
                </a:solidFill>
                <a:latin typeface="inherit"/>
              </a:rPr>
              <a:t>. </a:t>
            </a:r>
            <a:endParaRPr lang="cs-CZ" dirty="0"/>
          </a:p>
        </p:txBody>
      </p:sp>
      <p:sp>
        <p:nvSpPr>
          <p:cNvPr id="2" name="TextovéPole 1">
            <a:extLst>
              <a:ext uri="{FF2B5EF4-FFF2-40B4-BE49-F238E27FC236}">
                <a16:creationId xmlns:a16="http://schemas.microsoft.com/office/drawing/2014/main" id="{6397A226-EF52-4256-946B-E19994ABD8C9}"/>
              </a:ext>
            </a:extLst>
          </p:cNvPr>
          <p:cNvSpPr txBox="1"/>
          <p:nvPr/>
        </p:nvSpPr>
        <p:spPr>
          <a:xfrm>
            <a:off x="239060" y="199813"/>
            <a:ext cx="2090059" cy="461665"/>
          </a:xfrm>
          <a:prstGeom prst="rect">
            <a:avLst/>
          </a:prstGeom>
          <a:noFill/>
        </p:spPr>
        <p:txBody>
          <a:bodyPr wrap="none" rtlCol="0">
            <a:spAutoFit/>
          </a:bodyPr>
          <a:lstStyle/>
          <a:p>
            <a:r>
              <a:rPr lang="cs-CZ" sz="2400" b="1" dirty="0" err="1"/>
              <a:t>Coriolisova</a:t>
            </a:r>
            <a:r>
              <a:rPr lang="cs-CZ" sz="2400" b="1" dirty="0"/>
              <a:t> síla</a:t>
            </a:r>
          </a:p>
        </p:txBody>
      </p:sp>
      <p:sp>
        <p:nvSpPr>
          <p:cNvPr id="8" name="TextovéPole 7">
            <a:extLst>
              <a:ext uri="{FF2B5EF4-FFF2-40B4-BE49-F238E27FC236}">
                <a16:creationId xmlns:a16="http://schemas.microsoft.com/office/drawing/2014/main" id="{47E2CD28-D1AA-4B83-83D2-85E2C46D9086}"/>
              </a:ext>
            </a:extLst>
          </p:cNvPr>
          <p:cNvSpPr txBox="1"/>
          <p:nvPr/>
        </p:nvSpPr>
        <p:spPr>
          <a:xfrm>
            <a:off x="239060" y="852336"/>
            <a:ext cx="8558830" cy="1938992"/>
          </a:xfrm>
          <a:prstGeom prst="rect">
            <a:avLst/>
          </a:prstGeom>
          <a:noFill/>
        </p:spPr>
        <p:txBody>
          <a:bodyPr wrap="square">
            <a:spAutoFit/>
          </a:bodyPr>
          <a:lstStyle/>
          <a:p>
            <a:r>
              <a:rPr lang="cs-CZ" sz="2000" b="0" i="0" dirty="0">
                <a:solidFill>
                  <a:srgbClr val="333333"/>
                </a:solidFill>
                <a:effectLst/>
              </a:rPr>
              <a:t> Otáčející se neinerciální soustavou je Země. Z vesmíru bychom pozorovali, že jakákoli hmota pohybující se ve směru poledníku je odkláněna na severu doprava a na jihu doleva. </a:t>
            </a:r>
            <a:r>
              <a:rPr lang="cs-CZ" sz="2000" b="0" i="0" dirty="0" err="1">
                <a:solidFill>
                  <a:srgbClr val="333333"/>
                </a:solidFill>
                <a:effectLst/>
              </a:rPr>
              <a:t>Coriolisova</a:t>
            </a:r>
            <a:r>
              <a:rPr lang="cs-CZ" sz="2000" b="0" i="0" dirty="0">
                <a:solidFill>
                  <a:srgbClr val="333333"/>
                </a:solidFill>
                <a:effectLst/>
              </a:rPr>
              <a:t> síla ovlivňuje vznik cyklon, pasátů, apod. – na severní polokouli se kolem tlakových výší (anticyklon) vzduch pohybuje po směru hodinových ručiček, okolo tlakových níží (cyklon) ve směru opačném. Na jižní polokouli je tomu naopak. </a:t>
            </a:r>
            <a:endParaRPr lang="cs-CZ" sz="2000" dirty="0"/>
          </a:p>
        </p:txBody>
      </p:sp>
      <p:pic>
        <p:nvPicPr>
          <p:cNvPr id="93188" name="Picture 4">
            <a:extLst>
              <a:ext uri="{FF2B5EF4-FFF2-40B4-BE49-F238E27FC236}">
                <a16:creationId xmlns:a16="http://schemas.microsoft.com/office/drawing/2014/main" id="{7CE0B395-11D4-48E4-9503-18C79D1B8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394" y="2571215"/>
            <a:ext cx="3533775"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30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E674BCD-DA25-4960-9E7F-58D777CF5BF3}"/>
              </a:ext>
            </a:extLst>
          </p:cNvPr>
          <p:cNvSpPr txBox="1"/>
          <p:nvPr/>
        </p:nvSpPr>
        <p:spPr>
          <a:xfrm>
            <a:off x="269695" y="286330"/>
            <a:ext cx="7125130" cy="461665"/>
          </a:xfrm>
          <a:prstGeom prst="rect">
            <a:avLst/>
          </a:prstGeom>
          <a:noFill/>
        </p:spPr>
        <p:txBody>
          <a:bodyPr wrap="square" rtlCol="0">
            <a:spAutoFit/>
          </a:bodyPr>
          <a:lstStyle/>
          <a:p>
            <a:r>
              <a:rPr lang="cs-CZ" sz="2400" b="1" dirty="0"/>
              <a:t>Energie hmotného bodu a soustav hmotných bodů</a:t>
            </a:r>
          </a:p>
        </p:txBody>
      </p:sp>
      <p:sp>
        <p:nvSpPr>
          <p:cNvPr id="4" name="TextovéPole 3">
            <a:extLst>
              <a:ext uri="{FF2B5EF4-FFF2-40B4-BE49-F238E27FC236}">
                <a16:creationId xmlns:a16="http://schemas.microsoft.com/office/drawing/2014/main" id="{8A6716DB-6D2E-4B8E-A486-842D892071FC}"/>
              </a:ext>
            </a:extLst>
          </p:cNvPr>
          <p:cNvSpPr txBox="1"/>
          <p:nvPr/>
        </p:nvSpPr>
        <p:spPr>
          <a:xfrm>
            <a:off x="269694" y="1238441"/>
            <a:ext cx="4031717" cy="1938992"/>
          </a:xfrm>
          <a:prstGeom prst="rect">
            <a:avLst/>
          </a:prstGeom>
          <a:noFill/>
        </p:spPr>
        <p:txBody>
          <a:bodyPr wrap="square" rtlCol="0">
            <a:spAutoFit/>
          </a:bodyPr>
          <a:lstStyle/>
          <a:p>
            <a:pPr algn="just"/>
            <a:r>
              <a:rPr lang="cs-CZ" sz="2000" b="1" dirty="0"/>
              <a:t>Energie</a:t>
            </a:r>
            <a:r>
              <a:rPr lang="cs-CZ" sz="2000" dirty="0"/>
              <a:t> (E) je skalární fyzikální veličina, která charakterizuje formy pohybu hmoty. Různým formám hmoty odpovídají různé druhy pohybu. Jednotkou energie je Joule (J).</a:t>
            </a:r>
          </a:p>
        </p:txBody>
      </p:sp>
      <p:sp>
        <p:nvSpPr>
          <p:cNvPr id="11" name="TextovéPole 10">
            <a:extLst>
              <a:ext uri="{FF2B5EF4-FFF2-40B4-BE49-F238E27FC236}">
                <a16:creationId xmlns:a16="http://schemas.microsoft.com/office/drawing/2014/main" id="{AAE533A7-F108-4DEF-9290-F5888447AADD}"/>
              </a:ext>
            </a:extLst>
          </p:cNvPr>
          <p:cNvSpPr txBox="1"/>
          <p:nvPr/>
        </p:nvSpPr>
        <p:spPr>
          <a:xfrm>
            <a:off x="269695" y="5687888"/>
            <a:ext cx="8604608" cy="1015663"/>
          </a:xfrm>
          <a:prstGeom prst="rect">
            <a:avLst/>
          </a:prstGeom>
          <a:noFill/>
        </p:spPr>
        <p:txBody>
          <a:bodyPr wrap="square">
            <a:spAutoFit/>
          </a:bodyPr>
          <a:lstStyle/>
          <a:p>
            <a:pPr algn="just"/>
            <a:r>
              <a:rPr lang="cs-CZ" sz="2000" u="sng" dirty="0"/>
              <a:t>Hmotný bod má mechanickou energii, jestliže se vzhledem k určité vztažné soustavě pohybuje (</a:t>
            </a:r>
            <a:r>
              <a:rPr lang="cs-CZ" sz="2000" b="1" u="sng" dirty="0"/>
              <a:t>kinetická energie</a:t>
            </a:r>
            <a:r>
              <a:rPr lang="cs-CZ" sz="2000" u="sng" dirty="0"/>
              <a:t>), nebo se nachází v silovém působení jiných těles (</a:t>
            </a:r>
            <a:r>
              <a:rPr lang="cs-CZ" sz="2000" b="1" u="sng" dirty="0"/>
              <a:t>potenciální energie</a:t>
            </a:r>
            <a:r>
              <a:rPr lang="cs-CZ" sz="2000" u="sng" dirty="0"/>
              <a:t>). </a:t>
            </a:r>
          </a:p>
        </p:txBody>
      </p:sp>
      <p:sp>
        <p:nvSpPr>
          <p:cNvPr id="7" name="TextovéPole 6">
            <a:extLst>
              <a:ext uri="{FF2B5EF4-FFF2-40B4-BE49-F238E27FC236}">
                <a16:creationId xmlns:a16="http://schemas.microsoft.com/office/drawing/2014/main" id="{5801344B-C99A-D2F1-CA31-44E087FFCD1C}"/>
              </a:ext>
            </a:extLst>
          </p:cNvPr>
          <p:cNvSpPr txBox="1"/>
          <p:nvPr/>
        </p:nvSpPr>
        <p:spPr>
          <a:xfrm>
            <a:off x="269695" y="3770941"/>
            <a:ext cx="4031718" cy="1323439"/>
          </a:xfrm>
          <a:prstGeom prst="rect">
            <a:avLst/>
          </a:prstGeom>
          <a:noFill/>
        </p:spPr>
        <p:txBody>
          <a:bodyPr wrap="square">
            <a:spAutoFit/>
          </a:bodyPr>
          <a:lstStyle/>
          <a:p>
            <a:pPr algn="just"/>
            <a:r>
              <a:rPr lang="cs-CZ" sz="2000" b="1" dirty="0"/>
              <a:t>Mechanická energie</a:t>
            </a:r>
            <a:r>
              <a:rPr lang="cs-CZ" sz="2000" dirty="0"/>
              <a:t> charakterizuje mechanický pohyb těles a vzájemné silové působení těles (hmotných bodů, soustav hmotných bodů). </a:t>
            </a:r>
            <a:endParaRPr lang="cs-CZ" sz="2000" u="sng" dirty="0"/>
          </a:p>
        </p:txBody>
      </p:sp>
      <p:pic>
        <p:nvPicPr>
          <p:cNvPr id="5" name="Obrázek 4">
            <a:extLst>
              <a:ext uri="{FF2B5EF4-FFF2-40B4-BE49-F238E27FC236}">
                <a16:creationId xmlns:a16="http://schemas.microsoft.com/office/drawing/2014/main" id="{4EFFB6AA-31C2-6736-073D-1EB8594EBB9C}"/>
              </a:ext>
            </a:extLst>
          </p:cNvPr>
          <p:cNvPicPr>
            <a:picLocks noChangeAspect="1"/>
          </p:cNvPicPr>
          <p:nvPr/>
        </p:nvPicPr>
        <p:blipFill>
          <a:blip r:embed="rId2"/>
          <a:stretch>
            <a:fillRect/>
          </a:stretch>
        </p:blipFill>
        <p:spPr>
          <a:xfrm>
            <a:off x="4571999" y="940176"/>
            <a:ext cx="4211312" cy="4747712"/>
          </a:xfrm>
          <a:prstGeom prst="rect">
            <a:avLst/>
          </a:prstGeom>
        </p:spPr>
      </p:pic>
    </p:spTree>
    <p:extLst>
      <p:ext uri="{BB962C8B-B14F-4D97-AF65-F5344CB8AC3E}">
        <p14:creationId xmlns:p14="http://schemas.microsoft.com/office/powerpoint/2010/main" val="32968805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21B746B0-0D9A-4D2E-B1AD-86EA7AB1E2BC}"/>
              </a:ext>
            </a:extLst>
          </p:cNvPr>
          <p:cNvSpPr txBox="1"/>
          <p:nvPr/>
        </p:nvSpPr>
        <p:spPr>
          <a:xfrm>
            <a:off x="214605" y="3087607"/>
            <a:ext cx="8604608" cy="3477875"/>
          </a:xfrm>
          <a:prstGeom prst="rect">
            <a:avLst/>
          </a:prstGeom>
          <a:noFill/>
        </p:spPr>
        <p:txBody>
          <a:bodyPr wrap="square">
            <a:spAutoFit/>
          </a:bodyPr>
          <a:lstStyle/>
          <a:p>
            <a:pPr algn="just"/>
            <a:r>
              <a:rPr lang="cs-CZ" sz="2000" b="1" dirty="0"/>
              <a:t>Mechanická práce </a:t>
            </a:r>
            <a:r>
              <a:rPr lang="cs-CZ" sz="2000" dirty="0"/>
              <a:t>vyjadřuje dráhový účinek působení síly na těleso (síla působící na fyzikální těleso posouvá tímto tělesem nebo jeho částí po určité dráze) nebo na silové pole, při kterém dochází k pohybu nebo deformaci tohoto tělesa, resp. ke změně rozložení potenciální energie v silovém poli. </a:t>
            </a:r>
            <a:r>
              <a:rPr lang="cs-CZ" sz="2000" u="sng" dirty="0"/>
              <a:t>Mechanická práce je mírou přeměny mechanické energie a mírou přenosu energie z tělesa na těleso</a:t>
            </a:r>
            <a:r>
              <a:rPr lang="cs-CZ" sz="2000" dirty="0"/>
              <a:t>. </a:t>
            </a:r>
          </a:p>
          <a:p>
            <a:pPr algn="just"/>
            <a:endParaRPr lang="cs-CZ" sz="2000" dirty="0"/>
          </a:p>
          <a:p>
            <a:pPr algn="just"/>
            <a:r>
              <a:rPr lang="cs-CZ" sz="2000" dirty="0"/>
              <a:t>V izolované soustavě vyjadřuje mechanická práce předávání mechanické energie mezi tělesy či systémy těles. Těleso či systém, který koná mechanickou práci, ztrácí mechanickou energii, těleso či systém, na kterém je práce vykonávaná, mechanickou energii získává. </a:t>
            </a:r>
            <a:r>
              <a:rPr lang="cs-CZ" sz="2000" u="sng" dirty="0"/>
              <a:t>Mechanická práce jako veličina udává velikost této předané energie</a:t>
            </a:r>
            <a:r>
              <a:rPr lang="cs-CZ" sz="2000" dirty="0"/>
              <a:t>.</a:t>
            </a:r>
          </a:p>
        </p:txBody>
      </p:sp>
      <p:sp>
        <p:nvSpPr>
          <p:cNvPr id="8" name="TextovéPole 7">
            <a:extLst>
              <a:ext uri="{FF2B5EF4-FFF2-40B4-BE49-F238E27FC236}">
                <a16:creationId xmlns:a16="http://schemas.microsoft.com/office/drawing/2014/main" id="{670FC23B-2DCF-27C9-B711-CEB320AEADDE}"/>
              </a:ext>
            </a:extLst>
          </p:cNvPr>
          <p:cNvSpPr txBox="1"/>
          <p:nvPr/>
        </p:nvSpPr>
        <p:spPr>
          <a:xfrm>
            <a:off x="214605" y="2465851"/>
            <a:ext cx="7036174" cy="461665"/>
          </a:xfrm>
          <a:prstGeom prst="rect">
            <a:avLst/>
          </a:prstGeom>
          <a:noFill/>
        </p:spPr>
        <p:txBody>
          <a:bodyPr wrap="square">
            <a:spAutoFit/>
          </a:bodyPr>
          <a:lstStyle/>
          <a:p>
            <a:r>
              <a:rPr lang="en-US" sz="2400" b="1" dirty="0" err="1"/>
              <a:t>Mechanick</a:t>
            </a:r>
            <a:r>
              <a:rPr lang="cs-CZ" sz="2400" b="1" dirty="0"/>
              <a:t>á práce</a:t>
            </a:r>
          </a:p>
        </p:txBody>
      </p:sp>
      <p:sp>
        <p:nvSpPr>
          <p:cNvPr id="7" name="TextovéPole 6">
            <a:extLst>
              <a:ext uri="{FF2B5EF4-FFF2-40B4-BE49-F238E27FC236}">
                <a16:creationId xmlns:a16="http://schemas.microsoft.com/office/drawing/2014/main" id="{B374AFB1-C3BB-AE36-48AD-01451A8E5EED}"/>
              </a:ext>
            </a:extLst>
          </p:cNvPr>
          <p:cNvSpPr txBox="1"/>
          <p:nvPr/>
        </p:nvSpPr>
        <p:spPr>
          <a:xfrm>
            <a:off x="102637" y="831127"/>
            <a:ext cx="8910734" cy="1200329"/>
          </a:xfrm>
          <a:prstGeom prst="rect">
            <a:avLst/>
          </a:prstGeom>
          <a:noFill/>
        </p:spPr>
        <p:txBody>
          <a:bodyPr wrap="square">
            <a:spAutoFit/>
          </a:bodyPr>
          <a:lstStyle/>
          <a:p>
            <a:pPr algn="just"/>
            <a:r>
              <a:rPr lang="cs-CZ" b="1" dirty="0"/>
              <a:t>   Práce</a:t>
            </a:r>
            <a:r>
              <a:rPr lang="cs-CZ" dirty="0"/>
              <a:t> (W) jakožto fyzikální veličina je mírou této přeměněné energie. Její jednotkou je stejně jako u energie </a:t>
            </a:r>
            <a:r>
              <a:rPr lang="cs-CZ" sz="1800" dirty="0"/>
              <a:t>Joule (J)</a:t>
            </a:r>
            <a:r>
              <a:rPr lang="cs-CZ" dirty="0"/>
              <a:t>. </a:t>
            </a:r>
          </a:p>
          <a:p>
            <a:pPr algn="just"/>
            <a:r>
              <a:rPr lang="cs-CZ" dirty="0"/>
              <a:t>   Konáním práce se uskutečňuje přeměna energie z jednoho druhu na jiný (včetně přenosu energie z jednoho tělesa na druhé). </a:t>
            </a:r>
          </a:p>
        </p:txBody>
      </p:sp>
      <p:sp>
        <p:nvSpPr>
          <p:cNvPr id="10" name="TextovéPole 9">
            <a:extLst>
              <a:ext uri="{FF2B5EF4-FFF2-40B4-BE49-F238E27FC236}">
                <a16:creationId xmlns:a16="http://schemas.microsoft.com/office/drawing/2014/main" id="{21230A2E-7583-39D7-DED3-1E79DFFB8850}"/>
              </a:ext>
            </a:extLst>
          </p:cNvPr>
          <p:cNvSpPr txBox="1"/>
          <p:nvPr/>
        </p:nvSpPr>
        <p:spPr>
          <a:xfrm>
            <a:off x="214605" y="227815"/>
            <a:ext cx="4572000" cy="461665"/>
          </a:xfrm>
          <a:prstGeom prst="rect">
            <a:avLst/>
          </a:prstGeom>
          <a:noFill/>
        </p:spPr>
        <p:txBody>
          <a:bodyPr wrap="square">
            <a:spAutoFit/>
          </a:bodyPr>
          <a:lstStyle/>
          <a:p>
            <a:r>
              <a:rPr lang="cs-CZ" sz="2400" b="1" dirty="0"/>
              <a:t>Práce</a:t>
            </a:r>
          </a:p>
        </p:txBody>
      </p:sp>
    </p:spTree>
    <p:extLst>
      <p:ext uri="{BB962C8B-B14F-4D97-AF65-F5344CB8AC3E}">
        <p14:creationId xmlns:p14="http://schemas.microsoft.com/office/powerpoint/2010/main" val="38362824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C6529137-4761-46A5-9112-6852BAB5D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976" y="1859703"/>
            <a:ext cx="3298954" cy="4789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ovéPole 7">
            <a:extLst>
              <a:ext uri="{FF2B5EF4-FFF2-40B4-BE49-F238E27FC236}">
                <a16:creationId xmlns:a16="http://schemas.microsoft.com/office/drawing/2014/main" id="{C2DC5398-3B69-4DBC-B090-9F44919CF505}"/>
              </a:ext>
            </a:extLst>
          </p:cNvPr>
          <p:cNvSpPr txBox="1"/>
          <p:nvPr/>
        </p:nvSpPr>
        <p:spPr>
          <a:xfrm>
            <a:off x="190070" y="278478"/>
            <a:ext cx="5450441" cy="2800767"/>
          </a:xfrm>
          <a:prstGeom prst="rect">
            <a:avLst/>
          </a:prstGeom>
          <a:noFill/>
        </p:spPr>
        <p:txBody>
          <a:bodyPr wrap="square">
            <a:spAutoFit/>
          </a:bodyPr>
          <a:lstStyle/>
          <a:p>
            <a:pPr algn="just"/>
            <a:r>
              <a:rPr lang="cs-CZ" sz="2000" b="1" dirty="0"/>
              <a:t>Mechanická p</a:t>
            </a:r>
            <a:r>
              <a:rPr lang="en-US" sz="2000" b="1" dirty="0"/>
              <a:t>r</a:t>
            </a:r>
            <a:r>
              <a:rPr lang="cs-CZ" sz="2000" b="1" dirty="0"/>
              <a:t>á</a:t>
            </a:r>
            <a:r>
              <a:rPr lang="en-US" sz="2000" b="1" dirty="0" err="1"/>
              <a:t>ce</a:t>
            </a:r>
            <a:r>
              <a:rPr lang="en-US" sz="2000" b="1" dirty="0"/>
              <a:t> </a:t>
            </a:r>
            <a:r>
              <a:rPr lang="cs-CZ" sz="2000" b="1" dirty="0"/>
              <a:t>při</a:t>
            </a:r>
            <a:r>
              <a:rPr lang="en-US" sz="2000" b="1" dirty="0"/>
              <a:t> p</a:t>
            </a:r>
            <a:r>
              <a:rPr lang="cs-CZ" sz="2000" b="1" dirty="0" err="1"/>
              <a:t>osuvném</a:t>
            </a:r>
            <a:r>
              <a:rPr lang="cs-CZ" sz="2000" b="1" dirty="0"/>
              <a:t> pohybu</a:t>
            </a:r>
          </a:p>
          <a:p>
            <a:pPr algn="just"/>
            <a:endParaRPr lang="cs-CZ" sz="800" dirty="0"/>
          </a:p>
          <a:p>
            <a:pPr algn="just"/>
            <a:r>
              <a:rPr lang="cs-CZ" sz="2000" dirty="0"/>
              <a:t>Mechanická práce závisí na síle, která na těleso působí, na dráze, po které se těleso přemísťuje, a na úhlu, který svírá síla a trajektorie pohybu tělesa.</a:t>
            </a:r>
          </a:p>
          <a:p>
            <a:pPr algn="just"/>
            <a:endParaRPr lang="cs-CZ" sz="800" dirty="0"/>
          </a:p>
          <a:p>
            <a:pPr algn="just"/>
            <a:r>
              <a:rPr lang="cs-CZ" sz="2000" dirty="0"/>
              <a:t>1) </a:t>
            </a:r>
            <a:r>
              <a:rPr lang="cs-CZ" sz="2000" i="1" dirty="0"/>
              <a:t>Síla působí ve stejném směru jako pohyb tělesa</a:t>
            </a:r>
            <a:r>
              <a:rPr lang="cs-CZ" sz="2000" dirty="0"/>
              <a:t>. Přemisťuje-li se těleso po přímce působením konstantní síly F rovnoběžné s trajektorií pohybu tělesa, pak lze velikost práce zapsat ve tvaru</a:t>
            </a:r>
          </a:p>
        </p:txBody>
      </p:sp>
      <p:pic>
        <p:nvPicPr>
          <p:cNvPr id="9" name="Grafický objekt 8">
            <a:extLst>
              <a:ext uri="{FF2B5EF4-FFF2-40B4-BE49-F238E27FC236}">
                <a16:creationId xmlns:a16="http://schemas.microsoft.com/office/drawing/2014/main" id="{C12BC474-9BE2-421E-90B7-C5537C3164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3329" y="3208584"/>
            <a:ext cx="830797" cy="220416"/>
          </a:xfrm>
          <a:prstGeom prst="rect">
            <a:avLst/>
          </a:prstGeom>
        </p:spPr>
      </p:pic>
      <p:sp>
        <p:nvSpPr>
          <p:cNvPr id="15" name="TextovéPole 14">
            <a:extLst>
              <a:ext uri="{FF2B5EF4-FFF2-40B4-BE49-F238E27FC236}">
                <a16:creationId xmlns:a16="http://schemas.microsoft.com/office/drawing/2014/main" id="{667C3740-4354-4CE1-B07D-031479AEAFD6}"/>
              </a:ext>
            </a:extLst>
          </p:cNvPr>
          <p:cNvSpPr txBox="1"/>
          <p:nvPr/>
        </p:nvSpPr>
        <p:spPr>
          <a:xfrm>
            <a:off x="190070" y="3558339"/>
            <a:ext cx="5327152" cy="2062103"/>
          </a:xfrm>
          <a:prstGeom prst="rect">
            <a:avLst/>
          </a:prstGeom>
          <a:noFill/>
        </p:spPr>
        <p:txBody>
          <a:bodyPr wrap="square">
            <a:spAutoFit/>
          </a:bodyPr>
          <a:lstStyle/>
          <a:p>
            <a:pPr algn="just"/>
            <a:r>
              <a:rPr lang="cs-CZ" sz="2000" dirty="0"/>
              <a:t>kde F je velikost působící síly a s je délka dráhy, kterou těleso urazilo.</a:t>
            </a:r>
          </a:p>
          <a:p>
            <a:pPr algn="just"/>
            <a:endParaRPr lang="cs-CZ" sz="2000" dirty="0"/>
          </a:p>
          <a:p>
            <a:pPr algn="just"/>
            <a:endParaRPr lang="cs-CZ" sz="800" dirty="0"/>
          </a:p>
          <a:p>
            <a:pPr algn="just"/>
            <a:r>
              <a:rPr lang="cs-CZ" sz="2000" dirty="0"/>
              <a:t>2) </a:t>
            </a:r>
            <a:r>
              <a:rPr lang="cs-CZ" sz="2000" i="1" dirty="0"/>
              <a:t>Síla působí v jiném směru než pohyb tělesa</a:t>
            </a:r>
            <a:r>
              <a:rPr lang="cs-CZ" sz="2000" dirty="0"/>
              <a:t>. Práci koná složka síly rovnoběžná s trajektorií tělesa. </a:t>
            </a:r>
          </a:p>
        </p:txBody>
      </p:sp>
      <p:pic>
        <p:nvPicPr>
          <p:cNvPr id="95237" name="Picture 5" descr="Mechanická práce | Eduportál Techmania">
            <a:extLst>
              <a:ext uri="{FF2B5EF4-FFF2-40B4-BE49-F238E27FC236}">
                <a16:creationId xmlns:a16="http://schemas.microsoft.com/office/drawing/2014/main" id="{0CABB79F-0492-42C8-A6A8-D2D03FF7D3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0511" y="470108"/>
            <a:ext cx="3184043" cy="1044366"/>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cký objekt 15">
            <a:extLst>
              <a:ext uri="{FF2B5EF4-FFF2-40B4-BE49-F238E27FC236}">
                <a16:creationId xmlns:a16="http://schemas.microsoft.com/office/drawing/2014/main" id="{5DA05979-19F5-407F-927A-A26464F192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86821" y="5791759"/>
            <a:ext cx="1017305" cy="220416"/>
          </a:xfrm>
          <a:prstGeom prst="rect">
            <a:avLst/>
          </a:prstGeom>
        </p:spPr>
      </p:pic>
      <p:pic>
        <p:nvPicPr>
          <p:cNvPr id="18" name="Grafický objekt 17">
            <a:extLst>
              <a:ext uri="{FF2B5EF4-FFF2-40B4-BE49-F238E27FC236}">
                <a16:creationId xmlns:a16="http://schemas.microsoft.com/office/drawing/2014/main" id="{7193AACD-C03E-4D5F-B8F9-F53B6BB669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58487" y="6220967"/>
            <a:ext cx="1390317" cy="220416"/>
          </a:xfrm>
          <a:prstGeom prst="rect">
            <a:avLst/>
          </a:prstGeom>
        </p:spPr>
      </p:pic>
    </p:spTree>
    <p:extLst>
      <p:ext uri="{BB962C8B-B14F-4D97-AF65-F5344CB8AC3E}">
        <p14:creationId xmlns:p14="http://schemas.microsoft.com/office/powerpoint/2010/main" val="28280094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12DD8D2-B553-472C-9A30-1927E5B65CCB}"/>
              </a:ext>
            </a:extLst>
          </p:cNvPr>
          <p:cNvSpPr txBox="1"/>
          <p:nvPr/>
        </p:nvSpPr>
        <p:spPr>
          <a:xfrm>
            <a:off x="251716" y="211494"/>
            <a:ext cx="8655977" cy="1015663"/>
          </a:xfrm>
          <a:prstGeom prst="rect">
            <a:avLst/>
          </a:prstGeom>
          <a:noFill/>
        </p:spPr>
        <p:txBody>
          <a:bodyPr wrap="square">
            <a:spAutoFit/>
          </a:bodyPr>
          <a:lstStyle/>
          <a:p>
            <a:r>
              <a:rPr lang="cs-CZ" sz="2000" dirty="0"/>
              <a:t>3) </a:t>
            </a:r>
            <a:r>
              <a:rPr lang="cs-CZ" sz="2000" i="1" dirty="0"/>
              <a:t>Síla se mění nebo dráha je zakřivena</a:t>
            </a:r>
            <a:r>
              <a:rPr lang="cs-CZ" sz="2000" dirty="0"/>
              <a:t>. V obecném případě, tedy i pokud je dráha zakřivena nebo síla je proměnná, použijeme pro výpočet integrál tzv. elementárních prací</a:t>
            </a:r>
          </a:p>
        </p:txBody>
      </p:sp>
      <p:pic>
        <p:nvPicPr>
          <p:cNvPr id="6" name="Grafický objekt 5">
            <a:extLst>
              <a:ext uri="{FF2B5EF4-FFF2-40B4-BE49-F238E27FC236}">
                <a16:creationId xmlns:a16="http://schemas.microsoft.com/office/drawing/2014/main" id="{A8A088BC-B15D-497A-967C-AC94BCF992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9572" y="975742"/>
            <a:ext cx="3258496" cy="564591"/>
          </a:xfrm>
          <a:prstGeom prst="rect">
            <a:avLst/>
          </a:prstGeom>
        </p:spPr>
      </p:pic>
      <p:sp>
        <p:nvSpPr>
          <p:cNvPr id="8" name="TextovéPole 7">
            <a:extLst>
              <a:ext uri="{FF2B5EF4-FFF2-40B4-BE49-F238E27FC236}">
                <a16:creationId xmlns:a16="http://schemas.microsoft.com/office/drawing/2014/main" id="{E8734775-962B-41DD-B52E-D0716EB44C3D}"/>
              </a:ext>
            </a:extLst>
          </p:cNvPr>
          <p:cNvSpPr txBox="1"/>
          <p:nvPr/>
        </p:nvSpPr>
        <p:spPr>
          <a:xfrm>
            <a:off x="251716" y="2429603"/>
            <a:ext cx="8563511" cy="2062103"/>
          </a:xfrm>
          <a:prstGeom prst="rect">
            <a:avLst/>
          </a:prstGeom>
          <a:noFill/>
        </p:spPr>
        <p:txBody>
          <a:bodyPr wrap="square">
            <a:spAutoFit/>
          </a:bodyPr>
          <a:lstStyle/>
          <a:p>
            <a:pPr algn="just"/>
            <a:r>
              <a:rPr lang="cs-CZ" sz="2000" b="1" dirty="0"/>
              <a:t>Mechanická práce při otáčivém pohybu</a:t>
            </a:r>
          </a:p>
          <a:p>
            <a:pPr algn="just"/>
            <a:endParaRPr lang="cs-CZ" sz="800" dirty="0"/>
          </a:p>
          <a:p>
            <a:pPr algn="just"/>
            <a:r>
              <a:rPr lang="cs-CZ" sz="2000" dirty="0"/>
              <a:t>  Mechanická práce závisí na </a:t>
            </a:r>
            <a:r>
              <a:rPr lang="cs-CZ" sz="2000" b="1" dirty="0"/>
              <a:t>momentu síly</a:t>
            </a:r>
            <a:r>
              <a:rPr lang="cs-CZ" sz="2000" dirty="0"/>
              <a:t>, který na těleso působí, na úhlu, o který se těleso otočí, a na úhlu, který svírá vektor momentu síly a osa otáčení tělesa. Otočí-li se těleso kolem neměnné osy otáčení působením konstantního momentu síly </a:t>
            </a:r>
            <a:r>
              <a:rPr lang="cs-CZ" sz="2000" b="1" dirty="0"/>
              <a:t>M</a:t>
            </a:r>
            <a:r>
              <a:rPr lang="cs-CZ" sz="2000" dirty="0"/>
              <a:t> rovnoběžného s osou otáčení tělesa o úhel </a:t>
            </a:r>
            <a:r>
              <a:rPr lang="el-GR" sz="2000" dirty="0"/>
              <a:t>α</a:t>
            </a:r>
            <a:r>
              <a:rPr lang="cs-CZ" sz="2000" dirty="0"/>
              <a:t>, pak lze velikost práce W zapsat ve tvaru</a:t>
            </a:r>
          </a:p>
        </p:txBody>
      </p:sp>
      <p:pic>
        <p:nvPicPr>
          <p:cNvPr id="10" name="Grafický objekt 9">
            <a:extLst>
              <a:ext uri="{FF2B5EF4-FFF2-40B4-BE49-F238E27FC236}">
                <a16:creationId xmlns:a16="http://schemas.microsoft.com/office/drawing/2014/main" id="{0A6A5249-9E5B-49E3-8EB9-5AC90AC6E1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19572" y="4823258"/>
            <a:ext cx="934900" cy="217030"/>
          </a:xfrm>
          <a:prstGeom prst="rect">
            <a:avLst/>
          </a:prstGeom>
        </p:spPr>
      </p:pic>
      <p:sp>
        <p:nvSpPr>
          <p:cNvPr id="12" name="TextovéPole 11">
            <a:extLst>
              <a:ext uri="{FF2B5EF4-FFF2-40B4-BE49-F238E27FC236}">
                <a16:creationId xmlns:a16="http://schemas.microsoft.com/office/drawing/2014/main" id="{71739F4A-D089-46B1-AAA6-E4DA56C37732}"/>
              </a:ext>
            </a:extLst>
          </p:cNvPr>
          <p:cNvSpPr txBox="1"/>
          <p:nvPr/>
        </p:nvSpPr>
        <p:spPr>
          <a:xfrm>
            <a:off x="186193" y="5216569"/>
            <a:ext cx="8787021" cy="1323439"/>
          </a:xfrm>
          <a:prstGeom prst="rect">
            <a:avLst/>
          </a:prstGeom>
          <a:noFill/>
        </p:spPr>
        <p:txBody>
          <a:bodyPr wrap="square">
            <a:spAutoFit/>
          </a:bodyPr>
          <a:lstStyle/>
          <a:p>
            <a:pPr algn="just"/>
            <a:r>
              <a:rPr lang="cs-CZ" sz="2000" dirty="0"/>
              <a:t>kde M je velikost působícího </a:t>
            </a:r>
            <a:r>
              <a:rPr lang="cs-CZ" sz="2000" u="sng" dirty="0"/>
              <a:t>momentu síly</a:t>
            </a:r>
            <a:r>
              <a:rPr lang="cs-CZ" sz="2000" dirty="0"/>
              <a:t> a </a:t>
            </a:r>
            <a:r>
              <a:rPr lang="el-GR" sz="2000" dirty="0"/>
              <a:t>α</a:t>
            </a:r>
            <a:r>
              <a:rPr lang="cs-CZ" sz="2000" dirty="0"/>
              <a:t> je </a:t>
            </a:r>
            <a:r>
              <a:rPr lang="cs-CZ" sz="2000" u="sng" dirty="0"/>
              <a:t>úhel</a:t>
            </a:r>
            <a:r>
              <a:rPr lang="cs-CZ" sz="2000" dirty="0"/>
              <a:t>, o který se těleso otočilo.    </a:t>
            </a:r>
          </a:p>
          <a:p>
            <a:pPr algn="just"/>
            <a:r>
              <a:rPr lang="cs-CZ" sz="2000" dirty="0"/>
              <a:t>   Práci koná složka </a:t>
            </a:r>
            <a:r>
              <a:rPr lang="cs-CZ" sz="2000" b="1" dirty="0"/>
              <a:t>momentu síly </a:t>
            </a:r>
            <a:r>
              <a:rPr lang="cs-CZ" sz="2000" dirty="0"/>
              <a:t>rovnoběžná s osou otáčení tělesa. </a:t>
            </a:r>
            <a:r>
              <a:rPr lang="cs-CZ" sz="2000" b="1" dirty="0"/>
              <a:t>Úhel otočení </a:t>
            </a:r>
            <a:r>
              <a:rPr lang="cs-CZ" sz="2000" dirty="0"/>
              <a:t>lze považovat za vektor (přesněji axiální vektor) směřující ve směru osy otáčení a orientovaný podle pravidla pravé ruky.</a:t>
            </a:r>
          </a:p>
        </p:txBody>
      </p:sp>
      <p:pic>
        <p:nvPicPr>
          <p:cNvPr id="14" name="Grafický objekt 13">
            <a:extLst>
              <a:ext uri="{FF2B5EF4-FFF2-40B4-BE49-F238E27FC236}">
                <a16:creationId xmlns:a16="http://schemas.microsoft.com/office/drawing/2014/main" id="{C6BFB480-16CD-44B6-8724-FE6F508EB4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9572" y="4314324"/>
            <a:ext cx="1269292" cy="239142"/>
          </a:xfrm>
          <a:prstGeom prst="rect">
            <a:avLst/>
          </a:prstGeom>
        </p:spPr>
      </p:pic>
    </p:spTree>
    <p:extLst>
      <p:ext uri="{BB962C8B-B14F-4D97-AF65-F5344CB8AC3E}">
        <p14:creationId xmlns:p14="http://schemas.microsoft.com/office/powerpoint/2010/main" val="18083407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942EF94E-9F1D-452B-9131-935EE202E65A}"/>
              </a:ext>
            </a:extLst>
          </p:cNvPr>
          <p:cNvSpPr txBox="1"/>
          <p:nvPr/>
        </p:nvSpPr>
        <p:spPr>
          <a:xfrm>
            <a:off x="156680" y="406299"/>
            <a:ext cx="8830639" cy="707886"/>
          </a:xfrm>
          <a:prstGeom prst="rect">
            <a:avLst/>
          </a:prstGeom>
          <a:noFill/>
        </p:spPr>
        <p:txBody>
          <a:bodyPr wrap="square">
            <a:spAutoFit/>
          </a:bodyPr>
          <a:lstStyle/>
          <a:p>
            <a:r>
              <a:rPr lang="cs-CZ" sz="2000" b="0" i="0">
                <a:effectLst/>
              </a:rPr>
              <a:t>Pokud je moment síly proměnný, použijeme pro výpočet </a:t>
            </a:r>
            <a:r>
              <a:rPr lang="cs-CZ" sz="2000" b="0" i="0" u="none" strike="noStrike">
                <a:effectLst/>
              </a:rPr>
              <a:t>integrál</a:t>
            </a:r>
            <a:r>
              <a:rPr lang="cs-CZ" sz="2000" b="0" i="0">
                <a:effectLst/>
              </a:rPr>
              <a:t> tzv. </a:t>
            </a:r>
            <a:r>
              <a:rPr lang="cs-CZ" sz="2000" b="0" i="1">
                <a:effectLst/>
              </a:rPr>
              <a:t>elementárních prací</a:t>
            </a:r>
            <a:endParaRPr lang="cs-CZ" sz="2000" dirty="0"/>
          </a:p>
        </p:txBody>
      </p:sp>
      <p:pic>
        <p:nvPicPr>
          <p:cNvPr id="6" name="Grafický objekt 5">
            <a:extLst>
              <a:ext uri="{FF2B5EF4-FFF2-40B4-BE49-F238E27FC236}">
                <a16:creationId xmlns:a16="http://schemas.microsoft.com/office/drawing/2014/main" id="{E9A08942-0491-40B9-8A24-607EEE50B5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21904" y="1220468"/>
            <a:ext cx="1787557" cy="613377"/>
          </a:xfrm>
          <a:prstGeom prst="rect">
            <a:avLst/>
          </a:prstGeom>
        </p:spPr>
      </p:pic>
      <p:pic>
        <p:nvPicPr>
          <p:cNvPr id="8" name="Grafický objekt 7">
            <a:extLst>
              <a:ext uri="{FF2B5EF4-FFF2-40B4-BE49-F238E27FC236}">
                <a16:creationId xmlns:a16="http://schemas.microsoft.com/office/drawing/2014/main" id="{F47F0881-D793-4121-B311-2FFFB8CA98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9161" y="760242"/>
            <a:ext cx="1435665" cy="219573"/>
          </a:xfrm>
          <a:prstGeom prst="rect">
            <a:avLst/>
          </a:prstGeom>
        </p:spPr>
      </p:pic>
      <p:pic>
        <p:nvPicPr>
          <p:cNvPr id="97282" name="Picture 2" descr="Mechanická práce - FYZIKA 007">
            <a:extLst>
              <a:ext uri="{FF2B5EF4-FFF2-40B4-BE49-F238E27FC236}">
                <a16:creationId xmlns:a16="http://schemas.microsoft.com/office/drawing/2014/main" id="{15570414-C77D-4C73-BCCD-C4D09DB665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868" y="3867871"/>
            <a:ext cx="3800475" cy="2495550"/>
          </a:xfrm>
          <a:prstGeom prst="rect">
            <a:avLst/>
          </a:prstGeom>
          <a:noFill/>
          <a:extLst>
            <a:ext uri="{909E8E84-426E-40DD-AFC4-6F175D3DCCD1}">
              <a14:hiddenFill xmlns:a14="http://schemas.microsoft.com/office/drawing/2010/main">
                <a:solidFill>
                  <a:srgbClr val="FFFFFF"/>
                </a:solidFill>
              </a14:hiddenFill>
            </a:ext>
          </a:extLst>
        </p:spPr>
      </p:pic>
      <p:pic>
        <p:nvPicPr>
          <p:cNvPr id="97284" name="Picture 4" descr="Mechanická práce | Eduportál Techmania">
            <a:extLst>
              <a:ext uri="{FF2B5EF4-FFF2-40B4-BE49-F238E27FC236}">
                <a16:creationId xmlns:a16="http://schemas.microsoft.com/office/drawing/2014/main" id="{86A897F4-E0F5-4624-81F9-432C36AE70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6586" y="4121837"/>
            <a:ext cx="2872279" cy="198761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5C6FCB8F-3783-4604-A596-20A68A013EC4}"/>
              </a:ext>
            </a:extLst>
          </p:cNvPr>
          <p:cNvSpPr txBox="1"/>
          <p:nvPr/>
        </p:nvSpPr>
        <p:spPr>
          <a:xfrm>
            <a:off x="275868" y="2990129"/>
            <a:ext cx="4665701" cy="461665"/>
          </a:xfrm>
          <a:prstGeom prst="rect">
            <a:avLst/>
          </a:prstGeom>
          <a:noFill/>
        </p:spPr>
        <p:txBody>
          <a:bodyPr wrap="none" rtlCol="0">
            <a:spAutoFit/>
          </a:bodyPr>
          <a:lstStyle/>
          <a:p>
            <a:r>
              <a:rPr lang="cs-CZ" sz="2400" b="1" dirty="0"/>
              <a:t>Grafický výpočet mechanické práce</a:t>
            </a:r>
          </a:p>
        </p:txBody>
      </p:sp>
    </p:spTree>
    <p:extLst>
      <p:ext uri="{BB962C8B-B14F-4D97-AF65-F5344CB8AC3E}">
        <p14:creationId xmlns:p14="http://schemas.microsoft.com/office/powerpoint/2010/main" val="2461565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a:extLst>
              <a:ext uri="{FF2B5EF4-FFF2-40B4-BE49-F238E27FC236}">
                <a16:creationId xmlns:a16="http://schemas.microsoft.com/office/drawing/2014/main" id="{E5CE49B5-390C-4C8D-8658-4F81C217E6C7}"/>
              </a:ext>
            </a:extLst>
          </p:cNvPr>
          <p:cNvSpPr>
            <a:spLocks noGrp="1" noChangeArrowheads="1"/>
          </p:cNvSpPr>
          <p:nvPr>
            <p:ph type="body" idx="1"/>
          </p:nvPr>
        </p:nvSpPr>
        <p:spPr>
          <a:xfrm>
            <a:off x="179387" y="1119188"/>
            <a:ext cx="8785225" cy="1423354"/>
          </a:xfrm>
        </p:spPr>
        <p:txBody>
          <a:bodyPr>
            <a:noAutofit/>
          </a:bodyPr>
          <a:lstStyle/>
          <a:p>
            <a:pPr marL="0" lvl="1" indent="0" algn="just">
              <a:buNone/>
            </a:pPr>
            <a:r>
              <a:rPr lang="cs-CZ" altLang="cs-CZ" sz="2000" dirty="0"/>
              <a:t>Působí-li současně na jedno těleso více sil, lze je vektorově sečíst a nahradit je jejich </a:t>
            </a:r>
            <a:r>
              <a:rPr lang="cs-CZ" altLang="cs-CZ" sz="2000" b="1" dirty="0"/>
              <a:t>výslednicí</a:t>
            </a:r>
            <a:r>
              <a:rPr lang="cs-CZ" altLang="cs-CZ" sz="2000" dirty="0"/>
              <a:t>, která má na těleso stejný účinek jako všechny působící síly. Působiště výslednice sil je totožné s působištěm jednotlivých složek a nazývá se </a:t>
            </a:r>
            <a:r>
              <a:rPr lang="cs-CZ" altLang="cs-CZ" sz="2000" b="1" dirty="0"/>
              <a:t>střed sil</a:t>
            </a:r>
            <a:r>
              <a:rPr lang="cs-CZ" altLang="cs-CZ" sz="2000" dirty="0"/>
              <a:t>.</a:t>
            </a:r>
            <a:r>
              <a:rPr lang="cs-CZ" altLang="cs-CZ" sz="2000" b="1" dirty="0"/>
              <a:t> </a:t>
            </a:r>
            <a:r>
              <a:rPr lang="cs-CZ" sz="2000" dirty="0"/>
              <a:t>Síly působící v jednom bodě tělesa se skládají podle stejných pravidel jako síly působící na hmotný bod. </a:t>
            </a:r>
            <a:endParaRPr lang="cs-CZ" altLang="cs-CZ" sz="2000" dirty="0"/>
          </a:p>
          <a:p>
            <a:pPr>
              <a:lnSpc>
                <a:spcPct val="90000"/>
              </a:lnSpc>
            </a:pPr>
            <a:endParaRPr lang="cs-CZ" altLang="cs-CZ" sz="2000" dirty="0"/>
          </a:p>
        </p:txBody>
      </p:sp>
      <p:graphicFrame>
        <p:nvGraphicFramePr>
          <p:cNvPr id="2" name="Object 26">
            <a:extLst>
              <a:ext uri="{FF2B5EF4-FFF2-40B4-BE49-F238E27FC236}">
                <a16:creationId xmlns:a16="http://schemas.microsoft.com/office/drawing/2014/main" id="{16BF8F55-5823-495D-B19A-FFE430BA0AA5}"/>
              </a:ext>
            </a:extLst>
          </p:cNvPr>
          <p:cNvGraphicFramePr>
            <a:graphicFrameLocks noChangeAspect="1"/>
          </p:cNvGraphicFramePr>
          <p:nvPr>
            <p:extLst>
              <p:ext uri="{D42A27DB-BD31-4B8C-83A1-F6EECF244321}">
                <p14:modId xmlns:p14="http://schemas.microsoft.com/office/powerpoint/2010/main" val="3065598276"/>
              </p:ext>
            </p:extLst>
          </p:nvPr>
        </p:nvGraphicFramePr>
        <p:xfrm>
          <a:off x="688418" y="2831942"/>
          <a:ext cx="3148013" cy="757754"/>
        </p:xfrm>
        <a:graphic>
          <a:graphicData uri="http://schemas.openxmlformats.org/presentationml/2006/ole">
            <mc:AlternateContent xmlns:mc="http://schemas.openxmlformats.org/markup-compatibility/2006">
              <mc:Choice xmlns:v="urn:schemas-microsoft-com:vml" Requires="v">
                <p:oleObj name="Rovnice" r:id="rId2" imgW="1777229" imgH="431613" progId="Equation.3">
                  <p:embed/>
                </p:oleObj>
              </mc:Choice>
              <mc:Fallback>
                <p:oleObj name="Rovnice" r:id="rId2" imgW="1777229" imgH="431613" progId="Equation.3">
                  <p:embed/>
                  <p:pic>
                    <p:nvPicPr>
                      <p:cNvPr id="2" name="Object 26">
                        <a:extLst>
                          <a:ext uri="{FF2B5EF4-FFF2-40B4-BE49-F238E27FC236}">
                            <a16:creationId xmlns:a16="http://schemas.microsoft.com/office/drawing/2014/main" id="{16BF8F55-5823-495D-B19A-FFE430BA0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18" y="2831942"/>
                        <a:ext cx="3148013" cy="757754"/>
                      </a:xfrm>
                      <a:prstGeom prst="rect">
                        <a:avLst/>
                      </a:prstGeom>
                      <a:noFill/>
                    </p:spPr>
                  </p:pic>
                </p:oleObj>
              </mc:Fallback>
            </mc:AlternateContent>
          </a:graphicData>
        </a:graphic>
      </p:graphicFrame>
      <p:sp>
        <p:nvSpPr>
          <p:cNvPr id="9" name="TextovéPole 8">
            <a:extLst>
              <a:ext uri="{FF2B5EF4-FFF2-40B4-BE49-F238E27FC236}">
                <a16:creationId xmlns:a16="http://schemas.microsoft.com/office/drawing/2014/main" id="{492723EC-CC47-4553-80D1-E234E32F52C3}"/>
              </a:ext>
            </a:extLst>
          </p:cNvPr>
          <p:cNvSpPr txBox="1"/>
          <p:nvPr/>
        </p:nvSpPr>
        <p:spPr>
          <a:xfrm>
            <a:off x="281782" y="438784"/>
            <a:ext cx="6129292" cy="480131"/>
          </a:xfrm>
          <a:prstGeom prst="rect">
            <a:avLst/>
          </a:prstGeom>
          <a:noFill/>
        </p:spPr>
        <p:txBody>
          <a:bodyPr wrap="square">
            <a:spAutoFit/>
          </a:bodyPr>
          <a:lstStyle/>
          <a:p>
            <a:pPr>
              <a:lnSpc>
                <a:spcPct val="90000"/>
              </a:lnSpc>
            </a:pPr>
            <a:r>
              <a:rPr lang="cs-CZ" altLang="cs-CZ" sz="2800" b="1" dirty="0"/>
              <a:t>Skládání sil se společným působištěm</a:t>
            </a:r>
          </a:p>
        </p:txBody>
      </p:sp>
      <p:pic>
        <p:nvPicPr>
          <p:cNvPr id="7" name="Picture 12" descr="See the source image">
            <a:extLst>
              <a:ext uri="{FF2B5EF4-FFF2-40B4-BE49-F238E27FC236}">
                <a16:creationId xmlns:a16="http://schemas.microsoft.com/office/drawing/2014/main" id="{ACEF13DA-D859-4D18-966D-C5ED0FD91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6694" y="3589696"/>
            <a:ext cx="4687918" cy="302814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36CB51D9-18E0-4910-AE9E-1D38AF65F171}"/>
              </a:ext>
            </a:extLst>
          </p:cNvPr>
          <p:cNvSpPr txBox="1"/>
          <p:nvPr/>
        </p:nvSpPr>
        <p:spPr>
          <a:xfrm>
            <a:off x="417354" y="3879096"/>
            <a:ext cx="3690143" cy="707886"/>
          </a:xfrm>
          <a:prstGeom prst="rect">
            <a:avLst/>
          </a:prstGeom>
          <a:noFill/>
        </p:spPr>
        <p:txBody>
          <a:bodyPr wrap="square" rtlCol="0">
            <a:spAutoFit/>
          </a:bodyPr>
          <a:lstStyle/>
          <a:p>
            <a:r>
              <a:rPr lang="cs-CZ" sz="2000" b="1" dirty="0"/>
              <a:t>Skládání dvou sil se společným působištěm</a:t>
            </a:r>
          </a:p>
        </p:txBody>
      </p:sp>
      <p:pic>
        <p:nvPicPr>
          <p:cNvPr id="5" name="Obrázek 4">
            <a:extLst>
              <a:ext uri="{FF2B5EF4-FFF2-40B4-BE49-F238E27FC236}">
                <a16:creationId xmlns:a16="http://schemas.microsoft.com/office/drawing/2014/main" id="{3EA07758-8340-F3C5-52B7-4FDC319E83DF}"/>
              </a:ext>
            </a:extLst>
          </p:cNvPr>
          <p:cNvPicPr>
            <a:picLocks noChangeAspect="1"/>
          </p:cNvPicPr>
          <p:nvPr/>
        </p:nvPicPr>
        <p:blipFill>
          <a:blip r:embed="rId5"/>
          <a:stretch>
            <a:fillRect/>
          </a:stretch>
        </p:blipFill>
        <p:spPr>
          <a:xfrm>
            <a:off x="680637" y="4714874"/>
            <a:ext cx="2867025" cy="2047875"/>
          </a:xfrm>
          <a:prstGeom prst="rect">
            <a:avLst/>
          </a:prstGeom>
        </p:spPr>
      </p:pic>
    </p:spTree>
    <p:extLst>
      <p:ext uri="{BB962C8B-B14F-4D97-AF65-F5344CB8AC3E}">
        <p14:creationId xmlns:p14="http://schemas.microsoft.com/office/powerpoint/2010/main" val="22923926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1B07970-E558-46BD-89DF-68154BA5B2C9}"/>
              </a:ext>
            </a:extLst>
          </p:cNvPr>
          <p:cNvSpPr txBox="1"/>
          <p:nvPr/>
        </p:nvSpPr>
        <p:spPr>
          <a:xfrm>
            <a:off x="290245" y="1030105"/>
            <a:ext cx="8563510" cy="1631216"/>
          </a:xfrm>
          <a:prstGeom prst="rect">
            <a:avLst/>
          </a:prstGeom>
          <a:noFill/>
        </p:spPr>
        <p:txBody>
          <a:bodyPr wrap="square">
            <a:spAutoFit/>
          </a:bodyPr>
          <a:lstStyle/>
          <a:p>
            <a:pPr algn="just"/>
            <a:r>
              <a:rPr lang="cs-CZ" sz="2000" b="1" dirty="0"/>
              <a:t>Kinetická energie </a:t>
            </a:r>
            <a:r>
              <a:rPr lang="cs-CZ" sz="2000" dirty="0"/>
              <a:t>(též pohybová energie) je jeden z druhů mechanické energie, kterou má pohybující se těleso. Je to tedy </a:t>
            </a:r>
            <a:r>
              <a:rPr lang="cs-CZ" sz="2000" u="sng" dirty="0"/>
              <a:t>práce, kterou musíme vykonat, abychom urychlili těleso na určitou rychlost</a:t>
            </a:r>
            <a:r>
              <a:rPr lang="cs-CZ" sz="2000" dirty="0"/>
              <a:t>. Je-li těleso v klidu, má nulovou kinetickou energii. Protože pohyb těles je relativní, záleží hodnota kinetické energie na tom, z jaké vztažné soustavy těleso pozorujeme.</a:t>
            </a:r>
          </a:p>
        </p:txBody>
      </p:sp>
      <p:sp>
        <p:nvSpPr>
          <p:cNvPr id="6" name="TextovéPole 5">
            <a:extLst>
              <a:ext uri="{FF2B5EF4-FFF2-40B4-BE49-F238E27FC236}">
                <a16:creationId xmlns:a16="http://schemas.microsoft.com/office/drawing/2014/main" id="{97EB5CA8-FDE4-4BB6-BF6F-5A5DCB8DCCC6}"/>
              </a:ext>
            </a:extLst>
          </p:cNvPr>
          <p:cNvSpPr txBox="1"/>
          <p:nvPr/>
        </p:nvSpPr>
        <p:spPr>
          <a:xfrm>
            <a:off x="290245" y="318767"/>
            <a:ext cx="4572000" cy="461665"/>
          </a:xfrm>
          <a:prstGeom prst="rect">
            <a:avLst/>
          </a:prstGeom>
          <a:noFill/>
        </p:spPr>
        <p:txBody>
          <a:bodyPr wrap="square">
            <a:spAutoFit/>
          </a:bodyPr>
          <a:lstStyle/>
          <a:p>
            <a:r>
              <a:rPr lang="cs-CZ" sz="2400" b="1" dirty="0"/>
              <a:t>Kinetická energie </a:t>
            </a:r>
          </a:p>
        </p:txBody>
      </p:sp>
      <p:pic>
        <p:nvPicPr>
          <p:cNvPr id="10" name="Grafický objekt 9">
            <a:extLst>
              <a:ext uri="{FF2B5EF4-FFF2-40B4-BE49-F238E27FC236}">
                <a16:creationId xmlns:a16="http://schemas.microsoft.com/office/drawing/2014/main" id="{4F862722-DF15-4295-B537-4E196CA02A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53086" y="2955447"/>
            <a:ext cx="1409159" cy="552961"/>
          </a:xfrm>
          <a:prstGeom prst="rect">
            <a:avLst/>
          </a:prstGeom>
        </p:spPr>
      </p:pic>
      <p:pic>
        <p:nvPicPr>
          <p:cNvPr id="12" name="Obrázek 11">
            <a:extLst>
              <a:ext uri="{FF2B5EF4-FFF2-40B4-BE49-F238E27FC236}">
                <a16:creationId xmlns:a16="http://schemas.microsoft.com/office/drawing/2014/main" id="{16E211C6-0071-4D07-9511-EBD916CEC01E}"/>
              </a:ext>
            </a:extLst>
          </p:cNvPr>
          <p:cNvPicPr>
            <a:picLocks noChangeAspect="1"/>
          </p:cNvPicPr>
          <p:nvPr/>
        </p:nvPicPr>
        <p:blipFill>
          <a:blip r:embed="rId4"/>
          <a:stretch>
            <a:fillRect/>
          </a:stretch>
        </p:blipFill>
        <p:spPr>
          <a:xfrm>
            <a:off x="2549013" y="3908518"/>
            <a:ext cx="3828228" cy="610812"/>
          </a:xfrm>
          <a:prstGeom prst="rect">
            <a:avLst/>
          </a:prstGeom>
        </p:spPr>
      </p:pic>
      <p:sp>
        <p:nvSpPr>
          <p:cNvPr id="13" name="TextovéPole 12">
            <a:extLst>
              <a:ext uri="{FF2B5EF4-FFF2-40B4-BE49-F238E27FC236}">
                <a16:creationId xmlns:a16="http://schemas.microsoft.com/office/drawing/2014/main" id="{F5C26E94-5732-4F7A-9989-467643E50C43}"/>
              </a:ext>
            </a:extLst>
          </p:cNvPr>
          <p:cNvSpPr txBox="1"/>
          <p:nvPr/>
        </p:nvSpPr>
        <p:spPr>
          <a:xfrm>
            <a:off x="273948" y="3508408"/>
            <a:ext cx="2302297" cy="400110"/>
          </a:xfrm>
          <a:prstGeom prst="rect">
            <a:avLst/>
          </a:prstGeom>
          <a:noFill/>
        </p:spPr>
        <p:txBody>
          <a:bodyPr wrap="none" rtlCol="0">
            <a:spAutoFit/>
          </a:bodyPr>
          <a:lstStyle/>
          <a:p>
            <a:r>
              <a:rPr lang="cs-CZ" sz="2000" dirty="0"/>
              <a:t>Pro soustavu </a:t>
            </a:r>
            <a:r>
              <a:rPr lang="cs-CZ" sz="2000" i="1" dirty="0"/>
              <a:t>n</a:t>
            </a:r>
            <a:r>
              <a:rPr lang="cs-CZ" sz="2000" dirty="0"/>
              <a:t> bodů</a:t>
            </a:r>
          </a:p>
        </p:txBody>
      </p:sp>
      <p:sp>
        <p:nvSpPr>
          <p:cNvPr id="15" name="TextovéPole 14">
            <a:extLst>
              <a:ext uri="{FF2B5EF4-FFF2-40B4-BE49-F238E27FC236}">
                <a16:creationId xmlns:a16="http://schemas.microsoft.com/office/drawing/2014/main" id="{F24A098E-BC43-420D-88EC-0062F287CFA2}"/>
              </a:ext>
            </a:extLst>
          </p:cNvPr>
          <p:cNvSpPr txBox="1"/>
          <p:nvPr/>
        </p:nvSpPr>
        <p:spPr>
          <a:xfrm>
            <a:off x="290245" y="5239805"/>
            <a:ext cx="8399802" cy="707886"/>
          </a:xfrm>
          <a:prstGeom prst="rect">
            <a:avLst/>
          </a:prstGeom>
          <a:noFill/>
        </p:spPr>
        <p:txBody>
          <a:bodyPr wrap="square" rtlCol="0">
            <a:spAutoFit/>
          </a:bodyPr>
          <a:lstStyle/>
          <a:p>
            <a:pPr algn="just"/>
            <a:r>
              <a:rPr lang="cs-CZ" sz="2000" dirty="0"/>
              <a:t>Soustavu hmotných bodů tvoří např. kulečníkové koule, střepiny po výbuchu granátů, tělesa sluneční soustavy, …</a:t>
            </a:r>
          </a:p>
        </p:txBody>
      </p:sp>
    </p:spTree>
    <p:extLst>
      <p:ext uri="{BB962C8B-B14F-4D97-AF65-F5344CB8AC3E}">
        <p14:creationId xmlns:p14="http://schemas.microsoft.com/office/powerpoint/2010/main" val="33653827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57B0E1B-CC98-45E2-AC88-54A94455ACAA}"/>
              </a:ext>
            </a:extLst>
          </p:cNvPr>
          <p:cNvSpPr txBox="1"/>
          <p:nvPr/>
        </p:nvSpPr>
        <p:spPr>
          <a:xfrm>
            <a:off x="187503" y="966501"/>
            <a:ext cx="8768993" cy="2677656"/>
          </a:xfrm>
          <a:prstGeom prst="rect">
            <a:avLst/>
          </a:prstGeom>
          <a:noFill/>
        </p:spPr>
        <p:txBody>
          <a:bodyPr wrap="square">
            <a:spAutoFit/>
          </a:bodyPr>
          <a:lstStyle/>
          <a:p>
            <a:r>
              <a:rPr lang="cs-CZ" sz="2000" b="1" dirty="0"/>
              <a:t>Potenciální energie </a:t>
            </a:r>
            <a:r>
              <a:rPr lang="cs-CZ" sz="2000" dirty="0"/>
              <a:t>(též polohová energie) je druh energie, kterou má každé těleso nacházející se v potenciálovém poli určité síly.</a:t>
            </a:r>
          </a:p>
          <a:p>
            <a:endParaRPr lang="cs-CZ" sz="2000" dirty="0"/>
          </a:p>
          <a:p>
            <a:r>
              <a:rPr lang="cs-CZ" sz="2000" b="1" dirty="0"/>
              <a:t>Potenciální energie tíhová</a:t>
            </a:r>
          </a:p>
          <a:p>
            <a:endParaRPr lang="cs-CZ" sz="800" dirty="0"/>
          </a:p>
          <a:p>
            <a:pPr algn="just"/>
            <a:r>
              <a:rPr lang="cs-CZ" sz="2000" dirty="0"/>
              <a:t>V případě, že lze silové působení popsat homogenním tíhovým polem s tíhovým zrychlením </a:t>
            </a:r>
            <a:r>
              <a:rPr lang="cs-CZ" sz="2000" b="1" dirty="0"/>
              <a:t>g</a:t>
            </a:r>
            <a:r>
              <a:rPr lang="cs-CZ" sz="2000" dirty="0"/>
              <a:t> (tedy v přiblížení, kdy zanedbáváme pokles tíhového zrychlení s výškou), lze potenciální energii tělesa s hmotností m, vyjádřit jednoduchým vztahem</a:t>
            </a:r>
          </a:p>
        </p:txBody>
      </p:sp>
      <p:sp>
        <p:nvSpPr>
          <p:cNvPr id="6" name="TextovéPole 5">
            <a:extLst>
              <a:ext uri="{FF2B5EF4-FFF2-40B4-BE49-F238E27FC236}">
                <a16:creationId xmlns:a16="http://schemas.microsoft.com/office/drawing/2014/main" id="{5573F03E-23BF-4EF2-9357-56C154017BC3}"/>
              </a:ext>
            </a:extLst>
          </p:cNvPr>
          <p:cNvSpPr txBox="1"/>
          <p:nvPr/>
        </p:nvSpPr>
        <p:spPr>
          <a:xfrm>
            <a:off x="344185" y="287945"/>
            <a:ext cx="4572000" cy="461665"/>
          </a:xfrm>
          <a:prstGeom prst="rect">
            <a:avLst/>
          </a:prstGeom>
          <a:noFill/>
        </p:spPr>
        <p:txBody>
          <a:bodyPr wrap="square">
            <a:spAutoFit/>
          </a:bodyPr>
          <a:lstStyle/>
          <a:p>
            <a:r>
              <a:rPr lang="cs-CZ" sz="2400" b="1" dirty="0"/>
              <a:t>Potenciální energie </a:t>
            </a:r>
          </a:p>
        </p:txBody>
      </p:sp>
      <p:pic>
        <p:nvPicPr>
          <p:cNvPr id="8" name="Grafický objekt 7">
            <a:extLst>
              <a:ext uri="{FF2B5EF4-FFF2-40B4-BE49-F238E27FC236}">
                <a16:creationId xmlns:a16="http://schemas.microsoft.com/office/drawing/2014/main" id="{80C1C73E-0604-4FFA-8D02-906A583870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30185" y="3429000"/>
            <a:ext cx="1177812" cy="308043"/>
          </a:xfrm>
          <a:prstGeom prst="rect">
            <a:avLst/>
          </a:prstGeom>
        </p:spPr>
      </p:pic>
      <p:sp>
        <p:nvSpPr>
          <p:cNvPr id="10" name="TextovéPole 9">
            <a:extLst>
              <a:ext uri="{FF2B5EF4-FFF2-40B4-BE49-F238E27FC236}">
                <a16:creationId xmlns:a16="http://schemas.microsoft.com/office/drawing/2014/main" id="{7EA1856E-C694-4370-A6A0-E5D60C74C4AF}"/>
              </a:ext>
            </a:extLst>
          </p:cNvPr>
          <p:cNvSpPr txBox="1"/>
          <p:nvPr/>
        </p:nvSpPr>
        <p:spPr>
          <a:xfrm>
            <a:off x="187503" y="3769724"/>
            <a:ext cx="8768993" cy="707886"/>
          </a:xfrm>
          <a:prstGeom prst="rect">
            <a:avLst/>
          </a:prstGeom>
          <a:noFill/>
        </p:spPr>
        <p:txBody>
          <a:bodyPr wrap="square">
            <a:spAutoFit/>
          </a:bodyPr>
          <a:lstStyle/>
          <a:p>
            <a:pPr algn="just"/>
            <a:r>
              <a:rPr lang="cs-CZ" sz="2000" dirty="0"/>
              <a:t>kde </a:t>
            </a:r>
            <a:r>
              <a:rPr lang="cs-CZ" sz="2000" i="1" dirty="0"/>
              <a:t>h</a:t>
            </a:r>
            <a:r>
              <a:rPr lang="cs-CZ" sz="2000" dirty="0"/>
              <a:t> je výška nad úrovní, pro kterou je potenciální energie nulová (zpravidla zemský povrch).</a:t>
            </a:r>
          </a:p>
        </p:txBody>
      </p:sp>
      <p:pic>
        <p:nvPicPr>
          <p:cNvPr id="102406" name="Picture 6" descr="Potenciální energie - FYZIKA 007">
            <a:extLst>
              <a:ext uri="{FF2B5EF4-FFF2-40B4-BE49-F238E27FC236}">
                <a16:creationId xmlns:a16="http://schemas.microsoft.com/office/drawing/2014/main" id="{B40AAFA9-EE75-4D48-A0CE-2F31E692E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041" y="4251507"/>
            <a:ext cx="2955916" cy="25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7818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8D4650E-FDA6-4A16-8D71-653CEBC8CAF9}"/>
              </a:ext>
            </a:extLst>
          </p:cNvPr>
          <p:cNvSpPr txBox="1"/>
          <p:nvPr/>
        </p:nvSpPr>
        <p:spPr>
          <a:xfrm>
            <a:off x="297952" y="929811"/>
            <a:ext cx="8630292" cy="3539430"/>
          </a:xfrm>
          <a:prstGeom prst="rect">
            <a:avLst/>
          </a:prstGeom>
          <a:noFill/>
        </p:spPr>
        <p:txBody>
          <a:bodyPr wrap="square" rtlCol="0">
            <a:spAutoFit/>
          </a:bodyPr>
          <a:lstStyle/>
          <a:p>
            <a:r>
              <a:rPr lang="cs-CZ" sz="2000" b="1" dirty="0"/>
              <a:t>Mechanická práce vykonaná</a:t>
            </a:r>
            <a:r>
              <a:rPr lang="cs-CZ" sz="2000" dirty="0"/>
              <a:t> </a:t>
            </a:r>
            <a:r>
              <a:rPr lang="cs-CZ" sz="2000" b="1" dirty="0"/>
              <a:t>tíhovou silou </a:t>
            </a:r>
            <a:r>
              <a:rPr lang="cs-CZ" sz="2000" dirty="0"/>
              <a:t>se rovná úbytku tíhové potenciální energie tělesa, přesněji soustavy těleso – Země.</a:t>
            </a:r>
          </a:p>
          <a:p>
            <a:endParaRPr lang="cs-CZ" sz="800" dirty="0"/>
          </a:p>
          <a:p>
            <a:pPr algn="ctr"/>
            <a:r>
              <a:rPr lang="cs-CZ" sz="2000" dirty="0"/>
              <a:t>W = </a:t>
            </a:r>
            <a:r>
              <a:rPr lang="cs-CZ" sz="2000" dirty="0" err="1"/>
              <a:t>m.g</a:t>
            </a:r>
            <a:r>
              <a:rPr lang="cs-CZ" sz="2000" dirty="0"/>
              <a:t>.(h</a:t>
            </a:r>
            <a:r>
              <a:rPr lang="cs-CZ" sz="2000" baseline="-25000" dirty="0"/>
              <a:t>1</a:t>
            </a:r>
            <a:r>
              <a:rPr lang="cs-CZ" sz="2000" dirty="0"/>
              <a:t> – h</a:t>
            </a:r>
            <a:r>
              <a:rPr lang="cs-CZ" sz="2000" baseline="-25000" dirty="0"/>
              <a:t>2</a:t>
            </a:r>
            <a:r>
              <a:rPr lang="cs-CZ" sz="2000" dirty="0"/>
              <a:t>) = - (m.g.h</a:t>
            </a:r>
            <a:r>
              <a:rPr lang="cs-CZ" sz="2000" baseline="-25000" dirty="0"/>
              <a:t>2</a:t>
            </a:r>
            <a:r>
              <a:rPr lang="cs-CZ" sz="2000" dirty="0"/>
              <a:t> – m.g.h</a:t>
            </a:r>
            <a:r>
              <a:rPr lang="cs-CZ" sz="2000" baseline="-25000" dirty="0"/>
              <a:t>1</a:t>
            </a:r>
            <a:r>
              <a:rPr lang="cs-CZ" sz="2000" dirty="0"/>
              <a:t>) = -</a:t>
            </a:r>
            <a:r>
              <a:rPr lang="el-GR" sz="2000" dirty="0"/>
              <a:t>Δ</a:t>
            </a:r>
            <a:r>
              <a:rPr lang="cs-CZ" sz="2000" dirty="0" err="1"/>
              <a:t>E</a:t>
            </a:r>
            <a:r>
              <a:rPr lang="cs-CZ" sz="2000" baseline="-25000" dirty="0" err="1"/>
              <a:t>p</a:t>
            </a:r>
            <a:endParaRPr lang="cs-CZ" sz="2000" baseline="-25000" dirty="0"/>
          </a:p>
          <a:p>
            <a:endParaRPr lang="cs-CZ" sz="800" dirty="0"/>
          </a:p>
          <a:p>
            <a:r>
              <a:rPr lang="cs-CZ" sz="2000" b="1" dirty="0"/>
              <a:t>Mechanická práce vykonaná vnější silou </a:t>
            </a:r>
            <a:r>
              <a:rPr lang="cs-CZ" sz="2000" dirty="0"/>
              <a:t>se rovná přírůstku tíhové potenciální energie tělesa, přesněji soustavy těleso – Země.</a:t>
            </a:r>
          </a:p>
          <a:p>
            <a:endParaRPr lang="cs-CZ" sz="2000" dirty="0"/>
          </a:p>
          <a:p>
            <a:pPr algn="ctr"/>
            <a:r>
              <a:rPr lang="cs-CZ" sz="2000" dirty="0"/>
              <a:t>W = </a:t>
            </a:r>
            <a:r>
              <a:rPr lang="cs-CZ" sz="2000" dirty="0" err="1"/>
              <a:t>m.g</a:t>
            </a:r>
            <a:r>
              <a:rPr lang="cs-CZ" sz="2000" dirty="0"/>
              <a:t>.(h</a:t>
            </a:r>
            <a:r>
              <a:rPr lang="cs-CZ" sz="2000" baseline="-25000" dirty="0"/>
              <a:t>1</a:t>
            </a:r>
            <a:r>
              <a:rPr lang="cs-CZ" sz="2000" dirty="0"/>
              <a:t> – h</a:t>
            </a:r>
            <a:r>
              <a:rPr lang="cs-CZ" sz="2000" baseline="-25000" dirty="0"/>
              <a:t>2</a:t>
            </a:r>
            <a:r>
              <a:rPr lang="cs-CZ" sz="2000" dirty="0"/>
              <a:t>) = m.g.h</a:t>
            </a:r>
            <a:r>
              <a:rPr lang="cs-CZ" sz="2000" baseline="-25000" dirty="0"/>
              <a:t>1</a:t>
            </a:r>
            <a:r>
              <a:rPr lang="cs-CZ" sz="2000" dirty="0"/>
              <a:t> – m.g.h</a:t>
            </a:r>
            <a:r>
              <a:rPr lang="cs-CZ" sz="2000" baseline="-25000" dirty="0"/>
              <a:t>2</a:t>
            </a:r>
            <a:r>
              <a:rPr lang="cs-CZ" sz="2000" dirty="0"/>
              <a:t> = </a:t>
            </a:r>
            <a:r>
              <a:rPr lang="el-GR" sz="2000" dirty="0"/>
              <a:t>Δ</a:t>
            </a:r>
            <a:r>
              <a:rPr lang="cs-CZ" sz="2000" dirty="0" err="1"/>
              <a:t>E</a:t>
            </a:r>
            <a:r>
              <a:rPr lang="cs-CZ" sz="2000" baseline="-25000" dirty="0" err="1"/>
              <a:t>p</a:t>
            </a:r>
            <a:endParaRPr lang="cs-CZ" sz="2000" baseline="-25000" dirty="0"/>
          </a:p>
          <a:p>
            <a:endParaRPr lang="cs-CZ" sz="800" dirty="0"/>
          </a:p>
          <a:p>
            <a:r>
              <a:rPr lang="cs-CZ" sz="2000" dirty="0"/>
              <a:t>Práce vykonaná tíhovou silou </a:t>
            </a:r>
            <a:r>
              <a:rPr lang="cs-CZ" sz="2000" dirty="0" err="1"/>
              <a:t>F</a:t>
            </a:r>
            <a:r>
              <a:rPr lang="cs-CZ" sz="2000" baseline="-25000" dirty="0" err="1"/>
              <a:t>g</a:t>
            </a:r>
            <a:r>
              <a:rPr lang="cs-CZ" sz="2000" dirty="0"/>
              <a:t> nebo vnější silou F při přemisťování v tíhovém poli Země závisí na počáteční a konečné výšce tělesa, nikoli na tvaru trajektorie po které se těleso pohybuje nebo dráze které při tom urazí. </a:t>
            </a:r>
          </a:p>
        </p:txBody>
      </p:sp>
      <p:pic>
        <p:nvPicPr>
          <p:cNvPr id="5" name="Picture 2" descr="Potenciální energie - FYZIKA 007">
            <a:extLst>
              <a:ext uri="{FF2B5EF4-FFF2-40B4-BE49-F238E27FC236}">
                <a16:creationId xmlns:a16="http://schemas.microsoft.com/office/drawing/2014/main" id="{3892AECE-0099-4464-A3B7-159AC2EE8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952" y="4634498"/>
            <a:ext cx="3509629" cy="21325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otenciální energie - FYZIKA 007">
            <a:extLst>
              <a:ext uri="{FF2B5EF4-FFF2-40B4-BE49-F238E27FC236}">
                <a16:creationId xmlns:a16="http://schemas.microsoft.com/office/drawing/2014/main" id="{47EE2105-047A-4359-8A91-3EA4EC544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444" y="4634498"/>
            <a:ext cx="4876800" cy="2133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A11E2FA9-A9B0-FD1E-106F-B8BF557A1658}"/>
              </a:ext>
            </a:extLst>
          </p:cNvPr>
          <p:cNvSpPr txBox="1">
            <a:spLocks noChangeArrowheads="1"/>
          </p:cNvSpPr>
          <p:nvPr/>
        </p:nvSpPr>
        <p:spPr>
          <a:xfrm>
            <a:off x="297952" y="294369"/>
            <a:ext cx="7834313" cy="4701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cs-CZ" sz="2400" b="1" dirty="0">
                <a:latin typeface="+mn-lt"/>
              </a:rPr>
              <a:t>Práce v gravitačním poli</a:t>
            </a:r>
          </a:p>
        </p:txBody>
      </p:sp>
    </p:spTree>
    <p:extLst>
      <p:ext uri="{BB962C8B-B14F-4D97-AF65-F5344CB8AC3E}">
        <p14:creationId xmlns:p14="http://schemas.microsoft.com/office/powerpoint/2010/main" val="19345096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Skupina 5">
            <a:extLst>
              <a:ext uri="{FF2B5EF4-FFF2-40B4-BE49-F238E27FC236}">
                <a16:creationId xmlns:a16="http://schemas.microsoft.com/office/drawing/2014/main" id="{CA48710F-6ADA-4F99-897A-3FD6A7FE4825}"/>
              </a:ext>
            </a:extLst>
          </p:cNvPr>
          <p:cNvGrpSpPr/>
          <p:nvPr/>
        </p:nvGrpSpPr>
        <p:grpSpPr>
          <a:xfrm>
            <a:off x="395142" y="420389"/>
            <a:ext cx="8177502" cy="6165700"/>
            <a:chOff x="395142" y="420389"/>
            <a:chExt cx="8177502" cy="6165700"/>
          </a:xfrm>
        </p:grpSpPr>
        <p:pic>
          <p:nvPicPr>
            <p:cNvPr id="4" name="Obrázek 3">
              <a:extLst>
                <a:ext uri="{FF2B5EF4-FFF2-40B4-BE49-F238E27FC236}">
                  <a16:creationId xmlns:a16="http://schemas.microsoft.com/office/drawing/2014/main" id="{F0870977-F0BA-42B5-B56B-80CE06021AD7}"/>
                </a:ext>
              </a:extLst>
            </p:cNvPr>
            <p:cNvPicPr>
              <a:picLocks noChangeAspect="1"/>
            </p:cNvPicPr>
            <p:nvPr/>
          </p:nvPicPr>
          <p:blipFill>
            <a:blip r:embed="rId2"/>
            <a:stretch>
              <a:fillRect/>
            </a:stretch>
          </p:blipFill>
          <p:spPr>
            <a:xfrm>
              <a:off x="571355" y="420389"/>
              <a:ext cx="8001289" cy="6165700"/>
            </a:xfrm>
            <a:prstGeom prst="rect">
              <a:avLst/>
            </a:prstGeom>
          </p:spPr>
        </p:pic>
        <p:sp>
          <p:nvSpPr>
            <p:cNvPr id="5" name="Obdélník 4">
              <a:extLst>
                <a:ext uri="{FF2B5EF4-FFF2-40B4-BE49-F238E27FC236}">
                  <a16:creationId xmlns:a16="http://schemas.microsoft.com/office/drawing/2014/main" id="{E88D0710-084F-45EF-83A5-40C7F39C99EC}"/>
                </a:ext>
              </a:extLst>
            </p:cNvPr>
            <p:cNvSpPr/>
            <p:nvPr/>
          </p:nvSpPr>
          <p:spPr>
            <a:xfrm>
              <a:off x="395142" y="420389"/>
              <a:ext cx="352425"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19055433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88C7323-94B6-4F41-A545-4A84576BB8E2}"/>
              </a:ext>
            </a:extLst>
          </p:cNvPr>
          <p:cNvSpPr txBox="1"/>
          <p:nvPr/>
        </p:nvSpPr>
        <p:spPr>
          <a:xfrm>
            <a:off x="164386" y="606913"/>
            <a:ext cx="8815228" cy="6124754"/>
          </a:xfrm>
          <a:prstGeom prst="rect">
            <a:avLst/>
          </a:prstGeom>
          <a:noFill/>
        </p:spPr>
        <p:txBody>
          <a:bodyPr wrap="square" rtlCol="0">
            <a:spAutoFit/>
          </a:bodyPr>
          <a:lstStyle/>
          <a:p>
            <a:r>
              <a:rPr lang="cs-CZ" sz="2000" dirty="0"/>
              <a:t>Součet kinetické a potenciální energie tvoří celkovou </a:t>
            </a:r>
            <a:r>
              <a:rPr lang="cs-CZ" sz="2000" b="1" dirty="0"/>
              <a:t>mechanickou energii </a:t>
            </a:r>
            <a:r>
              <a:rPr lang="cs-CZ" sz="2000" dirty="0"/>
              <a:t>tělesa (soustavy těles). </a:t>
            </a:r>
            <a:endParaRPr lang="cs-CZ" sz="800" dirty="0"/>
          </a:p>
          <a:p>
            <a:pPr algn="ctr"/>
            <a:r>
              <a:rPr lang="cs-CZ" sz="2000" dirty="0"/>
              <a:t>E = </a:t>
            </a:r>
            <a:r>
              <a:rPr lang="cs-CZ" sz="2000" dirty="0" err="1"/>
              <a:t>E</a:t>
            </a:r>
            <a:r>
              <a:rPr lang="cs-CZ" sz="2000" baseline="-25000" dirty="0" err="1"/>
              <a:t>k</a:t>
            </a:r>
            <a:r>
              <a:rPr lang="cs-CZ" sz="2000" dirty="0"/>
              <a:t> + </a:t>
            </a:r>
            <a:r>
              <a:rPr lang="cs-CZ" sz="2000" dirty="0" err="1"/>
              <a:t>E</a:t>
            </a:r>
            <a:r>
              <a:rPr lang="cs-CZ" sz="2000" baseline="-25000" dirty="0" err="1"/>
              <a:t>p</a:t>
            </a:r>
            <a:endParaRPr lang="cs-CZ" sz="2000" baseline="-25000" dirty="0"/>
          </a:p>
          <a:p>
            <a:pPr algn="ctr"/>
            <a:endParaRPr lang="cs-CZ" sz="800" dirty="0"/>
          </a:p>
          <a:p>
            <a:pPr algn="ctr"/>
            <a:r>
              <a:rPr lang="cs-CZ" sz="2000" dirty="0"/>
              <a:t>E = ½.m.v</a:t>
            </a:r>
            <a:r>
              <a:rPr lang="cs-CZ" sz="2000" baseline="30000" dirty="0"/>
              <a:t>2</a:t>
            </a:r>
            <a:r>
              <a:rPr lang="cs-CZ" sz="2000" dirty="0"/>
              <a:t> + </a:t>
            </a:r>
            <a:r>
              <a:rPr lang="cs-CZ" sz="2000" dirty="0" err="1"/>
              <a:t>m.g.h</a:t>
            </a:r>
            <a:endParaRPr lang="cs-CZ" sz="2000" dirty="0"/>
          </a:p>
          <a:p>
            <a:pPr algn="just"/>
            <a:endParaRPr lang="cs-CZ" sz="2000" dirty="0"/>
          </a:p>
          <a:p>
            <a:pPr algn="just"/>
            <a:r>
              <a:rPr lang="cs-CZ" sz="2000" b="1" u="sng" dirty="0"/>
              <a:t>Mechanická energie a mechanická práce jsou dvě různé veličiny</a:t>
            </a:r>
            <a:r>
              <a:rPr lang="cs-CZ" sz="2000" b="1" dirty="0"/>
              <a:t>. </a:t>
            </a:r>
            <a:r>
              <a:rPr lang="cs-CZ" sz="2000" b="1" i="1" u="sng" dirty="0"/>
              <a:t>Mechanická </a:t>
            </a:r>
            <a:r>
              <a:rPr lang="en-US" sz="2000" b="1" i="1" u="sng" dirty="0" err="1"/>
              <a:t>energi</a:t>
            </a:r>
            <a:r>
              <a:rPr lang="cs-CZ" sz="2000" b="1" i="1" u="sng" dirty="0"/>
              <a:t>e </a:t>
            </a:r>
            <a:r>
              <a:rPr lang="cs-CZ" sz="2000" b="1" u="sng" dirty="0"/>
              <a:t>charakterizuje </a:t>
            </a:r>
            <a:r>
              <a:rPr lang="cs-CZ" sz="2000" b="1" dirty="0"/>
              <a:t>určitý </a:t>
            </a:r>
            <a:r>
              <a:rPr lang="cs-CZ" sz="2000" b="1" u="sng" dirty="0"/>
              <a:t>stav</a:t>
            </a:r>
            <a:r>
              <a:rPr lang="cs-CZ" sz="2000" b="1" dirty="0"/>
              <a:t> těles (pohybový stav, vzájemné působení těles), </a:t>
            </a:r>
            <a:r>
              <a:rPr lang="cs-CZ" sz="2000" b="1" i="1" u="sng" dirty="0"/>
              <a:t>mechanická práce</a:t>
            </a:r>
            <a:r>
              <a:rPr lang="cs-CZ" sz="2000" b="1" u="sng" dirty="0"/>
              <a:t> charakterizuje</a:t>
            </a:r>
            <a:r>
              <a:rPr lang="cs-CZ" sz="2000" b="1" dirty="0"/>
              <a:t> fyzikální </a:t>
            </a:r>
            <a:r>
              <a:rPr lang="cs-CZ" sz="2000" b="1" u="sng" dirty="0"/>
              <a:t>děj</a:t>
            </a:r>
            <a:r>
              <a:rPr lang="cs-CZ" sz="2000" b="1" dirty="0"/>
              <a:t>, při kterém se stav těles mění.</a:t>
            </a:r>
          </a:p>
          <a:p>
            <a:pPr algn="just"/>
            <a:endParaRPr lang="cs-CZ" sz="2000" dirty="0"/>
          </a:p>
          <a:p>
            <a:pPr algn="just"/>
            <a:endParaRPr lang="cs-CZ" dirty="0"/>
          </a:p>
          <a:p>
            <a:pPr algn="just"/>
            <a:endParaRPr lang="cs-CZ" sz="800" dirty="0"/>
          </a:p>
          <a:p>
            <a:pPr algn="just"/>
            <a:r>
              <a:rPr lang="cs-CZ" sz="2400" b="1" dirty="0"/>
              <a:t>Zákon zachování mechanické energie v izolované soustavě</a:t>
            </a:r>
          </a:p>
          <a:p>
            <a:pPr algn="just"/>
            <a:endParaRPr lang="cs-CZ" dirty="0"/>
          </a:p>
          <a:p>
            <a:pPr algn="just"/>
            <a:r>
              <a:rPr lang="cs-CZ" sz="2000" dirty="0"/>
              <a:t>V izolované soustavě (soustavě, kde nepůsobí žádné vnější síly jako tření nebo odpor prostředí) se při všech mechanických dějích mění potenciální energie v kinetickou a naopak, přičemž mechanická energie je konstantní</a:t>
            </a:r>
          </a:p>
          <a:p>
            <a:pPr algn="just"/>
            <a:endParaRPr lang="cs-CZ" sz="800" dirty="0"/>
          </a:p>
          <a:p>
            <a:pPr algn="ctr"/>
            <a:r>
              <a:rPr lang="cs-CZ" sz="2000" dirty="0"/>
              <a:t>E = </a:t>
            </a:r>
            <a:r>
              <a:rPr lang="cs-CZ" sz="2000" dirty="0" err="1"/>
              <a:t>E</a:t>
            </a:r>
            <a:r>
              <a:rPr lang="cs-CZ" sz="2000" baseline="-25000" dirty="0" err="1"/>
              <a:t>k</a:t>
            </a:r>
            <a:r>
              <a:rPr lang="cs-CZ" sz="2000" dirty="0"/>
              <a:t> + </a:t>
            </a:r>
            <a:r>
              <a:rPr lang="cs-CZ" sz="2000" dirty="0" err="1"/>
              <a:t>E</a:t>
            </a:r>
            <a:r>
              <a:rPr lang="cs-CZ" sz="2000" baseline="-25000" dirty="0" err="1"/>
              <a:t>p</a:t>
            </a:r>
            <a:r>
              <a:rPr lang="cs-CZ" sz="2000" dirty="0"/>
              <a:t> = </a:t>
            </a:r>
            <a:r>
              <a:rPr lang="cs-CZ" sz="2000" dirty="0" err="1"/>
              <a:t>konst</a:t>
            </a:r>
            <a:endParaRPr lang="cs-CZ" sz="2000" dirty="0"/>
          </a:p>
          <a:p>
            <a:pPr algn="just"/>
            <a:endParaRPr lang="cs-CZ" sz="800" dirty="0"/>
          </a:p>
          <a:p>
            <a:pPr algn="just"/>
            <a:r>
              <a:rPr lang="cs-CZ" sz="2000" dirty="0"/>
              <a:t>V izolované soustavě nemůže energie sama od sebe vznikat nebo zanikat, </a:t>
            </a:r>
            <a:r>
              <a:rPr lang="cs-CZ" sz="2000" u="sng" dirty="0"/>
              <a:t>mění se pouze jeden druh energie v jiný</a:t>
            </a:r>
            <a:r>
              <a:rPr lang="cs-CZ" sz="2000" dirty="0"/>
              <a:t>.</a:t>
            </a:r>
          </a:p>
        </p:txBody>
      </p:sp>
      <p:sp>
        <p:nvSpPr>
          <p:cNvPr id="2" name="TextovéPole 1">
            <a:extLst>
              <a:ext uri="{FF2B5EF4-FFF2-40B4-BE49-F238E27FC236}">
                <a16:creationId xmlns:a16="http://schemas.microsoft.com/office/drawing/2014/main" id="{F10B1BB7-E683-C658-356A-F58408BC900D}"/>
              </a:ext>
            </a:extLst>
          </p:cNvPr>
          <p:cNvSpPr txBox="1"/>
          <p:nvPr/>
        </p:nvSpPr>
        <p:spPr>
          <a:xfrm>
            <a:off x="164386" y="145248"/>
            <a:ext cx="7036174" cy="461665"/>
          </a:xfrm>
          <a:prstGeom prst="rect">
            <a:avLst/>
          </a:prstGeom>
          <a:noFill/>
        </p:spPr>
        <p:txBody>
          <a:bodyPr wrap="square">
            <a:spAutoFit/>
          </a:bodyPr>
          <a:lstStyle/>
          <a:p>
            <a:r>
              <a:rPr lang="en-US" sz="2400" b="1" dirty="0" err="1"/>
              <a:t>Mechanick</a:t>
            </a:r>
            <a:r>
              <a:rPr lang="cs-CZ" sz="2400" b="1" dirty="0"/>
              <a:t>á energie</a:t>
            </a:r>
          </a:p>
        </p:txBody>
      </p:sp>
    </p:spTree>
    <p:extLst>
      <p:ext uri="{BB962C8B-B14F-4D97-AF65-F5344CB8AC3E}">
        <p14:creationId xmlns:p14="http://schemas.microsoft.com/office/powerpoint/2010/main" val="980797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descr="Polohova a pohybova energie: text, images, music, video | Glogster EDU -  Interactive multimedia posters">
            <a:extLst>
              <a:ext uri="{FF2B5EF4-FFF2-40B4-BE49-F238E27FC236}">
                <a16:creationId xmlns:a16="http://schemas.microsoft.com/office/drawing/2014/main" id="{546D23C3-A6A9-4275-9564-32CA2A2CF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285" y="4212731"/>
            <a:ext cx="25146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3430" name="Picture 6" descr="Co je energie Jednotka energie Rozdělení Polohová (potenciální) energie  Pohybová (kinetická) energie Přeměny energie, z">
            <a:extLst>
              <a:ext uri="{FF2B5EF4-FFF2-40B4-BE49-F238E27FC236}">
                <a16:creationId xmlns:a16="http://schemas.microsoft.com/office/drawing/2014/main" id="{30D8F603-FB34-43A7-B266-EA610521C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834" y="705186"/>
            <a:ext cx="2704415" cy="2974857"/>
          </a:xfrm>
          <a:prstGeom prst="rect">
            <a:avLst/>
          </a:prstGeom>
          <a:noFill/>
          <a:extLst>
            <a:ext uri="{909E8E84-426E-40DD-AFC4-6F175D3DCCD1}">
              <a14:hiddenFill xmlns:a14="http://schemas.microsoft.com/office/drawing/2010/main">
                <a:solidFill>
                  <a:srgbClr val="FFFFFF"/>
                </a:solidFill>
              </a14:hiddenFill>
            </a:ext>
          </a:extLst>
        </p:spPr>
      </p:pic>
      <p:pic>
        <p:nvPicPr>
          <p:cNvPr id="103432" name="Picture 8" descr="ZŠ VNB I / 04 - Mechanická energie">
            <a:extLst>
              <a:ext uri="{FF2B5EF4-FFF2-40B4-BE49-F238E27FC236}">
                <a16:creationId xmlns:a16="http://schemas.microsoft.com/office/drawing/2014/main" id="{FEC10E39-88CB-4D77-A88A-CB8EB8E8D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115" y="4304401"/>
            <a:ext cx="5715000" cy="2238375"/>
          </a:xfrm>
          <a:prstGeom prst="rect">
            <a:avLst/>
          </a:prstGeom>
          <a:noFill/>
          <a:extLst>
            <a:ext uri="{909E8E84-426E-40DD-AFC4-6F175D3DCCD1}">
              <a14:hiddenFill xmlns:a14="http://schemas.microsoft.com/office/drawing/2010/main">
                <a:solidFill>
                  <a:srgbClr val="FFFFFF"/>
                </a:solidFill>
              </a14:hiddenFill>
            </a:ext>
          </a:extLst>
        </p:spPr>
      </p:pic>
      <p:pic>
        <p:nvPicPr>
          <p:cNvPr id="103436" name="Picture 12" descr="Zákon zachování energie - ppt stáhnout">
            <a:extLst>
              <a:ext uri="{FF2B5EF4-FFF2-40B4-BE49-F238E27FC236}">
                <a16:creationId xmlns:a16="http://schemas.microsoft.com/office/drawing/2014/main" id="{A605E88F-9775-4934-8B67-2D70B97EF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79" y="220631"/>
            <a:ext cx="4883807" cy="3662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9138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potential energy | Definition, Examples, &amp; Facts | Britannica">
            <a:extLst>
              <a:ext uri="{FF2B5EF4-FFF2-40B4-BE49-F238E27FC236}">
                <a16:creationId xmlns:a16="http://schemas.microsoft.com/office/drawing/2014/main" id="{62257CCD-9480-4D62-994C-268255CC9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48" y="193808"/>
            <a:ext cx="8334704" cy="556370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1E712674-7A47-2FAE-EEBB-E961B1B94296}"/>
              </a:ext>
            </a:extLst>
          </p:cNvPr>
          <p:cNvSpPr txBox="1"/>
          <p:nvPr/>
        </p:nvSpPr>
        <p:spPr>
          <a:xfrm>
            <a:off x="550506" y="6294860"/>
            <a:ext cx="5594737" cy="307777"/>
          </a:xfrm>
          <a:prstGeom prst="rect">
            <a:avLst/>
          </a:prstGeom>
          <a:noFill/>
        </p:spPr>
        <p:txBody>
          <a:bodyPr wrap="none" rtlCol="0">
            <a:spAutoFit/>
          </a:bodyPr>
          <a:lstStyle/>
          <a:p>
            <a:r>
              <a:rPr lang="cs-CZ" sz="1400" dirty="0"/>
              <a:t>Práce je konána člověkem během zvedání kladiva a natahování tětivy luku.</a:t>
            </a:r>
          </a:p>
        </p:txBody>
      </p:sp>
    </p:spTree>
    <p:extLst>
      <p:ext uri="{BB962C8B-B14F-4D97-AF65-F5344CB8AC3E}">
        <p14:creationId xmlns:p14="http://schemas.microsoft.com/office/powerpoint/2010/main" val="14412992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82767DB-68CB-4A1E-884F-731358B17D69}"/>
              </a:ext>
            </a:extLst>
          </p:cNvPr>
          <p:cNvSpPr txBox="1"/>
          <p:nvPr/>
        </p:nvSpPr>
        <p:spPr>
          <a:xfrm>
            <a:off x="313362" y="951827"/>
            <a:ext cx="8517276" cy="5632311"/>
          </a:xfrm>
          <a:prstGeom prst="rect">
            <a:avLst/>
          </a:prstGeom>
          <a:noFill/>
        </p:spPr>
        <p:txBody>
          <a:bodyPr wrap="square" rtlCol="0">
            <a:spAutoFit/>
          </a:bodyPr>
          <a:lstStyle/>
          <a:p>
            <a:r>
              <a:rPr lang="cs-CZ" dirty="0"/>
              <a:t>Kámen o hmotnosti 2 kg padá volným pádem z věže o výšce 80 m. Jakou má kinetickou a jakou tíhovou potenciální energii pro g = 10 m.s</a:t>
            </a:r>
            <a:r>
              <a:rPr lang="cs-CZ" baseline="30000" dirty="0"/>
              <a:t>-2</a:t>
            </a:r>
          </a:p>
          <a:p>
            <a:pPr marL="342900" indent="-342900">
              <a:buAutoNum type="alphaLcParenR"/>
            </a:pPr>
            <a:r>
              <a:rPr lang="cs-CZ" dirty="0"/>
              <a:t>Na začátku pádu</a:t>
            </a:r>
          </a:p>
          <a:p>
            <a:pPr marL="342900" indent="-342900">
              <a:buAutoNum type="alphaLcParenR"/>
            </a:pPr>
            <a:r>
              <a:rPr lang="cs-CZ" dirty="0"/>
              <a:t>V čase 1 s od počátku pádu</a:t>
            </a:r>
          </a:p>
          <a:p>
            <a:pPr marL="342900" indent="-342900">
              <a:buAutoNum type="alphaLcParenR"/>
            </a:pPr>
            <a:r>
              <a:rPr lang="cs-CZ" dirty="0"/>
              <a:t>Při dopadu?</a:t>
            </a:r>
          </a:p>
          <a:p>
            <a:endParaRPr lang="cs-CZ" dirty="0"/>
          </a:p>
          <a:p>
            <a:r>
              <a:rPr lang="cs-CZ" b="1" dirty="0"/>
              <a:t>Na začátku pádu</a:t>
            </a:r>
          </a:p>
          <a:p>
            <a:r>
              <a:rPr lang="cs-CZ" dirty="0"/>
              <a:t>v = 0  proto </a:t>
            </a:r>
            <a:r>
              <a:rPr lang="cs-CZ" dirty="0" err="1"/>
              <a:t>Ek</a:t>
            </a:r>
            <a:r>
              <a:rPr lang="cs-CZ" dirty="0"/>
              <a:t> = </a:t>
            </a:r>
            <a:r>
              <a:rPr lang="cs-CZ" u="sng" dirty="0"/>
              <a:t>0 J</a:t>
            </a:r>
          </a:p>
          <a:p>
            <a:r>
              <a:rPr lang="cs-CZ" dirty="0" err="1"/>
              <a:t>Ep</a:t>
            </a:r>
            <a:r>
              <a:rPr lang="cs-CZ" dirty="0"/>
              <a:t> = </a:t>
            </a:r>
            <a:r>
              <a:rPr lang="cs-CZ" dirty="0" err="1"/>
              <a:t>m.g.h</a:t>
            </a:r>
            <a:r>
              <a:rPr lang="cs-CZ" dirty="0"/>
              <a:t> = 2.10.80 = </a:t>
            </a:r>
            <a:r>
              <a:rPr lang="cs-CZ" u="sng" dirty="0"/>
              <a:t>1600 J</a:t>
            </a:r>
          </a:p>
          <a:p>
            <a:endParaRPr lang="cs-CZ" dirty="0"/>
          </a:p>
          <a:p>
            <a:r>
              <a:rPr lang="cs-CZ" b="1" dirty="0"/>
              <a:t>V čase 1 s od začátku pádu</a:t>
            </a:r>
          </a:p>
          <a:p>
            <a:r>
              <a:rPr lang="cs-CZ" dirty="0"/>
              <a:t>v =  g.t</a:t>
            </a:r>
          </a:p>
          <a:p>
            <a:r>
              <a:rPr lang="cs-CZ" dirty="0" err="1"/>
              <a:t>Ek</a:t>
            </a:r>
            <a:r>
              <a:rPr lang="cs-CZ" dirty="0"/>
              <a:t> = ½.m.v</a:t>
            </a:r>
            <a:r>
              <a:rPr lang="cs-CZ" baseline="30000" dirty="0"/>
              <a:t>2</a:t>
            </a:r>
            <a:r>
              <a:rPr lang="cs-CZ" dirty="0"/>
              <a:t> = = ½.m.(g.t)</a:t>
            </a:r>
            <a:r>
              <a:rPr lang="cs-CZ" baseline="30000" dirty="0"/>
              <a:t>2</a:t>
            </a:r>
            <a:r>
              <a:rPr lang="cs-CZ" dirty="0"/>
              <a:t> = ½.2.(9,81.1)</a:t>
            </a:r>
            <a:r>
              <a:rPr lang="cs-CZ" baseline="30000" dirty="0"/>
              <a:t>2</a:t>
            </a:r>
            <a:r>
              <a:rPr lang="cs-CZ" dirty="0"/>
              <a:t> = </a:t>
            </a:r>
            <a:r>
              <a:rPr lang="cs-CZ" u="sng" dirty="0"/>
              <a:t>100 J</a:t>
            </a:r>
          </a:p>
          <a:p>
            <a:r>
              <a:rPr lang="cs-CZ" dirty="0"/>
              <a:t>s = ½.g.t</a:t>
            </a:r>
            <a:r>
              <a:rPr lang="cs-CZ" baseline="30000" dirty="0"/>
              <a:t>2</a:t>
            </a:r>
            <a:r>
              <a:rPr lang="cs-CZ" dirty="0"/>
              <a:t> = ½.9.81.1</a:t>
            </a:r>
            <a:r>
              <a:rPr lang="cs-CZ" baseline="30000" dirty="0"/>
              <a:t>2</a:t>
            </a:r>
            <a:r>
              <a:rPr lang="cs-CZ" dirty="0"/>
              <a:t> = 5 m</a:t>
            </a:r>
          </a:p>
          <a:p>
            <a:r>
              <a:rPr lang="cs-CZ" dirty="0" err="1"/>
              <a:t>Ek</a:t>
            </a:r>
            <a:r>
              <a:rPr lang="cs-CZ" dirty="0"/>
              <a:t> = </a:t>
            </a:r>
            <a:r>
              <a:rPr lang="cs-CZ" dirty="0" err="1"/>
              <a:t>m.g</a:t>
            </a:r>
            <a:r>
              <a:rPr lang="cs-CZ" dirty="0"/>
              <a:t>.(h-s) = </a:t>
            </a:r>
            <a:r>
              <a:rPr lang="cs-CZ" u="sng" dirty="0"/>
              <a:t>1500 J</a:t>
            </a:r>
          </a:p>
          <a:p>
            <a:endParaRPr lang="cs-CZ" dirty="0"/>
          </a:p>
          <a:p>
            <a:r>
              <a:rPr lang="cs-CZ" b="1" dirty="0"/>
              <a:t>Při dopadu</a:t>
            </a:r>
          </a:p>
          <a:p>
            <a:r>
              <a:rPr lang="cs-CZ" dirty="0"/>
              <a:t>s = ½.g.t</a:t>
            </a:r>
            <a:r>
              <a:rPr lang="cs-CZ" baseline="30000" dirty="0"/>
              <a:t>2</a:t>
            </a:r>
            <a:r>
              <a:rPr lang="cs-CZ" dirty="0"/>
              <a:t> = ½.g.(v/g)</a:t>
            </a:r>
            <a:r>
              <a:rPr lang="cs-CZ" baseline="30000" dirty="0"/>
              <a:t>2</a:t>
            </a:r>
            <a:r>
              <a:rPr lang="cs-CZ" dirty="0"/>
              <a:t> = v</a:t>
            </a:r>
            <a:r>
              <a:rPr lang="cs-CZ" baseline="30000" dirty="0"/>
              <a:t>2</a:t>
            </a:r>
            <a:r>
              <a:rPr lang="cs-CZ" dirty="0"/>
              <a:t>/2.g  odtud pro s = h platí  v = √2.h.g</a:t>
            </a:r>
          </a:p>
          <a:p>
            <a:r>
              <a:rPr lang="cs-CZ" dirty="0" err="1"/>
              <a:t>Ek</a:t>
            </a:r>
            <a:r>
              <a:rPr lang="cs-CZ" dirty="0"/>
              <a:t> = ½.m.v</a:t>
            </a:r>
            <a:r>
              <a:rPr lang="cs-CZ" baseline="30000" dirty="0"/>
              <a:t>2</a:t>
            </a:r>
            <a:r>
              <a:rPr lang="cs-CZ" dirty="0"/>
              <a:t> = ½.m.2.h.g = </a:t>
            </a:r>
            <a:r>
              <a:rPr lang="cs-CZ" dirty="0" err="1"/>
              <a:t>m.g.h</a:t>
            </a:r>
            <a:r>
              <a:rPr lang="cs-CZ" dirty="0"/>
              <a:t> = 2.9,81.80 = </a:t>
            </a:r>
            <a:r>
              <a:rPr lang="cs-CZ" u="sng" dirty="0"/>
              <a:t>1600 J</a:t>
            </a:r>
          </a:p>
          <a:p>
            <a:r>
              <a:rPr lang="cs-CZ" dirty="0"/>
              <a:t>h = 0  proto </a:t>
            </a:r>
            <a:r>
              <a:rPr lang="cs-CZ" dirty="0" err="1"/>
              <a:t>Ep</a:t>
            </a:r>
            <a:r>
              <a:rPr lang="cs-CZ" dirty="0"/>
              <a:t> = </a:t>
            </a:r>
            <a:r>
              <a:rPr lang="cs-CZ" u="sng" dirty="0"/>
              <a:t>0 J</a:t>
            </a:r>
          </a:p>
        </p:txBody>
      </p:sp>
      <p:cxnSp>
        <p:nvCxnSpPr>
          <p:cNvPr id="5" name="Přímá spojnice 4">
            <a:extLst>
              <a:ext uri="{FF2B5EF4-FFF2-40B4-BE49-F238E27FC236}">
                <a16:creationId xmlns:a16="http://schemas.microsoft.com/office/drawing/2014/main" id="{D3C3DAEB-D521-4522-A23F-84B9F7ACE68E}"/>
              </a:ext>
            </a:extLst>
          </p:cNvPr>
          <p:cNvCxnSpPr/>
          <p:nvPr/>
        </p:nvCxnSpPr>
        <p:spPr>
          <a:xfrm>
            <a:off x="5613603" y="5707050"/>
            <a:ext cx="38014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ovéPole 5">
            <a:extLst>
              <a:ext uri="{FF2B5EF4-FFF2-40B4-BE49-F238E27FC236}">
                <a16:creationId xmlns:a16="http://schemas.microsoft.com/office/drawing/2014/main" id="{70238389-A298-46B0-A9E4-4BE10A5C6F1B}"/>
              </a:ext>
            </a:extLst>
          </p:cNvPr>
          <p:cNvSpPr txBox="1"/>
          <p:nvPr/>
        </p:nvSpPr>
        <p:spPr>
          <a:xfrm>
            <a:off x="256855" y="413657"/>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24815191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6A473E2-3ED0-4924-B380-95C22644C9F5}"/>
              </a:ext>
            </a:extLst>
          </p:cNvPr>
          <p:cNvSpPr txBox="1"/>
          <p:nvPr/>
        </p:nvSpPr>
        <p:spPr>
          <a:xfrm>
            <a:off x="254285" y="765647"/>
            <a:ext cx="8635429" cy="4062651"/>
          </a:xfrm>
          <a:prstGeom prst="rect">
            <a:avLst/>
          </a:prstGeom>
          <a:noFill/>
        </p:spPr>
        <p:txBody>
          <a:bodyPr wrap="square">
            <a:spAutoFit/>
          </a:bodyPr>
          <a:lstStyle/>
          <a:p>
            <a:pPr algn="just"/>
            <a:r>
              <a:rPr lang="cs-CZ" sz="2000" b="1" i="1" dirty="0"/>
              <a:t>Konzervativní </a:t>
            </a:r>
            <a:r>
              <a:rPr lang="cs-CZ" sz="2000" b="1" i="1" dirty="0" err="1"/>
              <a:t>sí</a:t>
            </a:r>
            <a:r>
              <a:rPr lang="en-US" sz="2000" b="1" i="1" dirty="0" err="1"/>
              <a:t>ly</a:t>
            </a:r>
            <a:r>
              <a:rPr lang="cs-CZ" sz="2000" b="1" i="1" dirty="0"/>
              <a:t> </a:t>
            </a:r>
            <a:r>
              <a:rPr lang="cs-CZ" sz="2000" dirty="0"/>
              <a:t>mohou konat práci, v izolovaném systému na uzavřené křivce je celková vykonaná práce nulová. Mezi konzervativní síly patří např. gravitační síla a elektrostatická síla.</a:t>
            </a:r>
          </a:p>
          <a:p>
            <a:pPr algn="just"/>
            <a:endParaRPr lang="cs-CZ" sz="900" dirty="0"/>
          </a:p>
          <a:p>
            <a:pPr algn="just"/>
            <a:r>
              <a:rPr lang="cs-CZ" sz="2000" b="1" i="1" dirty="0"/>
              <a:t>Nekonzervativní (disipativní) síly </a:t>
            </a:r>
            <a:r>
              <a:rPr lang="cs-CZ" sz="2000" dirty="0"/>
              <a:t>jsou </a:t>
            </a:r>
            <a:r>
              <a:rPr lang="en-US" sz="2000" dirty="0"/>
              <a:t>s</a:t>
            </a:r>
            <a:r>
              <a:rPr lang="cs-CZ" sz="2000" dirty="0"/>
              <a:t>í</a:t>
            </a:r>
            <a:r>
              <a:rPr lang="en-US" sz="2000" dirty="0" err="1"/>
              <a:t>ly</a:t>
            </a:r>
            <a:r>
              <a:rPr lang="cs-CZ" sz="2000" dirty="0"/>
              <a:t>, jejichž práce na uzavřené křivce je nenulová. Při jejich působení tedy dochází k „rozptýlení“, </a:t>
            </a:r>
            <a:r>
              <a:rPr lang="cs-CZ" sz="2000" u="sng" dirty="0"/>
              <a:t>disipaci energie</a:t>
            </a:r>
            <a:r>
              <a:rPr lang="cs-CZ" sz="2000" dirty="0"/>
              <a:t> (nejčastěji jako tepelná, případně též akustická energie). Jde například o síly tření (mechanické tření, viskozita, odpor vzduchu a kapaliny). </a:t>
            </a:r>
          </a:p>
          <a:p>
            <a:pPr algn="just"/>
            <a:endParaRPr lang="cs-CZ" sz="900" dirty="0"/>
          </a:p>
          <a:p>
            <a:pPr algn="just"/>
            <a:r>
              <a:rPr lang="cs-CZ" sz="2000" b="1" i="1" dirty="0"/>
              <a:t>Gyroskopické síly </a:t>
            </a:r>
            <a:r>
              <a:rPr lang="cs-CZ" sz="2000" dirty="0"/>
              <a:t>jsou síly jejichž pole nelze popsat potenciální energií, protože </a:t>
            </a:r>
            <a:r>
              <a:rPr lang="cs-CZ" sz="2000" u="sng" dirty="0"/>
              <a:t>nekonají práci</a:t>
            </a:r>
            <a:r>
              <a:rPr lang="cs-CZ" sz="2000" dirty="0"/>
              <a:t> již vzhledem ke své podstatě – </a:t>
            </a:r>
            <a:r>
              <a:rPr lang="cs-CZ" sz="2000" u="sng" dirty="0"/>
              <a:t>působí kolmo ke směru pohybu</a:t>
            </a:r>
            <a:r>
              <a:rPr lang="cs-CZ" sz="2000" dirty="0"/>
              <a:t>. Nedochází u nich tedy ani k disipaci energie. Příkladem je působení stacionárního magnetického pole na pohybující se nabitou částici (magnetická část Lorentzovy síly), ze zdánlivých sil pak </a:t>
            </a:r>
            <a:r>
              <a:rPr lang="cs-CZ" sz="2000" dirty="0" err="1"/>
              <a:t>Coriolisova</a:t>
            </a:r>
            <a:r>
              <a:rPr lang="cs-CZ" sz="2000" dirty="0"/>
              <a:t> síla.</a:t>
            </a:r>
          </a:p>
        </p:txBody>
      </p:sp>
      <p:pic>
        <p:nvPicPr>
          <p:cNvPr id="2" name="Obrázek 1">
            <a:extLst>
              <a:ext uri="{FF2B5EF4-FFF2-40B4-BE49-F238E27FC236}">
                <a16:creationId xmlns:a16="http://schemas.microsoft.com/office/drawing/2014/main" id="{2337CF46-215C-FDAB-3040-C0D3B512BAE6}"/>
              </a:ext>
            </a:extLst>
          </p:cNvPr>
          <p:cNvPicPr>
            <a:picLocks noChangeAspect="1"/>
          </p:cNvPicPr>
          <p:nvPr/>
        </p:nvPicPr>
        <p:blipFill>
          <a:blip r:embed="rId2"/>
          <a:stretch>
            <a:fillRect/>
          </a:stretch>
        </p:blipFill>
        <p:spPr>
          <a:xfrm>
            <a:off x="475078" y="5102053"/>
            <a:ext cx="4470147" cy="1498060"/>
          </a:xfrm>
          <a:prstGeom prst="rect">
            <a:avLst/>
          </a:prstGeom>
        </p:spPr>
      </p:pic>
      <p:pic>
        <p:nvPicPr>
          <p:cNvPr id="6" name="Picture 2" descr="Jízdní odpory | Motorkáři.cz">
            <a:extLst>
              <a:ext uri="{FF2B5EF4-FFF2-40B4-BE49-F238E27FC236}">
                <a16:creationId xmlns:a16="http://schemas.microsoft.com/office/drawing/2014/main" id="{56250C35-7150-AF41-5AF9-3772405AD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020" y="4610096"/>
            <a:ext cx="2908171" cy="2147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78D2E48D-314C-759F-B8CB-78B0A3020729}"/>
              </a:ext>
            </a:extLst>
          </p:cNvPr>
          <p:cNvSpPr txBox="1"/>
          <p:nvPr/>
        </p:nvSpPr>
        <p:spPr>
          <a:xfrm>
            <a:off x="254285" y="174563"/>
            <a:ext cx="4572000" cy="461665"/>
          </a:xfrm>
          <a:prstGeom prst="rect">
            <a:avLst/>
          </a:prstGeom>
          <a:noFill/>
        </p:spPr>
        <p:txBody>
          <a:bodyPr wrap="square">
            <a:spAutoFit/>
          </a:bodyPr>
          <a:lstStyle/>
          <a:p>
            <a:r>
              <a:rPr lang="cs-CZ" sz="2400" b="1" dirty="0"/>
              <a:t>Konzervativní a disipativní </a:t>
            </a:r>
            <a:r>
              <a:rPr lang="cs-CZ" sz="2400" b="1" dirty="0" err="1"/>
              <a:t>sí</a:t>
            </a:r>
            <a:r>
              <a:rPr lang="en-US" sz="2400" b="1" dirty="0" err="1"/>
              <a:t>ly</a:t>
            </a:r>
            <a:r>
              <a:rPr lang="cs-CZ" sz="2400" b="1" dirty="0"/>
              <a:t> </a:t>
            </a:r>
            <a:endParaRPr lang="cs-CZ" sz="2400" dirty="0"/>
          </a:p>
        </p:txBody>
      </p:sp>
    </p:spTree>
    <p:extLst>
      <p:ext uri="{BB962C8B-B14F-4D97-AF65-F5344CB8AC3E}">
        <p14:creationId xmlns:p14="http://schemas.microsoft.com/office/powerpoint/2010/main" val="20227570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2B6A16-E374-452A-86F7-61E0A6F21762}"/>
              </a:ext>
            </a:extLst>
          </p:cNvPr>
          <p:cNvSpPr>
            <a:spLocks noGrp="1"/>
          </p:cNvSpPr>
          <p:nvPr>
            <p:ph type="title"/>
          </p:nvPr>
        </p:nvSpPr>
        <p:spPr>
          <a:xfrm>
            <a:off x="181289" y="349015"/>
            <a:ext cx="1331222" cy="466110"/>
          </a:xfrm>
        </p:spPr>
        <p:txBody>
          <a:bodyPr>
            <a:normAutofit/>
          </a:bodyPr>
          <a:lstStyle/>
          <a:p>
            <a:r>
              <a:rPr lang="cs-CZ" sz="2400" b="1" dirty="0">
                <a:latin typeface="+mn-lt"/>
              </a:rPr>
              <a:t>Výkon</a:t>
            </a:r>
          </a:p>
        </p:txBody>
      </p:sp>
      <p:sp>
        <p:nvSpPr>
          <p:cNvPr id="3" name="TextovéPole 2">
            <a:extLst>
              <a:ext uri="{FF2B5EF4-FFF2-40B4-BE49-F238E27FC236}">
                <a16:creationId xmlns:a16="http://schemas.microsoft.com/office/drawing/2014/main" id="{8F6FCCDC-1900-4E6F-B17F-63C6720A19B9}"/>
              </a:ext>
            </a:extLst>
          </p:cNvPr>
          <p:cNvSpPr txBox="1"/>
          <p:nvPr/>
        </p:nvSpPr>
        <p:spPr>
          <a:xfrm>
            <a:off x="207693" y="1042493"/>
            <a:ext cx="8728614" cy="2492990"/>
          </a:xfrm>
          <a:prstGeom prst="rect">
            <a:avLst/>
          </a:prstGeom>
          <a:noFill/>
        </p:spPr>
        <p:txBody>
          <a:bodyPr wrap="square" rtlCol="0">
            <a:spAutoFit/>
          </a:bodyPr>
          <a:lstStyle/>
          <a:p>
            <a:pPr algn="just"/>
            <a:r>
              <a:rPr lang="cs-CZ" sz="2000" b="1" dirty="0"/>
              <a:t>Výkon</a:t>
            </a:r>
            <a:r>
              <a:rPr lang="cs-CZ" sz="2000" dirty="0"/>
              <a:t> je skalární veličina vyjadřující, jak rychle se koná mechanická práce, </a:t>
            </a:r>
            <a:r>
              <a:rPr lang="cs-CZ" sz="2000" b="0" i="0" dirty="0">
                <a:effectLst/>
              </a:rPr>
              <a:t>vyjadřuje množství </a:t>
            </a:r>
            <a:r>
              <a:rPr lang="cs-CZ" sz="2000" b="0" i="0" u="none" strike="noStrike" dirty="0">
                <a:effectLst/>
              </a:rPr>
              <a:t>práce</a:t>
            </a:r>
            <a:r>
              <a:rPr lang="cs-CZ" sz="2000" b="0" i="0" dirty="0">
                <a:effectLst/>
              </a:rPr>
              <a:t> vykonané za jednotku </a:t>
            </a:r>
            <a:r>
              <a:rPr lang="cs-CZ" sz="2000" b="0" i="0" u="none" strike="noStrike" dirty="0">
                <a:effectLst/>
              </a:rPr>
              <a:t>času</a:t>
            </a:r>
            <a:r>
              <a:rPr lang="cs-CZ" sz="2000" dirty="0"/>
              <a:t> (P, jednotka Watt).</a:t>
            </a:r>
          </a:p>
          <a:p>
            <a:pPr algn="just"/>
            <a:endParaRPr lang="cs-CZ" sz="800" dirty="0"/>
          </a:p>
          <a:p>
            <a:pPr algn="just"/>
            <a:r>
              <a:rPr lang="cs-CZ" sz="2000" b="1" dirty="0"/>
              <a:t>Průměrný výkon </a:t>
            </a:r>
            <a:r>
              <a:rPr lang="cs-CZ" sz="2000" dirty="0"/>
              <a:t>je podílem celkové práce W a doby t za kterou byla práce vykonána</a:t>
            </a:r>
          </a:p>
          <a:p>
            <a:pPr algn="just"/>
            <a:endParaRPr lang="cs-CZ" sz="2000" dirty="0"/>
          </a:p>
          <a:p>
            <a:pPr algn="just"/>
            <a:endParaRPr lang="cs-CZ" sz="800" b="1" dirty="0">
              <a:solidFill>
                <a:srgbClr val="202122"/>
              </a:solidFill>
              <a:effectLst/>
            </a:endParaRPr>
          </a:p>
          <a:p>
            <a:pPr algn="just"/>
            <a:r>
              <a:rPr lang="cs-CZ" sz="2000" b="1" dirty="0">
                <a:solidFill>
                  <a:srgbClr val="202122"/>
                </a:solidFill>
                <a:effectLst/>
              </a:rPr>
              <a:t>Okamžitý výkon </a:t>
            </a:r>
            <a:r>
              <a:rPr lang="cs-CZ" sz="2000" b="0" i="0" dirty="0">
                <a:solidFill>
                  <a:srgbClr val="202122"/>
                </a:solidFill>
                <a:effectLst/>
              </a:rPr>
              <a:t>získáme ze vztahu</a:t>
            </a:r>
          </a:p>
          <a:p>
            <a:pPr algn="just"/>
            <a:endParaRPr lang="cs-CZ" sz="2000" dirty="0"/>
          </a:p>
        </p:txBody>
      </p:sp>
      <p:pic>
        <p:nvPicPr>
          <p:cNvPr id="5" name="Grafický objekt 4">
            <a:extLst>
              <a:ext uri="{FF2B5EF4-FFF2-40B4-BE49-F238E27FC236}">
                <a16:creationId xmlns:a16="http://schemas.microsoft.com/office/drawing/2014/main" id="{3A334C6B-64CF-4208-B75E-BD56684FFC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04961" y="2130071"/>
            <a:ext cx="992733" cy="580655"/>
          </a:xfrm>
          <a:prstGeom prst="rect">
            <a:avLst/>
          </a:prstGeom>
        </p:spPr>
      </p:pic>
      <p:pic>
        <p:nvPicPr>
          <p:cNvPr id="7" name="Grafický objekt 6">
            <a:extLst>
              <a:ext uri="{FF2B5EF4-FFF2-40B4-BE49-F238E27FC236}">
                <a16:creationId xmlns:a16="http://schemas.microsoft.com/office/drawing/2014/main" id="{3EBFB865-74BF-42E9-B7B6-3525A73B38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75634" y="2950480"/>
            <a:ext cx="992732" cy="585003"/>
          </a:xfrm>
          <a:prstGeom prst="rect">
            <a:avLst/>
          </a:prstGeom>
        </p:spPr>
      </p:pic>
      <p:pic>
        <p:nvPicPr>
          <p:cNvPr id="15" name="Grafický objekt 14">
            <a:extLst>
              <a:ext uri="{FF2B5EF4-FFF2-40B4-BE49-F238E27FC236}">
                <a16:creationId xmlns:a16="http://schemas.microsoft.com/office/drawing/2014/main" id="{107F7351-F55E-479C-8FCA-98436FD137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9649" y="6011432"/>
            <a:ext cx="1212351" cy="254203"/>
          </a:xfrm>
          <a:prstGeom prst="rect">
            <a:avLst/>
          </a:prstGeom>
        </p:spPr>
      </p:pic>
      <p:pic>
        <p:nvPicPr>
          <p:cNvPr id="17" name="Grafický objekt 16">
            <a:extLst>
              <a:ext uri="{FF2B5EF4-FFF2-40B4-BE49-F238E27FC236}">
                <a16:creationId xmlns:a16="http://schemas.microsoft.com/office/drawing/2014/main" id="{D040109D-5019-4620-B45E-427F1BCA06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84589" y="4589453"/>
            <a:ext cx="4572000" cy="560877"/>
          </a:xfrm>
          <a:prstGeom prst="rect">
            <a:avLst/>
          </a:prstGeom>
        </p:spPr>
      </p:pic>
      <p:sp>
        <p:nvSpPr>
          <p:cNvPr id="20" name="TextovéPole 19">
            <a:extLst>
              <a:ext uri="{FF2B5EF4-FFF2-40B4-BE49-F238E27FC236}">
                <a16:creationId xmlns:a16="http://schemas.microsoft.com/office/drawing/2014/main" id="{AC44764E-ECB1-45D1-AB3C-8F62CA3703CA}"/>
              </a:ext>
            </a:extLst>
          </p:cNvPr>
          <p:cNvSpPr txBox="1"/>
          <p:nvPr/>
        </p:nvSpPr>
        <p:spPr>
          <a:xfrm>
            <a:off x="207693" y="3762851"/>
            <a:ext cx="8728614" cy="707886"/>
          </a:xfrm>
          <a:prstGeom prst="rect">
            <a:avLst/>
          </a:prstGeom>
          <a:noFill/>
        </p:spPr>
        <p:txBody>
          <a:bodyPr wrap="square">
            <a:spAutoFit/>
          </a:bodyPr>
          <a:lstStyle/>
          <a:p>
            <a:pPr algn="just"/>
            <a:r>
              <a:rPr lang="cs-CZ" sz="2000" b="1" i="0" dirty="0">
                <a:effectLst/>
              </a:rPr>
              <a:t>Mechanický výkon </a:t>
            </a:r>
            <a:r>
              <a:rPr lang="cs-CZ" sz="2000" b="0" i="0" dirty="0">
                <a:effectLst/>
              </a:rPr>
              <a:t>je </a:t>
            </a:r>
            <a:r>
              <a:rPr lang="cs-CZ" sz="2000" b="0" i="0" u="none" strike="noStrike" dirty="0">
                <a:effectLst/>
              </a:rPr>
              <a:t>mechanická práce</a:t>
            </a:r>
            <a:r>
              <a:rPr lang="cs-CZ" sz="2000" b="0" i="0" dirty="0">
                <a:effectLst/>
              </a:rPr>
              <a:t> vykonaná za jednotku času. </a:t>
            </a:r>
            <a:r>
              <a:rPr lang="cs-CZ" sz="2000" b="0" i="0" u="none" strike="noStrike" dirty="0">
                <a:effectLst/>
              </a:rPr>
              <a:t>Stroj</a:t>
            </a:r>
            <a:r>
              <a:rPr lang="cs-CZ" sz="2000" b="0" i="0" dirty="0">
                <a:effectLst/>
              </a:rPr>
              <a:t>, který má větší výkon, vykoná za stejný čas více práce.</a:t>
            </a:r>
            <a:endParaRPr lang="cs-CZ" sz="2000" dirty="0"/>
          </a:p>
        </p:txBody>
      </p:sp>
      <p:sp>
        <p:nvSpPr>
          <p:cNvPr id="22" name="TextovéPole 21">
            <a:extLst>
              <a:ext uri="{FF2B5EF4-FFF2-40B4-BE49-F238E27FC236}">
                <a16:creationId xmlns:a16="http://schemas.microsoft.com/office/drawing/2014/main" id="{AA7AF6F0-D580-4DC1-AE60-C348D663C3F5}"/>
              </a:ext>
            </a:extLst>
          </p:cNvPr>
          <p:cNvSpPr txBox="1"/>
          <p:nvPr/>
        </p:nvSpPr>
        <p:spPr>
          <a:xfrm>
            <a:off x="181289" y="5208695"/>
            <a:ext cx="8728614" cy="707886"/>
          </a:xfrm>
          <a:prstGeom prst="rect">
            <a:avLst/>
          </a:prstGeom>
          <a:noFill/>
        </p:spPr>
        <p:txBody>
          <a:bodyPr wrap="square">
            <a:spAutoFit/>
          </a:bodyPr>
          <a:lstStyle/>
          <a:p>
            <a:r>
              <a:rPr lang="cs-CZ" sz="2000" dirty="0"/>
              <a:t>kde F</a:t>
            </a:r>
            <a:r>
              <a:rPr lang="cs-CZ" sz="2000" baseline="-25000" dirty="0"/>
              <a:t>t</a:t>
            </a:r>
            <a:r>
              <a:rPr lang="cs-CZ" sz="2000" dirty="0"/>
              <a:t> označuje složku síly ve směru pohybu (tečná složka síly) a </a:t>
            </a:r>
            <a:r>
              <a:rPr lang="el-GR" sz="2000" dirty="0"/>
              <a:t>α</a:t>
            </a:r>
            <a:r>
              <a:rPr lang="cs-CZ" sz="2000" dirty="0"/>
              <a:t>  je úhel mezi vektorem rychlosti a vektorem působící síly.</a:t>
            </a:r>
          </a:p>
        </p:txBody>
      </p:sp>
      <p:sp>
        <p:nvSpPr>
          <p:cNvPr id="21" name="TextovéPole 20">
            <a:extLst>
              <a:ext uri="{FF2B5EF4-FFF2-40B4-BE49-F238E27FC236}">
                <a16:creationId xmlns:a16="http://schemas.microsoft.com/office/drawing/2014/main" id="{45954846-4D17-44D7-9AEC-B1D54356CB00}"/>
              </a:ext>
            </a:extLst>
          </p:cNvPr>
          <p:cNvSpPr txBox="1"/>
          <p:nvPr/>
        </p:nvSpPr>
        <p:spPr>
          <a:xfrm>
            <a:off x="207693" y="6300735"/>
            <a:ext cx="2471510" cy="400110"/>
          </a:xfrm>
          <a:prstGeom prst="rect">
            <a:avLst/>
          </a:prstGeom>
          <a:noFill/>
        </p:spPr>
        <p:txBody>
          <a:bodyPr wrap="none" rtlCol="0">
            <a:spAutoFit/>
          </a:bodyPr>
          <a:lstStyle/>
          <a:p>
            <a:r>
              <a:rPr lang="cs-CZ" sz="2000" dirty="0"/>
              <a:t>kde M je moment síly.</a:t>
            </a:r>
          </a:p>
        </p:txBody>
      </p:sp>
    </p:spTree>
    <p:extLst>
      <p:ext uri="{BB962C8B-B14F-4D97-AF65-F5344CB8AC3E}">
        <p14:creationId xmlns:p14="http://schemas.microsoft.com/office/powerpoint/2010/main" val="2502036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0FCD194-F262-44DD-98F6-10686268BB9B}"/>
              </a:ext>
            </a:extLst>
          </p:cNvPr>
          <p:cNvSpPr txBox="1"/>
          <p:nvPr/>
        </p:nvSpPr>
        <p:spPr>
          <a:xfrm>
            <a:off x="212386" y="336925"/>
            <a:ext cx="8509793" cy="400110"/>
          </a:xfrm>
          <a:prstGeom prst="rect">
            <a:avLst/>
          </a:prstGeom>
          <a:noFill/>
        </p:spPr>
        <p:txBody>
          <a:bodyPr wrap="square" rtlCol="0">
            <a:spAutoFit/>
          </a:bodyPr>
          <a:lstStyle/>
          <a:p>
            <a:r>
              <a:rPr lang="cs-CZ" sz="2000" b="1" dirty="0"/>
              <a:t>Skládání více sil se společným působištěm</a:t>
            </a:r>
          </a:p>
        </p:txBody>
      </p:sp>
      <p:pic>
        <p:nvPicPr>
          <p:cNvPr id="8" name="Obrázek 7">
            <a:extLst>
              <a:ext uri="{FF2B5EF4-FFF2-40B4-BE49-F238E27FC236}">
                <a16:creationId xmlns:a16="http://schemas.microsoft.com/office/drawing/2014/main" id="{C61DE00E-F423-45C2-A90F-FAF9F11007B8}"/>
              </a:ext>
            </a:extLst>
          </p:cNvPr>
          <p:cNvPicPr>
            <a:picLocks noChangeAspect="1"/>
          </p:cNvPicPr>
          <p:nvPr/>
        </p:nvPicPr>
        <p:blipFill>
          <a:blip r:embed="rId2"/>
          <a:stretch>
            <a:fillRect/>
          </a:stretch>
        </p:blipFill>
        <p:spPr>
          <a:xfrm>
            <a:off x="1440184" y="906485"/>
            <a:ext cx="1692730" cy="1018091"/>
          </a:xfrm>
          <a:prstGeom prst="rect">
            <a:avLst/>
          </a:prstGeom>
        </p:spPr>
      </p:pic>
      <p:sp>
        <p:nvSpPr>
          <p:cNvPr id="9" name="Obdélník 8">
            <a:extLst>
              <a:ext uri="{FF2B5EF4-FFF2-40B4-BE49-F238E27FC236}">
                <a16:creationId xmlns:a16="http://schemas.microsoft.com/office/drawing/2014/main" id="{37BA9DEB-C127-416D-81FC-F2AA7643CC45}"/>
              </a:ext>
            </a:extLst>
          </p:cNvPr>
          <p:cNvSpPr/>
          <p:nvPr/>
        </p:nvSpPr>
        <p:spPr>
          <a:xfrm>
            <a:off x="2403571" y="1589874"/>
            <a:ext cx="729343" cy="669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Šipka: doprava 9">
            <a:extLst>
              <a:ext uri="{FF2B5EF4-FFF2-40B4-BE49-F238E27FC236}">
                <a16:creationId xmlns:a16="http://schemas.microsoft.com/office/drawing/2014/main" id="{19CE1F3B-7F3B-4403-B572-E5CAB97BC1DE}"/>
              </a:ext>
            </a:extLst>
          </p:cNvPr>
          <p:cNvSpPr/>
          <p:nvPr/>
        </p:nvSpPr>
        <p:spPr>
          <a:xfrm>
            <a:off x="3252936" y="1244703"/>
            <a:ext cx="1214346" cy="240815"/>
          </a:xfrm>
          <a:prstGeom prst="rightArrow">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Obrázek 11">
            <a:extLst>
              <a:ext uri="{FF2B5EF4-FFF2-40B4-BE49-F238E27FC236}">
                <a16:creationId xmlns:a16="http://schemas.microsoft.com/office/drawing/2014/main" id="{C74B2C59-EAD6-4A5B-A505-EEDDF83FD07A}"/>
              </a:ext>
            </a:extLst>
          </p:cNvPr>
          <p:cNvPicPr>
            <a:picLocks noChangeAspect="1"/>
          </p:cNvPicPr>
          <p:nvPr/>
        </p:nvPicPr>
        <p:blipFill>
          <a:blip r:embed="rId3"/>
          <a:stretch>
            <a:fillRect/>
          </a:stretch>
        </p:blipFill>
        <p:spPr>
          <a:xfrm>
            <a:off x="4648712" y="707126"/>
            <a:ext cx="1209968" cy="1551076"/>
          </a:xfrm>
          <a:prstGeom prst="rect">
            <a:avLst/>
          </a:prstGeom>
        </p:spPr>
      </p:pic>
      <p:sp>
        <p:nvSpPr>
          <p:cNvPr id="4" name="TextovéPole 3">
            <a:extLst>
              <a:ext uri="{FF2B5EF4-FFF2-40B4-BE49-F238E27FC236}">
                <a16:creationId xmlns:a16="http://schemas.microsoft.com/office/drawing/2014/main" id="{A6A8E45B-0AFD-4A6C-9082-814BB7E637CA}"/>
              </a:ext>
            </a:extLst>
          </p:cNvPr>
          <p:cNvSpPr txBox="1"/>
          <p:nvPr/>
        </p:nvSpPr>
        <p:spPr>
          <a:xfrm>
            <a:off x="212386" y="2892101"/>
            <a:ext cx="6980181" cy="400110"/>
          </a:xfrm>
          <a:prstGeom prst="rect">
            <a:avLst/>
          </a:prstGeom>
          <a:noFill/>
        </p:spPr>
        <p:txBody>
          <a:bodyPr wrap="none" rtlCol="0">
            <a:spAutoFit/>
          </a:bodyPr>
          <a:lstStyle/>
          <a:p>
            <a:r>
              <a:rPr lang="cs-CZ" sz="2000" b="1" dirty="0"/>
              <a:t>Rozklad síly na dvě různoběžné složky se společným působištěm</a:t>
            </a:r>
          </a:p>
        </p:txBody>
      </p:sp>
      <p:pic>
        <p:nvPicPr>
          <p:cNvPr id="5" name="Picture 2" descr="Rozklad síly do dvou obecných složek :: MEF">
            <a:extLst>
              <a:ext uri="{FF2B5EF4-FFF2-40B4-BE49-F238E27FC236}">
                <a16:creationId xmlns:a16="http://schemas.microsoft.com/office/drawing/2014/main" id="{88C45148-73A5-4BB3-83BE-0022CDFE6F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578" y="3650957"/>
            <a:ext cx="1926102" cy="1920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ozklad síly do dvou obecných složek :: MEF">
            <a:extLst>
              <a:ext uri="{FF2B5EF4-FFF2-40B4-BE49-F238E27FC236}">
                <a16:creationId xmlns:a16="http://schemas.microsoft.com/office/drawing/2014/main" id="{1AC1B48B-5F17-4139-A337-A546463740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86" y="3429000"/>
            <a:ext cx="3065318" cy="211507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5730BCA3-C846-4E1F-B984-568605E47F23}"/>
              </a:ext>
            </a:extLst>
          </p:cNvPr>
          <p:cNvSpPr txBox="1"/>
          <p:nvPr/>
        </p:nvSpPr>
        <p:spPr>
          <a:xfrm flipH="1">
            <a:off x="6188103" y="2004144"/>
            <a:ext cx="2372749" cy="369332"/>
          </a:xfrm>
          <a:prstGeom prst="rect">
            <a:avLst/>
          </a:prstGeom>
          <a:noFill/>
        </p:spPr>
        <p:txBody>
          <a:bodyPr wrap="square" rtlCol="0">
            <a:spAutoFit/>
          </a:bodyPr>
          <a:lstStyle/>
          <a:p>
            <a:r>
              <a:rPr lang="en-US" i="1" dirty="0" err="1"/>
              <a:t>F</a:t>
            </a:r>
            <a:r>
              <a:rPr lang="en-US" baseline="-25000" dirty="0" err="1"/>
              <a:t>v</a:t>
            </a:r>
            <a:r>
              <a:rPr lang="en-US" dirty="0"/>
              <a:t> = √</a:t>
            </a:r>
            <a:r>
              <a:rPr lang="en-US" i="1" dirty="0"/>
              <a:t>F</a:t>
            </a:r>
            <a:r>
              <a:rPr lang="en-US" baseline="-25000" dirty="0"/>
              <a:t>1</a:t>
            </a:r>
            <a:r>
              <a:rPr lang="en-US" baseline="30000" dirty="0"/>
              <a:t>2</a:t>
            </a:r>
            <a:r>
              <a:rPr lang="en-US" dirty="0"/>
              <a:t> + </a:t>
            </a:r>
            <a:r>
              <a:rPr lang="en-US" i="1" dirty="0"/>
              <a:t>F</a:t>
            </a:r>
            <a:r>
              <a:rPr lang="en-US" baseline="-25000" dirty="0"/>
              <a:t>2</a:t>
            </a:r>
            <a:r>
              <a:rPr lang="en-US" baseline="30000" dirty="0"/>
              <a:t>2</a:t>
            </a:r>
            <a:r>
              <a:rPr lang="en-US" dirty="0"/>
              <a:t> + </a:t>
            </a:r>
            <a:r>
              <a:rPr lang="en-US" i="1" dirty="0"/>
              <a:t>F</a:t>
            </a:r>
            <a:r>
              <a:rPr lang="en-US" baseline="-25000" dirty="0"/>
              <a:t>3</a:t>
            </a:r>
            <a:r>
              <a:rPr lang="en-US" baseline="30000" dirty="0"/>
              <a:t>2</a:t>
            </a:r>
            <a:r>
              <a:rPr lang="en-US" dirty="0"/>
              <a:t> </a:t>
            </a:r>
            <a:endParaRPr lang="cs-CZ" dirty="0"/>
          </a:p>
        </p:txBody>
      </p:sp>
      <p:cxnSp>
        <p:nvCxnSpPr>
          <p:cNvPr id="13" name="Přímá spojnice 12">
            <a:extLst>
              <a:ext uri="{FF2B5EF4-FFF2-40B4-BE49-F238E27FC236}">
                <a16:creationId xmlns:a16="http://schemas.microsoft.com/office/drawing/2014/main" id="{D21F2376-8805-413E-904E-B895402BE2CA}"/>
              </a:ext>
            </a:extLst>
          </p:cNvPr>
          <p:cNvCxnSpPr>
            <a:cxnSpLocks/>
          </p:cNvCxnSpPr>
          <p:nvPr/>
        </p:nvCxnSpPr>
        <p:spPr>
          <a:xfrm>
            <a:off x="6791218" y="2086338"/>
            <a:ext cx="119180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2ED28442-DF90-4ED0-AA3C-D839D0210D7D}"/>
              </a:ext>
            </a:extLst>
          </p:cNvPr>
          <p:cNvSpPr txBox="1"/>
          <p:nvPr/>
        </p:nvSpPr>
        <p:spPr>
          <a:xfrm>
            <a:off x="6217460" y="1642360"/>
            <a:ext cx="1950214" cy="369332"/>
          </a:xfrm>
          <a:prstGeom prst="rect">
            <a:avLst/>
          </a:prstGeom>
          <a:noFill/>
        </p:spPr>
        <p:txBody>
          <a:bodyPr wrap="none" rtlCol="0">
            <a:spAutoFit/>
          </a:bodyPr>
          <a:lstStyle/>
          <a:p>
            <a:r>
              <a:rPr lang="en-US" i="1" dirty="0" err="1"/>
              <a:t>Velikost</a:t>
            </a:r>
            <a:r>
              <a:rPr lang="en-US" i="1" dirty="0"/>
              <a:t> v</a:t>
            </a:r>
            <a:r>
              <a:rPr lang="cs-CZ" i="1" dirty="0"/>
              <a:t>ý</a:t>
            </a:r>
            <a:r>
              <a:rPr lang="en-US" i="1" dirty="0" err="1"/>
              <a:t>slednice</a:t>
            </a:r>
            <a:endParaRPr lang="cs-CZ" i="1" dirty="0"/>
          </a:p>
        </p:txBody>
      </p:sp>
      <p:sp>
        <p:nvSpPr>
          <p:cNvPr id="18" name="TextovéPole 17">
            <a:extLst>
              <a:ext uri="{FF2B5EF4-FFF2-40B4-BE49-F238E27FC236}">
                <a16:creationId xmlns:a16="http://schemas.microsoft.com/office/drawing/2014/main" id="{E218C040-DF31-42FD-8967-D7A071A91C97}"/>
              </a:ext>
            </a:extLst>
          </p:cNvPr>
          <p:cNvSpPr txBox="1"/>
          <p:nvPr/>
        </p:nvSpPr>
        <p:spPr>
          <a:xfrm flipH="1">
            <a:off x="6399370" y="3982092"/>
            <a:ext cx="2372749" cy="369332"/>
          </a:xfrm>
          <a:prstGeom prst="rect">
            <a:avLst/>
          </a:prstGeom>
          <a:noFill/>
        </p:spPr>
        <p:txBody>
          <a:bodyPr wrap="square" rtlCol="0">
            <a:spAutoFit/>
          </a:bodyPr>
          <a:lstStyle/>
          <a:p>
            <a:r>
              <a:rPr lang="en-US" i="1" dirty="0"/>
              <a:t>F</a:t>
            </a:r>
            <a:r>
              <a:rPr lang="en-US" dirty="0"/>
              <a:t> = √</a:t>
            </a:r>
            <a:r>
              <a:rPr lang="en-US" i="1" dirty="0"/>
              <a:t>F</a:t>
            </a:r>
            <a:r>
              <a:rPr lang="cs-CZ" baseline="-25000" dirty="0"/>
              <a:t>x</a:t>
            </a:r>
            <a:r>
              <a:rPr lang="en-US" baseline="30000" dirty="0"/>
              <a:t>2</a:t>
            </a:r>
            <a:r>
              <a:rPr lang="en-US" dirty="0"/>
              <a:t> + </a:t>
            </a:r>
            <a:r>
              <a:rPr lang="en-US" i="1" dirty="0"/>
              <a:t>F</a:t>
            </a:r>
            <a:r>
              <a:rPr lang="cs-CZ" baseline="-25000" dirty="0"/>
              <a:t>y</a:t>
            </a:r>
            <a:r>
              <a:rPr lang="en-US" baseline="30000" dirty="0"/>
              <a:t>2</a:t>
            </a:r>
            <a:endParaRPr lang="cs-CZ" dirty="0"/>
          </a:p>
        </p:txBody>
      </p:sp>
      <p:cxnSp>
        <p:nvCxnSpPr>
          <p:cNvPr id="19" name="Přímá spojnice 18">
            <a:extLst>
              <a:ext uri="{FF2B5EF4-FFF2-40B4-BE49-F238E27FC236}">
                <a16:creationId xmlns:a16="http://schemas.microsoft.com/office/drawing/2014/main" id="{A8962ECE-3E7E-4D8E-9128-B63CC240303D}"/>
              </a:ext>
            </a:extLst>
          </p:cNvPr>
          <p:cNvCxnSpPr>
            <a:cxnSpLocks/>
          </p:cNvCxnSpPr>
          <p:nvPr/>
        </p:nvCxnSpPr>
        <p:spPr>
          <a:xfrm>
            <a:off x="6893045" y="4064285"/>
            <a:ext cx="69892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ovéPole 21">
            <a:extLst>
              <a:ext uri="{FF2B5EF4-FFF2-40B4-BE49-F238E27FC236}">
                <a16:creationId xmlns:a16="http://schemas.microsoft.com/office/drawing/2014/main" id="{A3822EAF-BF3F-4679-A997-C07096500A0F}"/>
              </a:ext>
            </a:extLst>
          </p:cNvPr>
          <p:cNvSpPr txBox="1"/>
          <p:nvPr/>
        </p:nvSpPr>
        <p:spPr>
          <a:xfrm>
            <a:off x="6399370" y="3577985"/>
            <a:ext cx="1950214" cy="369332"/>
          </a:xfrm>
          <a:prstGeom prst="rect">
            <a:avLst/>
          </a:prstGeom>
          <a:noFill/>
        </p:spPr>
        <p:txBody>
          <a:bodyPr wrap="none" rtlCol="0">
            <a:spAutoFit/>
          </a:bodyPr>
          <a:lstStyle/>
          <a:p>
            <a:r>
              <a:rPr lang="en-US" i="1" dirty="0" err="1"/>
              <a:t>Velikost</a:t>
            </a:r>
            <a:r>
              <a:rPr lang="en-US" i="1" dirty="0"/>
              <a:t> v</a:t>
            </a:r>
            <a:r>
              <a:rPr lang="cs-CZ" i="1" dirty="0"/>
              <a:t>ý</a:t>
            </a:r>
            <a:r>
              <a:rPr lang="en-US" i="1" dirty="0" err="1"/>
              <a:t>slednice</a:t>
            </a:r>
            <a:endParaRPr lang="cs-CZ" i="1" dirty="0"/>
          </a:p>
        </p:txBody>
      </p:sp>
    </p:spTree>
    <p:extLst>
      <p:ext uri="{BB962C8B-B14F-4D97-AF65-F5344CB8AC3E}">
        <p14:creationId xmlns:p14="http://schemas.microsoft.com/office/powerpoint/2010/main" val="32692676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1A211C7-222A-496E-B76D-E5D26EA887BD}"/>
              </a:ext>
            </a:extLst>
          </p:cNvPr>
          <p:cNvSpPr txBox="1"/>
          <p:nvPr/>
        </p:nvSpPr>
        <p:spPr>
          <a:xfrm>
            <a:off x="213654" y="1887366"/>
            <a:ext cx="8716691" cy="1200329"/>
          </a:xfrm>
          <a:prstGeom prst="rect">
            <a:avLst/>
          </a:prstGeom>
          <a:noFill/>
        </p:spPr>
        <p:txBody>
          <a:bodyPr wrap="square">
            <a:spAutoFit/>
          </a:bodyPr>
          <a:lstStyle/>
          <a:p>
            <a:pPr algn="just"/>
            <a:r>
              <a:rPr lang="cs-CZ" sz="2400" b="1" dirty="0"/>
              <a:t>Účinnost</a:t>
            </a:r>
          </a:p>
          <a:p>
            <a:pPr algn="just"/>
            <a:endParaRPr lang="cs-CZ" sz="800" dirty="0"/>
          </a:p>
          <a:p>
            <a:pPr algn="just"/>
            <a:r>
              <a:rPr lang="cs-CZ" sz="2000" dirty="0"/>
              <a:t> Vzájemný poměr výkonu (P´) a příkonu (P) vyjadřuje poměrnou fyzikální veličinu nazývanou </a:t>
            </a:r>
            <a:r>
              <a:rPr lang="cs-CZ" sz="2000" b="1" dirty="0"/>
              <a:t>účinnost</a:t>
            </a:r>
            <a:r>
              <a:rPr lang="cs-CZ" sz="2000" dirty="0"/>
              <a:t>, která se často vyjadřuje v procentech (poměr násobený 100).</a:t>
            </a:r>
          </a:p>
        </p:txBody>
      </p:sp>
      <p:pic>
        <p:nvPicPr>
          <p:cNvPr id="6" name="Grafický objekt 5">
            <a:extLst>
              <a:ext uri="{FF2B5EF4-FFF2-40B4-BE49-F238E27FC236}">
                <a16:creationId xmlns:a16="http://schemas.microsoft.com/office/drawing/2014/main" id="{A9B2DBDB-934A-4BA8-8007-1AE7E19DC6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92946" y="3429000"/>
            <a:ext cx="856429" cy="614395"/>
          </a:xfrm>
          <a:prstGeom prst="rect">
            <a:avLst/>
          </a:prstGeom>
        </p:spPr>
      </p:pic>
      <p:pic>
        <p:nvPicPr>
          <p:cNvPr id="10" name="Obrázek 9">
            <a:extLst>
              <a:ext uri="{FF2B5EF4-FFF2-40B4-BE49-F238E27FC236}">
                <a16:creationId xmlns:a16="http://schemas.microsoft.com/office/drawing/2014/main" id="{60783213-A2B4-4636-988D-51B89902730E}"/>
              </a:ext>
            </a:extLst>
          </p:cNvPr>
          <p:cNvPicPr>
            <a:picLocks noChangeAspect="1"/>
          </p:cNvPicPr>
          <p:nvPr/>
        </p:nvPicPr>
        <p:blipFill>
          <a:blip r:embed="rId4"/>
          <a:stretch>
            <a:fillRect/>
          </a:stretch>
        </p:blipFill>
        <p:spPr>
          <a:xfrm>
            <a:off x="5205270" y="3303451"/>
            <a:ext cx="3725075" cy="2003996"/>
          </a:xfrm>
          <a:prstGeom prst="rect">
            <a:avLst/>
          </a:prstGeom>
        </p:spPr>
      </p:pic>
      <p:sp>
        <p:nvSpPr>
          <p:cNvPr id="12" name="TextovéPole 11">
            <a:extLst>
              <a:ext uri="{FF2B5EF4-FFF2-40B4-BE49-F238E27FC236}">
                <a16:creationId xmlns:a16="http://schemas.microsoft.com/office/drawing/2014/main" id="{A3FF78CA-4CCD-43F0-B5EA-01803B0D0912}"/>
              </a:ext>
            </a:extLst>
          </p:cNvPr>
          <p:cNvSpPr txBox="1"/>
          <p:nvPr/>
        </p:nvSpPr>
        <p:spPr>
          <a:xfrm>
            <a:off x="356537" y="1031222"/>
            <a:ext cx="8728614" cy="400110"/>
          </a:xfrm>
          <a:prstGeom prst="rect">
            <a:avLst/>
          </a:prstGeom>
          <a:noFill/>
        </p:spPr>
        <p:txBody>
          <a:bodyPr wrap="square">
            <a:spAutoFit/>
          </a:bodyPr>
          <a:lstStyle/>
          <a:p>
            <a:pPr algn="just"/>
            <a:r>
              <a:rPr lang="cs-CZ" sz="2000" dirty="0"/>
              <a:t>Množství energie spotřebované za jednotku času se označuje jako </a:t>
            </a:r>
            <a:r>
              <a:rPr lang="cs-CZ" sz="2000" b="1" dirty="0"/>
              <a:t>příkon</a:t>
            </a:r>
            <a:r>
              <a:rPr lang="cs-CZ" sz="2000" dirty="0"/>
              <a:t>.</a:t>
            </a:r>
          </a:p>
        </p:txBody>
      </p:sp>
      <p:sp>
        <p:nvSpPr>
          <p:cNvPr id="13" name="TextovéPole 12">
            <a:extLst>
              <a:ext uri="{FF2B5EF4-FFF2-40B4-BE49-F238E27FC236}">
                <a16:creationId xmlns:a16="http://schemas.microsoft.com/office/drawing/2014/main" id="{24F93396-AF04-48E5-BD73-FF4D5E1DA8A9}"/>
              </a:ext>
            </a:extLst>
          </p:cNvPr>
          <p:cNvSpPr txBox="1"/>
          <p:nvPr/>
        </p:nvSpPr>
        <p:spPr>
          <a:xfrm>
            <a:off x="213654" y="513633"/>
            <a:ext cx="1001493" cy="461665"/>
          </a:xfrm>
          <a:prstGeom prst="rect">
            <a:avLst/>
          </a:prstGeom>
          <a:noFill/>
        </p:spPr>
        <p:txBody>
          <a:bodyPr wrap="none" rtlCol="0">
            <a:spAutoFit/>
          </a:bodyPr>
          <a:lstStyle/>
          <a:p>
            <a:r>
              <a:rPr lang="cs-CZ" sz="2400" b="1" dirty="0"/>
              <a:t>Příkon</a:t>
            </a:r>
          </a:p>
        </p:txBody>
      </p:sp>
    </p:spTree>
    <p:extLst>
      <p:ext uri="{BB962C8B-B14F-4D97-AF65-F5344CB8AC3E}">
        <p14:creationId xmlns:p14="http://schemas.microsoft.com/office/powerpoint/2010/main" val="8175186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226ADD2-8558-41B9-8377-DF00588A3F09}"/>
              </a:ext>
            </a:extLst>
          </p:cNvPr>
          <p:cNvSpPr txBox="1"/>
          <p:nvPr/>
        </p:nvSpPr>
        <p:spPr>
          <a:xfrm>
            <a:off x="228600" y="421912"/>
            <a:ext cx="8686800" cy="2923877"/>
          </a:xfrm>
          <a:prstGeom prst="rect">
            <a:avLst/>
          </a:prstGeom>
          <a:noFill/>
        </p:spPr>
        <p:txBody>
          <a:bodyPr wrap="square">
            <a:spAutoFit/>
          </a:bodyPr>
          <a:lstStyle/>
          <a:p>
            <a:r>
              <a:rPr lang="cs-CZ" sz="2000" b="0" i="0" u="none" strike="noStrike" baseline="0" dirty="0">
                <a:solidFill>
                  <a:srgbClr val="000000"/>
                </a:solidFill>
              </a:rPr>
              <a:t>Jeřáb zvedá břemeno </a:t>
            </a:r>
            <a:r>
              <a:rPr lang="cs-CZ" sz="2000" b="0" u="none" strike="noStrike" baseline="0" dirty="0">
                <a:solidFill>
                  <a:srgbClr val="000000"/>
                </a:solidFill>
              </a:rPr>
              <a:t>m</a:t>
            </a:r>
            <a:r>
              <a:rPr lang="cs-CZ" sz="2000" b="0" i="1" u="none" strike="noStrike" baseline="0" dirty="0">
                <a:solidFill>
                  <a:srgbClr val="000000"/>
                </a:solidFill>
              </a:rPr>
              <a:t> </a:t>
            </a:r>
            <a:r>
              <a:rPr lang="cs-CZ" sz="2000" b="0" i="0" u="none" strike="noStrike" baseline="0" dirty="0">
                <a:solidFill>
                  <a:srgbClr val="000000"/>
                </a:solidFill>
              </a:rPr>
              <a:t>= 5 t za 20 s do výšky 5 m. Určete příkon elektromotoru </a:t>
            </a:r>
            <a:r>
              <a:rPr lang="en-US" sz="2000" dirty="0">
                <a:solidFill>
                  <a:srgbClr val="000000"/>
                </a:solidFill>
              </a:rPr>
              <a:t>(</a:t>
            </a:r>
            <a:r>
              <a:rPr lang="cs-CZ" sz="2000" b="0" i="0" u="none" strike="noStrike" baseline="0" dirty="0">
                <a:solidFill>
                  <a:srgbClr val="000000"/>
                </a:solidFill>
              </a:rPr>
              <a:t>v kW</a:t>
            </a:r>
            <a:r>
              <a:rPr lang="en-US" sz="2000" dirty="0">
                <a:solidFill>
                  <a:srgbClr val="000000"/>
                </a:solidFill>
              </a:rPr>
              <a:t>),</a:t>
            </a:r>
            <a:r>
              <a:rPr lang="cs-CZ" sz="2000" b="0" i="0" u="none" strike="noStrike" baseline="0" dirty="0">
                <a:solidFill>
                  <a:srgbClr val="000000"/>
                </a:solidFill>
              </a:rPr>
              <a:t> je</a:t>
            </a:r>
            <a:r>
              <a:rPr lang="en-US" sz="2000" b="0" i="0" u="none" strike="noStrike" baseline="0" dirty="0">
                <a:solidFill>
                  <a:srgbClr val="000000"/>
                </a:solidFill>
              </a:rPr>
              <a:t>ho</a:t>
            </a:r>
            <a:r>
              <a:rPr lang="cs-CZ" sz="2000" b="0" i="0" u="none" strike="noStrike" baseline="0" dirty="0">
                <a:solidFill>
                  <a:srgbClr val="000000"/>
                </a:solidFill>
              </a:rPr>
              <a:t>ž účinnost je 70 %. </a:t>
            </a:r>
          </a:p>
          <a:p>
            <a:endParaRPr lang="cs-CZ" sz="800" dirty="0">
              <a:solidFill>
                <a:srgbClr val="000000"/>
              </a:solidFill>
            </a:endParaRPr>
          </a:p>
          <a:p>
            <a:r>
              <a:rPr lang="cs-CZ" sz="2000" b="0" u="none" strike="noStrike" baseline="0" dirty="0">
                <a:solidFill>
                  <a:srgbClr val="000000"/>
                </a:solidFill>
              </a:rPr>
              <a:t>m</a:t>
            </a:r>
            <a:r>
              <a:rPr lang="cs-CZ" sz="2000" b="0" i="1" u="none" strike="noStrike" baseline="0" dirty="0">
                <a:solidFill>
                  <a:srgbClr val="000000"/>
                </a:solidFill>
              </a:rPr>
              <a:t> </a:t>
            </a:r>
            <a:r>
              <a:rPr lang="cs-CZ" sz="2000" b="0" i="0" u="none" strike="noStrike" baseline="0" dirty="0">
                <a:solidFill>
                  <a:srgbClr val="000000"/>
                </a:solidFill>
              </a:rPr>
              <a:t>= 5 t = 5000 kg</a:t>
            </a:r>
            <a:endParaRPr lang="cs-CZ" sz="2000" dirty="0">
              <a:solidFill>
                <a:srgbClr val="000000"/>
              </a:solidFill>
            </a:endParaRPr>
          </a:p>
          <a:p>
            <a:r>
              <a:rPr lang="cs-CZ" sz="2000" dirty="0">
                <a:solidFill>
                  <a:srgbClr val="000000"/>
                </a:solidFill>
              </a:rPr>
              <a:t>t = 20 s</a:t>
            </a:r>
          </a:p>
          <a:p>
            <a:r>
              <a:rPr lang="cs-CZ" sz="2000" dirty="0">
                <a:solidFill>
                  <a:srgbClr val="000000"/>
                </a:solidFill>
              </a:rPr>
              <a:t>h = 5 m</a:t>
            </a:r>
          </a:p>
          <a:p>
            <a:r>
              <a:rPr lang="cs-CZ" sz="2000" dirty="0">
                <a:solidFill>
                  <a:srgbClr val="000000"/>
                </a:solidFill>
              </a:rPr>
              <a:t>η = </a:t>
            </a:r>
            <a:r>
              <a:rPr lang="cs-CZ" sz="2000" b="0" i="0" u="none" strike="noStrike" baseline="0" dirty="0">
                <a:solidFill>
                  <a:srgbClr val="000000"/>
                </a:solidFill>
              </a:rPr>
              <a:t>70 % = </a:t>
            </a:r>
            <a:r>
              <a:rPr lang="cs-CZ" sz="2000" dirty="0">
                <a:solidFill>
                  <a:srgbClr val="000000"/>
                </a:solidFill>
              </a:rPr>
              <a:t>0,7</a:t>
            </a:r>
          </a:p>
          <a:p>
            <a:endParaRPr lang="cs-CZ" sz="800" dirty="0">
              <a:solidFill>
                <a:srgbClr val="000000"/>
              </a:solidFill>
            </a:endParaRPr>
          </a:p>
          <a:p>
            <a:r>
              <a:rPr lang="cs-CZ" sz="2000" dirty="0">
                <a:solidFill>
                  <a:srgbClr val="000000"/>
                </a:solidFill>
              </a:rPr>
              <a:t>P</a:t>
            </a:r>
            <a:r>
              <a:rPr lang="cs-CZ" sz="2000" baseline="-25000" dirty="0">
                <a:solidFill>
                  <a:srgbClr val="000000"/>
                </a:solidFill>
              </a:rPr>
              <a:t>1</a:t>
            </a:r>
            <a:r>
              <a:rPr lang="cs-CZ" sz="2000" dirty="0">
                <a:solidFill>
                  <a:srgbClr val="000000"/>
                </a:solidFill>
              </a:rPr>
              <a:t> = W/t = </a:t>
            </a:r>
            <a:r>
              <a:rPr lang="cs-CZ" sz="2000" dirty="0" err="1">
                <a:solidFill>
                  <a:srgbClr val="000000"/>
                </a:solidFill>
              </a:rPr>
              <a:t>m.g.h</a:t>
            </a:r>
            <a:r>
              <a:rPr lang="cs-CZ" sz="2000" dirty="0">
                <a:solidFill>
                  <a:srgbClr val="000000"/>
                </a:solidFill>
              </a:rPr>
              <a:t>/t = 5000.9,81.5/20 = 12265,5 W</a:t>
            </a:r>
          </a:p>
          <a:p>
            <a:endParaRPr lang="cs-CZ" sz="800" dirty="0"/>
          </a:p>
          <a:p>
            <a:r>
              <a:rPr lang="cs-CZ" sz="2000" dirty="0">
                <a:solidFill>
                  <a:srgbClr val="000000"/>
                </a:solidFill>
              </a:rPr>
              <a:t>P</a:t>
            </a:r>
            <a:r>
              <a:rPr lang="cs-CZ" sz="2000" baseline="-25000" dirty="0">
                <a:solidFill>
                  <a:srgbClr val="000000"/>
                </a:solidFill>
              </a:rPr>
              <a:t>2</a:t>
            </a:r>
            <a:r>
              <a:rPr lang="cs-CZ" sz="2000" dirty="0">
                <a:solidFill>
                  <a:srgbClr val="000000"/>
                </a:solidFill>
              </a:rPr>
              <a:t> = P</a:t>
            </a:r>
            <a:r>
              <a:rPr lang="cs-CZ" sz="2000" baseline="-25000" dirty="0">
                <a:solidFill>
                  <a:srgbClr val="000000"/>
                </a:solidFill>
              </a:rPr>
              <a:t>1</a:t>
            </a:r>
            <a:r>
              <a:rPr lang="cs-CZ" sz="2000" dirty="0">
                <a:solidFill>
                  <a:srgbClr val="000000"/>
                </a:solidFill>
              </a:rPr>
              <a:t>/η = 12265,5/0.7 = </a:t>
            </a:r>
            <a:r>
              <a:rPr lang="cs-CZ" sz="2000" u="sng" dirty="0">
                <a:solidFill>
                  <a:srgbClr val="000000"/>
                </a:solidFill>
              </a:rPr>
              <a:t>17,5 kW</a:t>
            </a:r>
            <a:endParaRPr lang="cs-CZ" sz="2000" u="sng" dirty="0"/>
          </a:p>
        </p:txBody>
      </p:sp>
      <p:pic>
        <p:nvPicPr>
          <p:cNvPr id="6" name="Obrázek 5">
            <a:extLst>
              <a:ext uri="{FF2B5EF4-FFF2-40B4-BE49-F238E27FC236}">
                <a16:creationId xmlns:a16="http://schemas.microsoft.com/office/drawing/2014/main" id="{9AC091BC-DE81-4D72-9934-9B47EF0A7E3F}"/>
              </a:ext>
            </a:extLst>
          </p:cNvPr>
          <p:cNvPicPr>
            <a:picLocks noChangeAspect="1"/>
          </p:cNvPicPr>
          <p:nvPr/>
        </p:nvPicPr>
        <p:blipFill>
          <a:blip r:embed="rId2"/>
          <a:stretch>
            <a:fillRect/>
          </a:stretch>
        </p:blipFill>
        <p:spPr>
          <a:xfrm>
            <a:off x="6393257" y="931263"/>
            <a:ext cx="2308954" cy="3363042"/>
          </a:xfrm>
          <a:prstGeom prst="rect">
            <a:avLst/>
          </a:prstGeom>
        </p:spPr>
      </p:pic>
    </p:spTree>
    <p:extLst>
      <p:ext uri="{BB962C8B-B14F-4D97-AF65-F5344CB8AC3E}">
        <p14:creationId xmlns:p14="http://schemas.microsoft.com/office/powerpoint/2010/main" val="1712895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e the source image">
            <a:extLst>
              <a:ext uri="{FF2B5EF4-FFF2-40B4-BE49-F238E27FC236}">
                <a16:creationId xmlns:a16="http://schemas.microsoft.com/office/drawing/2014/main" id="{A28ED302-2BC4-4857-B5AF-77E747664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11" y="2452745"/>
            <a:ext cx="4458389" cy="332893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9ADE259-3FA9-4483-8760-7F09E3F3B2AC}"/>
              </a:ext>
            </a:extLst>
          </p:cNvPr>
          <p:cNvSpPr txBox="1"/>
          <p:nvPr/>
        </p:nvSpPr>
        <p:spPr>
          <a:xfrm>
            <a:off x="651986" y="5824571"/>
            <a:ext cx="3263243" cy="707886"/>
          </a:xfrm>
          <a:prstGeom prst="rect">
            <a:avLst/>
          </a:prstGeom>
          <a:noFill/>
        </p:spPr>
        <p:txBody>
          <a:bodyPr wrap="square">
            <a:spAutoFit/>
          </a:bodyPr>
          <a:lstStyle/>
          <a:p>
            <a:r>
              <a:rPr lang="pl-PL" sz="2000" b="0" i="0" dirty="0">
                <a:solidFill>
                  <a:srgbClr val="333333"/>
                </a:solidFill>
                <a:effectLst/>
              </a:rPr>
              <a:t>Síla, kterou je popruh tažen  </a:t>
            </a:r>
          </a:p>
          <a:p>
            <a:pPr algn="ctr"/>
            <a:r>
              <a:rPr lang="pl-PL" sz="2000" b="0" dirty="0">
                <a:solidFill>
                  <a:srgbClr val="333333"/>
                </a:solidFill>
                <a:effectLst/>
              </a:rPr>
              <a:t>F</a:t>
            </a:r>
            <a:r>
              <a:rPr lang="pl-PL" sz="2000" b="0" baseline="-25000" dirty="0">
                <a:solidFill>
                  <a:srgbClr val="333333"/>
                </a:solidFill>
                <a:effectLst/>
              </a:rPr>
              <a:t>1</a:t>
            </a:r>
            <a:r>
              <a:rPr lang="pl-PL" sz="2000" b="0" dirty="0">
                <a:solidFill>
                  <a:srgbClr val="333333"/>
                </a:solidFill>
                <a:effectLst/>
              </a:rPr>
              <a:t> = F</a:t>
            </a:r>
            <a:r>
              <a:rPr lang="pl-PL" sz="2000" b="0" baseline="-25000" dirty="0">
                <a:solidFill>
                  <a:srgbClr val="333333"/>
                </a:solidFill>
                <a:effectLst/>
              </a:rPr>
              <a:t>g</a:t>
            </a:r>
            <a:r>
              <a:rPr lang="pl-PL" sz="2000" b="0" dirty="0">
                <a:solidFill>
                  <a:srgbClr val="333333"/>
                </a:solidFill>
                <a:effectLst/>
              </a:rPr>
              <a:t> / 2*cos(</a:t>
            </a:r>
            <a:r>
              <a:rPr lang="el-GR" sz="2000" b="0" dirty="0">
                <a:solidFill>
                  <a:srgbClr val="333333"/>
                </a:solidFill>
                <a:effectLst/>
              </a:rPr>
              <a:t>α</a:t>
            </a:r>
            <a:r>
              <a:rPr lang="pl-PL" sz="2000" b="0" dirty="0">
                <a:solidFill>
                  <a:srgbClr val="333333"/>
                </a:solidFill>
                <a:effectLst/>
              </a:rPr>
              <a:t>/2)</a:t>
            </a:r>
            <a:endParaRPr lang="cs-CZ" sz="2000" dirty="0"/>
          </a:p>
        </p:txBody>
      </p:sp>
      <p:sp>
        <p:nvSpPr>
          <p:cNvPr id="9" name="TextovéPole 8">
            <a:extLst>
              <a:ext uri="{FF2B5EF4-FFF2-40B4-BE49-F238E27FC236}">
                <a16:creationId xmlns:a16="http://schemas.microsoft.com/office/drawing/2014/main" id="{31997407-63E6-4544-8DF2-2EDE9166653C}"/>
              </a:ext>
            </a:extLst>
          </p:cNvPr>
          <p:cNvSpPr txBox="1"/>
          <p:nvPr/>
        </p:nvSpPr>
        <p:spPr>
          <a:xfrm>
            <a:off x="519779" y="2016083"/>
            <a:ext cx="4572000" cy="369332"/>
          </a:xfrm>
          <a:prstGeom prst="rect">
            <a:avLst/>
          </a:prstGeom>
          <a:noFill/>
        </p:spPr>
        <p:txBody>
          <a:bodyPr wrap="square">
            <a:spAutoFit/>
          </a:bodyPr>
          <a:lstStyle/>
          <a:p>
            <a:pPr algn="l"/>
            <a:r>
              <a:rPr lang="cs-CZ" b="1" i="0" dirty="0">
                <a:solidFill>
                  <a:srgbClr val="333333"/>
                </a:solidFill>
                <a:effectLst/>
              </a:rPr>
              <a:t>Rozklad sil provazochodce</a:t>
            </a:r>
          </a:p>
        </p:txBody>
      </p:sp>
      <p:pic>
        <p:nvPicPr>
          <p:cNvPr id="61442" name="Picture 2">
            <a:extLst>
              <a:ext uri="{FF2B5EF4-FFF2-40B4-BE49-F238E27FC236}">
                <a16:creationId xmlns:a16="http://schemas.microsoft.com/office/drawing/2014/main" id="{FAECEFA9-8992-49C3-B97B-FFE971029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988" y="3134376"/>
            <a:ext cx="4267012" cy="13382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3793E6E2-5440-4A06-B08A-DAAFFBB82CF8}"/>
              </a:ext>
            </a:extLst>
          </p:cNvPr>
          <p:cNvSpPr txBox="1"/>
          <p:nvPr/>
        </p:nvSpPr>
        <p:spPr>
          <a:xfrm>
            <a:off x="5324458" y="2083413"/>
            <a:ext cx="3005191" cy="369332"/>
          </a:xfrm>
          <a:prstGeom prst="rect">
            <a:avLst/>
          </a:prstGeom>
          <a:noFill/>
        </p:spPr>
        <p:txBody>
          <a:bodyPr wrap="square">
            <a:spAutoFit/>
          </a:bodyPr>
          <a:lstStyle/>
          <a:p>
            <a:pPr algn="l"/>
            <a:r>
              <a:rPr lang="cs-CZ" b="1" i="0" dirty="0">
                <a:solidFill>
                  <a:srgbClr val="333333"/>
                </a:solidFill>
                <a:effectLst/>
              </a:rPr>
              <a:t>Rozklad sil při ukotvení</a:t>
            </a:r>
          </a:p>
        </p:txBody>
      </p:sp>
      <p:sp>
        <p:nvSpPr>
          <p:cNvPr id="2" name="TextovéPole 1">
            <a:extLst>
              <a:ext uri="{FF2B5EF4-FFF2-40B4-BE49-F238E27FC236}">
                <a16:creationId xmlns:a16="http://schemas.microsoft.com/office/drawing/2014/main" id="{FCB5C153-108F-495B-B0CD-6622F75DCB9B}"/>
              </a:ext>
            </a:extLst>
          </p:cNvPr>
          <p:cNvSpPr txBox="1"/>
          <p:nvPr/>
        </p:nvSpPr>
        <p:spPr>
          <a:xfrm>
            <a:off x="5324458" y="5427732"/>
            <a:ext cx="3263243" cy="707886"/>
          </a:xfrm>
          <a:prstGeom prst="rect">
            <a:avLst/>
          </a:prstGeom>
          <a:noFill/>
        </p:spPr>
        <p:txBody>
          <a:bodyPr wrap="square">
            <a:spAutoFit/>
          </a:bodyPr>
          <a:lstStyle/>
          <a:p>
            <a:r>
              <a:rPr lang="pl-PL" sz="2000" b="0" i="0" dirty="0">
                <a:solidFill>
                  <a:srgbClr val="333333"/>
                </a:solidFill>
                <a:effectLst/>
              </a:rPr>
              <a:t>Síla, kterou je popruh tažen</a:t>
            </a:r>
          </a:p>
          <a:p>
            <a:pPr algn="ctr"/>
            <a:r>
              <a:rPr lang="pl-PL" sz="2000" b="0" dirty="0">
                <a:solidFill>
                  <a:srgbClr val="333333"/>
                </a:solidFill>
                <a:effectLst/>
              </a:rPr>
              <a:t>F</a:t>
            </a:r>
            <a:r>
              <a:rPr lang="en-US" sz="2000" b="0" baseline="-25000" dirty="0">
                <a:solidFill>
                  <a:srgbClr val="333333"/>
                </a:solidFill>
                <a:effectLst/>
              </a:rPr>
              <a:t>2</a:t>
            </a:r>
            <a:r>
              <a:rPr lang="pl-PL" sz="2000" b="0" dirty="0">
                <a:solidFill>
                  <a:srgbClr val="333333"/>
                </a:solidFill>
                <a:effectLst/>
              </a:rPr>
              <a:t> = F</a:t>
            </a:r>
            <a:r>
              <a:rPr lang="en-US" sz="2000" b="0" baseline="-25000" dirty="0">
                <a:solidFill>
                  <a:srgbClr val="333333"/>
                </a:solidFill>
                <a:effectLst/>
              </a:rPr>
              <a:t>1</a:t>
            </a:r>
            <a:r>
              <a:rPr lang="pl-PL" sz="2000" b="0" dirty="0">
                <a:solidFill>
                  <a:srgbClr val="333333"/>
                </a:solidFill>
                <a:effectLst/>
              </a:rPr>
              <a:t> / 2*cos(</a:t>
            </a:r>
            <a:r>
              <a:rPr lang="el-GR" sz="2000" b="0" dirty="0">
                <a:solidFill>
                  <a:srgbClr val="333333"/>
                </a:solidFill>
                <a:effectLst/>
              </a:rPr>
              <a:t>β</a:t>
            </a:r>
            <a:r>
              <a:rPr lang="pl-PL" sz="2000" b="0" dirty="0">
                <a:solidFill>
                  <a:srgbClr val="333333"/>
                </a:solidFill>
                <a:effectLst/>
              </a:rPr>
              <a:t>/2)</a:t>
            </a:r>
            <a:endParaRPr lang="cs-CZ" sz="2000" dirty="0"/>
          </a:p>
        </p:txBody>
      </p:sp>
      <p:sp>
        <p:nvSpPr>
          <p:cNvPr id="3" name="TextovéPole 2">
            <a:extLst>
              <a:ext uri="{FF2B5EF4-FFF2-40B4-BE49-F238E27FC236}">
                <a16:creationId xmlns:a16="http://schemas.microsoft.com/office/drawing/2014/main" id="{6A0A5AB3-114F-43C4-889E-927B2A5482AB}"/>
              </a:ext>
            </a:extLst>
          </p:cNvPr>
          <p:cNvSpPr txBox="1"/>
          <p:nvPr/>
        </p:nvSpPr>
        <p:spPr>
          <a:xfrm>
            <a:off x="239052" y="427691"/>
            <a:ext cx="1072730" cy="461665"/>
          </a:xfrm>
          <a:prstGeom prst="rect">
            <a:avLst/>
          </a:prstGeom>
          <a:noFill/>
        </p:spPr>
        <p:txBody>
          <a:bodyPr wrap="none" rtlCol="0">
            <a:spAutoFit/>
          </a:bodyPr>
          <a:lstStyle/>
          <a:p>
            <a:r>
              <a:rPr lang="en-US" sz="2400" b="1" dirty="0"/>
              <a:t>P</a:t>
            </a:r>
            <a:r>
              <a:rPr lang="cs-CZ" sz="2400" b="1" dirty="0" err="1"/>
              <a:t>říklad</a:t>
            </a:r>
            <a:endParaRPr lang="cs-CZ" sz="2400" b="1" dirty="0"/>
          </a:p>
        </p:txBody>
      </p:sp>
      <p:sp>
        <p:nvSpPr>
          <p:cNvPr id="4" name="TextovéPole 3">
            <a:extLst>
              <a:ext uri="{FF2B5EF4-FFF2-40B4-BE49-F238E27FC236}">
                <a16:creationId xmlns:a16="http://schemas.microsoft.com/office/drawing/2014/main" id="{444C7AF3-8B86-448A-9EF0-77266B2FCB1A}"/>
              </a:ext>
            </a:extLst>
          </p:cNvPr>
          <p:cNvSpPr txBox="1"/>
          <p:nvPr/>
        </p:nvSpPr>
        <p:spPr>
          <a:xfrm>
            <a:off x="419100" y="1047750"/>
            <a:ext cx="3385607" cy="400110"/>
          </a:xfrm>
          <a:prstGeom prst="rect">
            <a:avLst/>
          </a:prstGeom>
          <a:noFill/>
        </p:spPr>
        <p:txBody>
          <a:bodyPr wrap="none" rtlCol="0">
            <a:spAutoFit/>
          </a:bodyPr>
          <a:lstStyle/>
          <a:p>
            <a:r>
              <a:rPr lang="cs-CZ" sz="2000" dirty="0"/>
              <a:t>             Provazochodec na laně.</a:t>
            </a:r>
          </a:p>
        </p:txBody>
      </p:sp>
    </p:spTree>
    <p:extLst>
      <p:ext uri="{BB962C8B-B14F-4D97-AF65-F5344CB8AC3E}">
        <p14:creationId xmlns:p14="http://schemas.microsoft.com/office/powerpoint/2010/main" val="3129585191"/>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8554</TotalTime>
  <Words>7399</Words>
  <Application>Microsoft Office PowerPoint</Application>
  <PresentationFormat>Předvádění na obrazovce (4:3)</PresentationFormat>
  <Paragraphs>522</Paragraphs>
  <Slides>81</Slides>
  <Notes>3</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2</vt:i4>
      </vt:variant>
      <vt:variant>
        <vt:lpstr>Nadpisy snímků</vt:lpstr>
      </vt:variant>
      <vt:variant>
        <vt:i4>81</vt:i4>
      </vt:variant>
    </vt:vector>
  </HeadingPairs>
  <TitlesOfParts>
    <vt:vector size="88" baseType="lpstr">
      <vt:lpstr>Arial</vt:lpstr>
      <vt:lpstr>Calibri</vt:lpstr>
      <vt:lpstr>Calibri Light</vt:lpstr>
      <vt:lpstr>inherit</vt:lpstr>
      <vt:lpstr>Motiv Office</vt:lpstr>
      <vt:lpstr>Rovnice</vt:lpstr>
      <vt:lpstr>Equation</vt:lpstr>
      <vt:lpstr>Dynamika</vt:lpstr>
      <vt:lpstr>Dynamika</vt:lpstr>
      <vt:lpstr>Prezentace aplikace PowerPoint</vt:lpstr>
      <vt:lpstr>Základní veličiny dynamiky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První Newtonův pohybový zákon - zákon setrvačnosti</vt:lpstr>
      <vt:lpstr>Hybnost</vt:lpstr>
      <vt:lpstr>Prezentace aplikace PowerPoint</vt:lpstr>
      <vt:lpstr>Druhý Newtonův pohybový zákon - zákon síly</vt:lpstr>
      <vt:lpstr>Prezentace aplikace PowerPoint</vt:lpstr>
      <vt:lpstr>Prezentace aplikace PowerPoint</vt:lpstr>
      <vt:lpstr>Třetí Newtonův zákon – zákon vzájemného působení těles, zákon akce a reakce</vt:lpstr>
      <vt:lpstr>Prezentace aplikace PowerPoint</vt:lpstr>
      <vt:lpstr>Hlavní důsledek třetího pohybového zákona</vt:lpstr>
      <vt:lpstr>Zákon zachování hybnosti</vt:lpstr>
      <vt:lpstr>Prezentace aplikace PowerPoint</vt:lpstr>
      <vt:lpstr>Prezentace aplikace PowerPoint</vt:lpstr>
      <vt:lpstr>Příklad</vt:lpstr>
      <vt:lpstr>Prezentace aplikace PowerPoint</vt:lpstr>
      <vt:lpstr>Impuls síly (silový popud)</vt:lpstr>
      <vt:lpstr>Prezentace aplikace PowerPoint</vt:lpstr>
      <vt:lpstr>Prezentace aplikace PowerPoint</vt:lpstr>
      <vt:lpstr>Tíha a tíhová síla</vt:lpstr>
      <vt:lpstr>Prezentace aplikace PowerPoint</vt:lpstr>
      <vt:lpstr>Prezentace aplikace PowerPoint</vt:lpstr>
      <vt:lpstr>Prezentace aplikace PowerPoint</vt:lpstr>
      <vt:lpstr>Prezentace aplikace PowerPoint</vt:lpstr>
      <vt:lpstr>Prezentace aplikace PowerPoint</vt:lpstr>
      <vt:lpstr>Statické a smykové (vlečné) tření</vt:lpstr>
      <vt:lpstr>Závislost mezi vnější silou a třením</vt:lpstr>
      <vt:lpstr>Prezentace aplikace PowerPoint</vt:lpstr>
      <vt:lpstr>Prezentace aplikace PowerPoint</vt:lpstr>
      <vt:lpstr>Prezentace aplikace PowerPoint</vt:lpstr>
      <vt:lpstr>Valivý odpor (valivé tření)</vt:lpstr>
      <vt:lpstr>Prezentace aplikace PowerPoint</vt:lpstr>
      <vt:lpstr>Tření a jízda automobilu</vt:lpstr>
      <vt:lpstr>Prezentace aplikace PowerPoint</vt:lpstr>
      <vt:lpstr>Prezentace aplikace PowerPoint</vt:lpstr>
      <vt:lpstr>Dostředivá síla</vt:lpstr>
      <vt:lpstr>Prezentace aplikace PowerPoint</vt:lpstr>
      <vt:lpstr>Prezentace aplikace PowerPoint</vt:lpstr>
      <vt:lpstr>Prezentace aplikace PowerPoint</vt:lpstr>
      <vt:lpstr>Neinerciální vztažné soustavy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Ždímačka</vt:lpstr>
      <vt:lpstr>Odstředivka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Výkon</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Lubomír Prokeš</dc:creator>
  <cp:lastModifiedBy>Lubomír Prokeš</cp:lastModifiedBy>
  <cp:revision>402</cp:revision>
  <dcterms:created xsi:type="dcterms:W3CDTF">2020-10-04T18:09:18Z</dcterms:created>
  <dcterms:modified xsi:type="dcterms:W3CDTF">2023-10-09T13:30:18Z</dcterms:modified>
</cp:coreProperties>
</file>