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667" r:id="rId2"/>
    <p:sldId id="626" r:id="rId3"/>
    <p:sldId id="313" r:id="rId4"/>
    <p:sldId id="723" r:id="rId5"/>
    <p:sldId id="721" r:id="rId6"/>
    <p:sldId id="725" r:id="rId7"/>
    <p:sldId id="724" r:id="rId8"/>
    <p:sldId id="604" r:id="rId9"/>
    <p:sldId id="600" r:id="rId10"/>
    <p:sldId id="603" r:id="rId11"/>
    <p:sldId id="610" r:id="rId12"/>
    <p:sldId id="609" r:id="rId13"/>
    <p:sldId id="606" r:id="rId14"/>
    <p:sldId id="602" r:id="rId15"/>
    <p:sldId id="622" r:id="rId16"/>
    <p:sldId id="720" r:id="rId17"/>
    <p:sldId id="719" r:id="rId18"/>
    <p:sldId id="729" r:id="rId19"/>
    <p:sldId id="605" r:id="rId20"/>
    <p:sldId id="730" r:id="rId21"/>
    <p:sldId id="627" r:id="rId22"/>
    <p:sldId id="580" r:id="rId23"/>
    <p:sldId id="594" r:id="rId24"/>
    <p:sldId id="607" r:id="rId25"/>
    <p:sldId id="611" r:id="rId26"/>
    <p:sldId id="628" r:id="rId27"/>
    <p:sldId id="612" r:id="rId28"/>
    <p:sldId id="613" r:id="rId29"/>
    <p:sldId id="718" r:id="rId30"/>
    <p:sldId id="614" r:id="rId31"/>
    <p:sldId id="722" r:id="rId32"/>
    <p:sldId id="601" r:id="rId33"/>
    <p:sldId id="634" r:id="rId34"/>
    <p:sldId id="623" r:id="rId35"/>
    <p:sldId id="592" r:id="rId36"/>
    <p:sldId id="629" r:id="rId37"/>
    <p:sldId id="631" r:id="rId38"/>
    <p:sldId id="630" r:id="rId39"/>
    <p:sldId id="615" r:id="rId40"/>
    <p:sldId id="699" r:id="rId41"/>
    <p:sldId id="713" r:id="rId42"/>
    <p:sldId id="616" r:id="rId43"/>
    <p:sldId id="714" r:id="rId44"/>
    <p:sldId id="711" r:id="rId45"/>
    <p:sldId id="617" r:id="rId46"/>
    <p:sldId id="697" r:id="rId47"/>
    <p:sldId id="618" r:id="rId48"/>
    <p:sldId id="716" r:id="rId49"/>
    <p:sldId id="717" r:id="rId50"/>
    <p:sldId id="715" r:id="rId51"/>
    <p:sldId id="695" r:id="rId52"/>
    <p:sldId id="684" r:id="rId53"/>
    <p:sldId id="692" r:id="rId54"/>
    <p:sldId id="694" r:id="rId55"/>
    <p:sldId id="422" r:id="rId56"/>
    <p:sldId id="665" r:id="rId57"/>
    <p:sldId id="685" r:id="rId58"/>
    <p:sldId id="707" r:id="rId59"/>
    <p:sldId id="636" r:id="rId60"/>
    <p:sldId id="577" r:id="rId61"/>
    <p:sldId id="701" r:id="rId62"/>
    <p:sldId id="620" r:id="rId63"/>
    <p:sldId id="727"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82" d="100"/>
          <a:sy n="82" d="100"/>
        </p:scale>
        <p:origin x="149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87D4C2-0EC6-4A27-ABF4-0BEF7D10B650}" type="datetimeFigureOut">
              <a:rPr lang="cs-CZ" smtClean="0"/>
              <a:t>09.10.2023</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A1AFB-6BC1-4907-A41C-B32271BEF9B1}" type="slidenum">
              <a:rPr lang="cs-CZ" smtClean="0"/>
              <a:t>‹#›</a:t>
            </a:fld>
            <a:endParaRPr lang="cs-CZ"/>
          </a:p>
        </p:txBody>
      </p:sp>
    </p:spTree>
    <p:extLst>
      <p:ext uri="{BB962C8B-B14F-4D97-AF65-F5344CB8AC3E}">
        <p14:creationId xmlns:p14="http://schemas.microsoft.com/office/powerpoint/2010/main" val="3017825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83C71B5C-D31E-4C64-94A9-6452DCD3A3D3}" type="datetimeFigureOut">
              <a:rPr lang="cs-CZ" smtClean="0"/>
              <a:t>09.10.2023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791749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3C71B5C-D31E-4C64-94A9-6452DCD3A3D3}" type="datetimeFigureOut">
              <a:rPr lang="cs-CZ" smtClean="0"/>
              <a:t>09.10.2023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13924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3C71B5C-D31E-4C64-94A9-6452DCD3A3D3}" type="datetimeFigureOut">
              <a:rPr lang="cs-CZ" smtClean="0"/>
              <a:t>09.10.2023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3293961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413D1B-C279-48D6-A958-45D3FC2CCF24}"/>
              </a:ext>
            </a:extLst>
          </p:cNvPr>
          <p:cNvSpPr>
            <a:spLocks noGrp="1"/>
          </p:cNvSpPr>
          <p:nvPr>
            <p:ph type="title"/>
          </p:nvPr>
        </p:nvSpPr>
        <p:spPr>
          <a:xfrm>
            <a:off x="456481" y="273629"/>
            <a:ext cx="8226720" cy="1143480"/>
          </a:xfrm>
        </p:spPr>
        <p:txBody>
          <a:bodyPr/>
          <a:lstStyle/>
          <a:p>
            <a:r>
              <a:rPr lang="cs-CZ"/>
              <a:t>Kliknutím lze upravit styl.</a:t>
            </a:r>
          </a:p>
        </p:txBody>
      </p:sp>
      <p:sp>
        <p:nvSpPr>
          <p:cNvPr id="3" name="Zástupný symbol pro datum 2">
            <a:extLst>
              <a:ext uri="{FF2B5EF4-FFF2-40B4-BE49-F238E27FC236}">
                <a16:creationId xmlns:a16="http://schemas.microsoft.com/office/drawing/2014/main" id="{B730A84F-16E4-43C2-BA75-E2958549FF6E}"/>
              </a:ext>
            </a:extLst>
          </p:cNvPr>
          <p:cNvSpPr>
            <a:spLocks noGrp="1"/>
          </p:cNvSpPr>
          <p:nvPr>
            <p:ph type="dt" idx="10"/>
          </p:nvPr>
        </p:nvSpPr>
        <p:spPr>
          <a:xfrm>
            <a:off x="456481" y="6247376"/>
            <a:ext cx="2128320" cy="470930"/>
          </a:xfrm>
        </p:spPr>
        <p:txBody>
          <a:bodyPr/>
          <a:lstStyle>
            <a:lvl1pPr>
              <a:defRPr/>
            </a:lvl1pPr>
          </a:lstStyle>
          <a:p>
            <a:endParaRPr lang="cs-CZ" altLang="cs-CZ"/>
          </a:p>
        </p:txBody>
      </p:sp>
      <p:sp>
        <p:nvSpPr>
          <p:cNvPr id="4" name="Zástupný symbol pro zápatí 3">
            <a:extLst>
              <a:ext uri="{FF2B5EF4-FFF2-40B4-BE49-F238E27FC236}">
                <a16:creationId xmlns:a16="http://schemas.microsoft.com/office/drawing/2014/main" id="{49EB53C7-4BA6-41C3-826F-A1D2927E075C}"/>
              </a:ext>
            </a:extLst>
          </p:cNvPr>
          <p:cNvSpPr>
            <a:spLocks noGrp="1"/>
          </p:cNvSpPr>
          <p:nvPr>
            <p:ph type="ftr" idx="11"/>
          </p:nvPr>
        </p:nvSpPr>
        <p:spPr>
          <a:xfrm>
            <a:off x="3127680" y="6247376"/>
            <a:ext cx="2897280" cy="470930"/>
          </a:xfrm>
        </p:spPr>
        <p:txBody>
          <a:bodyPr/>
          <a:lstStyle>
            <a:lvl1pPr>
              <a:defRPr/>
            </a:lvl1pPr>
          </a:lstStyle>
          <a:p>
            <a:endParaRPr lang="cs-CZ" altLang="cs-CZ"/>
          </a:p>
        </p:txBody>
      </p:sp>
      <p:sp>
        <p:nvSpPr>
          <p:cNvPr id="5" name="Zástupný symbol pro číslo snímku 4">
            <a:extLst>
              <a:ext uri="{FF2B5EF4-FFF2-40B4-BE49-F238E27FC236}">
                <a16:creationId xmlns:a16="http://schemas.microsoft.com/office/drawing/2014/main" id="{F22F5129-7D2A-49FA-A6EA-9E18C8753B5C}"/>
              </a:ext>
            </a:extLst>
          </p:cNvPr>
          <p:cNvSpPr>
            <a:spLocks noGrp="1"/>
          </p:cNvSpPr>
          <p:nvPr>
            <p:ph type="sldNum" idx="12"/>
          </p:nvPr>
        </p:nvSpPr>
        <p:spPr>
          <a:xfrm>
            <a:off x="6556321" y="6247376"/>
            <a:ext cx="2128320" cy="470930"/>
          </a:xfrm>
        </p:spPr>
        <p:txBody>
          <a:bodyPr/>
          <a:lstStyle>
            <a:lvl1pPr>
              <a:defRPr/>
            </a:lvl1pPr>
          </a:lstStyle>
          <a:p>
            <a:fld id="{B1D884AD-590E-45E6-A330-DCCFA2A0B2EB}" type="slidenum">
              <a:rPr lang="cs-CZ" altLang="cs-CZ"/>
              <a:pPr/>
              <a:t>‹#›</a:t>
            </a:fld>
            <a:endParaRPr lang="cs-CZ" altLang="cs-CZ"/>
          </a:p>
        </p:txBody>
      </p:sp>
    </p:spTree>
    <p:extLst>
      <p:ext uri="{BB962C8B-B14F-4D97-AF65-F5344CB8AC3E}">
        <p14:creationId xmlns:p14="http://schemas.microsoft.com/office/powerpoint/2010/main" val="1289119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3C71B5C-D31E-4C64-94A9-6452DCD3A3D3}" type="datetimeFigureOut">
              <a:rPr lang="cs-CZ" smtClean="0"/>
              <a:t>09.10.2023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408463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83C71B5C-D31E-4C64-94A9-6452DCD3A3D3}" type="datetimeFigureOut">
              <a:rPr lang="cs-CZ" smtClean="0"/>
              <a:t>09.10.2023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2782717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83C71B5C-D31E-4C64-94A9-6452DCD3A3D3}" type="datetimeFigureOut">
              <a:rPr lang="cs-CZ" smtClean="0"/>
              <a:t>09.10.2023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1222089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3C71B5C-D31E-4C64-94A9-6452DCD3A3D3}" type="datetimeFigureOut">
              <a:rPr lang="cs-CZ" smtClean="0"/>
              <a:t>09.10.2023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4111222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83C71B5C-D31E-4C64-94A9-6452DCD3A3D3}" type="datetimeFigureOut">
              <a:rPr lang="cs-CZ" smtClean="0"/>
              <a:t>09.10.2023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2337995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71B5C-D31E-4C64-94A9-6452DCD3A3D3}" type="datetimeFigureOut">
              <a:rPr lang="cs-CZ" smtClean="0"/>
              <a:t>09.10.2023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253276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83C71B5C-D31E-4C64-94A9-6452DCD3A3D3}" type="datetimeFigureOut">
              <a:rPr lang="cs-CZ" smtClean="0"/>
              <a:t>09.10.2023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4116949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83C71B5C-D31E-4C64-94A9-6452DCD3A3D3}" type="datetimeFigureOut">
              <a:rPr lang="cs-CZ" smtClean="0"/>
              <a:t>09.10.2023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2548814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C71B5C-D31E-4C64-94A9-6452DCD3A3D3}" type="datetimeFigureOut">
              <a:rPr lang="cs-CZ" smtClean="0"/>
              <a:t>09.10.2023</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076D76-C508-4632-A092-18B35D0FFDF2}" type="slidenum">
              <a:rPr lang="cs-CZ" smtClean="0"/>
              <a:t>‹#›</a:t>
            </a:fld>
            <a:endParaRPr lang="cs-CZ"/>
          </a:p>
        </p:txBody>
      </p:sp>
    </p:spTree>
    <p:extLst>
      <p:ext uri="{BB962C8B-B14F-4D97-AF65-F5344CB8AC3E}">
        <p14:creationId xmlns:p14="http://schemas.microsoft.com/office/powerpoint/2010/main" val="3647939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31.gif"/><Relationship Id="rId7" Type="http://schemas.openxmlformats.org/officeDocument/2006/relationships/image" Target="../media/image35.jpeg"/><Relationship Id="rId2" Type="http://schemas.openxmlformats.org/officeDocument/2006/relationships/image" Target="../media/image30.gif"/><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gif"/></Relationships>
</file>

<file path=ppt/slides/_rels/slide1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gif"/></Relationships>
</file>

<file path=ppt/slides/_rels/slide25.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gif"/><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85.emf"/><Relationship Id="rId3" Type="http://schemas.openxmlformats.org/officeDocument/2006/relationships/image" Target="../media/image80.svg"/><Relationship Id="rId7" Type="http://schemas.openxmlformats.org/officeDocument/2006/relationships/image" Target="../media/image84.emf"/><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emf"/><Relationship Id="rId5" Type="http://schemas.openxmlformats.org/officeDocument/2006/relationships/image" Target="../media/image82.sv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7.svg"/><Relationship Id="rId7" Type="http://schemas.openxmlformats.org/officeDocument/2006/relationships/image" Target="../media/image91.jpe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sv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svg"/></Relationships>
</file>

<file path=ppt/slides/_rels/slide3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gif"/><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4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gif"/><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4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gif"/><Relationship Id="rId1" Type="http://schemas.openxmlformats.org/officeDocument/2006/relationships/slideLayout" Target="../slideLayouts/slideLayout2.xml"/><Relationship Id="rId6" Type="http://schemas.openxmlformats.org/officeDocument/2006/relationships/image" Target="../media/image119.gif"/><Relationship Id="rId5" Type="http://schemas.openxmlformats.org/officeDocument/2006/relationships/image" Target="../media/image118.jpeg"/><Relationship Id="rId4" Type="http://schemas.openxmlformats.org/officeDocument/2006/relationships/image" Target="../media/image117.png"/></Relationships>
</file>

<file path=ppt/slides/_rels/slide4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image" Target="../media/image122.gif"/></Relationships>
</file>

<file path=ppt/slides/_rels/slide4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jpeg"/></Relationships>
</file>

<file path=ppt/slides/_rels/slide4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svg"/><Relationship Id="rId4" Type="http://schemas.openxmlformats.org/officeDocument/2006/relationships/image" Target="../media/image138.png"/></Relationships>
</file>

<file path=ppt/slides/_rels/slide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jpeg"/></Relationships>
</file>

<file path=ppt/slides/_rels/slide49.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jpeg"/><Relationship Id="rId7" Type="http://schemas.openxmlformats.org/officeDocument/2006/relationships/image" Target="../media/image151.png"/><Relationship Id="rId2" Type="http://schemas.openxmlformats.org/officeDocument/2006/relationships/image" Target="../media/image146.jpe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50.xml.rels><?xml version="1.0" encoding="UTF-8" standalone="yes"?>
<Relationships xmlns="http://schemas.openxmlformats.org/package/2006/relationships"><Relationship Id="rId3" Type="http://schemas.openxmlformats.org/officeDocument/2006/relationships/image" Target="../media/image153.gif"/><Relationship Id="rId2" Type="http://schemas.openxmlformats.org/officeDocument/2006/relationships/image" Target="../media/image23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52.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gif"/><Relationship Id="rId2"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53.xml.rels><?xml version="1.0" encoding="UTF-8" standalone="yes"?>
<Relationships xmlns="http://schemas.openxmlformats.org/package/2006/relationships"><Relationship Id="rId8" Type="http://schemas.openxmlformats.org/officeDocument/2006/relationships/image" Target="../media/image169.gif"/><Relationship Id="rId3" Type="http://schemas.openxmlformats.org/officeDocument/2006/relationships/image" Target="../media/image164.jpeg"/><Relationship Id="rId7" Type="http://schemas.openxmlformats.org/officeDocument/2006/relationships/image" Target="../media/image168.jpeg"/><Relationship Id="rId2"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gif"/></Relationships>
</file>

<file path=ppt/slides/_rels/slide5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72.wmf"/><Relationship Id="rId7" Type="http://schemas.openxmlformats.org/officeDocument/2006/relationships/image" Target="../media/image174.wmf"/><Relationship Id="rId2" Type="http://schemas.openxmlformats.org/officeDocument/2006/relationships/oleObject" Target="../embeddings/oleObject1.bin"/><Relationship Id="rId1" Type="http://schemas.openxmlformats.org/officeDocument/2006/relationships/slideLayout" Target="../slideLayouts/slideLayout6.xml"/><Relationship Id="rId6" Type="http://schemas.openxmlformats.org/officeDocument/2006/relationships/oleObject" Target="../embeddings/oleObject3.bin"/><Relationship Id="rId5" Type="http://schemas.openxmlformats.org/officeDocument/2006/relationships/image" Target="../media/image173.wmf"/><Relationship Id="rId4" Type="http://schemas.openxmlformats.org/officeDocument/2006/relationships/oleObject" Target="../embeddings/oleObject2.bin"/><Relationship Id="rId9" Type="http://schemas.openxmlformats.org/officeDocument/2006/relationships/image" Target="../media/image175.wmf"/></Relationships>
</file>

<file path=ppt/slides/_rels/slide5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79.gif"/><Relationship Id="rId7" Type="http://schemas.openxmlformats.org/officeDocument/2006/relationships/image" Target="../media/image183.png"/><Relationship Id="rId2"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182.png"/><Relationship Id="rId5" Type="http://schemas.openxmlformats.org/officeDocument/2006/relationships/image" Target="../media/image181.gif"/><Relationship Id="rId4" Type="http://schemas.openxmlformats.org/officeDocument/2006/relationships/image" Target="../media/image180.gif"/></Relationships>
</file>

<file path=ppt/slides/_rels/slide5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hyperlink" Target="//upload.wikimedia.org/wikipedia/commons/4/42/Copenhagen_Metro_escalators.jpg" TargetMode="External"/><Relationship Id="rId1" Type="http://schemas.openxmlformats.org/officeDocument/2006/relationships/slideLayout" Target="../slideLayouts/slideLayout7.xml"/><Relationship Id="rId6" Type="http://schemas.openxmlformats.org/officeDocument/2006/relationships/image" Target="../media/image2550.png"/><Relationship Id="rId5" Type="http://schemas.openxmlformats.org/officeDocument/2006/relationships/image" Target="../media/image186.jpeg"/><Relationship Id="rId4" Type="http://schemas.openxmlformats.org/officeDocument/2006/relationships/image" Target="../media/image185.jpeg"/></Relationships>
</file>

<file path=ppt/slides/_rels/slide5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89.jpeg"/><Relationship Id="rId4" Type="http://schemas.openxmlformats.org/officeDocument/2006/relationships/image" Target="../media/image1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91.gif"/><Relationship Id="rId2" Type="http://schemas.openxmlformats.org/officeDocument/2006/relationships/image" Target="../media/image190.gif"/><Relationship Id="rId1" Type="http://schemas.openxmlformats.org/officeDocument/2006/relationships/slideLayout" Target="../slideLayouts/slideLayout2.xml"/><Relationship Id="rId6" Type="http://schemas.openxmlformats.org/officeDocument/2006/relationships/image" Target="../media/image194.jpeg"/><Relationship Id="rId5" Type="http://schemas.openxmlformats.org/officeDocument/2006/relationships/image" Target="../media/image193.png"/><Relationship Id="rId4" Type="http://schemas.openxmlformats.org/officeDocument/2006/relationships/image" Target="../media/image192.gif"/></Relationships>
</file>

<file path=ppt/slides/_rels/slide6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eg"/><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62.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image" Target="../media/image199.png"/><Relationship Id="rId7" Type="http://schemas.openxmlformats.org/officeDocument/2006/relationships/image" Target="../media/image203.png"/><Relationship Id="rId2" Type="http://schemas.openxmlformats.org/officeDocument/2006/relationships/image" Target="../media/image198.gif"/><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201.jpeg"/><Relationship Id="rId4" Type="http://schemas.openxmlformats.org/officeDocument/2006/relationships/image" Target="../media/image200.png"/></Relationships>
</file>

<file path=ppt/slides/_rels/slide63.xml.rels><?xml version="1.0" encoding="UTF-8" standalone="yes"?>
<Relationships xmlns="http://schemas.openxmlformats.org/package/2006/relationships"><Relationship Id="rId3" Type="http://schemas.openxmlformats.org/officeDocument/2006/relationships/image" Target="../media/image206.gif"/><Relationship Id="rId2" Type="http://schemas.openxmlformats.org/officeDocument/2006/relationships/image" Target="../media/image205.gif"/><Relationship Id="rId1" Type="http://schemas.openxmlformats.org/officeDocument/2006/relationships/slideLayout" Target="../slideLayouts/slideLayout2.xml"/><Relationship Id="rId5" Type="http://schemas.openxmlformats.org/officeDocument/2006/relationships/image" Target="../media/image208.png"/><Relationship Id="rId4" Type="http://schemas.openxmlformats.org/officeDocument/2006/relationships/image" Target="../media/image207.gi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97903D-47D5-49DF-B56C-1C515470D11A}"/>
              </a:ext>
            </a:extLst>
          </p:cNvPr>
          <p:cNvSpPr>
            <a:spLocks noGrp="1"/>
          </p:cNvSpPr>
          <p:nvPr>
            <p:ph type="title"/>
          </p:nvPr>
        </p:nvSpPr>
        <p:spPr>
          <a:xfrm>
            <a:off x="1456606" y="1759529"/>
            <a:ext cx="6030044" cy="1143480"/>
          </a:xfrm>
        </p:spPr>
        <p:txBody>
          <a:bodyPr/>
          <a:lstStyle/>
          <a:p>
            <a:r>
              <a:rPr lang="cs-CZ" b="1" dirty="0"/>
              <a:t>Mechanika tuhého tělesa</a:t>
            </a:r>
          </a:p>
        </p:txBody>
      </p:sp>
    </p:spTree>
    <p:extLst>
      <p:ext uri="{BB962C8B-B14F-4D97-AF65-F5344CB8AC3E}">
        <p14:creationId xmlns:p14="http://schemas.microsoft.com/office/powerpoint/2010/main" val="3621910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555E6E00-F31A-47AE-85F7-E51C6DA58ED2}"/>
              </a:ext>
            </a:extLst>
          </p:cNvPr>
          <p:cNvSpPr txBox="1"/>
          <p:nvPr/>
        </p:nvSpPr>
        <p:spPr>
          <a:xfrm>
            <a:off x="277402" y="313833"/>
            <a:ext cx="2371098" cy="461665"/>
          </a:xfrm>
          <a:prstGeom prst="rect">
            <a:avLst/>
          </a:prstGeom>
          <a:noFill/>
        </p:spPr>
        <p:txBody>
          <a:bodyPr wrap="none" rtlCol="0">
            <a:spAutoFit/>
          </a:bodyPr>
          <a:lstStyle/>
          <a:p>
            <a:r>
              <a:rPr lang="cs-CZ" sz="2400" b="1" dirty="0"/>
              <a:t>Momentová věta</a:t>
            </a:r>
          </a:p>
        </p:txBody>
      </p:sp>
      <p:sp>
        <p:nvSpPr>
          <p:cNvPr id="12" name="TextovéPole 11">
            <a:extLst>
              <a:ext uri="{FF2B5EF4-FFF2-40B4-BE49-F238E27FC236}">
                <a16:creationId xmlns:a16="http://schemas.microsoft.com/office/drawing/2014/main" id="{F6F28D2B-B944-4555-AAA7-46239E671DEF}"/>
              </a:ext>
            </a:extLst>
          </p:cNvPr>
          <p:cNvSpPr txBox="1"/>
          <p:nvPr/>
        </p:nvSpPr>
        <p:spPr>
          <a:xfrm>
            <a:off x="585627" y="1366463"/>
            <a:ext cx="184731" cy="369332"/>
          </a:xfrm>
          <a:prstGeom prst="rect">
            <a:avLst/>
          </a:prstGeom>
          <a:noFill/>
        </p:spPr>
        <p:txBody>
          <a:bodyPr wrap="none" rtlCol="0">
            <a:spAutoFit/>
          </a:bodyPr>
          <a:lstStyle/>
          <a:p>
            <a:endParaRPr lang="cs-CZ" dirty="0"/>
          </a:p>
        </p:txBody>
      </p:sp>
      <p:sp>
        <p:nvSpPr>
          <p:cNvPr id="14" name="TextovéPole 13">
            <a:extLst>
              <a:ext uri="{FF2B5EF4-FFF2-40B4-BE49-F238E27FC236}">
                <a16:creationId xmlns:a16="http://schemas.microsoft.com/office/drawing/2014/main" id="{A7B1A442-68A9-4F60-B6D9-335A08CBD41A}"/>
              </a:ext>
            </a:extLst>
          </p:cNvPr>
          <p:cNvSpPr txBox="1"/>
          <p:nvPr/>
        </p:nvSpPr>
        <p:spPr>
          <a:xfrm>
            <a:off x="277402" y="2013878"/>
            <a:ext cx="8691937" cy="2923877"/>
          </a:xfrm>
          <a:prstGeom prst="rect">
            <a:avLst/>
          </a:prstGeom>
          <a:noFill/>
        </p:spPr>
        <p:txBody>
          <a:bodyPr wrap="square">
            <a:spAutoFit/>
          </a:bodyPr>
          <a:lstStyle/>
          <a:p>
            <a:r>
              <a:rPr lang="cs-CZ" sz="2000" b="1" i="1" dirty="0"/>
              <a:t>Momentová věta</a:t>
            </a:r>
          </a:p>
          <a:p>
            <a:pPr algn="l"/>
            <a:endParaRPr lang="cs-CZ" sz="800" dirty="0">
              <a:solidFill>
                <a:srgbClr val="000000"/>
              </a:solidFill>
            </a:endParaRPr>
          </a:p>
          <a:p>
            <a:pPr algn="l"/>
            <a:r>
              <a:rPr lang="cs-CZ" sz="2000" b="1" i="0" dirty="0">
                <a:solidFill>
                  <a:srgbClr val="000000"/>
                </a:solidFill>
                <a:effectLst/>
              </a:rPr>
              <a:t>Momentová věta </a:t>
            </a:r>
            <a:r>
              <a:rPr lang="cs-CZ" sz="2000" b="0" i="0" u="sng" dirty="0">
                <a:solidFill>
                  <a:srgbClr val="000000"/>
                </a:solidFill>
                <a:effectLst/>
              </a:rPr>
              <a:t>vyjadřuje rovnováhu sil působících na těleso</a:t>
            </a:r>
            <a:r>
              <a:rPr lang="cs-CZ" sz="2000" b="0" i="0" dirty="0">
                <a:solidFill>
                  <a:srgbClr val="000000"/>
                </a:solidFill>
                <a:effectLst/>
              </a:rPr>
              <a:t>.</a:t>
            </a:r>
          </a:p>
          <a:p>
            <a:pPr algn="l"/>
            <a:endParaRPr lang="cs-CZ" sz="800" dirty="0">
              <a:solidFill>
                <a:srgbClr val="000000"/>
              </a:solidFill>
            </a:endParaRPr>
          </a:p>
          <a:p>
            <a:pPr algn="l"/>
            <a:r>
              <a:rPr lang="cs-CZ" sz="2000" b="0" i="0" dirty="0">
                <a:solidFill>
                  <a:srgbClr val="000000"/>
                </a:solidFill>
                <a:effectLst/>
              </a:rPr>
              <a:t>Otáčivý účinek sil působících na tuhé těleso otáčivé kolem </a:t>
            </a:r>
            <a:r>
              <a:rPr lang="cs-CZ" sz="2000" b="0" i="0" u="sng" dirty="0">
                <a:solidFill>
                  <a:srgbClr val="000000"/>
                </a:solidFill>
                <a:effectLst/>
              </a:rPr>
              <a:t>nehybné osy</a:t>
            </a:r>
            <a:r>
              <a:rPr lang="cs-CZ" sz="2000" b="0" i="0" dirty="0">
                <a:solidFill>
                  <a:srgbClr val="000000"/>
                </a:solidFill>
                <a:effectLst/>
              </a:rPr>
              <a:t> se ruší, jestliže vektorový součet momentů všech sil vzhledem k ose otáčení je nulový vektor.</a:t>
            </a:r>
          </a:p>
          <a:p>
            <a:pPr algn="ctr"/>
            <a:r>
              <a:rPr lang="cs-CZ" sz="2000" b="1" i="0" dirty="0">
                <a:solidFill>
                  <a:srgbClr val="000000"/>
                </a:solidFill>
                <a:effectLst/>
              </a:rPr>
              <a:t>M</a:t>
            </a:r>
            <a:r>
              <a:rPr lang="cs-CZ" sz="2000" b="1" i="0" baseline="-25000" dirty="0">
                <a:solidFill>
                  <a:srgbClr val="000000"/>
                </a:solidFill>
                <a:effectLst/>
              </a:rPr>
              <a:t>1</a:t>
            </a:r>
            <a:r>
              <a:rPr lang="cs-CZ" sz="2000" b="0" i="0" dirty="0">
                <a:solidFill>
                  <a:srgbClr val="000000"/>
                </a:solidFill>
                <a:effectLst/>
              </a:rPr>
              <a:t> + </a:t>
            </a:r>
            <a:r>
              <a:rPr lang="cs-CZ" sz="2000" b="1" i="0" dirty="0">
                <a:solidFill>
                  <a:srgbClr val="000000"/>
                </a:solidFill>
                <a:effectLst/>
              </a:rPr>
              <a:t>M</a:t>
            </a:r>
            <a:r>
              <a:rPr lang="cs-CZ" sz="2000" b="1" i="0" baseline="-25000" dirty="0">
                <a:solidFill>
                  <a:srgbClr val="000000"/>
                </a:solidFill>
                <a:effectLst/>
              </a:rPr>
              <a:t>2</a:t>
            </a:r>
            <a:r>
              <a:rPr lang="cs-CZ" sz="2000" b="0" i="0" dirty="0">
                <a:solidFill>
                  <a:srgbClr val="000000"/>
                </a:solidFill>
                <a:effectLst/>
              </a:rPr>
              <a:t> + … + </a:t>
            </a:r>
            <a:r>
              <a:rPr lang="cs-CZ" sz="2000" b="1" i="0" dirty="0" err="1">
                <a:solidFill>
                  <a:srgbClr val="000000"/>
                </a:solidFill>
                <a:effectLst/>
              </a:rPr>
              <a:t>M</a:t>
            </a:r>
            <a:r>
              <a:rPr lang="cs-CZ" sz="2000" b="1" i="0" baseline="-25000" dirty="0" err="1">
                <a:solidFill>
                  <a:srgbClr val="000000"/>
                </a:solidFill>
                <a:effectLst/>
              </a:rPr>
              <a:t>n</a:t>
            </a:r>
            <a:r>
              <a:rPr lang="cs-CZ" sz="2000" b="0" i="0" dirty="0">
                <a:solidFill>
                  <a:srgbClr val="000000"/>
                </a:solidFill>
                <a:effectLst/>
              </a:rPr>
              <a:t> =</a:t>
            </a:r>
            <a:r>
              <a:rPr lang="cs-CZ" sz="2000" b="1" i="0" dirty="0">
                <a:solidFill>
                  <a:srgbClr val="000000"/>
                </a:solidFill>
                <a:effectLst/>
              </a:rPr>
              <a:t> 0</a:t>
            </a:r>
            <a:endParaRPr lang="cs-CZ" sz="2000" i="0" dirty="0">
              <a:solidFill>
                <a:srgbClr val="000000"/>
              </a:solidFill>
              <a:effectLst/>
            </a:endParaRPr>
          </a:p>
          <a:p>
            <a:pPr algn="ctr"/>
            <a:endParaRPr lang="cs-CZ" sz="800" dirty="0">
              <a:solidFill>
                <a:srgbClr val="000000"/>
              </a:solidFill>
            </a:endParaRPr>
          </a:p>
          <a:p>
            <a:pPr algn="just"/>
            <a:r>
              <a:rPr lang="cs-CZ" sz="2000" dirty="0">
                <a:solidFill>
                  <a:srgbClr val="000000"/>
                </a:solidFill>
              </a:rPr>
              <a:t>V tomto případě těleso zůstává v klidu nebo rovnoměrném otáčivém pohybu.</a:t>
            </a:r>
          </a:p>
          <a:p>
            <a:pPr algn="ctr"/>
            <a:endParaRPr lang="cs-CZ" sz="2000" b="0" i="0" dirty="0">
              <a:solidFill>
                <a:srgbClr val="000000"/>
              </a:solidFill>
              <a:effectLst/>
            </a:endParaRPr>
          </a:p>
        </p:txBody>
      </p:sp>
      <p:sp>
        <p:nvSpPr>
          <p:cNvPr id="16" name="TextovéPole 15">
            <a:extLst>
              <a:ext uri="{FF2B5EF4-FFF2-40B4-BE49-F238E27FC236}">
                <a16:creationId xmlns:a16="http://schemas.microsoft.com/office/drawing/2014/main" id="{36EB78D2-1A21-4326-B74D-DC1CFA718038}"/>
              </a:ext>
            </a:extLst>
          </p:cNvPr>
          <p:cNvSpPr txBox="1"/>
          <p:nvPr/>
        </p:nvSpPr>
        <p:spPr>
          <a:xfrm>
            <a:off x="277402" y="904798"/>
            <a:ext cx="8804952" cy="1015663"/>
          </a:xfrm>
          <a:prstGeom prst="rect">
            <a:avLst/>
          </a:prstGeom>
          <a:noFill/>
        </p:spPr>
        <p:txBody>
          <a:bodyPr wrap="square">
            <a:spAutoFit/>
          </a:bodyPr>
          <a:lstStyle/>
          <a:p>
            <a:pPr algn="l"/>
            <a:r>
              <a:rPr lang="cs-CZ" sz="2000" b="0" i="0" dirty="0">
                <a:solidFill>
                  <a:srgbClr val="000000"/>
                </a:solidFill>
                <a:effectLst/>
              </a:rPr>
              <a:t>V praxi na těleso působí často současně </a:t>
            </a:r>
            <a:r>
              <a:rPr lang="cs-CZ" sz="2000" b="1" i="0" dirty="0">
                <a:solidFill>
                  <a:srgbClr val="000000"/>
                </a:solidFill>
                <a:effectLst/>
              </a:rPr>
              <a:t>více sil. </a:t>
            </a:r>
            <a:r>
              <a:rPr lang="cs-CZ" sz="2000" b="0" i="0" dirty="0">
                <a:solidFill>
                  <a:srgbClr val="000000"/>
                </a:solidFill>
                <a:effectLst/>
              </a:rPr>
              <a:t>Potom je jejich celkový otáčivý účinek určen </a:t>
            </a:r>
            <a:r>
              <a:rPr lang="cs-CZ" sz="2000" b="1" i="0" dirty="0">
                <a:solidFill>
                  <a:srgbClr val="000000"/>
                </a:solidFill>
                <a:effectLst/>
              </a:rPr>
              <a:t>výsledným momentem</a:t>
            </a:r>
          </a:p>
          <a:p>
            <a:pPr algn="ctr"/>
            <a:r>
              <a:rPr lang="cs-CZ" sz="2000" b="1" i="0" dirty="0">
                <a:solidFill>
                  <a:srgbClr val="000000"/>
                </a:solidFill>
                <a:effectLst/>
              </a:rPr>
              <a:t>M</a:t>
            </a:r>
            <a:r>
              <a:rPr lang="cs-CZ" sz="2000" b="0" i="0" dirty="0">
                <a:solidFill>
                  <a:srgbClr val="000000"/>
                </a:solidFill>
                <a:effectLst/>
              </a:rPr>
              <a:t> = </a:t>
            </a:r>
            <a:r>
              <a:rPr lang="cs-CZ" sz="2000" b="1" i="0" dirty="0">
                <a:solidFill>
                  <a:srgbClr val="000000"/>
                </a:solidFill>
                <a:effectLst/>
              </a:rPr>
              <a:t>M</a:t>
            </a:r>
            <a:r>
              <a:rPr lang="cs-CZ" sz="2000" b="1" i="0" baseline="-25000" dirty="0">
                <a:solidFill>
                  <a:srgbClr val="000000"/>
                </a:solidFill>
                <a:effectLst/>
              </a:rPr>
              <a:t>1</a:t>
            </a:r>
            <a:r>
              <a:rPr lang="cs-CZ" sz="2000" b="0" i="0" dirty="0">
                <a:solidFill>
                  <a:srgbClr val="000000"/>
                </a:solidFill>
                <a:effectLst/>
              </a:rPr>
              <a:t> + </a:t>
            </a:r>
            <a:r>
              <a:rPr lang="cs-CZ" sz="2000" b="1" i="0" dirty="0">
                <a:solidFill>
                  <a:srgbClr val="000000"/>
                </a:solidFill>
                <a:effectLst/>
              </a:rPr>
              <a:t>M</a:t>
            </a:r>
            <a:r>
              <a:rPr lang="cs-CZ" sz="2000" b="1" i="0" baseline="-25000" dirty="0">
                <a:solidFill>
                  <a:srgbClr val="000000"/>
                </a:solidFill>
                <a:effectLst/>
              </a:rPr>
              <a:t>2</a:t>
            </a:r>
            <a:r>
              <a:rPr lang="cs-CZ" sz="2000" b="0" i="0" dirty="0">
                <a:solidFill>
                  <a:srgbClr val="000000"/>
                </a:solidFill>
                <a:effectLst/>
              </a:rPr>
              <a:t> + … + </a:t>
            </a:r>
            <a:r>
              <a:rPr lang="cs-CZ" sz="2000" b="1" i="0" dirty="0" err="1">
                <a:solidFill>
                  <a:srgbClr val="000000"/>
                </a:solidFill>
                <a:effectLst/>
              </a:rPr>
              <a:t>M</a:t>
            </a:r>
            <a:r>
              <a:rPr lang="cs-CZ" sz="2000" b="1" i="0" baseline="-25000" dirty="0" err="1">
                <a:solidFill>
                  <a:srgbClr val="000000"/>
                </a:solidFill>
                <a:effectLst/>
              </a:rPr>
              <a:t>n</a:t>
            </a:r>
            <a:endParaRPr lang="cs-CZ" sz="2000" b="0" i="0" dirty="0">
              <a:solidFill>
                <a:srgbClr val="000000"/>
              </a:solidFill>
              <a:effectLst/>
            </a:endParaRPr>
          </a:p>
        </p:txBody>
      </p:sp>
      <p:pic>
        <p:nvPicPr>
          <p:cNvPr id="18" name="Obrázek 17">
            <a:extLst>
              <a:ext uri="{FF2B5EF4-FFF2-40B4-BE49-F238E27FC236}">
                <a16:creationId xmlns:a16="http://schemas.microsoft.com/office/drawing/2014/main" id="{3138E06B-E524-4045-83E4-11B19EF89758}"/>
              </a:ext>
            </a:extLst>
          </p:cNvPr>
          <p:cNvPicPr>
            <a:picLocks noChangeAspect="1"/>
          </p:cNvPicPr>
          <p:nvPr/>
        </p:nvPicPr>
        <p:blipFill>
          <a:blip r:embed="rId2"/>
          <a:stretch>
            <a:fillRect/>
          </a:stretch>
        </p:blipFill>
        <p:spPr>
          <a:xfrm>
            <a:off x="472509" y="4751583"/>
            <a:ext cx="2410200" cy="1832641"/>
          </a:xfrm>
          <a:prstGeom prst="rect">
            <a:avLst/>
          </a:prstGeom>
        </p:spPr>
      </p:pic>
      <p:pic>
        <p:nvPicPr>
          <p:cNvPr id="76802" name="Picture 2">
            <a:extLst>
              <a:ext uri="{FF2B5EF4-FFF2-40B4-BE49-F238E27FC236}">
                <a16:creationId xmlns:a16="http://schemas.microsoft.com/office/drawing/2014/main" id="{B3536A22-7117-4238-BAA8-9E5C81CE5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7816" y="5667903"/>
            <a:ext cx="2328428" cy="620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215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8FC864F-DC81-4803-8720-5814FC6DD587}"/>
              </a:ext>
            </a:extLst>
          </p:cNvPr>
          <p:cNvSpPr txBox="1"/>
          <p:nvPr/>
        </p:nvSpPr>
        <p:spPr>
          <a:xfrm>
            <a:off x="934890" y="838218"/>
            <a:ext cx="2214081" cy="1631216"/>
          </a:xfrm>
          <a:prstGeom prst="rect">
            <a:avLst/>
          </a:prstGeom>
          <a:noFill/>
        </p:spPr>
        <p:txBody>
          <a:bodyPr wrap="square">
            <a:spAutoFit/>
          </a:bodyPr>
          <a:lstStyle/>
          <a:p>
            <a:r>
              <a:rPr lang="cs-CZ" sz="2000" b="0" i="0" dirty="0">
                <a:solidFill>
                  <a:srgbClr val="000000"/>
                </a:solidFill>
                <a:effectLst/>
              </a:rPr>
              <a:t>M = M</a:t>
            </a:r>
            <a:r>
              <a:rPr lang="cs-CZ" sz="2000" b="0" i="0" baseline="-25000" dirty="0">
                <a:solidFill>
                  <a:srgbClr val="000000"/>
                </a:solidFill>
                <a:effectLst/>
              </a:rPr>
              <a:t>1</a:t>
            </a:r>
            <a:r>
              <a:rPr lang="cs-CZ" sz="2000" b="0" i="0" dirty="0">
                <a:solidFill>
                  <a:srgbClr val="000000"/>
                </a:solidFill>
                <a:effectLst/>
              </a:rPr>
              <a:t> + M</a:t>
            </a:r>
            <a:r>
              <a:rPr lang="cs-CZ" sz="2000" b="0" i="0" baseline="-25000" dirty="0">
                <a:solidFill>
                  <a:srgbClr val="000000"/>
                </a:solidFill>
                <a:effectLst/>
              </a:rPr>
              <a:t>2</a:t>
            </a:r>
            <a:br>
              <a:rPr lang="cs-CZ" sz="2000" dirty="0"/>
            </a:br>
            <a:r>
              <a:rPr lang="cs-CZ" sz="2000" b="0" i="0" dirty="0">
                <a:solidFill>
                  <a:srgbClr val="000000"/>
                </a:solidFill>
                <a:effectLst/>
              </a:rPr>
              <a:t>M= </a:t>
            </a:r>
            <a:r>
              <a:rPr lang="cs-CZ" sz="2000" b="1" i="0" dirty="0">
                <a:solidFill>
                  <a:srgbClr val="000000"/>
                </a:solidFill>
                <a:effectLst/>
              </a:rPr>
              <a:t>F</a:t>
            </a:r>
            <a:r>
              <a:rPr lang="cs-CZ" sz="2000" b="0" i="0" dirty="0">
                <a:solidFill>
                  <a:srgbClr val="000000"/>
                </a:solidFill>
                <a:effectLst/>
              </a:rPr>
              <a:t> ∙ (d - x) + </a:t>
            </a:r>
            <a:r>
              <a:rPr lang="cs-CZ" sz="2000" b="1" i="0" dirty="0">
                <a:solidFill>
                  <a:srgbClr val="000000"/>
                </a:solidFill>
                <a:effectLst/>
              </a:rPr>
              <a:t>F</a:t>
            </a:r>
            <a:r>
              <a:rPr lang="cs-CZ" sz="2000" b="0" i="0" dirty="0">
                <a:solidFill>
                  <a:srgbClr val="000000"/>
                </a:solidFill>
                <a:effectLst/>
              </a:rPr>
              <a:t> ∙ x</a:t>
            </a:r>
            <a:br>
              <a:rPr lang="cs-CZ" sz="2000" dirty="0"/>
            </a:br>
            <a:r>
              <a:rPr lang="cs-CZ" sz="2000" b="0" i="0" dirty="0">
                <a:solidFill>
                  <a:srgbClr val="000000"/>
                </a:solidFill>
                <a:effectLst/>
              </a:rPr>
              <a:t>M= </a:t>
            </a:r>
            <a:r>
              <a:rPr lang="cs-CZ" sz="2000" b="0" i="0" dirty="0" err="1">
                <a:solidFill>
                  <a:srgbClr val="000000"/>
                </a:solidFill>
                <a:effectLst/>
              </a:rPr>
              <a:t>F.d</a:t>
            </a:r>
            <a:r>
              <a:rPr lang="cs-CZ" sz="2000" b="0" i="0" dirty="0">
                <a:solidFill>
                  <a:srgbClr val="000000"/>
                </a:solidFill>
                <a:effectLst/>
              </a:rPr>
              <a:t> – </a:t>
            </a:r>
            <a:r>
              <a:rPr lang="cs-CZ" sz="2000" b="0" i="0" dirty="0" err="1">
                <a:solidFill>
                  <a:srgbClr val="000000"/>
                </a:solidFill>
                <a:effectLst/>
              </a:rPr>
              <a:t>F.x</a:t>
            </a:r>
            <a:r>
              <a:rPr lang="cs-CZ" sz="2000" b="0" i="0" dirty="0">
                <a:solidFill>
                  <a:srgbClr val="000000"/>
                </a:solidFill>
                <a:effectLst/>
              </a:rPr>
              <a:t> + </a:t>
            </a:r>
            <a:r>
              <a:rPr lang="cs-CZ" sz="2000" b="0" i="0" dirty="0" err="1">
                <a:solidFill>
                  <a:srgbClr val="000000"/>
                </a:solidFill>
                <a:effectLst/>
              </a:rPr>
              <a:t>F.x</a:t>
            </a:r>
            <a:endParaRPr lang="cs-CZ" sz="2000" b="0" i="0" dirty="0">
              <a:solidFill>
                <a:srgbClr val="000000"/>
              </a:solidFill>
              <a:effectLst/>
            </a:endParaRPr>
          </a:p>
          <a:p>
            <a:r>
              <a:rPr lang="cs-CZ" sz="2000" b="0" i="0" dirty="0">
                <a:solidFill>
                  <a:srgbClr val="000000"/>
                </a:solidFill>
                <a:effectLst/>
              </a:rPr>
              <a:t>M= </a:t>
            </a:r>
            <a:r>
              <a:rPr lang="cs-CZ" sz="2000" b="0" i="0" dirty="0" err="1">
                <a:solidFill>
                  <a:srgbClr val="000000"/>
                </a:solidFill>
                <a:effectLst/>
              </a:rPr>
              <a:t>F.d</a:t>
            </a:r>
            <a:br>
              <a:rPr lang="cs-CZ" sz="2000" dirty="0"/>
            </a:br>
            <a:r>
              <a:rPr lang="cs-CZ" sz="2000" b="1" i="0" dirty="0">
                <a:solidFill>
                  <a:srgbClr val="000000"/>
                </a:solidFill>
                <a:effectLst/>
              </a:rPr>
              <a:t>|M| = </a:t>
            </a:r>
            <a:r>
              <a:rPr lang="cs-CZ" sz="2000" b="1" i="0" dirty="0" err="1">
                <a:solidFill>
                  <a:srgbClr val="000000"/>
                </a:solidFill>
                <a:effectLst/>
              </a:rPr>
              <a:t>F</a:t>
            </a:r>
            <a:r>
              <a:rPr lang="cs-CZ" sz="1600" i="0" dirty="0" err="1">
                <a:solidFill>
                  <a:srgbClr val="000000"/>
                </a:solidFill>
                <a:effectLst/>
              </a:rPr>
              <a:t>x</a:t>
            </a:r>
            <a:r>
              <a:rPr lang="cs-CZ" sz="2000" b="1" i="0" dirty="0" err="1">
                <a:solidFill>
                  <a:srgbClr val="000000"/>
                </a:solidFill>
                <a:effectLst/>
              </a:rPr>
              <a:t>d</a:t>
            </a:r>
            <a:endParaRPr lang="cs-CZ" sz="2000" dirty="0"/>
          </a:p>
        </p:txBody>
      </p:sp>
      <p:sp>
        <p:nvSpPr>
          <p:cNvPr id="7" name="TextovéPole 6">
            <a:extLst>
              <a:ext uri="{FF2B5EF4-FFF2-40B4-BE49-F238E27FC236}">
                <a16:creationId xmlns:a16="http://schemas.microsoft.com/office/drawing/2014/main" id="{A9796E78-DAF5-48FA-B072-B503E5C662E7}"/>
              </a:ext>
            </a:extLst>
          </p:cNvPr>
          <p:cNvSpPr txBox="1"/>
          <p:nvPr/>
        </p:nvSpPr>
        <p:spPr>
          <a:xfrm>
            <a:off x="179798" y="298219"/>
            <a:ext cx="4572000" cy="369332"/>
          </a:xfrm>
          <a:prstGeom prst="rect">
            <a:avLst/>
          </a:prstGeom>
          <a:noFill/>
        </p:spPr>
        <p:txBody>
          <a:bodyPr wrap="square">
            <a:spAutoFit/>
          </a:bodyPr>
          <a:lstStyle/>
          <a:p>
            <a:r>
              <a:rPr lang="cs-CZ" b="1" i="0" dirty="0">
                <a:solidFill>
                  <a:srgbClr val="000000"/>
                </a:solidFill>
                <a:effectLst/>
                <a:latin typeface="Arial" panose="020B0604020202020204" pitchFamily="34" charset="0"/>
              </a:rPr>
              <a:t>Osa otáčení leží mezi působišti obou sil</a:t>
            </a:r>
            <a:endParaRPr lang="cs-CZ" dirty="0"/>
          </a:p>
        </p:txBody>
      </p:sp>
      <p:pic>
        <p:nvPicPr>
          <p:cNvPr id="90114" name="Picture 2">
            <a:extLst>
              <a:ext uri="{FF2B5EF4-FFF2-40B4-BE49-F238E27FC236}">
                <a16:creationId xmlns:a16="http://schemas.microsoft.com/office/drawing/2014/main" id="{C7A857DB-9ECE-43F0-8140-8CB12894F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884" y="298219"/>
            <a:ext cx="2342838" cy="23140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3D7D173F-3A73-41A1-BD8C-16A798E3C771}"/>
              </a:ext>
            </a:extLst>
          </p:cNvPr>
          <p:cNvSpPr txBox="1"/>
          <p:nvPr/>
        </p:nvSpPr>
        <p:spPr>
          <a:xfrm>
            <a:off x="273805" y="2640101"/>
            <a:ext cx="5193645" cy="369332"/>
          </a:xfrm>
          <a:prstGeom prst="rect">
            <a:avLst/>
          </a:prstGeom>
          <a:noFill/>
        </p:spPr>
        <p:txBody>
          <a:bodyPr wrap="square">
            <a:spAutoFit/>
          </a:bodyPr>
          <a:lstStyle/>
          <a:p>
            <a:r>
              <a:rPr lang="cs-CZ" b="1" i="0" dirty="0">
                <a:solidFill>
                  <a:srgbClr val="000000"/>
                </a:solidFill>
                <a:effectLst/>
                <a:latin typeface="Arial" panose="020B0604020202020204" pitchFamily="34" charset="0"/>
              </a:rPr>
              <a:t>Osa otáčení leží mimo působiště obou sil</a:t>
            </a:r>
            <a:endParaRPr lang="cs-CZ" dirty="0"/>
          </a:p>
        </p:txBody>
      </p:sp>
      <p:sp>
        <p:nvSpPr>
          <p:cNvPr id="12" name="TextovéPole 11">
            <a:extLst>
              <a:ext uri="{FF2B5EF4-FFF2-40B4-BE49-F238E27FC236}">
                <a16:creationId xmlns:a16="http://schemas.microsoft.com/office/drawing/2014/main" id="{C7221FD7-C22E-4399-B965-216C7BDD230A}"/>
              </a:ext>
            </a:extLst>
          </p:cNvPr>
          <p:cNvSpPr txBox="1"/>
          <p:nvPr/>
        </p:nvSpPr>
        <p:spPr>
          <a:xfrm>
            <a:off x="895450" y="3049080"/>
            <a:ext cx="4572000" cy="1754326"/>
          </a:xfrm>
          <a:prstGeom prst="rect">
            <a:avLst/>
          </a:prstGeom>
          <a:noFill/>
        </p:spPr>
        <p:txBody>
          <a:bodyPr wrap="square">
            <a:spAutoFit/>
          </a:bodyPr>
          <a:lstStyle/>
          <a:p>
            <a:pPr algn="l"/>
            <a:r>
              <a:rPr lang="cs-CZ" b="0" i="0" dirty="0">
                <a:solidFill>
                  <a:srgbClr val="000000"/>
                </a:solidFill>
                <a:effectLst/>
                <a:latin typeface="Arial" panose="020B0604020202020204" pitchFamily="34" charset="0"/>
              </a:rPr>
              <a:t>M = </a:t>
            </a:r>
            <a:r>
              <a:rPr lang="cs-CZ" b="1" i="0" dirty="0">
                <a:solidFill>
                  <a:srgbClr val="000000"/>
                </a:solidFill>
                <a:effectLst/>
                <a:latin typeface="Arial" panose="020B0604020202020204" pitchFamily="34" charset="0"/>
              </a:rPr>
              <a:t>M</a:t>
            </a:r>
            <a:r>
              <a:rPr lang="cs-CZ" b="1" i="0" baseline="-2500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 </a:t>
            </a:r>
            <a:r>
              <a:rPr lang="cs-CZ" b="1" i="0" dirty="0">
                <a:solidFill>
                  <a:srgbClr val="000000"/>
                </a:solidFill>
                <a:effectLst/>
                <a:latin typeface="Arial" panose="020B0604020202020204" pitchFamily="34" charset="0"/>
              </a:rPr>
              <a:t>M</a:t>
            </a:r>
            <a:r>
              <a:rPr lang="cs-CZ" b="1" i="0" baseline="-25000" dirty="0">
                <a:solidFill>
                  <a:srgbClr val="000000"/>
                </a:solidFill>
                <a:effectLst/>
                <a:latin typeface="Arial" panose="020B0604020202020204" pitchFamily="34" charset="0"/>
              </a:rPr>
              <a:t>2</a:t>
            </a:r>
            <a:br>
              <a:rPr lang="cs-CZ" b="0" i="0" dirty="0">
                <a:solidFill>
                  <a:srgbClr val="000000"/>
                </a:solidFill>
                <a:effectLst/>
                <a:latin typeface="Arial" panose="020B0604020202020204" pitchFamily="34" charset="0"/>
              </a:rPr>
            </a:br>
            <a:r>
              <a:rPr lang="cs-CZ" b="0" i="0" dirty="0">
                <a:solidFill>
                  <a:srgbClr val="000000"/>
                </a:solidFill>
                <a:effectLst/>
                <a:latin typeface="Arial" panose="020B0604020202020204" pitchFamily="34" charset="0"/>
              </a:rPr>
              <a:t>M = - M</a:t>
            </a:r>
            <a:r>
              <a:rPr lang="cs-CZ" b="0" i="0" baseline="-25000" dirty="0">
                <a:solidFill>
                  <a:srgbClr val="000000"/>
                </a:solidFill>
                <a:effectLst/>
                <a:latin typeface="Arial" panose="020B0604020202020204" pitchFamily="34" charset="0"/>
              </a:rPr>
              <a:t>1 </a:t>
            </a:r>
            <a:r>
              <a:rPr lang="cs-CZ" b="0" i="0" dirty="0">
                <a:solidFill>
                  <a:srgbClr val="000000"/>
                </a:solidFill>
                <a:effectLst/>
                <a:latin typeface="Arial" panose="020B0604020202020204" pitchFamily="34" charset="0"/>
              </a:rPr>
              <a:t>+ M</a:t>
            </a:r>
            <a:r>
              <a:rPr lang="cs-CZ" b="0" i="0" baseline="-25000" dirty="0">
                <a:solidFill>
                  <a:srgbClr val="000000"/>
                </a:solidFill>
                <a:effectLst/>
                <a:latin typeface="Arial" panose="020B0604020202020204" pitchFamily="34" charset="0"/>
              </a:rPr>
              <a:t>2</a:t>
            </a:r>
            <a:br>
              <a:rPr lang="cs-CZ" b="0" i="0" dirty="0">
                <a:solidFill>
                  <a:srgbClr val="000000"/>
                </a:solidFill>
                <a:effectLst/>
                <a:latin typeface="Arial" panose="020B0604020202020204" pitchFamily="34" charset="0"/>
              </a:rPr>
            </a:br>
            <a:r>
              <a:rPr lang="cs-CZ" b="0" i="0" dirty="0">
                <a:solidFill>
                  <a:srgbClr val="000000"/>
                </a:solidFill>
                <a:effectLst/>
                <a:latin typeface="Arial" panose="020B0604020202020204" pitchFamily="34" charset="0"/>
              </a:rPr>
              <a:t>M= - F ∙ (</a:t>
            </a:r>
            <a:r>
              <a:rPr lang="cs-CZ" b="0" i="0" dirty="0" err="1">
                <a:solidFill>
                  <a:srgbClr val="000000"/>
                </a:solidFill>
                <a:effectLst/>
                <a:latin typeface="Arial" panose="020B0604020202020204" pitchFamily="34" charset="0"/>
              </a:rPr>
              <a:t>d+x</a:t>
            </a:r>
            <a:r>
              <a:rPr lang="cs-CZ" b="0" i="0" dirty="0">
                <a:solidFill>
                  <a:srgbClr val="000000"/>
                </a:solidFill>
                <a:effectLst/>
                <a:latin typeface="Arial" panose="020B0604020202020204" pitchFamily="34" charset="0"/>
              </a:rPr>
              <a:t>) + F ∙ x</a:t>
            </a:r>
            <a:br>
              <a:rPr lang="cs-CZ" b="0" i="0" dirty="0">
                <a:solidFill>
                  <a:srgbClr val="000000"/>
                </a:solidFill>
                <a:effectLst/>
                <a:latin typeface="Arial" panose="020B0604020202020204" pitchFamily="34" charset="0"/>
              </a:rPr>
            </a:br>
            <a:r>
              <a:rPr lang="cs-CZ" b="0" i="0" dirty="0">
                <a:solidFill>
                  <a:srgbClr val="000000"/>
                </a:solidFill>
                <a:effectLst/>
                <a:latin typeface="Arial" panose="020B0604020202020204" pitchFamily="34" charset="0"/>
              </a:rPr>
              <a:t>M= - </a:t>
            </a:r>
            <a:r>
              <a:rPr lang="cs-CZ" b="0" i="0" dirty="0" err="1">
                <a:solidFill>
                  <a:srgbClr val="000000"/>
                </a:solidFill>
                <a:effectLst/>
                <a:latin typeface="Arial" panose="020B0604020202020204" pitchFamily="34" charset="0"/>
              </a:rPr>
              <a:t>F.d</a:t>
            </a:r>
            <a:r>
              <a:rPr lang="cs-CZ" b="0" i="0" dirty="0">
                <a:solidFill>
                  <a:srgbClr val="000000"/>
                </a:solidFill>
                <a:effectLst/>
                <a:latin typeface="Arial" panose="020B0604020202020204" pitchFamily="34" charset="0"/>
              </a:rPr>
              <a:t> – </a:t>
            </a:r>
            <a:r>
              <a:rPr lang="cs-CZ" b="0" i="0" dirty="0" err="1">
                <a:solidFill>
                  <a:srgbClr val="000000"/>
                </a:solidFill>
                <a:effectLst/>
                <a:latin typeface="Arial" panose="020B0604020202020204" pitchFamily="34" charset="0"/>
              </a:rPr>
              <a:t>F.x</a:t>
            </a:r>
            <a:r>
              <a:rPr lang="cs-CZ" b="0" i="0" dirty="0">
                <a:solidFill>
                  <a:srgbClr val="000000"/>
                </a:solidFill>
                <a:effectLst/>
                <a:latin typeface="Arial" panose="020B0604020202020204" pitchFamily="34" charset="0"/>
              </a:rPr>
              <a:t> + </a:t>
            </a:r>
            <a:r>
              <a:rPr lang="cs-CZ" b="0" i="0" dirty="0" err="1">
                <a:solidFill>
                  <a:srgbClr val="000000"/>
                </a:solidFill>
                <a:effectLst/>
                <a:latin typeface="Arial" panose="020B0604020202020204" pitchFamily="34" charset="0"/>
              </a:rPr>
              <a:t>F.x</a:t>
            </a:r>
            <a:br>
              <a:rPr lang="cs-CZ" b="0" i="0" dirty="0">
                <a:solidFill>
                  <a:srgbClr val="000000"/>
                </a:solidFill>
                <a:effectLst/>
                <a:latin typeface="Arial" panose="020B0604020202020204" pitchFamily="34" charset="0"/>
              </a:rPr>
            </a:br>
            <a:r>
              <a:rPr lang="cs-CZ" b="0" i="0" dirty="0">
                <a:solidFill>
                  <a:srgbClr val="000000"/>
                </a:solidFill>
                <a:effectLst/>
                <a:latin typeface="Arial" panose="020B0604020202020204" pitchFamily="34" charset="0"/>
              </a:rPr>
              <a:t>M = - </a:t>
            </a:r>
            <a:r>
              <a:rPr lang="cs-CZ" b="0" i="0" dirty="0" err="1">
                <a:solidFill>
                  <a:srgbClr val="000000"/>
                </a:solidFill>
                <a:effectLst/>
                <a:latin typeface="Arial" panose="020B0604020202020204" pitchFamily="34" charset="0"/>
              </a:rPr>
              <a:t>F.d</a:t>
            </a:r>
            <a:br>
              <a:rPr lang="cs-CZ" b="0" i="0" dirty="0">
                <a:solidFill>
                  <a:srgbClr val="000000"/>
                </a:solidFill>
                <a:effectLst/>
                <a:latin typeface="Arial" panose="020B0604020202020204" pitchFamily="34" charset="0"/>
              </a:rPr>
            </a:br>
            <a:r>
              <a:rPr lang="cs-CZ" b="1" i="0" dirty="0">
                <a:solidFill>
                  <a:srgbClr val="000000"/>
                </a:solidFill>
                <a:effectLst/>
                <a:latin typeface="Arial" panose="020B0604020202020204" pitchFamily="34" charset="0"/>
              </a:rPr>
              <a:t>|M| = </a:t>
            </a:r>
            <a:r>
              <a:rPr lang="cs-CZ" b="1" i="0" dirty="0" err="1">
                <a:solidFill>
                  <a:srgbClr val="000000"/>
                </a:solidFill>
                <a:effectLst/>
                <a:latin typeface="Arial" panose="020B0604020202020204" pitchFamily="34" charset="0"/>
              </a:rPr>
              <a:t>F</a:t>
            </a:r>
            <a:r>
              <a:rPr lang="cs-CZ" sz="1400" i="0" dirty="0" err="1">
                <a:solidFill>
                  <a:srgbClr val="000000"/>
                </a:solidFill>
                <a:effectLst/>
                <a:latin typeface="Arial" panose="020B0604020202020204" pitchFamily="34" charset="0"/>
              </a:rPr>
              <a:t>x</a:t>
            </a:r>
            <a:r>
              <a:rPr lang="cs-CZ" b="1" i="0" dirty="0" err="1">
                <a:solidFill>
                  <a:srgbClr val="000000"/>
                </a:solidFill>
                <a:effectLst/>
                <a:latin typeface="Arial" panose="020B0604020202020204" pitchFamily="34" charset="0"/>
              </a:rPr>
              <a:t>d</a:t>
            </a:r>
            <a:endParaRPr lang="cs-CZ" b="0" i="0" dirty="0">
              <a:solidFill>
                <a:srgbClr val="000000"/>
              </a:solidFill>
              <a:effectLst/>
              <a:latin typeface="Arial" panose="020B0604020202020204" pitchFamily="34" charset="0"/>
            </a:endParaRPr>
          </a:p>
        </p:txBody>
      </p:sp>
      <p:pic>
        <p:nvPicPr>
          <p:cNvPr id="90116" name="Picture 4">
            <a:extLst>
              <a:ext uri="{FF2B5EF4-FFF2-40B4-BE49-F238E27FC236}">
                <a16:creationId xmlns:a16="http://schemas.microsoft.com/office/drawing/2014/main" id="{B480702C-E109-47FF-A6C8-BBC727745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2" y="2612310"/>
            <a:ext cx="2746117" cy="2267937"/>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1ED04262-82FB-4BE3-A589-16A57818C25B}"/>
              </a:ext>
            </a:extLst>
          </p:cNvPr>
          <p:cNvSpPr txBox="1"/>
          <p:nvPr/>
        </p:nvSpPr>
        <p:spPr>
          <a:xfrm>
            <a:off x="273805" y="5095433"/>
            <a:ext cx="4572000" cy="369332"/>
          </a:xfrm>
          <a:prstGeom prst="rect">
            <a:avLst/>
          </a:prstGeom>
          <a:noFill/>
        </p:spPr>
        <p:txBody>
          <a:bodyPr wrap="square">
            <a:spAutoFit/>
          </a:bodyPr>
          <a:lstStyle/>
          <a:p>
            <a:r>
              <a:rPr lang="cs-CZ" b="1" i="0" dirty="0">
                <a:solidFill>
                  <a:srgbClr val="000000"/>
                </a:solidFill>
                <a:effectLst/>
                <a:latin typeface="Arial" panose="020B0604020202020204" pitchFamily="34" charset="0"/>
              </a:rPr>
              <a:t>Osa otáčení leží v působišti jedné síly</a:t>
            </a:r>
            <a:endParaRPr lang="cs-CZ" dirty="0"/>
          </a:p>
        </p:txBody>
      </p:sp>
      <p:sp>
        <p:nvSpPr>
          <p:cNvPr id="17" name="TextovéPole 16">
            <a:extLst>
              <a:ext uri="{FF2B5EF4-FFF2-40B4-BE49-F238E27FC236}">
                <a16:creationId xmlns:a16="http://schemas.microsoft.com/office/drawing/2014/main" id="{354D4701-FED4-46B7-ACD1-291872CD1F8F}"/>
              </a:ext>
            </a:extLst>
          </p:cNvPr>
          <p:cNvSpPr txBox="1"/>
          <p:nvPr/>
        </p:nvSpPr>
        <p:spPr>
          <a:xfrm>
            <a:off x="934890" y="5464765"/>
            <a:ext cx="1859681" cy="1200329"/>
          </a:xfrm>
          <a:prstGeom prst="rect">
            <a:avLst/>
          </a:prstGeom>
          <a:noFill/>
        </p:spPr>
        <p:txBody>
          <a:bodyPr wrap="square">
            <a:spAutoFit/>
          </a:bodyPr>
          <a:lstStyle/>
          <a:p>
            <a:r>
              <a:rPr lang="cs-CZ" b="0" i="0" dirty="0">
                <a:solidFill>
                  <a:srgbClr val="000000"/>
                </a:solidFill>
                <a:effectLst/>
                <a:latin typeface="Arial" panose="020B0604020202020204" pitchFamily="34" charset="0"/>
              </a:rPr>
              <a:t>M = </a:t>
            </a:r>
            <a:r>
              <a:rPr lang="cs-CZ" b="1" i="0" dirty="0">
                <a:solidFill>
                  <a:srgbClr val="000000"/>
                </a:solidFill>
                <a:effectLst/>
                <a:latin typeface="Arial" panose="020B0604020202020204" pitchFamily="34" charset="0"/>
              </a:rPr>
              <a:t>M</a:t>
            </a:r>
            <a:r>
              <a:rPr lang="cs-CZ" b="1" i="0" baseline="-2500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 </a:t>
            </a:r>
            <a:r>
              <a:rPr lang="cs-CZ" b="1" i="0" dirty="0">
                <a:solidFill>
                  <a:srgbClr val="000000"/>
                </a:solidFill>
                <a:effectLst/>
                <a:latin typeface="Arial" panose="020B0604020202020204" pitchFamily="34" charset="0"/>
              </a:rPr>
              <a:t>M</a:t>
            </a:r>
            <a:r>
              <a:rPr lang="cs-CZ" b="1" i="0" baseline="-25000" dirty="0">
                <a:solidFill>
                  <a:srgbClr val="000000"/>
                </a:solidFill>
                <a:effectLst/>
                <a:latin typeface="Arial" panose="020B0604020202020204" pitchFamily="34" charset="0"/>
              </a:rPr>
              <a:t>2</a:t>
            </a:r>
            <a:br>
              <a:rPr lang="cs-CZ" dirty="0"/>
            </a:br>
            <a:r>
              <a:rPr lang="cs-CZ" b="0" i="0" dirty="0">
                <a:solidFill>
                  <a:srgbClr val="000000"/>
                </a:solidFill>
                <a:effectLst/>
                <a:latin typeface="Arial" panose="020B0604020202020204" pitchFamily="34" charset="0"/>
              </a:rPr>
              <a:t>M= - </a:t>
            </a:r>
            <a:r>
              <a:rPr lang="cs-CZ" b="0" i="0" dirty="0" err="1">
                <a:solidFill>
                  <a:srgbClr val="000000"/>
                </a:solidFill>
                <a:effectLst/>
                <a:latin typeface="Arial" panose="020B0604020202020204" pitchFamily="34" charset="0"/>
              </a:rPr>
              <a:t>F.d</a:t>
            </a:r>
            <a:r>
              <a:rPr lang="cs-CZ" b="0" i="0" dirty="0">
                <a:solidFill>
                  <a:srgbClr val="000000"/>
                </a:solidFill>
                <a:effectLst/>
                <a:latin typeface="Arial" panose="020B0604020202020204" pitchFamily="34" charset="0"/>
              </a:rPr>
              <a:t> + F ∙ 0</a:t>
            </a:r>
            <a:br>
              <a:rPr lang="cs-CZ" dirty="0"/>
            </a:br>
            <a:r>
              <a:rPr lang="cs-CZ" b="0" i="0" dirty="0">
                <a:solidFill>
                  <a:srgbClr val="000000"/>
                </a:solidFill>
                <a:effectLst/>
                <a:latin typeface="Arial" panose="020B0604020202020204" pitchFamily="34" charset="0"/>
              </a:rPr>
              <a:t>M = - </a:t>
            </a:r>
            <a:r>
              <a:rPr lang="cs-CZ" b="0" i="0" dirty="0" err="1">
                <a:solidFill>
                  <a:srgbClr val="000000"/>
                </a:solidFill>
                <a:effectLst/>
                <a:latin typeface="Arial" panose="020B0604020202020204" pitchFamily="34" charset="0"/>
              </a:rPr>
              <a:t>F.d</a:t>
            </a:r>
            <a:br>
              <a:rPr lang="cs-CZ" dirty="0"/>
            </a:br>
            <a:r>
              <a:rPr lang="cs-CZ" b="1" i="0" dirty="0">
                <a:solidFill>
                  <a:srgbClr val="000000"/>
                </a:solidFill>
                <a:effectLst/>
                <a:latin typeface="Arial" panose="020B0604020202020204" pitchFamily="34" charset="0"/>
              </a:rPr>
              <a:t>|M| = </a:t>
            </a:r>
            <a:r>
              <a:rPr lang="cs-CZ" b="1" i="0" dirty="0" err="1">
                <a:solidFill>
                  <a:srgbClr val="000000"/>
                </a:solidFill>
                <a:effectLst/>
                <a:latin typeface="Arial" panose="020B0604020202020204" pitchFamily="34" charset="0"/>
              </a:rPr>
              <a:t>F</a:t>
            </a:r>
            <a:r>
              <a:rPr lang="cs-CZ" sz="1600" i="0" dirty="0" err="1">
                <a:solidFill>
                  <a:srgbClr val="000000"/>
                </a:solidFill>
                <a:effectLst/>
                <a:latin typeface="Arial" panose="020B0604020202020204" pitchFamily="34" charset="0"/>
              </a:rPr>
              <a:t>x</a:t>
            </a:r>
            <a:r>
              <a:rPr lang="cs-CZ" b="1" i="0" dirty="0" err="1">
                <a:solidFill>
                  <a:srgbClr val="000000"/>
                </a:solidFill>
                <a:effectLst/>
                <a:latin typeface="Arial" panose="020B0604020202020204" pitchFamily="34" charset="0"/>
              </a:rPr>
              <a:t>d</a:t>
            </a:r>
            <a:endParaRPr lang="cs-CZ" dirty="0"/>
          </a:p>
        </p:txBody>
      </p:sp>
      <p:pic>
        <p:nvPicPr>
          <p:cNvPr id="90118" name="Picture 6">
            <a:extLst>
              <a:ext uri="{FF2B5EF4-FFF2-40B4-BE49-F238E27FC236}">
                <a16:creationId xmlns:a16="http://schemas.microsoft.com/office/drawing/2014/main" id="{B85AD6D4-D892-4A16-84C2-7B34F50DF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0768" y="4397157"/>
            <a:ext cx="2231298" cy="232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273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1341033-773A-44C8-8343-6513A4F6AB28}"/>
              </a:ext>
            </a:extLst>
          </p:cNvPr>
          <p:cNvSpPr txBox="1"/>
          <p:nvPr/>
        </p:nvSpPr>
        <p:spPr>
          <a:xfrm>
            <a:off x="202915" y="725260"/>
            <a:ext cx="8738170" cy="707886"/>
          </a:xfrm>
          <a:prstGeom prst="rect">
            <a:avLst/>
          </a:prstGeom>
          <a:noFill/>
        </p:spPr>
        <p:txBody>
          <a:bodyPr wrap="square">
            <a:spAutoFit/>
          </a:bodyPr>
          <a:lstStyle/>
          <a:p>
            <a:r>
              <a:rPr lang="cs-CZ" sz="2000" b="0" i="0" dirty="0">
                <a:effectLst/>
              </a:rPr>
              <a:t>Tyč má délku 1,2 m. Na její koncích jsou zavěšeny závaží s hmotnostmi 5 kg a 7 kg. Kde je třeba tyč podepřít, aby zůstala v rovnováze?</a:t>
            </a:r>
            <a:endParaRPr lang="cs-CZ" sz="2000" dirty="0"/>
          </a:p>
        </p:txBody>
      </p:sp>
      <p:pic>
        <p:nvPicPr>
          <p:cNvPr id="88066" name="Picture 2" descr="zad-4n">
            <a:extLst>
              <a:ext uri="{FF2B5EF4-FFF2-40B4-BE49-F238E27FC236}">
                <a16:creationId xmlns:a16="http://schemas.microsoft.com/office/drawing/2014/main" id="{9746200A-DFF3-4E2B-8E31-4EA352C11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5640" y="1313792"/>
            <a:ext cx="3066938" cy="187346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72E4F6DE-48C5-485C-A967-4B06047DD6B1}"/>
              </a:ext>
            </a:extLst>
          </p:cNvPr>
          <p:cNvSpPr txBox="1"/>
          <p:nvPr/>
        </p:nvSpPr>
        <p:spPr>
          <a:xfrm>
            <a:off x="202915" y="1436012"/>
            <a:ext cx="5947185" cy="2677656"/>
          </a:xfrm>
          <a:prstGeom prst="rect">
            <a:avLst/>
          </a:prstGeom>
          <a:noFill/>
        </p:spPr>
        <p:txBody>
          <a:bodyPr wrap="square">
            <a:spAutoFit/>
          </a:bodyPr>
          <a:lstStyle/>
          <a:p>
            <a:r>
              <a:rPr lang="cs-CZ" sz="2000" dirty="0"/>
              <a:t>r = 1,2 m</a:t>
            </a:r>
          </a:p>
          <a:p>
            <a:r>
              <a:rPr lang="cs-CZ" sz="2000" dirty="0"/>
              <a:t>m1 = 5 kg</a:t>
            </a:r>
          </a:p>
          <a:p>
            <a:r>
              <a:rPr lang="cs-CZ" sz="2000" dirty="0"/>
              <a:t>m2 = 7 kg</a:t>
            </a:r>
          </a:p>
          <a:p>
            <a:r>
              <a:rPr lang="cs-CZ" sz="2000" dirty="0"/>
              <a:t>F1= 50N</a:t>
            </a:r>
          </a:p>
          <a:p>
            <a:r>
              <a:rPr lang="cs-CZ" sz="2000" dirty="0"/>
              <a:t>F2= 70N</a:t>
            </a:r>
          </a:p>
          <a:p>
            <a:endParaRPr lang="cs-CZ" sz="800" dirty="0"/>
          </a:p>
          <a:p>
            <a:r>
              <a:rPr lang="cs-CZ" sz="2000" dirty="0"/>
              <a:t>r</a:t>
            </a:r>
            <a:r>
              <a:rPr lang="cs-CZ" sz="2000" baseline="-25000" dirty="0"/>
              <a:t>1</a:t>
            </a:r>
            <a:r>
              <a:rPr lang="cs-CZ" sz="2000" dirty="0"/>
              <a:t>+r</a:t>
            </a:r>
            <a:r>
              <a:rPr lang="cs-CZ" sz="2000" baseline="-25000" dirty="0"/>
              <a:t>2</a:t>
            </a:r>
            <a:r>
              <a:rPr lang="cs-CZ" sz="2000" dirty="0"/>
              <a:t>=r</a:t>
            </a:r>
          </a:p>
          <a:p>
            <a:r>
              <a:rPr lang="cs-CZ" sz="2000" dirty="0"/>
              <a:t>F</a:t>
            </a:r>
            <a:r>
              <a:rPr lang="cs-CZ" sz="2000" baseline="-25000" dirty="0"/>
              <a:t>1</a:t>
            </a:r>
            <a:r>
              <a:rPr lang="cs-CZ" sz="2000" dirty="0"/>
              <a:t>.r</a:t>
            </a:r>
            <a:r>
              <a:rPr lang="cs-CZ" sz="2000" baseline="-25000" dirty="0"/>
              <a:t>1</a:t>
            </a:r>
            <a:r>
              <a:rPr lang="cs-CZ" sz="2000" dirty="0"/>
              <a:t> = F</a:t>
            </a:r>
            <a:r>
              <a:rPr lang="cs-CZ" sz="2000" baseline="-25000" dirty="0"/>
              <a:t>2</a:t>
            </a:r>
            <a:r>
              <a:rPr lang="cs-CZ" sz="2000" dirty="0"/>
              <a:t>.r</a:t>
            </a:r>
            <a:r>
              <a:rPr lang="cs-CZ" sz="2000" baseline="-25000" dirty="0"/>
              <a:t>2</a:t>
            </a:r>
          </a:p>
          <a:p>
            <a:r>
              <a:rPr lang="cs-CZ" sz="2000" dirty="0"/>
              <a:t>r</a:t>
            </a:r>
            <a:r>
              <a:rPr lang="cs-CZ" sz="2000" baseline="-25000" dirty="0"/>
              <a:t>1</a:t>
            </a:r>
            <a:r>
              <a:rPr lang="cs-CZ" sz="2000" dirty="0"/>
              <a:t> + r</a:t>
            </a:r>
            <a:r>
              <a:rPr lang="cs-CZ" sz="2000" baseline="-25000" dirty="0"/>
              <a:t>2</a:t>
            </a:r>
            <a:r>
              <a:rPr lang="cs-CZ" sz="2000" dirty="0"/>
              <a:t> = 1,2 =&gt; r</a:t>
            </a:r>
            <a:r>
              <a:rPr lang="cs-CZ" sz="2000" baseline="-25000" dirty="0"/>
              <a:t>2</a:t>
            </a:r>
            <a:r>
              <a:rPr lang="cs-CZ" sz="2000" dirty="0"/>
              <a:t> = 1,2-r</a:t>
            </a:r>
            <a:r>
              <a:rPr lang="cs-CZ" sz="2000" baseline="-25000" dirty="0"/>
              <a:t>1</a:t>
            </a:r>
          </a:p>
        </p:txBody>
      </p:sp>
      <p:sp>
        <p:nvSpPr>
          <p:cNvPr id="10" name="TextovéPole 9">
            <a:extLst>
              <a:ext uri="{FF2B5EF4-FFF2-40B4-BE49-F238E27FC236}">
                <a16:creationId xmlns:a16="http://schemas.microsoft.com/office/drawing/2014/main" id="{332585C9-8B10-4B1E-8374-7A669338A2F9}"/>
              </a:ext>
            </a:extLst>
          </p:cNvPr>
          <p:cNvSpPr txBox="1"/>
          <p:nvPr/>
        </p:nvSpPr>
        <p:spPr>
          <a:xfrm>
            <a:off x="2588580" y="1602755"/>
            <a:ext cx="2542854" cy="1323439"/>
          </a:xfrm>
          <a:prstGeom prst="rect">
            <a:avLst/>
          </a:prstGeom>
          <a:noFill/>
        </p:spPr>
        <p:txBody>
          <a:bodyPr wrap="square">
            <a:spAutoFit/>
          </a:bodyPr>
          <a:lstStyle/>
          <a:p>
            <a:r>
              <a:rPr lang="cs-CZ" sz="2000" dirty="0"/>
              <a:t>50.r</a:t>
            </a:r>
            <a:r>
              <a:rPr lang="cs-CZ" sz="2000" baseline="-25000" dirty="0"/>
              <a:t>1</a:t>
            </a:r>
            <a:r>
              <a:rPr lang="cs-CZ" sz="2000" dirty="0"/>
              <a:t> = 70.r</a:t>
            </a:r>
            <a:r>
              <a:rPr lang="cs-CZ" sz="2000" baseline="-25000" dirty="0"/>
              <a:t>2</a:t>
            </a:r>
          </a:p>
          <a:p>
            <a:r>
              <a:rPr lang="cs-CZ" sz="2000" dirty="0"/>
              <a:t>50.r</a:t>
            </a:r>
            <a:r>
              <a:rPr lang="cs-CZ" sz="2000" baseline="-25000" dirty="0"/>
              <a:t>1</a:t>
            </a:r>
            <a:r>
              <a:rPr lang="cs-CZ" sz="2000" dirty="0"/>
              <a:t> =70.(1,2-r</a:t>
            </a:r>
            <a:r>
              <a:rPr lang="cs-CZ" sz="2000" baseline="-25000" dirty="0"/>
              <a:t>1</a:t>
            </a:r>
            <a:r>
              <a:rPr lang="cs-CZ" sz="2000" dirty="0"/>
              <a:t>)</a:t>
            </a:r>
          </a:p>
          <a:p>
            <a:r>
              <a:rPr lang="cs-CZ" sz="2000" dirty="0"/>
              <a:t>50.r</a:t>
            </a:r>
            <a:r>
              <a:rPr lang="cs-CZ" sz="2000" baseline="-25000" dirty="0"/>
              <a:t>1</a:t>
            </a:r>
            <a:r>
              <a:rPr lang="cs-CZ" sz="2000" dirty="0"/>
              <a:t>= 84-70.r</a:t>
            </a:r>
            <a:r>
              <a:rPr lang="cs-CZ" sz="2000" baseline="-25000" dirty="0"/>
              <a:t>1</a:t>
            </a:r>
          </a:p>
          <a:p>
            <a:r>
              <a:rPr lang="cs-CZ" sz="2000" dirty="0"/>
              <a:t>120.r</a:t>
            </a:r>
            <a:r>
              <a:rPr lang="cs-CZ" sz="2000" baseline="-25000" dirty="0"/>
              <a:t>1</a:t>
            </a:r>
            <a:r>
              <a:rPr lang="cs-CZ" sz="2000" dirty="0"/>
              <a:t> = 84</a:t>
            </a:r>
          </a:p>
        </p:txBody>
      </p:sp>
      <p:sp>
        <p:nvSpPr>
          <p:cNvPr id="12" name="TextovéPole 11">
            <a:extLst>
              <a:ext uri="{FF2B5EF4-FFF2-40B4-BE49-F238E27FC236}">
                <a16:creationId xmlns:a16="http://schemas.microsoft.com/office/drawing/2014/main" id="{73CCEED4-A281-4612-95B9-27F10BE8D5D1}"/>
              </a:ext>
            </a:extLst>
          </p:cNvPr>
          <p:cNvSpPr txBox="1"/>
          <p:nvPr/>
        </p:nvSpPr>
        <p:spPr>
          <a:xfrm>
            <a:off x="3488077" y="3464451"/>
            <a:ext cx="2368193" cy="400110"/>
          </a:xfrm>
          <a:prstGeom prst="rect">
            <a:avLst/>
          </a:prstGeom>
          <a:noFill/>
        </p:spPr>
        <p:txBody>
          <a:bodyPr wrap="square">
            <a:spAutoFit/>
          </a:bodyPr>
          <a:lstStyle/>
          <a:p>
            <a:r>
              <a:rPr lang="cs-CZ" sz="2000" dirty="0"/>
              <a:t>r</a:t>
            </a:r>
            <a:r>
              <a:rPr lang="cs-CZ" sz="2000" baseline="-25000" dirty="0"/>
              <a:t>1</a:t>
            </a:r>
            <a:r>
              <a:rPr lang="cs-CZ" sz="2000" dirty="0"/>
              <a:t> = </a:t>
            </a:r>
            <a:r>
              <a:rPr lang="cs-CZ" sz="2000" u="sng" dirty="0"/>
              <a:t>0,7m</a:t>
            </a:r>
            <a:r>
              <a:rPr lang="cs-CZ" sz="2000" dirty="0"/>
              <a:t> , r</a:t>
            </a:r>
            <a:r>
              <a:rPr lang="cs-CZ" sz="2000" baseline="-25000" dirty="0"/>
              <a:t>2</a:t>
            </a:r>
            <a:r>
              <a:rPr lang="cs-CZ" sz="2000" dirty="0"/>
              <a:t> = </a:t>
            </a:r>
            <a:r>
              <a:rPr lang="cs-CZ" sz="2000" u="sng" dirty="0"/>
              <a:t>0,5m </a:t>
            </a:r>
          </a:p>
        </p:txBody>
      </p:sp>
      <p:sp>
        <p:nvSpPr>
          <p:cNvPr id="2" name="TextovéPole 1">
            <a:extLst>
              <a:ext uri="{FF2B5EF4-FFF2-40B4-BE49-F238E27FC236}">
                <a16:creationId xmlns:a16="http://schemas.microsoft.com/office/drawing/2014/main" id="{4CF37C22-9A06-489B-B2EF-A70FDE92EDFD}"/>
              </a:ext>
            </a:extLst>
          </p:cNvPr>
          <p:cNvSpPr txBox="1"/>
          <p:nvPr/>
        </p:nvSpPr>
        <p:spPr>
          <a:xfrm>
            <a:off x="297951" y="174661"/>
            <a:ext cx="1072730" cy="461665"/>
          </a:xfrm>
          <a:prstGeom prst="rect">
            <a:avLst/>
          </a:prstGeom>
          <a:noFill/>
        </p:spPr>
        <p:txBody>
          <a:bodyPr wrap="none" rtlCol="0">
            <a:spAutoFit/>
          </a:bodyPr>
          <a:lstStyle/>
          <a:p>
            <a:r>
              <a:rPr lang="en-US" sz="2400" b="1" dirty="0"/>
              <a:t>P</a:t>
            </a:r>
            <a:r>
              <a:rPr lang="cs-CZ" sz="2400" b="1" dirty="0"/>
              <a:t>ří</a:t>
            </a:r>
            <a:r>
              <a:rPr lang="en-US" sz="2400" b="1" dirty="0"/>
              <a:t>kl</a:t>
            </a:r>
            <a:r>
              <a:rPr lang="cs-CZ" sz="2400" b="1" dirty="0"/>
              <a:t>a</a:t>
            </a:r>
            <a:r>
              <a:rPr lang="en-US" sz="2400" b="1" dirty="0"/>
              <a:t>d</a:t>
            </a:r>
            <a:endParaRPr lang="cs-CZ" sz="2400" b="1" dirty="0"/>
          </a:p>
        </p:txBody>
      </p:sp>
      <p:sp>
        <p:nvSpPr>
          <p:cNvPr id="4" name="TextovéPole 3">
            <a:extLst>
              <a:ext uri="{FF2B5EF4-FFF2-40B4-BE49-F238E27FC236}">
                <a16:creationId xmlns:a16="http://schemas.microsoft.com/office/drawing/2014/main" id="{5E24D6E3-23DF-4C06-A78D-B111B5BADDBB}"/>
              </a:ext>
            </a:extLst>
          </p:cNvPr>
          <p:cNvSpPr txBox="1"/>
          <p:nvPr/>
        </p:nvSpPr>
        <p:spPr>
          <a:xfrm>
            <a:off x="297951" y="5015837"/>
            <a:ext cx="8643134" cy="1754326"/>
          </a:xfrm>
          <a:prstGeom prst="rect">
            <a:avLst/>
          </a:prstGeom>
          <a:noFill/>
        </p:spPr>
        <p:txBody>
          <a:bodyPr wrap="square">
            <a:spAutoFit/>
          </a:bodyPr>
          <a:lstStyle/>
          <a:p>
            <a:r>
              <a:rPr lang="cs-CZ" sz="2000" dirty="0"/>
              <a:t>Na uvolnění matice je potřebný moment síly 5 N.m. Jak velkou silou musíme působit, pokud máme klíč dlouhý 10 cm?</a:t>
            </a:r>
          </a:p>
          <a:p>
            <a:endParaRPr lang="cs-CZ" sz="800" dirty="0"/>
          </a:p>
          <a:p>
            <a:r>
              <a:rPr lang="cs-CZ" sz="2000" dirty="0"/>
              <a:t>M = 5 </a:t>
            </a:r>
            <a:r>
              <a:rPr lang="cs-CZ" sz="2000" dirty="0" err="1"/>
              <a:t>N.m</a:t>
            </a:r>
            <a:endParaRPr lang="cs-CZ" sz="2000" dirty="0"/>
          </a:p>
          <a:p>
            <a:r>
              <a:rPr lang="cs-CZ" sz="2000" dirty="0"/>
              <a:t>R = 10 cm = 0,1m</a:t>
            </a:r>
          </a:p>
          <a:p>
            <a:r>
              <a:rPr lang="cs-CZ" sz="2000" dirty="0"/>
              <a:t>F = ?</a:t>
            </a:r>
          </a:p>
        </p:txBody>
      </p:sp>
      <p:sp>
        <p:nvSpPr>
          <p:cNvPr id="6" name="TextovéPole 5">
            <a:extLst>
              <a:ext uri="{FF2B5EF4-FFF2-40B4-BE49-F238E27FC236}">
                <a16:creationId xmlns:a16="http://schemas.microsoft.com/office/drawing/2014/main" id="{A9FD4265-3347-4FF6-8B95-B5B965F2F9A9}"/>
              </a:ext>
            </a:extLst>
          </p:cNvPr>
          <p:cNvSpPr txBox="1"/>
          <p:nvPr/>
        </p:nvSpPr>
        <p:spPr>
          <a:xfrm>
            <a:off x="3050677" y="5785308"/>
            <a:ext cx="3829050" cy="954107"/>
          </a:xfrm>
          <a:prstGeom prst="rect">
            <a:avLst/>
          </a:prstGeom>
          <a:noFill/>
        </p:spPr>
        <p:txBody>
          <a:bodyPr wrap="square">
            <a:spAutoFit/>
          </a:bodyPr>
          <a:lstStyle/>
          <a:p>
            <a:r>
              <a:rPr lang="cs-CZ" sz="2000" dirty="0"/>
              <a:t>M = </a:t>
            </a:r>
            <a:r>
              <a:rPr lang="cs-CZ" sz="2000" dirty="0" err="1"/>
              <a:t>F•r</a:t>
            </a:r>
            <a:endParaRPr lang="cs-CZ" sz="2000" dirty="0"/>
          </a:p>
          <a:p>
            <a:endParaRPr lang="cs-CZ" sz="800" dirty="0"/>
          </a:p>
          <a:p>
            <a:r>
              <a:rPr lang="cs-CZ" sz="2000" dirty="0"/>
              <a:t>F = M/r = 5/0,1 = </a:t>
            </a:r>
            <a:r>
              <a:rPr lang="cs-CZ" sz="2000" u="sng" dirty="0"/>
              <a:t>50 N</a:t>
            </a:r>
            <a:endParaRPr lang="cs-CZ" sz="2000" dirty="0"/>
          </a:p>
          <a:p>
            <a:endParaRPr lang="cs-CZ" sz="800" dirty="0"/>
          </a:p>
        </p:txBody>
      </p:sp>
      <p:sp>
        <p:nvSpPr>
          <p:cNvPr id="7" name="TextovéPole 6">
            <a:extLst>
              <a:ext uri="{FF2B5EF4-FFF2-40B4-BE49-F238E27FC236}">
                <a16:creationId xmlns:a16="http://schemas.microsoft.com/office/drawing/2014/main" id="{85737943-B99E-4709-A742-5554649987F5}"/>
              </a:ext>
            </a:extLst>
          </p:cNvPr>
          <p:cNvSpPr txBox="1"/>
          <p:nvPr/>
        </p:nvSpPr>
        <p:spPr>
          <a:xfrm>
            <a:off x="202915" y="4554172"/>
            <a:ext cx="1072730" cy="461665"/>
          </a:xfrm>
          <a:prstGeom prst="rect">
            <a:avLst/>
          </a:prstGeom>
          <a:noFill/>
        </p:spPr>
        <p:txBody>
          <a:bodyPr wrap="none" rtlCol="0">
            <a:spAutoFit/>
          </a:bodyPr>
          <a:lstStyle/>
          <a:p>
            <a:r>
              <a:rPr lang="en-US" sz="2400" b="1" dirty="0"/>
              <a:t>P</a:t>
            </a:r>
            <a:r>
              <a:rPr lang="cs-CZ" sz="2400" b="1" dirty="0"/>
              <a:t>ří</a:t>
            </a:r>
            <a:r>
              <a:rPr lang="en-US" sz="2400" b="1" dirty="0"/>
              <a:t>kl</a:t>
            </a:r>
            <a:r>
              <a:rPr lang="cs-CZ" sz="2400" b="1" dirty="0"/>
              <a:t>a</a:t>
            </a:r>
            <a:r>
              <a:rPr lang="en-US" sz="2400" b="1" dirty="0"/>
              <a:t>d</a:t>
            </a:r>
            <a:endParaRPr lang="cs-CZ" sz="2400" b="1" dirty="0"/>
          </a:p>
        </p:txBody>
      </p:sp>
    </p:spTree>
    <p:extLst>
      <p:ext uri="{BB962C8B-B14F-4D97-AF65-F5344CB8AC3E}">
        <p14:creationId xmlns:p14="http://schemas.microsoft.com/office/powerpoint/2010/main" val="834587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BF7813-EEC0-4B6A-A717-53E67D3C497A}"/>
              </a:ext>
            </a:extLst>
          </p:cNvPr>
          <p:cNvSpPr>
            <a:spLocks noGrp="1"/>
          </p:cNvSpPr>
          <p:nvPr>
            <p:ph type="title"/>
          </p:nvPr>
        </p:nvSpPr>
        <p:spPr>
          <a:xfrm>
            <a:off x="389164" y="397784"/>
            <a:ext cx="7886700" cy="538388"/>
          </a:xfrm>
        </p:spPr>
        <p:txBody>
          <a:bodyPr>
            <a:normAutofit/>
          </a:bodyPr>
          <a:lstStyle/>
          <a:p>
            <a:r>
              <a:rPr lang="cs-CZ" sz="2400" b="1" dirty="0">
                <a:latin typeface="+mn-lt"/>
              </a:rPr>
              <a:t>Dvojice sil</a:t>
            </a:r>
          </a:p>
        </p:txBody>
      </p:sp>
      <p:sp>
        <p:nvSpPr>
          <p:cNvPr id="4" name="TextovéPole 3">
            <a:extLst>
              <a:ext uri="{FF2B5EF4-FFF2-40B4-BE49-F238E27FC236}">
                <a16:creationId xmlns:a16="http://schemas.microsoft.com/office/drawing/2014/main" id="{65A2128F-BD27-40BC-8033-04D976A87BF3}"/>
              </a:ext>
            </a:extLst>
          </p:cNvPr>
          <p:cNvSpPr txBox="1"/>
          <p:nvPr/>
        </p:nvSpPr>
        <p:spPr>
          <a:xfrm>
            <a:off x="179614" y="1007351"/>
            <a:ext cx="8784771" cy="4524315"/>
          </a:xfrm>
          <a:prstGeom prst="rect">
            <a:avLst/>
          </a:prstGeom>
          <a:noFill/>
        </p:spPr>
        <p:txBody>
          <a:bodyPr wrap="square" rtlCol="0">
            <a:spAutoFit/>
          </a:bodyPr>
          <a:lstStyle/>
          <a:p>
            <a:pPr algn="just"/>
            <a:r>
              <a:rPr lang="cs-CZ" sz="2000" b="1" dirty="0"/>
              <a:t>Dvojici sil </a:t>
            </a:r>
            <a:r>
              <a:rPr lang="cs-CZ" sz="2000" dirty="0"/>
              <a:t>tvoří dvě stejně velké rovnoběžné síly navzájem opačného směru, které působí ve dvou různých bodech tělesa otáčivého kolem nehybné osy. Obě síly nelze nahradit silou jedinou, jejich </a:t>
            </a:r>
            <a:r>
              <a:rPr lang="cs-CZ" sz="2000" u="sng" dirty="0"/>
              <a:t>výslednice je nulová</a:t>
            </a:r>
            <a:r>
              <a:rPr lang="cs-CZ" sz="2000" dirty="0"/>
              <a:t>. </a:t>
            </a:r>
          </a:p>
          <a:p>
            <a:pPr algn="just"/>
            <a:endParaRPr lang="cs-CZ" sz="2000" dirty="0"/>
          </a:p>
          <a:p>
            <a:pPr algn="just"/>
            <a:r>
              <a:rPr lang="cs-CZ" sz="2000" dirty="0"/>
              <a:t>Přesto má dvojice sil na těleso otáčivý účinek, který vyjadřuje fyzikální veličina </a:t>
            </a:r>
            <a:r>
              <a:rPr lang="cs-CZ" sz="2000" b="1" dirty="0"/>
              <a:t>moment dvojice sil </a:t>
            </a:r>
            <a:r>
              <a:rPr lang="cs-CZ" sz="2000" dirty="0"/>
              <a:t>(</a:t>
            </a:r>
            <a:r>
              <a:rPr lang="cs-CZ" sz="2000" b="1" dirty="0"/>
              <a:t>D</a:t>
            </a:r>
            <a:r>
              <a:rPr lang="cs-CZ" sz="2000" dirty="0"/>
              <a:t>), vektor ležící v ose otáčení. </a:t>
            </a:r>
          </a:p>
          <a:p>
            <a:pPr algn="just"/>
            <a:endParaRPr lang="cs-CZ" sz="2000" dirty="0"/>
          </a:p>
          <a:p>
            <a:pPr algn="just"/>
            <a:r>
              <a:rPr lang="cs-CZ" sz="2000" b="1" dirty="0"/>
              <a:t>Směr momentu dvojice sil </a:t>
            </a:r>
          </a:p>
          <a:p>
            <a:pPr algn="just"/>
            <a:r>
              <a:rPr lang="cs-CZ" sz="2000" dirty="0"/>
              <a:t>      určuje se pravidlem pravé ruky.</a:t>
            </a:r>
          </a:p>
          <a:p>
            <a:pPr algn="just"/>
            <a:endParaRPr lang="cs-CZ" sz="2000" dirty="0"/>
          </a:p>
          <a:p>
            <a:pPr algn="just"/>
            <a:r>
              <a:rPr lang="cs-CZ" sz="2000" b="1" dirty="0"/>
              <a:t>Velikost momentu dvojice sil </a:t>
            </a:r>
          </a:p>
          <a:p>
            <a:pPr algn="just"/>
            <a:r>
              <a:rPr lang="cs-CZ" sz="2000" dirty="0"/>
              <a:t>      je rovna součinu velikosti jedné síly a kolmé vzdálenosti vektorových přímek obou sil (= </a:t>
            </a:r>
            <a:r>
              <a:rPr lang="cs-CZ" sz="2000" b="1" dirty="0"/>
              <a:t>rameno dvojice si</a:t>
            </a:r>
            <a:r>
              <a:rPr lang="cs-CZ" sz="2000" dirty="0"/>
              <a:t>l, </a:t>
            </a:r>
            <a:r>
              <a:rPr lang="cs-CZ" sz="2000" i="1" dirty="0"/>
              <a:t>d</a:t>
            </a:r>
            <a:r>
              <a:rPr lang="cs-CZ" sz="2000" dirty="0"/>
              <a:t>).</a:t>
            </a:r>
          </a:p>
          <a:p>
            <a:pPr algn="just"/>
            <a:endParaRPr lang="cs-CZ" sz="800" dirty="0"/>
          </a:p>
          <a:p>
            <a:pPr algn="just"/>
            <a:r>
              <a:rPr lang="cs-CZ" sz="2000" dirty="0"/>
              <a:t>			</a:t>
            </a:r>
            <a:r>
              <a:rPr lang="cs-CZ" sz="2000" i="1" dirty="0"/>
              <a:t>D</a:t>
            </a:r>
            <a:r>
              <a:rPr lang="cs-CZ" sz="2000" dirty="0"/>
              <a:t> = </a:t>
            </a:r>
            <a:r>
              <a:rPr lang="cs-CZ" sz="2000" i="1" dirty="0"/>
              <a:t>F</a:t>
            </a:r>
            <a:r>
              <a:rPr lang="cs-CZ" sz="2000" dirty="0"/>
              <a:t> . </a:t>
            </a:r>
            <a:r>
              <a:rPr lang="cs-CZ" sz="2000" i="1" dirty="0"/>
              <a:t>d</a:t>
            </a:r>
          </a:p>
        </p:txBody>
      </p:sp>
      <p:pic>
        <p:nvPicPr>
          <p:cNvPr id="8" name="Picture 4">
            <a:extLst>
              <a:ext uri="{FF2B5EF4-FFF2-40B4-BE49-F238E27FC236}">
                <a16:creationId xmlns:a16="http://schemas.microsoft.com/office/drawing/2014/main" id="{554CC979-ED93-4731-AC85-4000FD4BC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2576" y="2642946"/>
            <a:ext cx="2358162" cy="1572108"/>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56CCAE8D-6E4B-4BE5-98D3-9A23F9EC24CD}"/>
              </a:ext>
            </a:extLst>
          </p:cNvPr>
          <p:cNvPicPr>
            <a:picLocks noChangeAspect="1"/>
          </p:cNvPicPr>
          <p:nvPr/>
        </p:nvPicPr>
        <p:blipFill>
          <a:blip r:embed="rId3"/>
          <a:stretch>
            <a:fillRect/>
          </a:stretch>
        </p:blipFill>
        <p:spPr>
          <a:xfrm>
            <a:off x="5959365" y="4957340"/>
            <a:ext cx="3078531" cy="1563699"/>
          </a:xfrm>
          <a:prstGeom prst="rect">
            <a:avLst/>
          </a:prstGeom>
        </p:spPr>
      </p:pic>
      <p:pic>
        <p:nvPicPr>
          <p:cNvPr id="84994" name="Picture 2" descr="7. Moment síly">
            <a:extLst>
              <a:ext uri="{FF2B5EF4-FFF2-40B4-BE49-F238E27FC236}">
                <a16:creationId xmlns:a16="http://schemas.microsoft.com/office/drawing/2014/main" id="{0503B353-3A36-4C71-A337-E8265B761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4823" y="4809714"/>
            <a:ext cx="2271031" cy="18589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01354273-A76B-4FE8-A634-5E678484DFD5}"/>
              </a:ext>
            </a:extLst>
          </p:cNvPr>
          <p:cNvSpPr txBox="1"/>
          <p:nvPr/>
        </p:nvSpPr>
        <p:spPr>
          <a:xfrm>
            <a:off x="4750338" y="5055476"/>
            <a:ext cx="306494" cy="369332"/>
          </a:xfrm>
          <a:prstGeom prst="rect">
            <a:avLst/>
          </a:prstGeom>
          <a:noFill/>
        </p:spPr>
        <p:txBody>
          <a:bodyPr wrap="none" rtlCol="0">
            <a:spAutoFit/>
          </a:bodyPr>
          <a:lstStyle/>
          <a:p>
            <a:r>
              <a:rPr lang="cs-CZ" i="1" dirty="0"/>
              <a:t>d</a:t>
            </a:r>
          </a:p>
        </p:txBody>
      </p:sp>
      <p:sp>
        <p:nvSpPr>
          <p:cNvPr id="14" name="TextovéPole 13">
            <a:extLst>
              <a:ext uri="{FF2B5EF4-FFF2-40B4-BE49-F238E27FC236}">
                <a16:creationId xmlns:a16="http://schemas.microsoft.com/office/drawing/2014/main" id="{34F127A9-B4B2-46F5-863B-19A2FDC87F1E}"/>
              </a:ext>
            </a:extLst>
          </p:cNvPr>
          <p:cNvSpPr txBox="1"/>
          <p:nvPr/>
        </p:nvSpPr>
        <p:spPr>
          <a:xfrm>
            <a:off x="104606" y="5607498"/>
            <a:ext cx="3436706" cy="707886"/>
          </a:xfrm>
          <a:prstGeom prst="rect">
            <a:avLst/>
          </a:prstGeom>
          <a:noFill/>
        </p:spPr>
        <p:txBody>
          <a:bodyPr wrap="square">
            <a:spAutoFit/>
          </a:bodyPr>
          <a:lstStyle/>
          <a:p>
            <a:pPr algn="l"/>
            <a:r>
              <a:rPr lang="cs-CZ" sz="2000" b="0" i="0" dirty="0">
                <a:solidFill>
                  <a:srgbClr val="000000"/>
                </a:solidFill>
                <a:effectLst/>
              </a:rPr>
              <a:t>Moment dvojice sil </a:t>
            </a:r>
            <a:r>
              <a:rPr lang="cs-CZ" sz="2000" b="0" i="0" u="sng" dirty="0">
                <a:solidFill>
                  <a:srgbClr val="000000"/>
                </a:solidFill>
                <a:effectLst/>
              </a:rPr>
              <a:t>nezávisí na vzdálenosti sil od osy otáčení</a:t>
            </a:r>
            <a:r>
              <a:rPr lang="cs-CZ" sz="2000" b="0" i="0" dirty="0">
                <a:solidFill>
                  <a:srgbClr val="000000"/>
                </a:solidFill>
                <a:effectLst/>
              </a:rPr>
              <a:t>.</a:t>
            </a:r>
          </a:p>
        </p:txBody>
      </p:sp>
    </p:spTree>
    <p:extLst>
      <p:ext uri="{BB962C8B-B14F-4D97-AF65-F5344CB8AC3E}">
        <p14:creationId xmlns:p14="http://schemas.microsoft.com/office/powerpoint/2010/main" val="1321492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8FC3E40-27D8-4036-97A0-C2B483AF9550}"/>
              </a:ext>
            </a:extLst>
          </p:cNvPr>
          <p:cNvSpPr txBox="1"/>
          <p:nvPr/>
        </p:nvSpPr>
        <p:spPr>
          <a:xfrm>
            <a:off x="283316" y="341860"/>
            <a:ext cx="2617063" cy="461665"/>
          </a:xfrm>
          <a:prstGeom prst="rect">
            <a:avLst/>
          </a:prstGeom>
          <a:noFill/>
        </p:spPr>
        <p:txBody>
          <a:bodyPr wrap="none" rtlCol="0">
            <a:spAutoFit/>
          </a:bodyPr>
          <a:lstStyle/>
          <a:p>
            <a:r>
              <a:rPr lang="cs-CZ" sz="2400" b="1" dirty="0"/>
              <a:t>Moment dvojice sil</a:t>
            </a:r>
          </a:p>
        </p:txBody>
      </p:sp>
      <p:pic>
        <p:nvPicPr>
          <p:cNvPr id="6" name="Picture 4" descr="Image result for vyvrtka lahev">
            <a:extLst>
              <a:ext uri="{FF2B5EF4-FFF2-40B4-BE49-F238E27FC236}">
                <a16:creationId xmlns:a16="http://schemas.microsoft.com/office/drawing/2014/main" id="{648A5922-942A-4F60-9F16-23A74911F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6787" y="4504451"/>
            <a:ext cx="2118112" cy="2118112"/>
          </a:xfrm>
          <a:prstGeom prst="rect">
            <a:avLst/>
          </a:prstGeom>
          <a:noFill/>
          <a:extLst>
            <a:ext uri="{909E8E84-426E-40DD-AFC4-6F175D3DCCD1}">
              <a14:hiddenFill xmlns:a14="http://schemas.microsoft.com/office/drawing/2010/main">
                <a:solidFill>
                  <a:srgbClr val="FFFFFF"/>
                </a:solidFill>
              </a14:hiddenFill>
            </a:ext>
          </a:extLst>
        </p:spPr>
      </p:pic>
      <p:pic>
        <p:nvPicPr>
          <p:cNvPr id="10" name="Zástupný obsah 4" descr="Obsah obrázku osoba, objekt, vsedě, muž&#10;&#10;Popis byl vytvořen automaticky">
            <a:extLst>
              <a:ext uri="{FF2B5EF4-FFF2-40B4-BE49-F238E27FC236}">
                <a16:creationId xmlns:a16="http://schemas.microsoft.com/office/drawing/2014/main" id="{2E1985A4-A76B-4801-A45F-BEC0B36E1D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220" y="4456386"/>
            <a:ext cx="3246605" cy="2166177"/>
          </a:xfrm>
        </p:spPr>
      </p:pic>
      <p:pic>
        <p:nvPicPr>
          <p:cNvPr id="2" name="Obrázek 1">
            <a:extLst>
              <a:ext uri="{FF2B5EF4-FFF2-40B4-BE49-F238E27FC236}">
                <a16:creationId xmlns:a16="http://schemas.microsoft.com/office/drawing/2014/main" id="{C1FE058D-5958-4703-A36B-D573012DA55A}"/>
              </a:ext>
            </a:extLst>
          </p:cNvPr>
          <p:cNvPicPr>
            <a:picLocks noChangeAspect="1"/>
          </p:cNvPicPr>
          <p:nvPr/>
        </p:nvPicPr>
        <p:blipFill>
          <a:blip r:embed="rId4"/>
          <a:stretch>
            <a:fillRect/>
          </a:stretch>
        </p:blipFill>
        <p:spPr>
          <a:xfrm>
            <a:off x="3471569" y="448284"/>
            <a:ext cx="5497683" cy="2401964"/>
          </a:xfrm>
          <a:prstGeom prst="rect">
            <a:avLst/>
          </a:prstGeom>
        </p:spPr>
      </p:pic>
      <p:sp>
        <p:nvSpPr>
          <p:cNvPr id="11" name="TextovéPole 10">
            <a:extLst>
              <a:ext uri="{FF2B5EF4-FFF2-40B4-BE49-F238E27FC236}">
                <a16:creationId xmlns:a16="http://schemas.microsoft.com/office/drawing/2014/main" id="{CE1D9D64-08AF-4AB1-AB96-ED6AA058ABF1}"/>
              </a:ext>
            </a:extLst>
          </p:cNvPr>
          <p:cNvSpPr txBox="1"/>
          <p:nvPr/>
        </p:nvSpPr>
        <p:spPr>
          <a:xfrm>
            <a:off x="283316" y="1285842"/>
            <a:ext cx="2824615" cy="1015663"/>
          </a:xfrm>
          <a:prstGeom prst="rect">
            <a:avLst/>
          </a:prstGeom>
          <a:noFill/>
        </p:spPr>
        <p:txBody>
          <a:bodyPr wrap="square">
            <a:spAutoFit/>
          </a:bodyPr>
          <a:lstStyle/>
          <a:p>
            <a:pPr algn="just"/>
            <a:r>
              <a:rPr lang="cs-CZ" sz="2000" b="0" i="0" dirty="0">
                <a:solidFill>
                  <a:srgbClr val="000000"/>
                </a:solidFill>
                <a:effectLst/>
                <a:latin typeface="Times New Roman" panose="02020603050405020304" pitchFamily="18" charset="0"/>
              </a:rPr>
              <a:t>při použití jedné síly je moment poloviční (jedna ruka na volantu)</a:t>
            </a:r>
          </a:p>
        </p:txBody>
      </p:sp>
    </p:spTree>
    <p:extLst>
      <p:ext uri="{BB962C8B-B14F-4D97-AF65-F5344CB8AC3E}">
        <p14:creationId xmlns:p14="http://schemas.microsoft.com/office/powerpoint/2010/main" val="4068264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378BA26D-D1D2-472B-BA4B-EF6842A57F5A}"/>
              </a:ext>
            </a:extLst>
          </p:cNvPr>
          <p:cNvSpPr txBox="1">
            <a:spLocks noGrp="1"/>
          </p:cNvSpPr>
          <p:nvPr>
            <p:ph type="title"/>
          </p:nvPr>
        </p:nvSpPr>
        <p:spPr>
          <a:xfrm>
            <a:off x="209550" y="367866"/>
            <a:ext cx="5830314" cy="424732"/>
          </a:xfrm>
          <a:prstGeom prst="rect">
            <a:avLst/>
          </a:prstGeom>
          <a:noFill/>
        </p:spPr>
        <p:txBody>
          <a:bodyPr wrap="none" rtlCol="0">
            <a:spAutoFit/>
          </a:bodyPr>
          <a:lstStyle/>
          <a:p>
            <a:r>
              <a:rPr lang="cs-CZ" sz="2400" b="1" dirty="0">
                <a:latin typeface="+mn-lt"/>
              </a:rPr>
              <a:t>Moment hybnosti (</a:t>
            </a:r>
            <a:r>
              <a:rPr lang="cs-CZ" sz="2400" b="1" dirty="0" err="1">
                <a:latin typeface="+mn-lt"/>
              </a:rPr>
              <a:t>impulsmoment</a:t>
            </a:r>
            <a:r>
              <a:rPr lang="cs-CZ" sz="2400" b="1" dirty="0">
                <a:latin typeface="+mn-lt"/>
              </a:rPr>
              <a:t>, točivost)</a:t>
            </a:r>
          </a:p>
        </p:txBody>
      </p:sp>
      <p:sp>
        <p:nvSpPr>
          <p:cNvPr id="11" name="TextovéPole 10">
            <a:extLst>
              <a:ext uri="{FF2B5EF4-FFF2-40B4-BE49-F238E27FC236}">
                <a16:creationId xmlns:a16="http://schemas.microsoft.com/office/drawing/2014/main" id="{90FFF32C-D5F7-4815-A815-C85F6E70C480}"/>
              </a:ext>
            </a:extLst>
          </p:cNvPr>
          <p:cNvSpPr txBox="1"/>
          <p:nvPr/>
        </p:nvSpPr>
        <p:spPr>
          <a:xfrm>
            <a:off x="209551" y="1013163"/>
            <a:ext cx="6715124" cy="2369880"/>
          </a:xfrm>
          <a:prstGeom prst="rect">
            <a:avLst/>
          </a:prstGeom>
          <a:noFill/>
        </p:spPr>
        <p:txBody>
          <a:bodyPr wrap="square">
            <a:spAutoFit/>
          </a:bodyPr>
          <a:lstStyle/>
          <a:p>
            <a:pPr algn="just"/>
            <a:r>
              <a:rPr lang="cs-CZ" sz="2000" b="1" dirty="0"/>
              <a:t>Moment hybnosti</a:t>
            </a:r>
            <a:r>
              <a:rPr lang="cs-CZ" sz="2000" dirty="0"/>
              <a:t> </a:t>
            </a:r>
            <a:r>
              <a:rPr lang="cs-CZ" sz="2000" b="1" dirty="0"/>
              <a:t>L</a:t>
            </a:r>
            <a:r>
              <a:rPr lang="cs-CZ" sz="2000" dirty="0"/>
              <a:t> je vektorová fyzikální veličina, </a:t>
            </a:r>
            <a:r>
              <a:rPr lang="cs-CZ" sz="2000" b="0" i="0" u="sng" dirty="0">
                <a:solidFill>
                  <a:srgbClr val="000000"/>
                </a:solidFill>
                <a:effectLst/>
              </a:rPr>
              <a:t>charakterizující schopnost tělesa udržovat otáčivý pohyb</a:t>
            </a:r>
            <a:r>
              <a:rPr lang="cs-CZ" sz="2000" dirty="0"/>
              <a:t>, určuje se </a:t>
            </a:r>
            <a:r>
              <a:rPr lang="cs-CZ" sz="2000" u="sng" dirty="0"/>
              <a:t>vzhledem k bodu nebo  ose</a:t>
            </a:r>
            <a:r>
              <a:rPr lang="cs-CZ" sz="2000" dirty="0"/>
              <a:t>. </a:t>
            </a:r>
          </a:p>
          <a:p>
            <a:pPr algn="just"/>
            <a:endParaRPr lang="cs-CZ" sz="800" dirty="0"/>
          </a:p>
          <a:p>
            <a:pPr algn="just"/>
            <a:r>
              <a:rPr lang="cs-CZ" sz="2000" b="1" dirty="0"/>
              <a:t>Moment hybnosti hmotného bodu </a:t>
            </a:r>
            <a:r>
              <a:rPr lang="cs-CZ" sz="2000" dirty="0"/>
              <a:t>vzhledem k počátku soustavy souřadnic je </a:t>
            </a:r>
            <a:r>
              <a:rPr lang="cs-CZ" sz="2000" u="sng" dirty="0"/>
              <a:t>vektor </a:t>
            </a:r>
            <a:r>
              <a:rPr lang="cs-CZ" sz="2000" dirty="0"/>
              <a:t>určený vektorovým součinem jeho průvodiče </a:t>
            </a:r>
            <a:r>
              <a:rPr lang="cs-CZ" sz="2000" b="1" dirty="0"/>
              <a:t>r</a:t>
            </a:r>
            <a:r>
              <a:rPr lang="cs-CZ" sz="2000" dirty="0"/>
              <a:t> a hybnosti </a:t>
            </a:r>
            <a:r>
              <a:rPr lang="cs-CZ" sz="2000" b="1" dirty="0"/>
              <a:t>p</a:t>
            </a:r>
          </a:p>
          <a:p>
            <a:pPr algn="ctr"/>
            <a:r>
              <a:rPr lang="cs-CZ" sz="2000" b="1" dirty="0"/>
              <a:t>L</a:t>
            </a:r>
            <a:r>
              <a:rPr lang="cs-CZ" sz="2000" dirty="0"/>
              <a:t> = </a:t>
            </a:r>
            <a:r>
              <a:rPr lang="cs-CZ" sz="2000" b="1" dirty="0"/>
              <a:t>r</a:t>
            </a:r>
            <a:r>
              <a:rPr lang="cs-CZ" sz="2000" dirty="0"/>
              <a:t> x </a:t>
            </a:r>
            <a:r>
              <a:rPr lang="cs-CZ" sz="2000" b="1" dirty="0"/>
              <a:t>p</a:t>
            </a:r>
          </a:p>
        </p:txBody>
      </p:sp>
      <p:sp>
        <p:nvSpPr>
          <p:cNvPr id="24" name="TextovéPole 23">
            <a:extLst>
              <a:ext uri="{FF2B5EF4-FFF2-40B4-BE49-F238E27FC236}">
                <a16:creationId xmlns:a16="http://schemas.microsoft.com/office/drawing/2014/main" id="{A129CA3E-5B72-4B35-8119-556B51C96637}"/>
              </a:ext>
            </a:extLst>
          </p:cNvPr>
          <p:cNvSpPr txBox="1"/>
          <p:nvPr/>
        </p:nvSpPr>
        <p:spPr>
          <a:xfrm>
            <a:off x="196068" y="3429000"/>
            <a:ext cx="6742088" cy="1015663"/>
          </a:xfrm>
          <a:prstGeom prst="rect">
            <a:avLst/>
          </a:prstGeom>
          <a:noFill/>
        </p:spPr>
        <p:txBody>
          <a:bodyPr wrap="square">
            <a:spAutoFit/>
          </a:bodyPr>
          <a:lstStyle/>
          <a:p>
            <a:pPr algn="just"/>
            <a:r>
              <a:rPr lang="cs-CZ" sz="2000" b="1" i="0" dirty="0">
                <a:solidFill>
                  <a:srgbClr val="000000"/>
                </a:solidFill>
                <a:effectLst/>
              </a:rPr>
              <a:t>Moment hybnosti tělesa</a:t>
            </a:r>
            <a:r>
              <a:rPr lang="cs-CZ" sz="2000" b="0" i="0" dirty="0">
                <a:solidFill>
                  <a:srgbClr val="000000"/>
                </a:solidFill>
                <a:effectLst/>
              </a:rPr>
              <a:t> bychom mohli určit tak, že bychom těleso rozdělili na velké množství malých částí a sečetli jejich momenty hybnosti vzhledem k vybrané soustavě souřadnic.</a:t>
            </a:r>
            <a:endParaRPr lang="cs-CZ" sz="2000" dirty="0"/>
          </a:p>
        </p:txBody>
      </p:sp>
      <p:pic>
        <p:nvPicPr>
          <p:cNvPr id="11280" name="Picture 16">
            <a:extLst>
              <a:ext uri="{FF2B5EF4-FFF2-40B4-BE49-F238E27FC236}">
                <a16:creationId xmlns:a16="http://schemas.microsoft.com/office/drawing/2014/main" id="{4DB67C18-C421-48C8-98D5-1C3D83BEE6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0232" y="4576048"/>
            <a:ext cx="1253761" cy="5097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63F3FF25-0276-4A01-A2DF-45F82E37B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425" y="1334601"/>
            <a:ext cx="1504950" cy="1419225"/>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a:extLst>
              <a:ext uri="{FF2B5EF4-FFF2-40B4-BE49-F238E27FC236}">
                <a16:creationId xmlns:a16="http://schemas.microsoft.com/office/drawing/2014/main" id="{8C0935C1-D1C1-4645-891F-7C4428EE47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125" y="3196131"/>
            <a:ext cx="1733550" cy="1634803"/>
          </a:xfrm>
          <a:prstGeom prst="rect">
            <a:avLst/>
          </a:prstGeom>
          <a:noFill/>
          <a:extLst>
            <a:ext uri="{909E8E84-426E-40DD-AFC4-6F175D3DCCD1}">
              <a14:hiddenFill xmlns:a14="http://schemas.microsoft.com/office/drawing/2010/main">
                <a:solidFill>
                  <a:srgbClr val="FFFFFF"/>
                </a:solidFill>
              </a14:hiddenFill>
            </a:ext>
          </a:extLst>
        </p:spPr>
      </p:pic>
      <p:sp>
        <p:nvSpPr>
          <p:cNvPr id="30" name="TextovéPole 29">
            <a:extLst>
              <a:ext uri="{FF2B5EF4-FFF2-40B4-BE49-F238E27FC236}">
                <a16:creationId xmlns:a16="http://schemas.microsoft.com/office/drawing/2014/main" id="{CB70F804-36CE-4066-86D0-4C5067EEFEFE}"/>
              </a:ext>
            </a:extLst>
          </p:cNvPr>
          <p:cNvSpPr txBox="1"/>
          <p:nvPr/>
        </p:nvSpPr>
        <p:spPr>
          <a:xfrm>
            <a:off x="209550" y="5164520"/>
            <a:ext cx="5970563" cy="400110"/>
          </a:xfrm>
          <a:prstGeom prst="rect">
            <a:avLst/>
          </a:prstGeom>
          <a:noFill/>
        </p:spPr>
        <p:txBody>
          <a:bodyPr wrap="square">
            <a:spAutoFit/>
          </a:bodyPr>
          <a:lstStyle/>
          <a:p>
            <a:r>
              <a:rPr lang="cs-CZ" sz="2000" b="1" i="0" dirty="0">
                <a:solidFill>
                  <a:srgbClr val="000000"/>
                </a:solidFill>
                <a:effectLst/>
              </a:rPr>
              <a:t>Moment hybnosti tělesa</a:t>
            </a:r>
            <a:r>
              <a:rPr lang="cs-CZ" sz="2000" b="0" i="0" dirty="0">
                <a:solidFill>
                  <a:srgbClr val="000000"/>
                </a:solidFill>
                <a:effectLst/>
              </a:rPr>
              <a:t> vzhledem k ose</a:t>
            </a:r>
            <a:endParaRPr lang="cs-CZ" sz="2000" dirty="0"/>
          </a:p>
        </p:txBody>
      </p:sp>
      <p:pic>
        <p:nvPicPr>
          <p:cNvPr id="27" name="Obrázek 26">
            <a:extLst>
              <a:ext uri="{FF2B5EF4-FFF2-40B4-BE49-F238E27FC236}">
                <a16:creationId xmlns:a16="http://schemas.microsoft.com/office/drawing/2014/main" id="{591CE99E-C517-4E68-B34A-746844A45939}"/>
              </a:ext>
            </a:extLst>
          </p:cNvPr>
          <p:cNvPicPr>
            <a:picLocks noChangeAspect="1"/>
          </p:cNvPicPr>
          <p:nvPr/>
        </p:nvPicPr>
        <p:blipFill>
          <a:blip r:embed="rId5"/>
          <a:stretch>
            <a:fillRect/>
          </a:stretch>
        </p:blipFill>
        <p:spPr>
          <a:xfrm>
            <a:off x="2285655" y="5597389"/>
            <a:ext cx="2716193" cy="646115"/>
          </a:xfrm>
          <a:prstGeom prst="rect">
            <a:avLst/>
          </a:prstGeom>
        </p:spPr>
      </p:pic>
      <p:pic>
        <p:nvPicPr>
          <p:cNvPr id="32" name="Obrázek 31">
            <a:extLst>
              <a:ext uri="{FF2B5EF4-FFF2-40B4-BE49-F238E27FC236}">
                <a16:creationId xmlns:a16="http://schemas.microsoft.com/office/drawing/2014/main" id="{1CCEF205-E7FE-4DE2-A943-BB81A12EC519}"/>
              </a:ext>
            </a:extLst>
          </p:cNvPr>
          <p:cNvPicPr>
            <a:picLocks noChangeAspect="1"/>
          </p:cNvPicPr>
          <p:nvPr/>
        </p:nvPicPr>
        <p:blipFill>
          <a:blip r:embed="rId6"/>
          <a:stretch>
            <a:fillRect/>
          </a:stretch>
        </p:blipFill>
        <p:spPr>
          <a:xfrm>
            <a:off x="2680466" y="6327709"/>
            <a:ext cx="2131740" cy="338138"/>
          </a:xfrm>
          <a:prstGeom prst="rect">
            <a:avLst/>
          </a:prstGeom>
        </p:spPr>
      </p:pic>
      <p:pic>
        <p:nvPicPr>
          <p:cNvPr id="2" name="Picture 4" descr="See the source image">
            <a:extLst>
              <a:ext uri="{FF2B5EF4-FFF2-40B4-BE49-F238E27FC236}">
                <a16:creationId xmlns:a16="http://schemas.microsoft.com/office/drawing/2014/main" id="{9F8AE198-AA72-4CAD-92DD-E6601CB9FB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9775" y="5027435"/>
            <a:ext cx="2182807" cy="1634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179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See the source image">
            <a:extLst>
              <a:ext uri="{FF2B5EF4-FFF2-40B4-BE49-F238E27FC236}">
                <a16:creationId xmlns:a16="http://schemas.microsoft.com/office/drawing/2014/main" id="{815AA097-F2F2-420E-80C3-0A3B4EDBE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012" y="4221703"/>
            <a:ext cx="3371850" cy="523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B39F782A-B1C2-461D-880C-B8629394029E}"/>
              </a:ext>
            </a:extLst>
          </p:cNvPr>
          <p:cNvSpPr txBox="1"/>
          <p:nvPr/>
        </p:nvSpPr>
        <p:spPr>
          <a:xfrm>
            <a:off x="116678" y="2941405"/>
            <a:ext cx="5129214" cy="1015663"/>
          </a:xfrm>
          <a:prstGeom prst="rect">
            <a:avLst/>
          </a:prstGeom>
          <a:noFill/>
        </p:spPr>
        <p:txBody>
          <a:bodyPr wrap="square">
            <a:spAutoFit/>
          </a:bodyPr>
          <a:lstStyle/>
          <a:p>
            <a:pPr algn="just"/>
            <a:r>
              <a:rPr lang="cs-CZ" sz="2000" b="1" i="0" dirty="0">
                <a:solidFill>
                  <a:srgbClr val="000000"/>
                </a:solidFill>
                <a:effectLst/>
              </a:rPr>
              <a:t>Druhá věta impulsová</a:t>
            </a:r>
            <a:r>
              <a:rPr lang="cs-CZ" sz="2000" b="0" i="0" dirty="0">
                <a:solidFill>
                  <a:srgbClr val="000000"/>
                </a:solidFill>
                <a:effectLst/>
              </a:rPr>
              <a:t> vyjadřuje skutečnost, že časová změna momentu hybnosti je rovna celkovému momentu síly působícímu na těleso.</a:t>
            </a:r>
            <a:endParaRPr lang="cs-CZ" sz="2000" dirty="0"/>
          </a:p>
        </p:txBody>
      </p:sp>
      <p:sp>
        <p:nvSpPr>
          <p:cNvPr id="10" name="TextovéPole 9">
            <a:extLst>
              <a:ext uri="{FF2B5EF4-FFF2-40B4-BE49-F238E27FC236}">
                <a16:creationId xmlns:a16="http://schemas.microsoft.com/office/drawing/2014/main" id="{FFBEC950-F856-49CC-9DD7-D0FAF6117F60}"/>
              </a:ext>
            </a:extLst>
          </p:cNvPr>
          <p:cNvSpPr txBox="1"/>
          <p:nvPr/>
        </p:nvSpPr>
        <p:spPr>
          <a:xfrm>
            <a:off x="247649" y="5859754"/>
            <a:ext cx="8648701" cy="707886"/>
          </a:xfrm>
          <a:prstGeom prst="rect">
            <a:avLst/>
          </a:prstGeom>
          <a:noFill/>
        </p:spPr>
        <p:txBody>
          <a:bodyPr wrap="square" rtlCol="0">
            <a:spAutoFit/>
          </a:bodyPr>
          <a:lstStyle/>
          <a:p>
            <a:pPr algn="just"/>
            <a:r>
              <a:rPr lang="cs-CZ" sz="2000" dirty="0"/>
              <a:t>Důsledkem druhé impulsové věty je </a:t>
            </a:r>
            <a:r>
              <a:rPr lang="cs-CZ" sz="2000" b="1" dirty="0"/>
              <a:t>zákon zachování momentu hybnosti </a:t>
            </a:r>
            <a:r>
              <a:rPr lang="cs-CZ" sz="2000" dirty="0"/>
              <a:t>v izolované soustavě. </a:t>
            </a:r>
          </a:p>
        </p:txBody>
      </p:sp>
      <p:pic>
        <p:nvPicPr>
          <p:cNvPr id="14" name="Picture 14">
            <a:extLst>
              <a:ext uri="{FF2B5EF4-FFF2-40B4-BE49-F238E27FC236}">
                <a16:creationId xmlns:a16="http://schemas.microsoft.com/office/drawing/2014/main" id="{C09A9374-0E01-420A-A82D-61383769C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096" y="5010213"/>
            <a:ext cx="1993682" cy="548597"/>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5494B647-BFE5-40A7-8DCC-44927460AF5C}"/>
              </a:ext>
            </a:extLst>
          </p:cNvPr>
          <p:cNvPicPr>
            <a:picLocks noChangeAspect="1"/>
          </p:cNvPicPr>
          <p:nvPr/>
        </p:nvPicPr>
        <p:blipFill>
          <a:blip r:embed="rId4"/>
          <a:stretch>
            <a:fillRect/>
          </a:stretch>
        </p:blipFill>
        <p:spPr>
          <a:xfrm>
            <a:off x="949723" y="699096"/>
            <a:ext cx="3209139" cy="1554252"/>
          </a:xfrm>
          <a:prstGeom prst="rect">
            <a:avLst/>
          </a:prstGeom>
        </p:spPr>
      </p:pic>
      <p:pic>
        <p:nvPicPr>
          <p:cNvPr id="8198" name="Picture 6" descr="See the source image">
            <a:extLst>
              <a:ext uri="{FF2B5EF4-FFF2-40B4-BE49-F238E27FC236}">
                <a16:creationId xmlns:a16="http://schemas.microsoft.com/office/drawing/2014/main" id="{1D642EA0-4447-4BDE-BD65-64FF649640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501" y="549817"/>
            <a:ext cx="3371849" cy="393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078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nservation of angular momentum">
            <a:extLst>
              <a:ext uri="{FF2B5EF4-FFF2-40B4-BE49-F238E27FC236}">
                <a16:creationId xmlns:a16="http://schemas.microsoft.com/office/drawing/2014/main" id="{83E9083F-E678-412A-9518-7CF766CA6B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1774" y="462251"/>
            <a:ext cx="2462676" cy="5933497"/>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DD8B443D-66A8-4DC8-B49E-323B337C6F49}"/>
              </a:ext>
            </a:extLst>
          </p:cNvPr>
          <p:cNvSpPr txBox="1"/>
          <p:nvPr/>
        </p:nvSpPr>
        <p:spPr>
          <a:xfrm>
            <a:off x="209550" y="3748870"/>
            <a:ext cx="6134100" cy="1631216"/>
          </a:xfrm>
          <a:prstGeom prst="rect">
            <a:avLst/>
          </a:prstGeom>
          <a:noFill/>
        </p:spPr>
        <p:txBody>
          <a:bodyPr wrap="square">
            <a:spAutoFit/>
          </a:bodyPr>
          <a:lstStyle/>
          <a:p>
            <a:pPr algn="just"/>
            <a:r>
              <a:rPr lang="cs-CZ" sz="2000" b="1" i="0" dirty="0">
                <a:solidFill>
                  <a:srgbClr val="333333"/>
                </a:solidFill>
                <a:effectLst/>
              </a:rPr>
              <a:t>P</a:t>
            </a:r>
            <a:r>
              <a:rPr lang="cs-CZ" sz="2000" b="1" i="0" dirty="0">
                <a:solidFill>
                  <a:srgbClr val="000000"/>
                </a:solidFill>
                <a:effectLst/>
              </a:rPr>
              <a:t>ohyb krasobruslaře při piruetě</a:t>
            </a:r>
            <a:r>
              <a:rPr lang="cs-CZ" sz="2000" b="0" i="0" dirty="0">
                <a:solidFill>
                  <a:srgbClr val="000000"/>
                </a:solidFill>
                <a:effectLst/>
              </a:rPr>
              <a:t>. Při </a:t>
            </a:r>
            <a:r>
              <a:rPr lang="cs-CZ" sz="2000" b="0" i="0" dirty="0">
                <a:solidFill>
                  <a:srgbClr val="333333"/>
                </a:solidFill>
                <a:effectLst/>
              </a:rPr>
              <a:t>připažení se zmenší moment setrvačnosti, rychlost otáčení naroste tak, aby celkový moment hybnosti zůstal zachován. Upažením se naopak zvětší moment setrvačnosti a úhlová rychlost úměrně tomu poklesne.</a:t>
            </a:r>
          </a:p>
        </p:txBody>
      </p:sp>
      <p:sp>
        <p:nvSpPr>
          <p:cNvPr id="8" name="TextovéPole 7">
            <a:extLst>
              <a:ext uri="{FF2B5EF4-FFF2-40B4-BE49-F238E27FC236}">
                <a16:creationId xmlns:a16="http://schemas.microsoft.com/office/drawing/2014/main" id="{968DD70B-97A4-494A-90AC-6F79111D9268}"/>
              </a:ext>
            </a:extLst>
          </p:cNvPr>
          <p:cNvSpPr txBox="1"/>
          <p:nvPr/>
        </p:nvSpPr>
        <p:spPr>
          <a:xfrm>
            <a:off x="352425" y="277585"/>
            <a:ext cx="4779514" cy="461665"/>
          </a:xfrm>
          <a:prstGeom prst="rect">
            <a:avLst/>
          </a:prstGeom>
          <a:noFill/>
        </p:spPr>
        <p:txBody>
          <a:bodyPr wrap="none" rtlCol="0">
            <a:spAutoFit/>
          </a:bodyPr>
          <a:lstStyle/>
          <a:p>
            <a:r>
              <a:rPr lang="cs-CZ" sz="2400" b="1" dirty="0"/>
              <a:t>Zákon zachování momentu hybnosti</a:t>
            </a:r>
          </a:p>
        </p:txBody>
      </p:sp>
      <p:pic>
        <p:nvPicPr>
          <p:cNvPr id="10" name="Grafický objekt 9">
            <a:extLst>
              <a:ext uri="{FF2B5EF4-FFF2-40B4-BE49-F238E27FC236}">
                <a16:creationId xmlns:a16="http://schemas.microsoft.com/office/drawing/2014/main" id="{8DEA1593-3585-4E24-A793-3444392627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3191" y="2398471"/>
            <a:ext cx="2226767" cy="486644"/>
          </a:xfrm>
          <a:prstGeom prst="rect">
            <a:avLst/>
          </a:prstGeom>
        </p:spPr>
      </p:pic>
      <p:sp>
        <p:nvSpPr>
          <p:cNvPr id="12" name="TextovéPole 11">
            <a:extLst>
              <a:ext uri="{FF2B5EF4-FFF2-40B4-BE49-F238E27FC236}">
                <a16:creationId xmlns:a16="http://schemas.microsoft.com/office/drawing/2014/main" id="{B8404841-E83F-425C-85B2-FA13EC203794}"/>
              </a:ext>
            </a:extLst>
          </p:cNvPr>
          <p:cNvSpPr txBox="1"/>
          <p:nvPr/>
        </p:nvSpPr>
        <p:spPr>
          <a:xfrm>
            <a:off x="209550" y="5380086"/>
            <a:ext cx="5905500" cy="1200329"/>
          </a:xfrm>
          <a:prstGeom prst="rect">
            <a:avLst/>
          </a:prstGeom>
          <a:noFill/>
        </p:spPr>
        <p:txBody>
          <a:bodyPr wrap="square">
            <a:spAutoFit/>
          </a:bodyPr>
          <a:lstStyle/>
          <a:p>
            <a:r>
              <a:rPr lang="cs-CZ" b="0" i="0" dirty="0">
                <a:solidFill>
                  <a:srgbClr val="333333"/>
                </a:solidFill>
                <a:effectLst/>
                <a:latin typeface="Helvetica Neue"/>
              </a:rPr>
              <a:t>Také u </a:t>
            </a:r>
            <a:r>
              <a:rPr lang="cs-CZ" b="1" i="0" dirty="0">
                <a:solidFill>
                  <a:srgbClr val="333333"/>
                </a:solidFill>
                <a:effectLst/>
                <a:latin typeface="Helvetica Neue"/>
              </a:rPr>
              <a:t>převodovky</a:t>
            </a:r>
            <a:r>
              <a:rPr lang="cs-CZ" b="0" i="0" dirty="0">
                <a:solidFill>
                  <a:srgbClr val="333333"/>
                </a:solidFill>
                <a:effectLst/>
                <a:latin typeface="Helvetica Neue"/>
              </a:rPr>
              <a:t> platí, že čím vyšší rychlostní stupeň je zařazený, tím menší točivý moment se dostává na kola. Ale zase stoupají otáčky kola a tím roste i rychlost auta či motocyklu. </a:t>
            </a:r>
            <a:endParaRPr lang="cs-CZ" dirty="0"/>
          </a:p>
        </p:txBody>
      </p:sp>
      <p:sp>
        <p:nvSpPr>
          <p:cNvPr id="17" name="TextovéPole 16">
            <a:extLst>
              <a:ext uri="{FF2B5EF4-FFF2-40B4-BE49-F238E27FC236}">
                <a16:creationId xmlns:a16="http://schemas.microsoft.com/office/drawing/2014/main" id="{D9A74F56-6A91-4BEF-AD5B-B760E6A16EBF}"/>
              </a:ext>
            </a:extLst>
          </p:cNvPr>
          <p:cNvSpPr txBox="1"/>
          <p:nvPr/>
        </p:nvSpPr>
        <p:spPr>
          <a:xfrm>
            <a:off x="294256" y="1061977"/>
            <a:ext cx="6049394" cy="1200329"/>
          </a:xfrm>
          <a:prstGeom prst="rect">
            <a:avLst/>
          </a:prstGeom>
          <a:noFill/>
        </p:spPr>
        <p:txBody>
          <a:bodyPr wrap="square">
            <a:spAutoFit/>
          </a:bodyPr>
          <a:lstStyle/>
          <a:p>
            <a:pPr algn="just"/>
            <a:r>
              <a:rPr lang="cs-CZ" b="0" i="0" u="sng" dirty="0">
                <a:solidFill>
                  <a:srgbClr val="000000"/>
                </a:solidFill>
                <a:effectLst/>
                <a:latin typeface="Arial" panose="020B0604020202020204" pitchFamily="34" charset="0"/>
              </a:rPr>
              <a:t>Jestliže na tuhé těleso nepůsobí vnější síly nebo je-li výslednice otáčivých momentů vnějších sil rovna nule, pak moment hybnosti tuhého tělesa zůstává stejný tj. zachovává si velikost i směr.</a:t>
            </a:r>
            <a:endParaRPr lang="cs-CZ" dirty="0"/>
          </a:p>
        </p:txBody>
      </p:sp>
      <p:pic>
        <p:nvPicPr>
          <p:cNvPr id="18" name="Obrázek 17">
            <a:extLst>
              <a:ext uri="{FF2B5EF4-FFF2-40B4-BE49-F238E27FC236}">
                <a16:creationId xmlns:a16="http://schemas.microsoft.com/office/drawing/2014/main" id="{FE672386-57AE-451B-ACB1-6BB4D0BA4447}"/>
              </a:ext>
            </a:extLst>
          </p:cNvPr>
          <p:cNvPicPr>
            <a:picLocks noChangeAspect="1"/>
          </p:cNvPicPr>
          <p:nvPr/>
        </p:nvPicPr>
        <p:blipFill>
          <a:blip r:embed="rId5"/>
          <a:stretch>
            <a:fillRect/>
          </a:stretch>
        </p:blipFill>
        <p:spPr>
          <a:xfrm>
            <a:off x="1915622" y="3021280"/>
            <a:ext cx="2080579" cy="552881"/>
          </a:xfrm>
          <a:prstGeom prst="rect">
            <a:avLst/>
          </a:prstGeom>
        </p:spPr>
      </p:pic>
    </p:spTree>
    <p:extLst>
      <p:ext uri="{BB962C8B-B14F-4D97-AF65-F5344CB8AC3E}">
        <p14:creationId xmlns:p14="http://schemas.microsoft.com/office/powerpoint/2010/main" val="4198394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22776555-C9BF-473A-AFC7-6478EBFE037F}"/>
              </a:ext>
            </a:extLst>
          </p:cNvPr>
          <p:cNvSpPr txBox="1"/>
          <p:nvPr/>
        </p:nvSpPr>
        <p:spPr>
          <a:xfrm>
            <a:off x="119064" y="151397"/>
            <a:ext cx="8678341" cy="707886"/>
          </a:xfrm>
          <a:prstGeom prst="rect">
            <a:avLst/>
          </a:prstGeom>
          <a:noFill/>
        </p:spPr>
        <p:txBody>
          <a:bodyPr wrap="square" rtlCol="0">
            <a:spAutoFit/>
          </a:bodyPr>
          <a:lstStyle/>
          <a:p>
            <a:pPr algn="just"/>
            <a:r>
              <a:rPr lang="cs-CZ" sz="2000" b="1" dirty="0"/>
              <a:t>Skládání dvou rovnoběžných sil působících v různých bodech a ležících ve stejné přímce. </a:t>
            </a:r>
          </a:p>
        </p:txBody>
      </p:sp>
      <p:pic>
        <p:nvPicPr>
          <p:cNvPr id="3" name="Obrázek 2">
            <a:extLst>
              <a:ext uri="{FF2B5EF4-FFF2-40B4-BE49-F238E27FC236}">
                <a16:creationId xmlns:a16="http://schemas.microsoft.com/office/drawing/2014/main" id="{961EECE1-9F94-4329-8925-DF729E5C64CF}"/>
              </a:ext>
            </a:extLst>
          </p:cNvPr>
          <p:cNvPicPr>
            <a:picLocks noChangeAspect="1"/>
          </p:cNvPicPr>
          <p:nvPr/>
        </p:nvPicPr>
        <p:blipFill>
          <a:blip r:embed="rId2"/>
          <a:stretch>
            <a:fillRect/>
          </a:stretch>
        </p:blipFill>
        <p:spPr>
          <a:xfrm>
            <a:off x="2298085" y="2581275"/>
            <a:ext cx="4153764" cy="1473138"/>
          </a:xfrm>
          <a:prstGeom prst="rect">
            <a:avLst/>
          </a:prstGeom>
        </p:spPr>
      </p:pic>
      <p:sp>
        <p:nvSpPr>
          <p:cNvPr id="10" name="TextovéPole 9">
            <a:extLst>
              <a:ext uri="{FF2B5EF4-FFF2-40B4-BE49-F238E27FC236}">
                <a16:creationId xmlns:a16="http://schemas.microsoft.com/office/drawing/2014/main" id="{0CD4667B-2820-4A30-89FF-7FE1AD29E547}"/>
              </a:ext>
            </a:extLst>
          </p:cNvPr>
          <p:cNvSpPr txBox="1"/>
          <p:nvPr/>
        </p:nvSpPr>
        <p:spPr>
          <a:xfrm>
            <a:off x="219075" y="951593"/>
            <a:ext cx="8578330" cy="1323439"/>
          </a:xfrm>
          <a:prstGeom prst="rect">
            <a:avLst/>
          </a:prstGeom>
          <a:noFill/>
        </p:spPr>
        <p:txBody>
          <a:bodyPr wrap="square">
            <a:spAutoFit/>
          </a:bodyPr>
          <a:lstStyle/>
          <a:p>
            <a:pPr algn="just"/>
            <a:r>
              <a:rPr lang="cs-CZ" sz="2000" dirty="0"/>
              <a:t>Mají-li dvě síly </a:t>
            </a:r>
            <a:r>
              <a:rPr lang="cs-CZ" sz="2000" b="1" dirty="0"/>
              <a:t>F</a:t>
            </a:r>
            <a:r>
              <a:rPr lang="cs-CZ" sz="2000" dirty="0"/>
              <a:t>1 a </a:t>
            </a:r>
            <a:r>
              <a:rPr lang="cs-CZ" sz="2000" b="1" dirty="0"/>
              <a:t>F</a:t>
            </a:r>
            <a:r>
              <a:rPr lang="cs-CZ" sz="2000" dirty="0"/>
              <a:t>2 různá působiště, ale obě leží v téže přímce, můžeme kteroukoliv z nich posunout do působiště druhé síly a najít výslednici podle vztahu </a:t>
            </a:r>
            <a:r>
              <a:rPr lang="cs-CZ" sz="2000" b="1" dirty="0"/>
              <a:t>F</a:t>
            </a:r>
            <a:r>
              <a:rPr lang="cs-CZ" sz="2000" dirty="0"/>
              <a:t> = </a:t>
            </a:r>
            <a:r>
              <a:rPr lang="cs-CZ" sz="2000" b="1" dirty="0"/>
              <a:t>F</a:t>
            </a:r>
            <a:r>
              <a:rPr lang="cs-CZ" sz="2000" dirty="0"/>
              <a:t>1 + </a:t>
            </a:r>
            <a:r>
              <a:rPr lang="cs-CZ" sz="2000" b="1" dirty="0"/>
              <a:t>F</a:t>
            </a:r>
            <a:r>
              <a:rPr lang="cs-CZ" sz="2000" dirty="0"/>
              <a:t>2. Výslednou sílu </a:t>
            </a:r>
            <a:r>
              <a:rPr lang="cs-CZ" sz="2000" b="1" dirty="0"/>
              <a:t>F</a:t>
            </a:r>
            <a:r>
              <a:rPr lang="cs-CZ" sz="2000" dirty="0"/>
              <a:t> můžeme také posunout do libovolného působiště, které leží na vektorové přímce, tj. přímce proložené vektorem </a:t>
            </a:r>
            <a:r>
              <a:rPr lang="cs-CZ" sz="2000" b="1" dirty="0"/>
              <a:t>F</a:t>
            </a:r>
            <a:r>
              <a:rPr lang="cs-CZ" sz="2000" dirty="0"/>
              <a:t>.</a:t>
            </a:r>
          </a:p>
        </p:txBody>
      </p:sp>
    </p:spTree>
    <p:extLst>
      <p:ext uri="{BB962C8B-B14F-4D97-AF65-F5344CB8AC3E}">
        <p14:creationId xmlns:p14="http://schemas.microsoft.com/office/powerpoint/2010/main" val="2827482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a:extLst>
              <a:ext uri="{FF2B5EF4-FFF2-40B4-BE49-F238E27FC236}">
                <a16:creationId xmlns:a16="http://schemas.microsoft.com/office/drawing/2014/main" id="{80614530-6533-461A-8CFC-73191C3692E8}"/>
              </a:ext>
            </a:extLst>
          </p:cNvPr>
          <p:cNvSpPr txBox="1"/>
          <p:nvPr/>
        </p:nvSpPr>
        <p:spPr>
          <a:xfrm>
            <a:off x="238128" y="233429"/>
            <a:ext cx="8712957" cy="1754326"/>
          </a:xfrm>
          <a:prstGeom prst="rect">
            <a:avLst/>
          </a:prstGeom>
          <a:noFill/>
        </p:spPr>
        <p:txBody>
          <a:bodyPr wrap="square" rtlCol="0">
            <a:spAutoFit/>
          </a:bodyPr>
          <a:lstStyle/>
          <a:p>
            <a:pPr algn="just"/>
            <a:r>
              <a:rPr lang="cs-CZ" sz="2000" b="1" dirty="0"/>
              <a:t>Skládání dvou rovnoběžných sil stejného směru působících v různých bodech </a:t>
            </a:r>
          </a:p>
          <a:p>
            <a:pPr algn="just"/>
            <a:endParaRPr lang="cs-CZ" sz="800" b="0" i="0" dirty="0">
              <a:effectLst/>
            </a:endParaRPr>
          </a:p>
          <a:p>
            <a:pPr algn="just"/>
            <a:r>
              <a:rPr lang="cs-CZ" sz="2000" b="0" i="0" dirty="0">
                <a:effectLst/>
              </a:rPr>
              <a:t>Obě síly nejdříve přeneseme do společného bodu, kterým je průsečík jejich vektorových přímek, pak síly složíme doplněním na vektorový rovnoběžník a výslednou sílu </a:t>
            </a:r>
            <a:r>
              <a:rPr lang="cs-CZ" sz="2000" b="1" i="0" dirty="0">
                <a:effectLst/>
              </a:rPr>
              <a:t>F</a:t>
            </a:r>
            <a:r>
              <a:rPr lang="cs-CZ" sz="2000" b="0" i="0" dirty="0">
                <a:effectLst/>
              </a:rPr>
              <a:t> můžeme umístit do libovolného bodu její vektorové přímky síly, např. do bodu O.</a:t>
            </a:r>
            <a:endParaRPr lang="cs-CZ" sz="2000" dirty="0"/>
          </a:p>
        </p:txBody>
      </p:sp>
      <p:pic>
        <p:nvPicPr>
          <p:cNvPr id="2" name="Picture 4">
            <a:extLst>
              <a:ext uri="{FF2B5EF4-FFF2-40B4-BE49-F238E27FC236}">
                <a16:creationId xmlns:a16="http://schemas.microsoft.com/office/drawing/2014/main" id="{3A85ACBC-B546-42AB-96C5-EF83A38D5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25" y="1881509"/>
            <a:ext cx="5810247" cy="298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2AD98BDC-3ACD-457E-8E41-10D31ABB2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8" y="2414104"/>
            <a:ext cx="2649847" cy="1367321"/>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85D602A8-C522-4798-BB49-B91115B5A81F}"/>
              </a:ext>
            </a:extLst>
          </p:cNvPr>
          <p:cNvPicPr>
            <a:picLocks noChangeAspect="1"/>
          </p:cNvPicPr>
          <p:nvPr/>
        </p:nvPicPr>
        <p:blipFill>
          <a:blip r:embed="rId4"/>
          <a:stretch>
            <a:fillRect/>
          </a:stretch>
        </p:blipFill>
        <p:spPr>
          <a:xfrm>
            <a:off x="307212" y="3560404"/>
            <a:ext cx="906443" cy="821465"/>
          </a:xfrm>
          <a:prstGeom prst="rect">
            <a:avLst/>
          </a:prstGeom>
        </p:spPr>
      </p:pic>
    </p:spTree>
    <p:extLst>
      <p:ext uri="{BB962C8B-B14F-4D97-AF65-F5344CB8AC3E}">
        <p14:creationId xmlns:p14="http://schemas.microsoft.com/office/powerpoint/2010/main" val="576742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01037D0-9831-4C63-A2E2-C81A60FACFA0}"/>
              </a:ext>
            </a:extLst>
          </p:cNvPr>
          <p:cNvSpPr txBox="1"/>
          <p:nvPr/>
        </p:nvSpPr>
        <p:spPr>
          <a:xfrm>
            <a:off x="200345" y="256319"/>
            <a:ext cx="1654299" cy="461665"/>
          </a:xfrm>
          <a:prstGeom prst="rect">
            <a:avLst/>
          </a:prstGeom>
          <a:noFill/>
        </p:spPr>
        <p:txBody>
          <a:bodyPr wrap="none" rtlCol="0">
            <a:spAutoFit/>
          </a:bodyPr>
          <a:lstStyle/>
          <a:p>
            <a:r>
              <a:rPr lang="cs-CZ" sz="2400" b="1" dirty="0"/>
              <a:t>Tuhé těleso</a:t>
            </a:r>
          </a:p>
        </p:txBody>
      </p:sp>
      <p:sp>
        <p:nvSpPr>
          <p:cNvPr id="5" name="TextovéPole 4">
            <a:extLst>
              <a:ext uri="{FF2B5EF4-FFF2-40B4-BE49-F238E27FC236}">
                <a16:creationId xmlns:a16="http://schemas.microsoft.com/office/drawing/2014/main" id="{A7C02A38-6CF3-40BC-AFB6-F0C478B1D617}"/>
              </a:ext>
            </a:extLst>
          </p:cNvPr>
          <p:cNvSpPr txBox="1"/>
          <p:nvPr/>
        </p:nvSpPr>
        <p:spPr>
          <a:xfrm>
            <a:off x="200345" y="841809"/>
            <a:ext cx="8743309" cy="2985433"/>
          </a:xfrm>
          <a:prstGeom prst="rect">
            <a:avLst/>
          </a:prstGeom>
          <a:noFill/>
        </p:spPr>
        <p:txBody>
          <a:bodyPr wrap="square" rtlCol="0">
            <a:spAutoFit/>
          </a:bodyPr>
          <a:lstStyle/>
          <a:p>
            <a:pPr algn="just"/>
            <a:r>
              <a:rPr lang="en-US" sz="2000" dirty="0"/>
              <a:t>Tato </a:t>
            </a:r>
            <a:r>
              <a:rPr lang="en-US" sz="2000" dirty="0" err="1"/>
              <a:t>část</a:t>
            </a:r>
            <a:r>
              <a:rPr lang="en-US" sz="2000" dirty="0"/>
              <a:t> </a:t>
            </a:r>
            <a:r>
              <a:rPr lang="en-US" sz="2000" dirty="0" err="1"/>
              <a:t>mechaniky</a:t>
            </a:r>
            <a:r>
              <a:rPr lang="en-US" sz="2000" dirty="0"/>
              <a:t> se </a:t>
            </a:r>
            <a:r>
              <a:rPr lang="en-US" sz="2000" dirty="0" err="1"/>
              <a:t>zabývá</a:t>
            </a:r>
            <a:r>
              <a:rPr lang="en-US" sz="2000" dirty="0"/>
              <a:t> </a:t>
            </a:r>
            <a:r>
              <a:rPr lang="en-US" sz="2000" u="sng" dirty="0" err="1"/>
              <a:t>pohyby</a:t>
            </a:r>
            <a:r>
              <a:rPr lang="en-US" sz="2000" u="sng" dirty="0"/>
              <a:t> </a:t>
            </a:r>
            <a:r>
              <a:rPr lang="en-US" sz="2000" u="sng" dirty="0" err="1"/>
              <a:t>tělesa</a:t>
            </a:r>
            <a:r>
              <a:rPr lang="en-US" sz="2000" u="sng" dirty="0"/>
              <a:t>, </a:t>
            </a:r>
            <a:r>
              <a:rPr lang="en-US" sz="2000" u="sng" dirty="0" err="1"/>
              <a:t>při</a:t>
            </a:r>
            <a:r>
              <a:rPr lang="en-US" sz="2000" u="sng" dirty="0"/>
              <a:t> </a:t>
            </a:r>
            <a:r>
              <a:rPr lang="en-US" sz="2000" u="sng" dirty="0" err="1"/>
              <a:t>kterých</a:t>
            </a:r>
            <a:r>
              <a:rPr lang="en-US" sz="2000" u="sng" dirty="0"/>
              <a:t> </a:t>
            </a:r>
            <a:r>
              <a:rPr lang="en-US" sz="2000" u="sng" dirty="0" err="1"/>
              <a:t>těleso</a:t>
            </a:r>
            <a:r>
              <a:rPr lang="en-US" sz="2000" u="sng" dirty="0"/>
              <a:t> </a:t>
            </a:r>
            <a:r>
              <a:rPr lang="en-US" sz="2000" u="sng" dirty="0" err="1"/>
              <a:t>nelze</a:t>
            </a:r>
            <a:r>
              <a:rPr lang="en-US" sz="2000" u="sng" dirty="0"/>
              <a:t> </a:t>
            </a:r>
            <a:r>
              <a:rPr lang="en-US" sz="2000" u="sng" dirty="0" err="1"/>
              <a:t>nahradit</a:t>
            </a:r>
            <a:r>
              <a:rPr lang="en-US" sz="2000" u="sng" dirty="0"/>
              <a:t> </a:t>
            </a:r>
            <a:r>
              <a:rPr lang="en-US" sz="2000" u="sng" dirty="0" err="1"/>
              <a:t>hmotným</a:t>
            </a:r>
            <a:r>
              <a:rPr lang="en-US" sz="2000" u="sng" dirty="0"/>
              <a:t> </a:t>
            </a:r>
            <a:r>
              <a:rPr lang="en-US" sz="2000" u="sng" dirty="0" err="1"/>
              <a:t>bodem</a:t>
            </a:r>
            <a:r>
              <a:rPr lang="en-US" sz="2000" dirty="0"/>
              <a:t>, </a:t>
            </a:r>
            <a:r>
              <a:rPr lang="en-US" sz="2000" dirty="0" err="1"/>
              <a:t>tzn</a:t>
            </a:r>
            <a:r>
              <a:rPr lang="en-US" sz="2000" dirty="0"/>
              <a:t>. </a:t>
            </a:r>
            <a:r>
              <a:rPr lang="en-US" sz="2000" dirty="0" err="1"/>
              <a:t>nelze</a:t>
            </a:r>
            <a:r>
              <a:rPr lang="en-US" sz="2000" dirty="0"/>
              <a:t> </a:t>
            </a:r>
            <a:r>
              <a:rPr lang="en-US" sz="2000" dirty="0" err="1"/>
              <a:t>zanedbat</a:t>
            </a:r>
            <a:r>
              <a:rPr lang="en-US" sz="2000" dirty="0"/>
              <a:t> </a:t>
            </a:r>
            <a:r>
              <a:rPr lang="en-US" sz="2000" dirty="0" err="1"/>
              <a:t>jeho</a:t>
            </a:r>
            <a:r>
              <a:rPr lang="en-US" sz="2000" dirty="0"/>
              <a:t> </a:t>
            </a:r>
            <a:r>
              <a:rPr lang="en-US" sz="2000" dirty="0" err="1"/>
              <a:t>rozměry</a:t>
            </a:r>
            <a:r>
              <a:rPr lang="en-US" sz="2000" dirty="0"/>
              <a:t> a </a:t>
            </a:r>
            <a:r>
              <a:rPr lang="en-US" sz="2000" dirty="0" err="1"/>
              <a:t>tvar</a:t>
            </a:r>
            <a:r>
              <a:rPr lang="en-US" sz="2000" dirty="0"/>
              <a:t> a </a:t>
            </a:r>
            <a:r>
              <a:rPr lang="en-US" sz="2000" u="sng" dirty="0" err="1"/>
              <a:t>musí</a:t>
            </a:r>
            <a:r>
              <a:rPr lang="en-US" sz="2000" u="sng" dirty="0"/>
              <a:t> se </a:t>
            </a:r>
            <a:r>
              <a:rPr lang="en-US" sz="2000" u="sng" dirty="0" err="1"/>
              <a:t>uvažovat</a:t>
            </a:r>
            <a:r>
              <a:rPr lang="en-US" sz="2000" u="sng" dirty="0"/>
              <a:t> </a:t>
            </a:r>
            <a:r>
              <a:rPr lang="en-US" sz="2000" u="sng" dirty="0" err="1"/>
              <a:t>otáčivý</a:t>
            </a:r>
            <a:r>
              <a:rPr lang="en-US" sz="2000" u="sng" dirty="0"/>
              <a:t> </a:t>
            </a:r>
            <a:r>
              <a:rPr lang="en-US" sz="2000" u="sng" dirty="0" err="1"/>
              <a:t>pohyb</a:t>
            </a:r>
            <a:r>
              <a:rPr lang="en-US" sz="2000" u="sng" dirty="0"/>
              <a:t> </a:t>
            </a:r>
            <a:r>
              <a:rPr lang="en-US" sz="2000" u="sng" dirty="0" err="1"/>
              <a:t>tělesa</a:t>
            </a:r>
            <a:r>
              <a:rPr lang="en-US" sz="2000" dirty="0"/>
              <a:t>. Na </a:t>
            </a:r>
            <a:r>
              <a:rPr lang="en-US" sz="2000" dirty="0" err="1"/>
              <a:t>těleso</a:t>
            </a:r>
            <a:r>
              <a:rPr lang="en-US" sz="2000" dirty="0"/>
              <a:t> </a:t>
            </a:r>
            <a:r>
              <a:rPr lang="en-US" sz="2000" dirty="0" err="1"/>
              <a:t>působíc</a:t>
            </a:r>
            <a:r>
              <a:rPr lang="cs-CZ" sz="2000" dirty="0"/>
              <a:t>í</a:t>
            </a:r>
            <a:r>
              <a:rPr lang="en-US" sz="2000" dirty="0"/>
              <a:t> </a:t>
            </a:r>
            <a:r>
              <a:rPr lang="en-US" sz="2000" dirty="0" err="1"/>
              <a:t>síly</a:t>
            </a:r>
            <a:r>
              <a:rPr lang="cs-CZ" sz="2000" dirty="0"/>
              <a:t> </a:t>
            </a:r>
            <a:r>
              <a:rPr lang="en-US" sz="2000" dirty="0" err="1"/>
              <a:t>ve</a:t>
            </a:r>
            <a:r>
              <a:rPr lang="en-US" sz="2000" dirty="0"/>
              <a:t> </a:t>
            </a:r>
            <a:r>
              <a:rPr lang="en-US" sz="2000" dirty="0" err="1"/>
              <a:t>skutečnosti</a:t>
            </a:r>
            <a:r>
              <a:rPr lang="en-US" sz="2000" dirty="0"/>
              <a:t> </a:t>
            </a:r>
            <a:r>
              <a:rPr lang="en-US" sz="2000" dirty="0" err="1"/>
              <a:t>mohou</a:t>
            </a:r>
            <a:r>
              <a:rPr lang="en-US" sz="2000" dirty="0"/>
              <a:t> </a:t>
            </a:r>
            <a:r>
              <a:rPr lang="en-US" sz="2000" dirty="0" err="1"/>
              <a:t>mít</a:t>
            </a:r>
            <a:r>
              <a:rPr lang="en-US" sz="2000" dirty="0"/>
              <a:t> </a:t>
            </a:r>
            <a:r>
              <a:rPr lang="en-US" sz="2000" dirty="0" err="1"/>
              <a:t>i</a:t>
            </a:r>
            <a:r>
              <a:rPr lang="en-US" sz="2000" dirty="0"/>
              <a:t> </a:t>
            </a:r>
            <a:r>
              <a:rPr lang="en-US" sz="2000" dirty="0" err="1"/>
              <a:t>deformační</a:t>
            </a:r>
            <a:r>
              <a:rPr lang="en-US" sz="2000" dirty="0"/>
              <a:t> </a:t>
            </a:r>
            <a:r>
              <a:rPr lang="en-US" sz="2000" dirty="0" err="1"/>
              <a:t>účinky</a:t>
            </a:r>
            <a:r>
              <a:rPr lang="en-US" sz="2000" dirty="0"/>
              <a:t>. Proto </a:t>
            </a:r>
            <a:r>
              <a:rPr lang="en-US" sz="2000" dirty="0" err="1"/>
              <a:t>si</a:t>
            </a:r>
            <a:r>
              <a:rPr lang="en-US" sz="2000" dirty="0"/>
              <a:t> </a:t>
            </a:r>
            <a:r>
              <a:rPr lang="en-US" sz="2000" u="sng" dirty="0" err="1"/>
              <a:t>reálné</a:t>
            </a:r>
            <a:r>
              <a:rPr lang="en-US" sz="2000" u="sng" dirty="0"/>
              <a:t> </a:t>
            </a:r>
            <a:r>
              <a:rPr lang="en-US" sz="2000" u="sng" dirty="0" err="1"/>
              <a:t>těleso</a:t>
            </a:r>
            <a:r>
              <a:rPr lang="en-US" sz="2000" u="sng" dirty="0"/>
              <a:t> </a:t>
            </a:r>
            <a:r>
              <a:rPr lang="en-US" sz="2000" u="sng" dirty="0" err="1"/>
              <a:t>nahradíme</a:t>
            </a:r>
            <a:r>
              <a:rPr lang="en-US" sz="2000" u="sng" dirty="0"/>
              <a:t> </a:t>
            </a:r>
            <a:r>
              <a:rPr lang="en-US" sz="2000" u="sng" dirty="0" err="1"/>
              <a:t>tuhým</a:t>
            </a:r>
            <a:r>
              <a:rPr lang="en-US" sz="2000" u="sng" dirty="0"/>
              <a:t> </a:t>
            </a:r>
            <a:r>
              <a:rPr lang="en-US" sz="2000" u="sng" dirty="0" err="1"/>
              <a:t>tělesem</a:t>
            </a:r>
            <a:r>
              <a:rPr lang="en-US" sz="2000" u="sng" dirty="0"/>
              <a:t>, u </a:t>
            </a:r>
            <a:r>
              <a:rPr lang="en-US" sz="2000" u="sng" dirty="0" err="1"/>
              <a:t>kterého</a:t>
            </a:r>
            <a:r>
              <a:rPr lang="en-US" sz="2000" u="sng" dirty="0"/>
              <a:t> </a:t>
            </a:r>
            <a:r>
              <a:rPr lang="en-US" sz="2000" u="sng" dirty="0" err="1"/>
              <a:t>deformační</a:t>
            </a:r>
            <a:r>
              <a:rPr lang="en-US" sz="2000" u="sng" dirty="0"/>
              <a:t> </a:t>
            </a:r>
            <a:r>
              <a:rPr lang="en-US" sz="2000" u="sng" dirty="0" err="1"/>
              <a:t>účinky</a:t>
            </a:r>
            <a:r>
              <a:rPr lang="en-US" sz="2000" u="sng" dirty="0"/>
              <a:t> </a:t>
            </a:r>
            <a:r>
              <a:rPr lang="en-US" sz="2000" u="sng" dirty="0" err="1"/>
              <a:t>zanedbáváme</a:t>
            </a:r>
            <a:r>
              <a:rPr lang="en-US" sz="2000" dirty="0"/>
              <a:t>.</a:t>
            </a:r>
          </a:p>
          <a:p>
            <a:pPr algn="just"/>
            <a:endParaRPr lang="en-US" sz="800" b="1" dirty="0"/>
          </a:p>
          <a:p>
            <a:pPr algn="just"/>
            <a:r>
              <a:rPr lang="cs-CZ" sz="2000" b="1" dirty="0"/>
              <a:t>Tuhé těleso: </a:t>
            </a:r>
            <a:r>
              <a:rPr lang="cs-CZ" sz="2000" dirty="0"/>
              <a:t>nemění účinkem vnější síly svůj tvar ani objem. Dokonale tuhá tělesa ve  skutečnosti neexistují, existují jen </a:t>
            </a:r>
            <a:r>
              <a:rPr lang="cs-CZ" sz="2000" b="1" dirty="0"/>
              <a:t>tělesa „pevná“</a:t>
            </a:r>
            <a:r>
              <a:rPr lang="cs-CZ" sz="2000" dirty="0"/>
              <a:t>, jejichž tvar, resp. objem, se účinkem sil nepatrně mění. </a:t>
            </a:r>
            <a:r>
              <a:rPr lang="cs-CZ" sz="2000" u="sng" dirty="0"/>
              <a:t>Pohyb tuhého tělesa se vždy skládá z </a:t>
            </a:r>
            <a:r>
              <a:rPr lang="cs-CZ" sz="2000" b="1" u="sng" dirty="0"/>
              <a:t>pohybu posuvného</a:t>
            </a:r>
            <a:r>
              <a:rPr lang="cs-CZ" sz="2000" u="sng" dirty="0"/>
              <a:t> (translace) a </a:t>
            </a:r>
            <a:r>
              <a:rPr lang="cs-CZ" sz="2000" b="1" u="sng" dirty="0"/>
              <a:t>pohybu otáčivého </a:t>
            </a:r>
            <a:r>
              <a:rPr lang="cs-CZ" sz="2000" u="sng" dirty="0"/>
              <a:t>(rotace).</a:t>
            </a:r>
          </a:p>
        </p:txBody>
      </p:sp>
      <p:pic>
        <p:nvPicPr>
          <p:cNvPr id="7" name="Obrázek 6">
            <a:extLst>
              <a:ext uri="{FF2B5EF4-FFF2-40B4-BE49-F238E27FC236}">
                <a16:creationId xmlns:a16="http://schemas.microsoft.com/office/drawing/2014/main" id="{4B56CCBF-F73E-448E-AB66-4DA3E70A2C47}"/>
              </a:ext>
            </a:extLst>
          </p:cNvPr>
          <p:cNvPicPr>
            <a:picLocks noChangeAspect="1"/>
          </p:cNvPicPr>
          <p:nvPr/>
        </p:nvPicPr>
        <p:blipFill>
          <a:blip r:embed="rId2"/>
          <a:stretch>
            <a:fillRect/>
          </a:stretch>
        </p:blipFill>
        <p:spPr>
          <a:xfrm>
            <a:off x="332169" y="3951067"/>
            <a:ext cx="5497131" cy="2744866"/>
          </a:xfrm>
          <a:prstGeom prst="rect">
            <a:avLst/>
          </a:prstGeom>
        </p:spPr>
      </p:pic>
      <p:sp>
        <p:nvSpPr>
          <p:cNvPr id="9" name="TextovéPole 8">
            <a:extLst>
              <a:ext uri="{FF2B5EF4-FFF2-40B4-BE49-F238E27FC236}">
                <a16:creationId xmlns:a16="http://schemas.microsoft.com/office/drawing/2014/main" id="{BF2FAB7E-60E9-4125-AB6B-CD37792F77D0}"/>
              </a:ext>
            </a:extLst>
          </p:cNvPr>
          <p:cNvSpPr txBox="1"/>
          <p:nvPr/>
        </p:nvSpPr>
        <p:spPr>
          <a:xfrm>
            <a:off x="6076949" y="4177010"/>
            <a:ext cx="2952429" cy="1631216"/>
          </a:xfrm>
          <a:prstGeom prst="rect">
            <a:avLst/>
          </a:prstGeom>
          <a:noFill/>
        </p:spPr>
        <p:txBody>
          <a:bodyPr wrap="square">
            <a:spAutoFit/>
          </a:bodyPr>
          <a:lstStyle/>
          <a:p>
            <a:r>
              <a:rPr lang="cs-CZ" sz="2000" b="0" i="0" u="sng" dirty="0">
                <a:solidFill>
                  <a:srgbClr val="000000"/>
                </a:solidFill>
                <a:effectLst/>
              </a:rPr>
              <a:t>V praxi dochází ke skládání obou pohybů v jeden</a:t>
            </a:r>
            <a:r>
              <a:rPr lang="cs-CZ" sz="2000" b="0" i="0" dirty="0">
                <a:solidFill>
                  <a:srgbClr val="000000"/>
                </a:solidFill>
                <a:effectLst/>
              </a:rPr>
              <a:t>. </a:t>
            </a:r>
          </a:p>
          <a:p>
            <a:endParaRPr lang="cs-CZ" sz="2000" dirty="0">
              <a:solidFill>
                <a:srgbClr val="000000"/>
              </a:solidFill>
            </a:endParaRPr>
          </a:p>
          <a:p>
            <a:r>
              <a:rPr lang="cs-CZ" sz="2000" b="1" i="0" u="sng" dirty="0">
                <a:solidFill>
                  <a:srgbClr val="000000"/>
                </a:solidFill>
                <a:effectLst/>
              </a:rPr>
              <a:t>Skládání pohybů není obecně komutativní</a:t>
            </a:r>
            <a:r>
              <a:rPr lang="cs-CZ" sz="2000" b="0" i="0" dirty="0">
                <a:solidFill>
                  <a:srgbClr val="000000"/>
                </a:solidFill>
                <a:effectLst/>
              </a:rPr>
              <a:t>.</a:t>
            </a:r>
            <a:endParaRPr lang="cs-CZ" sz="2000" dirty="0"/>
          </a:p>
        </p:txBody>
      </p:sp>
    </p:spTree>
    <p:extLst>
      <p:ext uri="{BB962C8B-B14F-4D97-AF65-F5344CB8AC3E}">
        <p14:creationId xmlns:p14="http://schemas.microsoft.com/office/powerpoint/2010/main" val="2582909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400199F-642E-4AD7-9164-CA7F64923BD3}"/>
              </a:ext>
            </a:extLst>
          </p:cNvPr>
          <p:cNvSpPr txBox="1"/>
          <p:nvPr/>
        </p:nvSpPr>
        <p:spPr>
          <a:xfrm>
            <a:off x="179728" y="287778"/>
            <a:ext cx="7943850" cy="400110"/>
          </a:xfrm>
          <a:prstGeom prst="rect">
            <a:avLst/>
          </a:prstGeom>
          <a:noFill/>
        </p:spPr>
        <p:txBody>
          <a:bodyPr wrap="square">
            <a:spAutoFit/>
          </a:bodyPr>
          <a:lstStyle/>
          <a:p>
            <a:r>
              <a:rPr lang="cs-CZ" sz="2000" b="1" dirty="0"/>
              <a:t>Skládání dvou různoběžných sil působících v různých bodech</a:t>
            </a:r>
          </a:p>
        </p:txBody>
      </p:sp>
      <p:pic>
        <p:nvPicPr>
          <p:cNvPr id="2" name="Picture 5">
            <a:extLst>
              <a:ext uri="{FF2B5EF4-FFF2-40B4-BE49-F238E27FC236}">
                <a16:creationId xmlns:a16="http://schemas.microsoft.com/office/drawing/2014/main" id="{8A97378E-6A25-4F34-92DC-910A1946B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278" y="2301475"/>
            <a:ext cx="6264275" cy="205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Obrázek 6">
            <a:extLst>
              <a:ext uri="{FF2B5EF4-FFF2-40B4-BE49-F238E27FC236}">
                <a16:creationId xmlns:a16="http://schemas.microsoft.com/office/drawing/2014/main" id="{9CB21333-D1C4-47F5-8531-581BAC1E65C0}"/>
              </a:ext>
            </a:extLst>
          </p:cNvPr>
          <p:cNvPicPr>
            <a:picLocks noChangeAspect="1"/>
          </p:cNvPicPr>
          <p:nvPr/>
        </p:nvPicPr>
        <p:blipFill>
          <a:blip r:embed="rId3"/>
          <a:stretch>
            <a:fillRect/>
          </a:stretch>
        </p:blipFill>
        <p:spPr>
          <a:xfrm>
            <a:off x="5281950" y="4399931"/>
            <a:ext cx="2441578" cy="2170291"/>
          </a:xfrm>
          <a:prstGeom prst="rect">
            <a:avLst/>
          </a:prstGeom>
        </p:spPr>
      </p:pic>
      <p:pic>
        <p:nvPicPr>
          <p:cNvPr id="8198" name="Picture 6">
            <a:extLst>
              <a:ext uri="{FF2B5EF4-FFF2-40B4-BE49-F238E27FC236}">
                <a16:creationId xmlns:a16="http://schemas.microsoft.com/office/drawing/2014/main" id="{95EB519A-D715-46EB-A8DA-2B9DD7848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4585" y="4604613"/>
            <a:ext cx="2097068" cy="2051051"/>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B1E96F99-37C2-410D-807F-35A4BED604DC}"/>
              </a:ext>
            </a:extLst>
          </p:cNvPr>
          <p:cNvSpPr txBox="1"/>
          <p:nvPr/>
        </p:nvSpPr>
        <p:spPr>
          <a:xfrm>
            <a:off x="222250" y="832962"/>
            <a:ext cx="8655050" cy="1323439"/>
          </a:xfrm>
          <a:prstGeom prst="rect">
            <a:avLst/>
          </a:prstGeom>
          <a:noFill/>
        </p:spPr>
        <p:txBody>
          <a:bodyPr wrap="square">
            <a:spAutoFit/>
          </a:bodyPr>
          <a:lstStyle/>
          <a:p>
            <a:r>
              <a:rPr lang="cs-CZ" sz="2000" dirty="0"/>
              <a:t>Síly </a:t>
            </a:r>
            <a:r>
              <a:rPr lang="cs-CZ" sz="2000" b="1" dirty="0"/>
              <a:t>F</a:t>
            </a:r>
            <a:r>
              <a:rPr lang="cs-CZ" sz="2000" dirty="0"/>
              <a:t>1, </a:t>
            </a:r>
            <a:r>
              <a:rPr lang="cs-CZ" sz="2000" b="1" dirty="0"/>
              <a:t>F</a:t>
            </a:r>
            <a:r>
              <a:rPr lang="cs-CZ" sz="2000" dirty="0"/>
              <a:t>2 přeneseme po jejich vektorových přímkách do společného působiště, kde je složíme pomocí vektorového rovnoběžníku. Výslednou sílu pak přeneseme po vektorové přímce tak, aby měla působiště na spojnici působišť sil </a:t>
            </a:r>
            <a:r>
              <a:rPr lang="cs-CZ" sz="2000" b="1" dirty="0"/>
              <a:t>F</a:t>
            </a:r>
            <a:r>
              <a:rPr lang="cs-CZ" sz="2000" dirty="0"/>
              <a:t>1, </a:t>
            </a:r>
            <a:r>
              <a:rPr lang="cs-CZ" sz="2000" b="1" dirty="0"/>
              <a:t>F</a:t>
            </a:r>
            <a:r>
              <a:rPr lang="cs-CZ" sz="2000" dirty="0"/>
              <a:t>2. Působiště O výslednice </a:t>
            </a:r>
            <a:r>
              <a:rPr lang="cs-CZ" sz="2000" b="1" dirty="0"/>
              <a:t>F</a:t>
            </a:r>
            <a:r>
              <a:rPr lang="cs-CZ" sz="2000" dirty="0"/>
              <a:t> se jmenuje </a:t>
            </a:r>
            <a:r>
              <a:rPr lang="cs-CZ" sz="2000" b="1" dirty="0"/>
              <a:t>střed sil</a:t>
            </a:r>
            <a:r>
              <a:rPr lang="cs-CZ" sz="2000" dirty="0"/>
              <a:t>.</a:t>
            </a:r>
          </a:p>
        </p:txBody>
      </p:sp>
    </p:spTree>
    <p:extLst>
      <p:ext uri="{BB962C8B-B14F-4D97-AF65-F5344CB8AC3E}">
        <p14:creationId xmlns:p14="http://schemas.microsoft.com/office/powerpoint/2010/main" val="540498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055A3491-5137-4930-8214-4473A77BC6C2}"/>
              </a:ext>
            </a:extLst>
          </p:cNvPr>
          <p:cNvSpPr txBox="1"/>
          <p:nvPr/>
        </p:nvSpPr>
        <p:spPr>
          <a:xfrm>
            <a:off x="169220" y="256382"/>
            <a:ext cx="8509793" cy="400110"/>
          </a:xfrm>
          <a:prstGeom prst="rect">
            <a:avLst/>
          </a:prstGeom>
          <a:noFill/>
        </p:spPr>
        <p:txBody>
          <a:bodyPr wrap="square" rtlCol="0">
            <a:spAutoFit/>
          </a:bodyPr>
          <a:lstStyle/>
          <a:p>
            <a:r>
              <a:rPr lang="cs-CZ" sz="2000" b="1" dirty="0"/>
              <a:t>Skládání dvou rovnoběžných sil opačného směru působících v různých bodech</a:t>
            </a:r>
          </a:p>
        </p:txBody>
      </p:sp>
      <p:pic>
        <p:nvPicPr>
          <p:cNvPr id="17" name="Picture 4">
            <a:extLst>
              <a:ext uri="{FF2B5EF4-FFF2-40B4-BE49-F238E27FC236}">
                <a16:creationId xmlns:a16="http://schemas.microsoft.com/office/drawing/2014/main" id="{711ACA55-80FF-4BD5-8E0F-84FF8BF53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122" y="3527122"/>
            <a:ext cx="4541891" cy="274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Obrázek 18">
            <a:extLst>
              <a:ext uri="{FF2B5EF4-FFF2-40B4-BE49-F238E27FC236}">
                <a16:creationId xmlns:a16="http://schemas.microsoft.com/office/drawing/2014/main" id="{64EE69E6-CC89-4AC6-A2BB-4BBFF8855CA9}"/>
              </a:ext>
            </a:extLst>
          </p:cNvPr>
          <p:cNvPicPr>
            <a:picLocks noChangeAspect="1"/>
          </p:cNvPicPr>
          <p:nvPr/>
        </p:nvPicPr>
        <p:blipFill>
          <a:blip r:embed="rId3"/>
          <a:stretch>
            <a:fillRect/>
          </a:stretch>
        </p:blipFill>
        <p:spPr>
          <a:xfrm>
            <a:off x="669774" y="3924248"/>
            <a:ext cx="2984074" cy="2277320"/>
          </a:xfrm>
          <a:prstGeom prst="rect">
            <a:avLst/>
          </a:prstGeom>
        </p:spPr>
      </p:pic>
      <p:pic>
        <p:nvPicPr>
          <p:cNvPr id="6" name="Obrázek 5">
            <a:extLst>
              <a:ext uri="{FF2B5EF4-FFF2-40B4-BE49-F238E27FC236}">
                <a16:creationId xmlns:a16="http://schemas.microsoft.com/office/drawing/2014/main" id="{3AFBA389-118A-4BBF-9724-9484BBC166BC}"/>
              </a:ext>
            </a:extLst>
          </p:cNvPr>
          <p:cNvPicPr>
            <a:picLocks noChangeAspect="1"/>
          </p:cNvPicPr>
          <p:nvPr/>
        </p:nvPicPr>
        <p:blipFill>
          <a:blip r:embed="rId4"/>
          <a:stretch>
            <a:fillRect/>
          </a:stretch>
        </p:blipFill>
        <p:spPr>
          <a:xfrm>
            <a:off x="5503192" y="2168842"/>
            <a:ext cx="904875" cy="723900"/>
          </a:xfrm>
          <a:prstGeom prst="rect">
            <a:avLst/>
          </a:prstGeom>
        </p:spPr>
      </p:pic>
      <p:sp>
        <p:nvSpPr>
          <p:cNvPr id="20" name="TextovéPole 19">
            <a:extLst>
              <a:ext uri="{FF2B5EF4-FFF2-40B4-BE49-F238E27FC236}">
                <a16:creationId xmlns:a16="http://schemas.microsoft.com/office/drawing/2014/main" id="{2E04BE3D-1AEA-449E-A879-8F4667090A0C}"/>
              </a:ext>
            </a:extLst>
          </p:cNvPr>
          <p:cNvSpPr txBox="1"/>
          <p:nvPr/>
        </p:nvSpPr>
        <p:spPr>
          <a:xfrm>
            <a:off x="238124" y="934924"/>
            <a:ext cx="8509793" cy="1323439"/>
          </a:xfrm>
          <a:prstGeom prst="rect">
            <a:avLst/>
          </a:prstGeom>
          <a:noFill/>
        </p:spPr>
        <p:txBody>
          <a:bodyPr wrap="square">
            <a:spAutoFit/>
          </a:bodyPr>
          <a:lstStyle/>
          <a:p>
            <a:r>
              <a:rPr lang="cs-CZ" sz="2000" dirty="0"/>
              <a:t>Skládání dvou rovnoběžných sil opačného směru působících v různých bodech na pevné těleso. Výslednice má velikost </a:t>
            </a:r>
            <a:r>
              <a:rPr lang="cs-CZ" sz="2000" b="1" dirty="0"/>
              <a:t>F</a:t>
            </a:r>
            <a:r>
              <a:rPr lang="cs-CZ" sz="2000" dirty="0"/>
              <a:t> = </a:t>
            </a:r>
            <a:r>
              <a:rPr lang="cs-CZ" sz="2000" b="1" dirty="0"/>
              <a:t>F</a:t>
            </a:r>
            <a:r>
              <a:rPr lang="cs-CZ" sz="2000" dirty="0"/>
              <a:t>2 - </a:t>
            </a:r>
            <a:r>
              <a:rPr lang="cs-CZ" sz="2000" b="1" dirty="0"/>
              <a:t>F</a:t>
            </a:r>
            <a:r>
              <a:rPr lang="cs-CZ" sz="2000" dirty="0"/>
              <a:t>1, leží vně obou sil na straně větší síly, s niž je souhlasně rovnoběžná. Vzdálenost působiště výslednice od působišť obou sil je v obraceném poměru sil:</a:t>
            </a:r>
          </a:p>
        </p:txBody>
      </p:sp>
    </p:spTree>
    <p:extLst>
      <p:ext uri="{BB962C8B-B14F-4D97-AF65-F5344CB8AC3E}">
        <p14:creationId xmlns:p14="http://schemas.microsoft.com/office/powerpoint/2010/main" val="646812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F6BBCCA7-745C-4A02-94EF-EAFE0386ED8A}"/>
              </a:ext>
            </a:extLst>
          </p:cNvPr>
          <p:cNvPicPr>
            <a:picLocks noChangeAspect="1"/>
          </p:cNvPicPr>
          <p:nvPr/>
        </p:nvPicPr>
        <p:blipFill>
          <a:blip r:embed="rId2"/>
          <a:stretch>
            <a:fillRect/>
          </a:stretch>
        </p:blipFill>
        <p:spPr>
          <a:xfrm>
            <a:off x="123825" y="351262"/>
            <a:ext cx="1917246" cy="2451163"/>
          </a:xfrm>
          <a:prstGeom prst="rect">
            <a:avLst/>
          </a:prstGeom>
        </p:spPr>
      </p:pic>
      <p:pic>
        <p:nvPicPr>
          <p:cNvPr id="8" name="Picture 5">
            <a:extLst>
              <a:ext uri="{FF2B5EF4-FFF2-40B4-BE49-F238E27FC236}">
                <a16:creationId xmlns:a16="http://schemas.microsoft.com/office/drawing/2014/main" id="{12A624D6-7D53-475F-BF27-0756A94A8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7997" y="495756"/>
            <a:ext cx="6553200" cy="108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a:extLst>
              <a:ext uri="{FF2B5EF4-FFF2-40B4-BE49-F238E27FC236}">
                <a16:creationId xmlns:a16="http://schemas.microsoft.com/office/drawing/2014/main" id="{DFC8AC37-3A17-48DF-B05B-EE8BA83CDE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0629" y="2010781"/>
            <a:ext cx="1056232" cy="791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a:extLst>
              <a:ext uri="{FF2B5EF4-FFF2-40B4-BE49-F238E27FC236}">
                <a16:creationId xmlns:a16="http://schemas.microsoft.com/office/drawing/2014/main" id="{BAB75EC2-F72D-408B-862C-59E300831D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5053" y="1870077"/>
            <a:ext cx="2917099" cy="162190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E8B15F67-5A11-407D-A803-5FA0A49613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5828" y="3429000"/>
            <a:ext cx="876298" cy="518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490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400199F-642E-4AD7-9164-CA7F64923BD3}"/>
              </a:ext>
            </a:extLst>
          </p:cNvPr>
          <p:cNvSpPr txBox="1"/>
          <p:nvPr/>
        </p:nvSpPr>
        <p:spPr>
          <a:xfrm>
            <a:off x="179728" y="205039"/>
            <a:ext cx="7943850" cy="400110"/>
          </a:xfrm>
          <a:prstGeom prst="rect">
            <a:avLst/>
          </a:prstGeom>
          <a:noFill/>
        </p:spPr>
        <p:txBody>
          <a:bodyPr wrap="square">
            <a:spAutoFit/>
          </a:bodyPr>
          <a:lstStyle/>
          <a:p>
            <a:r>
              <a:rPr lang="cs-CZ" sz="2000" b="1" dirty="0"/>
              <a:t>Rozklad síly do dvou různoběžných sil působících v různých bodech</a:t>
            </a:r>
          </a:p>
        </p:txBody>
      </p:sp>
      <p:sp>
        <p:nvSpPr>
          <p:cNvPr id="10" name="TextovéPole 9">
            <a:extLst>
              <a:ext uri="{FF2B5EF4-FFF2-40B4-BE49-F238E27FC236}">
                <a16:creationId xmlns:a16="http://schemas.microsoft.com/office/drawing/2014/main" id="{055A3491-5137-4930-8214-4473A77BC6C2}"/>
              </a:ext>
            </a:extLst>
          </p:cNvPr>
          <p:cNvSpPr txBox="1"/>
          <p:nvPr/>
        </p:nvSpPr>
        <p:spPr>
          <a:xfrm>
            <a:off x="317103" y="3894736"/>
            <a:ext cx="8509793" cy="400110"/>
          </a:xfrm>
          <a:prstGeom prst="rect">
            <a:avLst/>
          </a:prstGeom>
          <a:noFill/>
        </p:spPr>
        <p:txBody>
          <a:bodyPr wrap="square" rtlCol="0">
            <a:spAutoFit/>
          </a:bodyPr>
          <a:lstStyle/>
          <a:p>
            <a:r>
              <a:rPr lang="cs-CZ" sz="2000" b="1" dirty="0"/>
              <a:t>Rozklad síly do dvou rovnoběžných složek působících v různých bodech</a:t>
            </a:r>
          </a:p>
        </p:txBody>
      </p:sp>
      <p:pic>
        <p:nvPicPr>
          <p:cNvPr id="4" name="Obrázek 3">
            <a:extLst>
              <a:ext uri="{FF2B5EF4-FFF2-40B4-BE49-F238E27FC236}">
                <a16:creationId xmlns:a16="http://schemas.microsoft.com/office/drawing/2014/main" id="{A17F8706-5259-46C0-9E90-FA9A65571EB4}"/>
              </a:ext>
            </a:extLst>
          </p:cNvPr>
          <p:cNvPicPr>
            <a:picLocks noChangeAspect="1"/>
          </p:cNvPicPr>
          <p:nvPr/>
        </p:nvPicPr>
        <p:blipFill>
          <a:blip r:embed="rId2"/>
          <a:stretch>
            <a:fillRect/>
          </a:stretch>
        </p:blipFill>
        <p:spPr>
          <a:xfrm>
            <a:off x="1126103" y="1813835"/>
            <a:ext cx="3579932" cy="1615165"/>
          </a:xfrm>
          <a:prstGeom prst="rect">
            <a:avLst/>
          </a:prstGeom>
        </p:spPr>
      </p:pic>
      <p:pic>
        <p:nvPicPr>
          <p:cNvPr id="6" name="Obrázek 5">
            <a:extLst>
              <a:ext uri="{FF2B5EF4-FFF2-40B4-BE49-F238E27FC236}">
                <a16:creationId xmlns:a16="http://schemas.microsoft.com/office/drawing/2014/main" id="{FE9C4C6E-EA10-4D1A-8398-679ACD261C97}"/>
              </a:ext>
            </a:extLst>
          </p:cNvPr>
          <p:cNvPicPr>
            <a:picLocks noChangeAspect="1"/>
          </p:cNvPicPr>
          <p:nvPr/>
        </p:nvPicPr>
        <p:blipFill>
          <a:blip r:embed="rId3"/>
          <a:stretch>
            <a:fillRect/>
          </a:stretch>
        </p:blipFill>
        <p:spPr>
          <a:xfrm>
            <a:off x="317103" y="5358624"/>
            <a:ext cx="2986268" cy="1423686"/>
          </a:xfrm>
          <a:prstGeom prst="rect">
            <a:avLst/>
          </a:prstGeom>
        </p:spPr>
      </p:pic>
      <p:sp>
        <p:nvSpPr>
          <p:cNvPr id="2" name="TextovéPole 1">
            <a:extLst>
              <a:ext uri="{FF2B5EF4-FFF2-40B4-BE49-F238E27FC236}">
                <a16:creationId xmlns:a16="http://schemas.microsoft.com/office/drawing/2014/main" id="{120466E0-AFB8-4306-9F50-2EF87367E379}"/>
              </a:ext>
            </a:extLst>
          </p:cNvPr>
          <p:cNvSpPr txBox="1"/>
          <p:nvPr/>
        </p:nvSpPr>
        <p:spPr>
          <a:xfrm>
            <a:off x="5256779" y="2207847"/>
            <a:ext cx="1753621" cy="1015663"/>
          </a:xfrm>
          <a:prstGeom prst="rect">
            <a:avLst/>
          </a:prstGeom>
          <a:noFill/>
        </p:spPr>
        <p:txBody>
          <a:bodyPr wrap="square">
            <a:spAutoFit/>
          </a:bodyPr>
          <a:lstStyle/>
          <a:p>
            <a:pPr>
              <a:buFont typeface="Wingdings" panose="05000000000000000000" pitchFamily="2" charset="2"/>
              <a:buNone/>
            </a:pPr>
            <a:r>
              <a:rPr lang="cs-CZ" altLang="cs-CZ" sz="2000" b="1" dirty="0"/>
              <a:t>F</a:t>
            </a:r>
            <a:r>
              <a:rPr lang="cs-CZ" altLang="cs-CZ" sz="2000" b="1" baseline="-25000" dirty="0"/>
              <a:t>G</a:t>
            </a:r>
            <a:r>
              <a:rPr lang="cs-CZ" altLang="cs-CZ" sz="2000" dirty="0"/>
              <a:t> = </a:t>
            </a:r>
            <a:r>
              <a:rPr lang="cs-CZ" altLang="cs-CZ" sz="2000" b="1" dirty="0"/>
              <a:t>F</a:t>
            </a:r>
            <a:r>
              <a:rPr lang="cs-CZ" altLang="cs-CZ" sz="2000" b="1" baseline="-25000" dirty="0"/>
              <a:t>1</a:t>
            </a:r>
            <a:r>
              <a:rPr lang="cs-CZ" altLang="cs-CZ" sz="2000" dirty="0"/>
              <a:t> + </a:t>
            </a:r>
            <a:r>
              <a:rPr lang="cs-CZ" altLang="cs-CZ" sz="2000" b="1" dirty="0"/>
              <a:t>F</a:t>
            </a:r>
            <a:r>
              <a:rPr lang="cs-CZ" altLang="cs-CZ" sz="2000" b="1" baseline="-25000" dirty="0"/>
              <a:t>2</a:t>
            </a:r>
          </a:p>
          <a:p>
            <a:pPr>
              <a:buFont typeface="Wingdings" panose="05000000000000000000" pitchFamily="2" charset="2"/>
              <a:buNone/>
            </a:pPr>
            <a:r>
              <a:rPr lang="cs-CZ" altLang="cs-CZ" sz="2000" b="1" dirty="0"/>
              <a:t>F</a:t>
            </a:r>
            <a:r>
              <a:rPr lang="cs-CZ" altLang="cs-CZ" sz="2000" b="1" baseline="-25000" dirty="0"/>
              <a:t>G</a:t>
            </a:r>
            <a:r>
              <a:rPr lang="cs-CZ" altLang="cs-CZ" sz="2000" b="1" dirty="0"/>
              <a:t> </a:t>
            </a:r>
            <a:r>
              <a:rPr lang="cs-CZ" altLang="cs-CZ" sz="2000" dirty="0"/>
              <a:t>/ 2 =</a:t>
            </a:r>
            <a:r>
              <a:rPr lang="cs-CZ" altLang="cs-CZ" sz="2000" b="1" dirty="0"/>
              <a:t> </a:t>
            </a:r>
            <a:r>
              <a:rPr lang="cs-CZ" altLang="cs-CZ" sz="2000" dirty="0"/>
              <a:t>F</a:t>
            </a:r>
            <a:r>
              <a:rPr lang="cs-CZ" altLang="cs-CZ" sz="2000" baseline="-25000" dirty="0"/>
              <a:t>1</a:t>
            </a:r>
            <a:r>
              <a:rPr lang="cs-CZ" altLang="cs-CZ" sz="2000" dirty="0"/>
              <a:t>.sin</a:t>
            </a:r>
            <a:r>
              <a:rPr lang="el-GR" altLang="cs-CZ" sz="2000" dirty="0"/>
              <a:t>α</a:t>
            </a:r>
            <a:endParaRPr lang="cs-CZ" altLang="cs-CZ" sz="2000" dirty="0"/>
          </a:p>
          <a:p>
            <a:pPr>
              <a:buFont typeface="Wingdings" panose="05000000000000000000" pitchFamily="2" charset="2"/>
              <a:buNone/>
            </a:pPr>
            <a:r>
              <a:rPr lang="cs-CZ" altLang="cs-CZ" sz="2000" b="1" dirty="0"/>
              <a:t>F</a:t>
            </a:r>
            <a:r>
              <a:rPr lang="cs-CZ" altLang="cs-CZ" sz="2000" b="1" baseline="-25000" dirty="0"/>
              <a:t>1</a:t>
            </a:r>
            <a:r>
              <a:rPr lang="cs-CZ" altLang="cs-CZ" sz="2000" dirty="0"/>
              <a:t> = </a:t>
            </a:r>
            <a:r>
              <a:rPr lang="cs-CZ" altLang="cs-CZ" sz="2000" b="1" dirty="0"/>
              <a:t>F</a:t>
            </a:r>
            <a:r>
              <a:rPr lang="cs-CZ" altLang="cs-CZ" sz="2000" b="1" baseline="-25000" dirty="0"/>
              <a:t>2</a:t>
            </a:r>
            <a:endParaRPr lang="cs-CZ" altLang="cs-CZ" sz="2000" dirty="0"/>
          </a:p>
        </p:txBody>
      </p:sp>
      <p:sp>
        <p:nvSpPr>
          <p:cNvPr id="5" name="TextovéPole 4">
            <a:extLst>
              <a:ext uri="{FF2B5EF4-FFF2-40B4-BE49-F238E27FC236}">
                <a16:creationId xmlns:a16="http://schemas.microsoft.com/office/drawing/2014/main" id="{60C00F8D-7BC6-4CC0-AB2B-480F311F7006}"/>
              </a:ext>
            </a:extLst>
          </p:cNvPr>
          <p:cNvSpPr txBox="1"/>
          <p:nvPr/>
        </p:nvSpPr>
        <p:spPr>
          <a:xfrm>
            <a:off x="7010400" y="5358624"/>
            <a:ext cx="1552349" cy="1015663"/>
          </a:xfrm>
          <a:prstGeom prst="rect">
            <a:avLst/>
          </a:prstGeom>
          <a:noFill/>
        </p:spPr>
        <p:txBody>
          <a:bodyPr wrap="square">
            <a:spAutoFit/>
          </a:bodyPr>
          <a:lstStyle/>
          <a:p>
            <a:pPr>
              <a:buFont typeface="Wingdings" panose="05000000000000000000" pitchFamily="2" charset="2"/>
              <a:buNone/>
            </a:pPr>
            <a:r>
              <a:rPr lang="cs-CZ" altLang="cs-CZ" sz="2000" dirty="0"/>
              <a:t>F</a:t>
            </a:r>
            <a:r>
              <a:rPr lang="cs-CZ" altLang="cs-CZ" sz="2000" baseline="-25000" dirty="0"/>
              <a:t>1</a:t>
            </a:r>
            <a:r>
              <a:rPr lang="cs-CZ" altLang="cs-CZ" sz="2000" dirty="0"/>
              <a:t> = d</a:t>
            </a:r>
            <a:r>
              <a:rPr lang="cs-CZ" altLang="cs-CZ" sz="2000" baseline="-25000" dirty="0"/>
              <a:t>2</a:t>
            </a:r>
            <a:r>
              <a:rPr lang="cs-CZ" altLang="cs-CZ" sz="2000" dirty="0"/>
              <a:t>/d · F</a:t>
            </a:r>
            <a:r>
              <a:rPr lang="cs-CZ" altLang="cs-CZ" sz="2000" baseline="-25000" dirty="0"/>
              <a:t>G</a:t>
            </a:r>
          </a:p>
          <a:p>
            <a:pPr>
              <a:buFont typeface="Wingdings" panose="05000000000000000000" pitchFamily="2" charset="2"/>
              <a:buNone/>
            </a:pPr>
            <a:r>
              <a:rPr lang="cs-CZ" altLang="cs-CZ" sz="2000" dirty="0"/>
              <a:t>F</a:t>
            </a:r>
            <a:r>
              <a:rPr lang="cs-CZ" altLang="cs-CZ" sz="2000" baseline="-25000" dirty="0"/>
              <a:t>2</a:t>
            </a:r>
            <a:r>
              <a:rPr lang="cs-CZ" altLang="cs-CZ" sz="2000" dirty="0"/>
              <a:t> = d</a:t>
            </a:r>
            <a:r>
              <a:rPr lang="cs-CZ" altLang="cs-CZ" sz="2000" baseline="-25000" dirty="0"/>
              <a:t>1</a:t>
            </a:r>
            <a:r>
              <a:rPr lang="cs-CZ" altLang="cs-CZ" sz="2000" dirty="0"/>
              <a:t>/d · F</a:t>
            </a:r>
            <a:r>
              <a:rPr lang="cs-CZ" altLang="cs-CZ" sz="2000" baseline="-25000" dirty="0"/>
              <a:t>G</a:t>
            </a:r>
          </a:p>
          <a:p>
            <a:pPr>
              <a:buFont typeface="Wingdings" panose="05000000000000000000" pitchFamily="2" charset="2"/>
              <a:buNone/>
            </a:pPr>
            <a:r>
              <a:rPr lang="cs-CZ" altLang="cs-CZ" sz="2000" baseline="-25000" dirty="0"/>
              <a:t> </a:t>
            </a:r>
            <a:r>
              <a:rPr lang="cs-CZ" altLang="cs-CZ" sz="2000" dirty="0"/>
              <a:t>F</a:t>
            </a:r>
            <a:r>
              <a:rPr lang="cs-CZ" altLang="cs-CZ" sz="2000" baseline="-25000" dirty="0"/>
              <a:t>1</a:t>
            </a:r>
            <a:r>
              <a:rPr lang="cs-CZ" altLang="cs-CZ" sz="2000" dirty="0"/>
              <a:t>d</a:t>
            </a:r>
            <a:r>
              <a:rPr lang="cs-CZ" altLang="cs-CZ" sz="2000" baseline="-25000" dirty="0"/>
              <a:t>1</a:t>
            </a:r>
            <a:r>
              <a:rPr lang="cs-CZ" altLang="cs-CZ" sz="2000" dirty="0"/>
              <a:t> = F</a:t>
            </a:r>
            <a:r>
              <a:rPr lang="cs-CZ" altLang="cs-CZ" sz="2000" baseline="-25000" dirty="0"/>
              <a:t>2</a:t>
            </a:r>
            <a:r>
              <a:rPr lang="cs-CZ" altLang="cs-CZ" sz="2000" dirty="0"/>
              <a:t>d</a:t>
            </a:r>
            <a:r>
              <a:rPr lang="cs-CZ" altLang="cs-CZ" sz="2000" baseline="-25000" dirty="0"/>
              <a:t>2</a:t>
            </a:r>
            <a:endParaRPr lang="cs-CZ" altLang="cs-CZ" sz="2000" dirty="0"/>
          </a:p>
        </p:txBody>
      </p:sp>
      <p:sp>
        <p:nvSpPr>
          <p:cNvPr id="9" name="TextovéPole 8">
            <a:extLst>
              <a:ext uri="{FF2B5EF4-FFF2-40B4-BE49-F238E27FC236}">
                <a16:creationId xmlns:a16="http://schemas.microsoft.com/office/drawing/2014/main" id="{D0D7BBA3-7BF3-4429-976D-B8F30875A928}"/>
              </a:ext>
            </a:extLst>
          </p:cNvPr>
          <p:cNvSpPr txBox="1"/>
          <p:nvPr/>
        </p:nvSpPr>
        <p:spPr>
          <a:xfrm>
            <a:off x="246299" y="787533"/>
            <a:ext cx="8519422" cy="1015663"/>
          </a:xfrm>
          <a:prstGeom prst="rect">
            <a:avLst/>
          </a:prstGeom>
          <a:noFill/>
        </p:spPr>
        <p:txBody>
          <a:bodyPr wrap="square">
            <a:spAutoFit/>
          </a:bodyPr>
          <a:lstStyle/>
          <a:p>
            <a:r>
              <a:rPr lang="cs-CZ" sz="2000" dirty="0"/>
              <a:t>Rozklad síly </a:t>
            </a:r>
            <a:r>
              <a:rPr lang="cs-CZ" sz="2000" b="1" dirty="0" err="1"/>
              <a:t>F</a:t>
            </a:r>
            <a:r>
              <a:rPr lang="cs-CZ" sz="2000" dirty="0" err="1"/>
              <a:t>g</a:t>
            </a:r>
            <a:r>
              <a:rPr lang="cs-CZ" sz="2000" dirty="0"/>
              <a:t> provedeme tak, že počátečním bodem vektoru </a:t>
            </a:r>
            <a:r>
              <a:rPr lang="cs-CZ" sz="2000" b="1" dirty="0" err="1"/>
              <a:t>F</a:t>
            </a:r>
            <a:r>
              <a:rPr lang="cs-CZ" sz="2000" dirty="0" err="1"/>
              <a:t>g</a:t>
            </a:r>
            <a:r>
              <a:rPr lang="cs-CZ" sz="2000" dirty="0"/>
              <a:t> vedeme přímky danými směry. Složky </a:t>
            </a:r>
            <a:r>
              <a:rPr lang="cs-CZ" sz="2000" b="1" dirty="0"/>
              <a:t>F</a:t>
            </a:r>
            <a:r>
              <a:rPr lang="cs-CZ" sz="2000" dirty="0"/>
              <a:t>1, </a:t>
            </a:r>
            <a:r>
              <a:rPr lang="cs-CZ" sz="2000" b="1" dirty="0"/>
              <a:t>F</a:t>
            </a:r>
            <a:r>
              <a:rPr lang="cs-CZ" sz="2000" dirty="0"/>
              <a:t>2 tvoří strany vektorového rovnoběžníku a vycházejí z působiště síly </a:t>
            </a:r>
            <a:r>
              <a:rPr lang="cs-CZ" sz="2000" b="1" dirty="0" err="1"/>
              <a:t>F</a:t>
            </a:r>
            <a:r>
              <a:rPr lang="cs-CZ" sz="2000" dirty="0" err="1"/>
              <a:t>g</a:t>
            </a:r>
            <a:r>
              <a:rPr lang="cs-CZ" sz="2000" dirty="0"/>
              <a:t>, která je úhlopříčkou rovnoběžníku.</a:t>
            </a:r>
          </a:p>
        </p:txBody>
      </p:sp>
      <p:sp>
        <p:nvSpPr>
          <p:cNvPr id="11" name="TextovéPole 10">
            <a:extLst>
              <a:ext uri="{FF2B5EF4-FFF2-40B4-BE49-F238E27FC236}">
                <a16:creationId xmlns:a16="http://schemas.microsoft.com/office/drawing/2014/main" id="{BFE23D5E-FB96-4EA3-9BB1-F5935C2A9B33}"/>
              </a:ext>
            </a:extLst>
          </p:cNvPr>
          <p:cNvSpPr txBox="1"/>
          <p:nvPr/>
        </p:nvSpPr>
        <p:spPr>
          <a:xfrm>
            <a:off x="317103" y="4436969"/>
            <a:ext cx="8664972" cy="707886"/>
          </a:xfrm>
          <a:prstGeom prst="rect">
            <a:avLst/>
          </a:prstGeom>
          <a:noFill/>
        </p:spPr>
        <p:txBody>
          <a:bodyPr wrap="square">
            <a:spAutoFit/>
          </a:bodyPr>
          <a:lstStyle/>
          <a:p>
            <a:r>
              <a:rPr lang="cs-CZ" sz="2000" dirty="0"/>
              <a:t>Známe-li vzdálenosti působišť obou složek d</a:t>
            </a:r>
            <a:r>
              <a:rPr lang="cs-CZ" sz="2000" baseline="-25000" dirty="0"/>
              <a:t>1</a:t>
            </a:r>
            <a:r>
              <a:rPr lang="cs-CZ" sz="2000" dirty="0"/>
              <a:t>, d</a:t>
            </a:r>
            <a:r>
              <a:rPr lang="cs-CZ" sz="2000" baseline="-25000" dirty="0"/>
              <a:t>2</a:t>
            </a:r>
            <a:r>
              <a:rPr lang="cs-CZ" sz="2000" dirty="0"/>
              <a:t> od síly </a:t>
            </a:r>
            <a:r>
              <a:rPr lang="cs-CZ" sz="2000" b="1" dirty="0" err="1"/>
              <a:t>F</a:t>
            </a:r>
            <a:r>
              <a:rPr lang="cs-CZ" sz="2000" dirty="0" err="1"/>
              <a:t>g</a:t>
            </a:r>
            <a:r>
              <a:rPr lang="cs-CZ" sz="2000" dirty="0"/>
              <a:t>, kterou rozkládáme, pak velikosti složek určíme z rovnic:</a:t>
            </a:r>
          </a:p>
        </p:txBody>
      </p:sp>
      <p:pic>
        <p:nvPicPr>
          <p:cNvPr id="13" name="Obrázek 12">
            <a:extLst>
              <a:ext uri="{FF2B5EF4-FFF2-40B4-BE49-F238E27FC236}">
                <a16:creationId xmlns:a16="http://schemas.microsoft.com/office/drawing/2014/main" id="{B4F2350E-1017-46D6-80B5-05BF2158E8AB}"/>
              </a:ext>
            </a:extLst>
          </p:cNvPr>
          <p:cNvPicPr>
            <a:picLocks noChangeAspect="1"/>
          </p:cNvPicPr>
          <p:nvPr/>
        </p:nvPicPr>
        <p:blipFill>
          <a:blip r:embed="rId4"/>
          <a:stretch>
            <a:fillRect/>
          </a:stretch>
        </p:blipFill>
        <p:spPr>
          <a:xfrm>
            <a:off x="4171310" y="5051686"/>
            <a:ext cx="1669321" cy="1229432"/>
          </a:xfrm>
          <a:prstGeom prst="rect">
            <a:avLst/>
          </a:prstGeom>
        </p:spPr>
      </p:pic>
    </p:spTree>
    <p:extLst>
      <p:ext uri="{BB962C8B-B14F-4D97-AF65-F5344CB8AC3E}">
        <p14:creationId xmlns:p14="http://schemas.microsoft.com/office/powerpoint/2010/main" val="1115440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2481B5-80C3-4845-ABBF-5C4343EFF149}"/>
              </a:ext>
            </a:extLst>
          </p:cNvPr>
          <p:cNvSpPr>
            <a:spLocks noGrp="1"/>
          </p:cNvSpPr>
          <p:nvPr>
            <p:ph type="title"/>
          </p:nvPr>
        </p:nvSpPr>
        <p:spPr>
          <a:xfrm>
            <a:off x="269054" y="324030"/>
            <a:ext cx="5022137" cy="539000"/>
          </a:xfrm>
        </p:spPr>
        <p:txBody>
          <a:bodyPr>
            <a:normAutofit/>
          </a:bodyPr>
          <a:lstStyle/>
          <a:p>
            <a:r>
              <a:rPr lang="cs-CZ" sz="2400" b="1" dirty="0">
                <a:latin typeface="+mn-lt"/>
              </a:rPr>
              <a:t>Těžiště (hmotný střed) tuhého tělesa</a:t>
            </a:r>
          </a:p>
        </p:txBody>
      </p:sp>
      <p:sp>
        <p:nvSpPr>
          <p:cNvPr id="4" name="TextovéPole 3">
            <a:extLst>
              <a:ext uri="{FF2B5EF4-FFF2-40B4-BE49-F238E27FC236}">
                <a16:creationId xmlns:a16="http://schemas.microsoft.com/office/drawing/2014/main" id="{519BE3C4-4488-4CE3-BE92-707F414B425C}"/>
              </a:ext>
            </a:extLst>
          </p:cNvPr>
          <p:cNvSpPr txBox="1"/>
          <p:nvPr/>
        </p:nvSpPr>
        <p:spPr>
          <a:xfrm>
            <a:off x="189839" y="1181798"/>
            <a:ext cx="5594512" cy="4278094"/>
          </a:xfrm>
          <a:prstGeom prst="rect">
            <a:avLst/>
          </a:prstGeom>
          <a:noFill/>
        </p:spPr>
        <p:txBody>
          <a:bodyPr wrap="square" rtlCol="0">
            <a:spAutoFit/>
          </a:bodyPr>
          <a:lstStyle/>
          <a:p>
            <a:pPr algn="just"/>
            <a:r>
              <a:rPr lang="cs-CZ" sz="2000" b="1" dirty="0"/>
              <a:t>Těžiště</a:t>
            </a:r>
            <a:r>
              <a:rPr lang="cs-CZ" sz="2000" dirty="0"/>
              <a:t> tuhého tělesa je působiště tíhové síly působící na těleso v homogenním tíhovém poli.</a:t>
            </a:r>
          </a:p>
          <a:p>
            <a:pPr algn="just"/>
            <a:endParaRPr lang="cs-CZ" sz="800" dirty="0"/>
          </a:p>
          <a:p>
            <a:pPr algn="just"/>
            <a:r>
              <a:rPr lang="cs-CZ" sz="2000" u="sng" dirty="0"/>
              <a:t>Poloha těžiště závisí na rozložení hmoty v tělese</a:t>
            </a:r>
            <a:r>
              <a:rPr lang="cs-CZ" sz="2000" dirty="0"/>
              <a:t>. </a:t>
            </a:r>
            <a:r>
              <a:rPr lang="cs-CZ" sz="2000" u="sng" dirty="0"/>
              <a:t>Pravidelná stejnorodá tělesa </a:t>
            </a:r>
            <a:r>
              <a:rPr lang="cs-CZ" sz="2000" dirty="0"/>
              <a:t>(krychle, koule, apod.) </a:t>
            </a:r>
            <a:r>
              <a:rPr lang="cs-CZ" sz="2000" u="sng" dirty="0"/>
              <a:t>mají těžiště ve </a:t>
            </a:r>
            <a:r>
              <a:rPr lang="cs-CZ" sz="2000" b="1" u="sng" dirty="0"/>
              <a:t>středu souměrnosti</a:t>
            </a:r>
            <a:r>
              <a:rPr lang="cs-CZ" sz="2000" dirty="0"/>
              <a:t>. </a:t>
            </a:r>
          </a:p>
          <a:p>
            <a:pPr algn="just"/>
            <a:endParaRPr lang="cs-CZ" sz="800" dirty="0"/>
          </a:p>
          <a:p>
            <a:pPr algn="just"/>
            <a:r>
              <a:rPr lang="cs-CZ" sz="2000" u="sng" dirty="0"/>
              <a:t>Osově souměrná stejnorodá tělesa</a:t>
            </a:r>
            <a:r>
              <a:rPr lang="cs-CZ" sz="2000" dirty="0"/>
              <a:t> (válec, kužel) </a:t>
            </a:r>
            <a:r>
              <a:rPr lang="cs-CZ" sz="2000" u="sng" dirty="0"/>
              <a:t>mají těžiště na </a:t>
            </a:r>
            <a:r>
              <a:rPr lang="cs-CZ" sz="2000" b="1" u="sng" dirty="0"/>
              <a:t>ose souměrnosti</a:t>
            </a:r>
            <a:r>
              <a:rPr lang="cs-CZ" sz="2000" dirty="0"/>
              <a:t>. </a:t>
            </a:r>
          </a:p>
          <a:p>
            <a:pPr algn="just"/>
            <a:endParaRPr lang="cs-CZ" sz="800" dirty="0"/>
          </a:p>
          <a:p>
            <a:pPr algn="just"/>
            <a:r>
              <a:rPr lang="cs-CZ" sz="2000" dirty="0"/>
              <a:t>U </a:t>
            </a:r>
            <a:r>
              <a:rPr lang="cs-CZ" sz="2000" u="sng" dirty="0"/>
              <a:t>dutých těles, prstenců, obručí a prázdných nádob </a:t>
            </a:r>
            <a:r>
              <a:rPr lang="cs-CZ" sz="2000" dirty="0"/>
              <a:t>může těžiště ležet </a:t>
            </a:r>
            <a:r>
              <a:rPr lang="cs-CZ" sz="2000" u="sng" dirty="0"/>
              <a:t>mimo hmotu tělesa</a:t>
            </a:r>
            <a:r>
              <a:rPr lang="cs-CZ" sz="2000" dirty="0"/>
              <a:t>.</a:t>
            </a:r>
          </a:p>
          <a:p>
            <a:pPr algn="just"/>
            <a:endParaRPr lang="cs-CZ" sz="800" dirty="0"/>
          </a:p>
          <a:p>
            <a:pPr algn="just"/>
            <a:r>
              <a:rPr lang="cs-CZ" sz="2000" b="0" i="0" dirty="0">
                <a:solidFill>
                  <a:srgbClr val="333333"/>
                </a:solidFill>
                <a:effectLst/>
              </a:rPr>
              <a:t>Jestliže </a:t>
            </a:r>
            <a:r>
              <a:rPr lang="cs-CZ" sz="2000" b="0" i="0" u="sng" dirty="0">
                <a:solidFill>
                  <a:srgbClr val="333333"/>
                </a:solidFill>
                <a:effectLst/>
              </a:rPr>
              <a:t>spojíme dvě tělesa v jedno těleso</a:t>
            </a:r>
            <a:r>
              <a:rPr lang="cs-CZ" sz="2000" b="0" i="0" dirty="0">
                <a:solidFill>
                  <a:srgbClr val="333333"/>
                </a:solidFill>
                <a:effectLst/>
              </a:rPr>
              <a:t>, </a:t>
            </a:r>
            <a:r>
              <a:rPr lang="cs-CZ" sz="2000" b="0" i="0" u="sng" dirty="0">
                <a:solidFill>
                  <a:srgbClr val="333333"/>
                </a:solidFill>
                <a:effectLst/>
              </a:rPr>
              <a:t>bude </a:t>
            </a:r>
            <a:r>
              <a:rPr lang="cs-CZ" sz="2000" u="sng" dirty="0">
                <a:solidFill>
                  <a:srgbClr val="333333"/>
                </a:solidFill>
              </a:rPr>
              <a:t>těžiště ležet vždy na úsečce spojující těžiště obou dílčích částí</a:t>
            </a:r>
            <a:r>
              <a:rPr lang="cs-CZ" sz="2000" dirty="0">
                <a:solidFill>
                  <a:srgbClr val="333333"/>
                </a:solidFill>
              </a:rPr>
              <a:t>.</a:t>
            </a:r>
            <a:endParaRPr lang="cs-CZ" sz="2000" dirty="0"/>
          </a:p>
        </p:txBody>
      </p:sp>
      <p:pic>
        <p:nvPicPr>
          <p:cNvPr id="86018" name="Picture 2" descr="Bakalářská fyzika pro HGF VŠB-TUO">
            <a:extLst>
              <a:ext uri="{FF2B5EF4-FFF2-40B4-BE49-F238E27FC236}">
                <a16:creationId xmlns:a16="http://schemas.microsoft.com/office/drawing/2014/main" id="{A844E0BE-923D-4284-A4B4-5016A99EC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7408" y="208250"/>
            <a:ext cx="2463192" cy="1947095"/>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FAE63E01-9B58-4662-9B96-BDD0B97F7E86}"/>
              </a:ext>
            </a:extLst>
          </p:cNvPr>
          <p:cNvPicPr>
            <a:picLocks noChangeAspect="1"/>
          </p:cNvPicPr>
          <p:nvPr/>
        </p:nvPicPr>
        <p:blipFill>
          <a:blip r:embed="rId3"/>
          <a:stretch>
            <a:fillRect/>
          </a:stretch>
        </p:blipFill>
        <p:spPr>
          <a:xfrm>
            <a:off x="6272901" y="2392717"/>
            <a:ext cx="2463192" cy="1206324"/>
          </a:xfrm>
          <a:prstGeom prst="rect">
            <a:avLst/>
          </a:prstGeom>
        </p:spPr>
      </p:pic>
      <p:pic>
        <p:nvPicPr>
          <p:cNvPr id="86020" name="Picture 4" descr="Síly">
            <a:extLst>
              <a:ext uri="{FF2B5EF4-FFF2-40B4-BE49-F238E27FC236}">
                <a16:creationId xmlns:a16="http://schemas.microsoft.com/office/drawing/2014/main" id="{7DE093A2-1E0B-4ACA-BB50-DAB01D5F1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7580" y="5360191"/>
            <a:ext cx="3331424" cy="126880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Těžiště tělesa :: Výuka matematiky a angličtiny">
            <a:extLst>
              <a:ext uri="{FF2B5EF4-FFF2-40B4-BE49-F238E27FC236}">
                <a16:creationId xmlns:a16="http://schemas.microsoft.com/office/drawing/2014/main" id="{E828584B-7C59-4ECA-9C6E-452BC7AC62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7659" y="3836413"/>
            <a:ext cx="2733675" cy="13401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0BB80EAD-902E-41C9-9658-1C1B7617C9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2233" y="5280109"/>
            <a:ext cx="1093860" cy="126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0758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44BBC93-BBEB-4D8A-A900-61564629D22B}"/>
              </a:ext>
            </a:extLst>
          </p:cNvPr>
          <p:cNvSpPr txBox="1"/>
          <p:nvPr/>
        </p:nvSpPr>
        <p:spPr>
          <a:xfrm>
            <a:off x="184934" y="207769"/>
            <a:ext cx="8794679" cy="2739211"/>
          </a:xfrm>
          <a:prstGeom prst="rect">
            <a:avLst/>
          </a:prstGeom>
          <a:noFill/>
        </p:spPr>
        <p:txBody>
          <a:bodyPr wrap="square">
            <a:spAutoFit/>
          </a:bodyPr>
          <a:lstStyle/>
          <a:p>
            <a:pPr algn="just"/>
            <a:r>
              <a:rPr lang="cs-CZ" sz="2400" b="1" i="0" dirty="0">
                <a:solidFill>
                  <a:srgbClr val="333333"/>
                </a:solidFill>
                <a:effectLst/>
              </a:rPr>
              <a:t>Určení polohy těžiště</a:t>
            </a:r>
            <a:endParaRPr lang="cs-CZ" sz="2000" b="1" i="0" dirty="0">
              <a:solidFill>
                <a:srgbClr val="333333"/>
              </a:solidFill>
              <a:effectLst/>
            </a:endParaRPr>
          </a:p>
          <a:p>
            <a:pPr algn="l"/>
            <a:endParaRPr lang="cs-CZ" sz="800" b="1" dirty="0">
              <a:solidFill>
                <a:srgbClr val="333333"/>
              </a:solidFill>
            </a:endParaRPr>
          </a:p>
          <a:p>
            <a:pPr algn="l"/>
            <a:r>
              <a:rPr lang="cs-CZ" sz="2000" b="0" i="0" dirty="0">
                <a:solidFill>
                  <a:srgbClr val="333333"/>
                </a:solidFill>
                <a:effectLst/>
              </a:rPr>
              <a:t>1. </a:t>
            </a:r>
            <a:r>
              <a:rPr lang="cs-CZ" sz="2000" b="0" i="1" dirty="0">
                <a:solidFill>
                  <a:srgbClr val="333333"/>
                </a:solidFill>
                <a:effectLst/>
              </a:rPr>
              <a:t>odhadem</a:t>
            </a:r>
            <a:r>
              <a:rPr lang="cs-CZ" sz="2000" b="0" i="0" dirty="0">
                <a:solidFill>
                  <a:srgbClr val="333333"/>
                </a:solidFill>
                <a:effectLst/>
              </a:rPr>
              <a:t>: u stejnorodého geometrického pravidelného tělesa leží těžiště v jeho geometrickém středu (geometrickém těžišti)</a:t>
            </a:r>
          </a:p>
          <a:p>
            <a:pPr algn="l"/>
            <a:endParaRPr lang="cs-CZ" sz="2000" b="0" i="0" dirty="0">
              <a:solidFill>
                <a:srgbClr val="333333"/>
              </a:solidFill>
              <a:effectLst/>
            </a:endParaRPr>
          </a:p>
          <a:p>
            <a:pPr algn="l"/>
            <a:r>
              <a:rPr lang="cs-CZ" sz="2000" b="0" i="0" dirty="0">
                <a:solidFill>
                  <a:srgbClr val="333333"/>
                </a:solidFill>
                <a:effectLst/>
              </a:rPr>
              <a:t>2</a:t>
            </a:r>
            <a:r>
              <a:rPr lang="cs-CZ" sz="2000" b="0" i="1" dirty="0">
                <a:solidFill>
                  <a:srgbClr val="333333"/>
                </a:solidFill>
                <a:effectLst/>
              </a:rPr>
              <a:t>. experimentálně</a:t>
            </a:r>
            <a:r>
              <a:rPr lang="cs-CZ" sz="2000" b="0" i="0" dirty="0">
                <a:solidFill>
                  <a:srgbClr val="333333"/>
                </a:solidFill>
                <a:effectLst/>
              </a:rPr>
              <a:t>: u stejnorodého geometricky nepravidelného tělesa leží těžiště v průsečíku  těžnic při postupném zavěšení tělesa v nejméně dvou různých bodech</a:t>
            </a:r>
          </a:p>
          <a:p>
            <a:pPr algn="l"/>
            <a:endParaRPr lang="cs-CZ" sz="2000" b="0" i="0" dirty="0">
              <a:solidFill>
                <a:srgbClr val="333333"/>
              </a:solidFill>
              <a:effectLst/>
            </a:endParaRPr>
          </a:p>
          <a:p>
            <a:pPr algn="l"/>
            <a:r>
              <a:rPr lang="cs-CZ" sz="2000" b="0" i="0" dirty="0">
                <a:solidFill>
                  <a:srgbClr val="333333"/>
                </a:solidFill>
                <a:effectLst/>
              </a:rPr>
              <a:t>3. </a:t>
            </a:r>
            <a:r>
              <a:rPr lang="cs-CZ" sz="2000" b="0" i="1" dirty="0">
                <a:solidFill>
                  <a:srgbClr val="333333"/>
                </a:solidFill>
                <a:effectLst/>
              </a:rPr>
              <a:t>výpočtem</a:t>
            </a:r>
            <a:r>
              <a:rPr lang="cs-CZ" sz="2000" b="0" i="0" dirty="0">
                <a:solidFill>
                  <a:srgbClr val="333333"/>
                </a:solidFill>
                <a:effectLst/>
              </a:rPr>
              <a:t> (jednotlivé souřadnice </a:t>
            </a:r>
            <a:r>
              <a:rPr lang="cs-CZ" sz="2000" b="0" i="1" dirty="0" err="1">
                <a:solidFill>
                  <a:srgbClr val="333333"/>
                </a:solidFill>
                <a:effectLst/>
              </a:rPr>
              <a:t>x</a:t>
            </a:r>
            <a:r>
              <a:rPr lang="cs-CZ" sz="2000" b="0" i="1" baseline="-25000" dirty="0" err="1">
                <a:solidFill>
                  <a:srgbClr val="333333"/>
                </a:solidFill>
                <a:effectLst/>
              </a:rPr>
              <a:t>T</a:t>
            </a:r>
            <a:r>
              <a:rPr lang="cs-CZ" sz="2000" b="0" i="0" dirty="0">
                <a:solidFill>
                  <a:srgbClr val="333333"/>
                </a:solidFill>
                <a:effectLst/>
              </a:rPr>
              <a:t>, </a:t>
            </a:r>
            <a:r>
              <a:rPr lang="cs-CZ" sz="2000" b="0" i="1" dirty="0" err="1">
                <a:solidFill>
                  <a:srgbClr val="333333"/>
                </a:solidFill>
                <a:effectLst/>
              </a:rPr>
              <a:t>y</a:t>
            </a:r>
            <a:r>
              <a:rPr lang="cs-CZ" sz="2000" b="0" i="1" baseline="-25000" dirty="0" err="1">
                <a:solidFill>
                  <a:srgbClr val="333333"/>
                </a:solidFill>
                <a:effectLst/>
              </a:rPr>
              <a:t>T</a:t>
            </a:r>
            <a:r>
              <a:rPr lang="cs-CZ" sz="2000" b="0" i="0" dirty="0">
                <a:solidFill>
                  <a:srgbClr val="333333"/>
                </a:solidFill>
                <a:effectLst/>
              </a:rPr>
              <a:t>, </a:t>
            </a:r>
            <a:r>
              <a:rPr lang="cs-CZ" sz="2000" b="0" i="1" dirty="0" err="1">
                <a:solidFill>
                  <a:srgbClr val="333333"/>
                </a:solidFill>
                <a:effectLst/>
              </a:rPr>
              <a:t>z</a:t>
            </a:r>
            <a:r>
              <a:rPr lang="cs-CZ" sz="2000" b="0" i="1" baseline="-25000" dirty="0" err="1">
                <a:solidFill>
                  <a:srgbClr val="333333"/>
                </a:solidFill>
                <a:effectLst/>
              </a:rPr>
              <a:t>T</a:t>
            </a:r>
            <a:r>
              <a:rPr lang="cs-CZ" sz="2000" b="0" i="0" dirty="0">
                <a:solidFill>
                  <a:srgbClr val="333333"/>
                </a:solidFill>
                <a:effectLst/>
              </a:rPr>
              <a:t> těžiště T se počítají nezávisle na sobě):</a:t>
            </a:r>
          </a:p>
        </p:txBody>
      </p:sp>
      <p:pic>
        <p:nvPicPr>
          <p:cNvPr id="91138" name="Picture 2">
            <a:extLst>
              <a:ext uri="{FF2B5EF4-FFF2-40B4-BE49-F238E27FC236}">
                <a16:creationId xmlns:a16="http://schemas.microsoft.com/office/drawing/2014/main" id="{07026780-DAE1-4B97-8494-927E4CAD7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3804" y="2946980"/>
            <a:ext cx="1135774" cy="66253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9976A121-EFB0-468F-BB71-F2C90B3C5035}"/>
              </a:ext>
            </a:extLst>
          </p:cNvPr>
          <p:cNvSpPr txBox="1"/>
          <p:nvPr/>
        </p:nvSpPr>
        <p:spPr>
          <a:xfrm>
            <a:off x="277401" y="3609515"/>
            <a:ext cx="8609744" cy="707886"/>
          </a:xfrm>
          <a:prstGeom prst="rect">
            <a:avLst/>
          </a:prstGeom>
          <a:noFill/>
        </p:spPr>
        <p:txBody>
          <a:bodyPr wrap="square">
            <a:spAutoFit/>
          </a:bodyPr>
          <a:lstStyle/>
          <a:p>
            <a:pPr algn="just"/>
            <a:r>
              <a:rPr lang="cs-CZ" sz="2000" b="0" i="0" dirty="0">
                <a:solidFill>
                  <a:srgbClr val="333333"/>
                </a:solidFill>
                <a:effectLst/>
              </a:rPr>
              <a:t>a to jako podíl integrace </a:t>
            </a:r>
            <a:r>
              <a:rPr lang="cs-CZ" sz="2000" b="0" i="1" dirty="0">
                <a:solidFill>
                  <a:srgbClr val="333333"/>
                </a:solidFill>
                <a:effectLst/>
              </a:rPr>
              <a:t>x</a:t>
            </a:r>
            <a:r>
              <a:rPr lang="cs-CZ" sz="2000" b="0" i="0" dirty="0">
                <a:solidFill>
                  <a:srgbClr val="333333"/>
                </a:solidFill>
                <a:effectLst/>
              </a:rPr>
              <a:t>-ové souřadnice bodu tělesa podle hmotnosti pro celou hmotnost tělesa </a:t>
            </a:r>
            <a:r>
              <a:rPr lang="cs-CZ" sz="2000" b="0" i="1" dirty="0">
                <a:solidFill>
                  <a:srgbClr val="333333"/>
                </a:solidFill>
                <a:effectLst/>
              </a:rPr>
              <a:t>m</a:t>
            </a:r>
            <a:r>
              <a:rPr lang="cs-CZ" sz="2000" b="0" i="0" dirty="0">
                <a:solidFill>
                  <a:srgbClr val="333333"/>
                </a:solidFill>
                <a:effectLst/>
              </a:rPr>
              <a:t> (statický moment) a hmotnosti tělesa.</a:t>
            </a:r>
          </a:p>
        </p:txBody>
      </p:sp>
      <p:pic>
        <p:nvPicPr>
          <p:cNvPr id="76802" name="Picture 2">
            <a:extLst>
              <a:ext uri="{FF2B5EF4-FFF2-40B4-BE49-F238E27FC236}">
                <a16:creationId xmlns:a16="http://schemas.microsoft.com/office/drawing/2014/main" id="{6E379805-2AAD-4299-A29B-F4031BC48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092" y="4532844"/>
            <a:ext cx="2936972" cy="70788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8C89EE06-C078-4AB5-96CB-7E44EC73A7CF}"/>
              </a:ext>
            </a:extLst>
          </p:cNvPr>
          <p:cNvSpPr txBox="1"/>
          <p:nvPr/>
        </p:nvSpPr>
        <p:spPr>
          <a:xfrm>
            <a:off x="277401" y="5578433"/>
            <a:ext cx="5092100" cy="400110"/>
          </a:xfrm>
          <a:prstGeom prst="rect">
            <a:avLst/>
          </a:prstGeom>
          <a:noFill/>
        </p:spPr>
        <p:txBody>
          <a:bodyPr wrap="none" rtlCol="0">
            <a:spAutoFit/>
          </a:bodyPr>
          <a:lstStyle/>
          <a:p>
            <a:r>
              <a:rPr lang="cs-CZ" sz="2000" dirty="0"/>
              <a:t>Analogické vztahy platí i pro osu y (svislý směr).</a:t>
            </a:r>
          </a:p>
        </p:txBody>
      </p:sp>
    </p:spTree>
    <p:extLst>
      <p:ext uri="{BB962C8B-B14F-4D97-AF65-F5344CB8AC3E}">
        <p14:creationId xmlns:p14="http://schemas.microsoft.com/office/powerpoint/2010/main" val="4184959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93A16F3-BC8A-4A93-AD45-07A3C48D63B9}"/>
              </a:ext>
            </a:extLst>
          </p:cNvPr>
          <p:cNvSpPr txBox="1"/>
          <p:nvPr/>
        </p:nvSpPr>
        <p:spPr>
          <a:xfrm>
            <a:off x="185738" y="166550"/>
            <a:ext cx="4943982" cy="1815882"/>
          </a:xfrm>
          <a:prstGeom prst="rect">
            <a:avLst/>
          </a:prstGeom>
          <a:noFill/>
        </p:spPr>
        <p:txBody>
          <a:bodyPr wrap="none" rtlCol="0">
            <a:spAutoFit/>
          </a:bodyPr>
          <a:lstStyle/>
          <a:p>
            <a:r>
              <a:rPr lang="cs-CZ" sz="2400" b="1" dirty="0"/>
              <a:t>Příklad</a:t>
            </a:r>
          </a:p>
          <a:p>
            <a:endParaRPr lang="cs-CZ" sz="800" dirty="0"/>
          </a:p>
          <a:p>
            <a:r>
              <a:rPr lang="cs-CZ" sz="2000" dirty="0"/>
              <a:t>Určete souřadnice těžiště tří hmotných bodů: </a:t>
            </a:r>
            <a:endParaRPr lang="en-US" sz="2000" dirty="0"/>
          </a:p>
          <a:p>
            <a:r>
              <a:rPr lang="cs-CZ" sz="2000" dirty="0"/>
              <a:t>M</a:t>
            </a:r>
            <a:r>
              <a:rPr lang="cs-CZ" sz="2000" baseline="-25000" dirty="0"/>
              <a:t>1</a:t>
            </a:r>
            <a:r>
              <a:rPr lang="en-US" sz="2000" dirty="0"/>
              <a:t>[1, 4]  m</a:t>
            </a:r>
            <a:r>
              <a:rPr lang="en-US" sz="2000" baseline="-25000" dirty="0"/>
              <a:t>1</a:t>
            </a:r>
            <a:r>
              <a:rPr lang="en-US" sz="2000" dirty="0"/>
              <a:t> = 6 kg</a:t>
            </a:r>
          </a:p>
          <a:p>
            <a:r>
              <a:rPr lang="cs-CZ" sz="2000" dirty="0"/>
              <a:t>M</a:t>
            </a:r>
            <a:r>
              <a:rPr lang="en-US" sz="2000" baseline="-25000" dirty="0"/>
              <a:t>2</a:t>
            </a:r>
            <a:r>
              <a:rPr lang="en-US" sz="2000" dirty="0"/>
              <a:t>[13, 1]  m</a:t>
            </a:r>
            <a:r>
              <a:rPr lang="en-US" sz="2000" baseline="-25000" dirty="0"/>
              <a:t>2</a:t>
            </a:r>
            <a:r>
              <a:rPr lang="en-US" sz="2000" dirty="0"/>
              <a:t> = 4 kg</a:t>
            </a:r>
            <a:endParaRPr lang="cs-CZ" sz="2000" dirty="0"/>
          </a:p>
          <a:p>
            <a:r>
              <a:rPr lang="cs-CZ" sz="2000" dirty="0"/>
              <a:t>M</a:t>
            </a:r>
            <a:r>
              <a:rPr lang="en-US" sz="2000" baseline="-25000" dirty="0"/>
              <a:t>3</a:t>
            </a:r>
            <a:r>
              <a:rPr lang="en-US" sz="2000" dirty="0"/>
              <a:t>[10, 19]  m</a:t>
            </a:r>
            <a:r>
              <a:rPr lang="en-US" sz="2000" baseline="-25000" dirty="0"/>
              <a:t>3</a:t>
            </a:r>
            <a:r>
              <a:rPr lang="en-US" sz="2000" dirty="0"/>
              <a:t> = 5 kg</a:t>
            </a:r>
            <a:endParaRPr lang="cs-CZ" sz="2000" dirty="0"/>
          </a:p>
        </p:txBody>
      </p:sp>
      <p:pic>
        <p:nvPicPr>
          <p:cNvPr id="77826" name="Picture 2">
            <a:extLst>
              <a:ext uri="{FF2B5EF4-FFF2-40B4-BE49-F238E27FC236}">
                <a16:creationId xmlns:a16="http://schemas.microsoft.com/office/drawing/2014/main" id="{C36A6F2B-005A-4DEB-9C23-F97824F58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4031" y="712044"/>
            <a:ext cx="2683566" cy="342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67D2F197-12F6-4DBE-9E4D-DB2871CCC2AC}"/>
              </a:ext>
            </a:extLst>
          </p:cNvPr>
          <p:cNvSpPr txBox="1"/>
          <p:nvPr/>
        </p:nvSpPr>
        <p:spPr>
          <a:xfrm>
            <a:off x="185738" y="4986760"/>
            <a:ext cx="8510588" cy="1323439"/>
          </a:xfrm>
          <a:prstGeom prst="rect">
            <a:avLst/>
          </a:prstGeom>
          <a:noFill/>
        </p:spPr>
        <p:txBody>
          <a:bodyPr wrap="square">
            <a:spAutoFit/>
          </a:bodyPr>
          <a:lstStyle/>
          <a:p>
            <a:pPr algn="just"/>
            <a:r>
              <a:rPr lang="cs-CZ" sz="2000" b="0" i="0" dirty="0">
                <a:effectLst/>
              </a:rPr>
              <a:t>U některých strojů je velmi důležité, aby jeho </a:t>
            </a:r>
            <a:r>
              <a:rPr lang="cs-CZ" sz="2000" b="1" i="0" dirty="0">
                <a:effectLst/>
              </a:rPr>
              <a:t>strojní součásti byly zavěšeny nebo upevněny v těžišti</a:t>
            </a:r>
            <a:r>
              <a:rPr lang="cs-CZ" sz="2000" b="0" i="0" dirty="0">
                <a:effectLst/>
              </a:rPr>
              <a:t>. Tak např. řemenice, ozubená kola, oběžná kola turbín, odstředivá čerpadla apod. musí být upevněna v ose otáčení, jinak vznikají nevyvážené odstředivé síly, které součástky rychle opotřebovávají.</a:t>
            </a:r>
            <a:endParaRPr lang="cs-CZ" sz="2000" dirty="0"/>
          </a:p>
        </p:txBody>
      </p:sp>
      <p:sp>
        <p:nvSpPr>
          <p:cNvPr id="7" name="TextovéPole 6">
            <a:extLst>
              <a:ext uri="{FF2B5EF4-FFF2-40B4-BE49-F238E27FC236}">
                <a16:creationId xmlns:a16="http://schemas.microsoft.com/office/drawing/2014/main" id="{B14E6DBB-305A-4E4C-B357-128419710E45}"/>
              </a:ext>
            </a:extLst>
          </p:cNvPr>
          <p:cNvSpPr txBox="1"/>
          <p:nvPr/>
        </p:nvSpPr>
        <p:spPr>
          <a:xfrm>
            <a:off x="3533775" y="1209520"/>
            <a:ext cx="5076826" cy="1138773"/>
          </a:xfrm>
          <a:prstGeom prst="rect">
            <a:avLst/>
          </a:prstGeom>
          <a:noFill/>
        </p:spPr>
        <p:txBody>
          <a:bodyPr wrap="square">
            <a:spAutoFit/>
          </a:bodyPr>
          <a:lstStyle/>
          <a:p>
            <a:r>
              <a:rPr lang="en-US" sz="2000" dirty="0" err="1"/>
              <a:t>x</a:t>
            </a:r>
            <a:r>
              <a:rPr lang="en-US" sz="2000" baseline="-25000" dirty="0" err="1"/>
              <a:t>T</a:t>
            </a:r>
            <a:r>
              <a:rPr lang="en-US" sz="2000" dirty="0"/>
              <a:t> = (6.1 + 4.13 + 5.10)/(6 + 4 + 5) = 36/5 = 7,2</a:t>
            </a:r>
          </a:p>
          <a:p>
            <a:r>
              <a:rPr lang="en-US" sz="2000" dirty="0" err="1"/>
              <a:t>y</a:t>
            </a:r>
            <a:r>
              <a:rPr lang="en-US" sz="2000" baseline="-25000" dirty="0" err="1"/>
              <a:t>T</a:t>
            </a:r>
            <a:r>
              <a:rPr lang="en-US" sz="2000" dirty="0"/>
              <a:t> = (6.4 + 4.1 + 5.19)/(6 + 4 + 5) = 41/5 = 8,2</a:t>
            </a:r>
            <a:endParaRPr lang="cs-CZ" sz="2000" dirty="0"/>
          </a:p>
          <a:p>
            <a:endParaRPr lang="en-US" sz="800" dirty="0"/>
          </a:p>
          <a:p>
            <a:pPr algn="ctr"/>
            <a:r>
              <a:rPr lang="en-US" sz="2000" u="sng" dirty="0"/>
              <a:t>T[7,2; 8,2]</a:t>
            </a:r>
            <a:endParaRPr lang="cs-CZ" sz="2000" u="sng" dirty="0"/>
          </a:p>
        </p:txBody>
      </p:sp>
    </p:spTree>
    <p:extLst>
      <p:ext uri="{BB962C8B-B14F-4D97-AF65-F5344CB8AC3E}">
        <p14:creationId xmlns:p14="http://schemas.microsoft.com/office/powerpoint/2010/main" val="4231314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F89E1448-AAFE-4AE8-9C84-443200AEC2B3}"/>
              </a:ext>
            </a:extLst>
          </p:cNvPr>
          <p:cNvSpPr txBox="1"/>
          <p:nvPr/>
        </p:nvSpPr>
        <p:spPr>
          <a:xfrm>
            <a:off x="184936" y="1037691"/>
            <a:ext cx="8794678" cy="5632311"/>
          </a:xfrm>
          <a:prstGeom prst="rect">
            <a:avLst/>
          </a:prstGeom>
          <a:noFill/>
        </p:spPr>
        <p:txBody>
          <a:bodyPr wrap="square" rtlCol="0">
            <a:spAutoFit/>
          </a:bodyPr>
          <a:lstStyle/>
          <a:p>
            <a:pPr algn="just"/>
            <a:r>
              <a:rPr lang="cs-CZ" sz="2000" dirty="0"/>
              <a:t>Tuhé těleso je v rovnovážné poloze, jestliže se pohybový účinek všech sil působících na těleso navzájem ruší a těleso je v klidu. Např.</a:t>
            </a:r>
          </a:p>
          <a:p>
            <a:pPr algn="just"/>
            <a:r>
              <a:rPr lang="cs-CZ" sz="2000" dirty="0"/>
              <a:t>Těleso zavěšené nad těžištěm tak, že těžnice prochází bodem závěsu, tíhová síla působící na těleso se ruší pevností závěsu.</a:t>
            </a:r>
          </a:p>
          <a:p>
            <a:pPr algn="just"/>
            <a:r>
              <a:rPr lang="cs-CZ" sz="2000" dirty="0"/>
              <a:t>U tělesa podepřeného pod těžištěm, tíhová síla se ruší pevností opory.</a:t>
            </a:r>
          </a:p>
          <a:p>
            <a:pPr algn="just"/>
            <a:endParaRPr lang="cs-CZ" sz="2000" dirty="0"/>
          </a:p>
          <a:p>
            <a:pPr algn="just"/>
            <a:r>
              <a:rPr lang="cs-CZ" sz="2000" b="1" dirty="0"/>
              <a:t>Podmínky rovnováhy tuhého tělesa</a:t>
            </a:r>
          </a:p>
          <a:p>
            <a:pPr algn="just"/>
            <a:r>
              <a:rPr lang="cs-CZ" sz="2000" dirty="0"/>
              <a:t>Aby bylo těleso v rovnovážné poloze musí být splněny 2 základní podmínky:</a:t>
            </a:r>
          </a:p>
          <a:p>
            <a:pPr algn="just"/>
            <a:endParaRPr lang="cs-CZ" sz="2000" dirty="0"/>
          </a:p>
          <a:p>
            <a:pPr algn="just"/>
            <a:r>
              <a:rPr lang="cs-CZ" sz="2000" b="1" i="1" dirty="0"/>
              <a:t>Podmínka rovnováhy sil</a:t>
            </a:r>
            <a:r>
              <a:rPr lang="cs-CZ" sz="2000" dirty="0"/>
              <a:t>: Těleso je v rovnovážné poloze, je-li výslednice sil působících na těleso nulová.  </a:t>
            </a:r>
          </a:p>
          <a:p>
            <a:pPr algn="ctr"/>
            <a:r>
              <a:rPr lang="cs-CZ" sz="2000" b="1" dirty="0"/>
              <a:t>F</a:t>
            </a:r>
            <a:r>
              <a:rPr lang="cs-CZ" sz="2000" dirty="0"/>
              <a:t> = </a:t>
            </a:r>
            <a:r>
              <a:rPr lang="cs-CZ" sz="2000" b="1" dirty="0"/>
              <a:t>F</a:t>
            </a:r>
            <a:r>
              <a:rPr lang="cs-CZ" sz="2000" baseline="-25000" dirty="0"/>
              <a:t>1</a:t>
            </a:r>
            <a:r>
              <a:rPr lang="cs-CZ" sz="2000" dirty="0"/>
              <a:t> + </a:t>
            </a:r>
            <a:r>
              <a:rPr lang="cs-CZ" sz="2000" b="1" dirty="0"/>
              <a:t>F</a:t>
            </a:r>
            <a:r>
              <a:rPr lang="cs-CZ" sz="2000" baseline="-25000" dirty="0"/>
              <a:t>2</a:t>
            </a:r>
            <a:r>
              <a:rPr lang="cs-CZ" sz="2000" dirty="0"/>
              <a:t> + …+ </a:t>
            </a:r>
            <a:r>
              <a:rPr lang="cs-CZ" sz="2000" b="1" dirty="0" err="1"/>
              <a:t>F</a:t>
            </a:r>
            <a:r>
              <a:rPr lang="cs-CZ" sz="2000" baseline="-25000" dirty="0" err="1"/>
              <a:t>n</a:t>
            </a:r>
            <a:r>
              <a:rPr lang="cs-CZ" sz="2000" dirty="0"/>
              <a:t> = 0</a:t>
            </a:r>
          </a:p>
          <a:p>
            <a:pPr algn="just"/>
            <a:endParaRPr lang="cs-CZ" sz="2000" dirty="0"/>
          </a:p>
          <a:p>
            <a:pPr algn="just"/>
            <a:r>
              <a:rPr lang="cs-CZ" sz="2000" b="1" i="1" dirty="0"/>
              <a:t>Podmínka rovnováhy momentů sil</a:t>
            </a:r>
            <a:r>
              <a:rPr lang="cs-CZ" sz="2000" dirty="0"/>
              <a:t>: Těleso otáčivé kolem nehybné osy je v rovnovážné poloze, je-li výsledný moment všech sil působících na těleso nulový (momentová věta). </a:t>
            </a:r>
          </a:p>
          <a:p>
            <a:pPr algn="ctr"/>
            <a:r>
              <a:rPr lang="cs-CZ" sz="2000" b="1" dirty="0"/>
              <a:t>M</a:t>
            </a:r>
            <a:r>
              <a:rPr lang="cs-CZ" sz="2000" dirty="0"/>
              <a:t> = </a:t>
            </a:r>
            <a:r>
              <a:rPr lang="cs-CZ" sz="2000" b="1" dirty="0"/>
              <a:t>M</a:t>
            </a:r>
            <a:r>
              <a:rPr lang="cs-CZ" sz="2000" baseline="-25000" dirty="0"/>
              <a:t>1</a:t>
            </a:r>
            <a:r>
              <a:rPr lang="cs-CZ" sz="2000" dirty="0"/>
              <a:t> + </a:t>
            </a:r>
            <a:r>
              <a:rPr lang="cs-CZ" sz="2000" b="1" dirty="0"/>
              <a:t>M</a:t>
            </a:r>
            <a:r>
              <a:rPr lang="cs-CZ" sz="2000" baseline="-25000" dirty="0"/>
              <a:t>2</a:t>
            </a:r>
            <a:r>
              <a:rPr lang="cs-CZ" sz="2000" dirty="0"/>
              <a:t> + …+ </a:t>
            </a:r>
            <a:r>
              <a:rPr lang="cs-CZ" sz="2000" b="1" dirty="0" err="1"/>
              <a:t>M</a:t>
            </a:r>
            <a:r>
              <a:rPr lang="cs-CZ" sz="2000" baseline="-25000" dirty="0" err="1"/>
              <a:t>n</a:t>
            </a:r>
            <a:r>
              <a:rPr lang="cs-CZ" sz="2000" dirty="0"/>
              <a:t> = 0</a:t>
            </a:r>
          </a:p>
          <a:p>
            <a:pPr algn="just"/>
            <a:endParaRPr lang="cs-CZ" sz="2000" dirty="0"/>
          </a:p>
        </p:txBody>
      </p:sp>
      <p:sp>
        <p:nvSpPr>
          <p:cNvPr id="5" name="TextovéPole 4">
            <a:extLst>
              <a:ext uri="{FF2B5EF4-FFF2-40B4-BE49-F238E27FC236}">
                <a16:creationId xmlns:a16="http://schemas.microsoft.com/office/drawing/2014/main" id="{935480E0-4B2A-4922-82BF-3C48AA5664F3}"/>
              </a:ext>
            </a:extLst>
          </p:cNvPr>
          <p:cNvSpPr txBox="1"/>
          <p:nvPr/>
        </p:nvSpPr>
        <p:spPr>
          <a:xfrm>
            <a:off x="184936" y="339316"/>
            <a:ext cx="4572000" cy="461665"/>
          </a:xfrm>
          <a:prstGeom prst="rect">
            <a:avLst/>
          </a:prstGeom>
          <a:noFill/>
        </p:spPr>
        <p:txBody>
          <a:bodyPr wrap="square">
            <a:spAutoFit/>
          </a:bodyPr>
          <a:lstStyle/>
          <a:p>
            <a:r>
              <a:rPr lang="cs-CZ" sz="2400" b="1" dirty="0"/>
              <a:t>Rovnováha tuhého tělesa</a:t>
            </a:r>
            <a:endParaRPr lang="cs-CZ" sz="2400" dirty="0"/>
          </a:p>
        </p:txBody>
      </p:sp>
    </p:spTree>
    <p:extLst>
      <p:ext uri="{BB962C8B-B14F-4D97-AF65-F5344CB8AC3E}">
        <p14:creationId xmlns:p14="http://schemas.microsoft.com/office/powerpoint/2010/main" val="3781497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A6C921-F73C-4DEC-99DE-E2C6624FB460}"/>
              </a:ext>
            </a:extLst>
          </p:cNvPr>
          <p:cNvSpPr>
            <a:spLocks noGrp="1"/>
          </p:cNvSpPr>
          <p:nvPr>
            <p:ph type="title"/>
          </p:nvPr>
        </p:nvSpPr>
        <p:spPr>
          <a:xfrm>
            <a:off x="552450" y="222251"/>
            <a:ext cx="7886700" cy="467081"/>
          </a:xfrm>
        </p:spPr>
        <p:txBody>
          <a:bodyPr>
            <a:normAutofit/>
          </a:bodyPr>
          <a:lstStyle/>
          <a:p>
            <a:r>
              <a:rPr lang="cs-CZ" sz="2400" b="1" dirty="0">
                <a:latin typeface="+mn-lt"/>
              </a:rPr>
              <a:t>Rovnovážné polohy tuhého tělesa</a:t>
            </a:r>
          </a:p>
        </p:txBody>
      </p:sp>
      <p:pic>
        <p:nvPicPr>
          <p:cNvPr id="82946" name="Picture 2" descr="Bakalářská fyzika pro HGF VŠB-TUO">
            <a:extLst>
              <a:ext uri="{FF2B5EF4-FFF2-40B4-BE49-F238E27FC236}">
                <a16:creationId xmlns:a16="http://schemas.microsoft.com/office/drawing/2014/main" id="{86293E5C-1811-4F59-9E81-FFED9FC98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61" y="3968749"/>
            <a:ext cx="4762500" cy="2667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Skupina 3">
            <a:extLst>
              <a:ext uri="{FF2B5EF4-FFF2-40B4-BE49-F238E27FC236}">
                <a16:creationId xmlns:a16="http://schemas.microsoft.com/office/drawing/2014/main" id="{C366A89D-13FC-49AC-87E5-15FA2AB76C43}"/>
              </a:ext>
            </a:extLst>
          </p:cNvPr>
          <p:cNvGrpSpPr/>
          <p:nvPr/>
        </p:nvGrpSpPr>
        <p:grpSpPr>
          <a:xfrm>
            <a:off x="5959792" y="3512747"/>
            <a:ext cx="2149102" cy="3244490"/>
            <a:chOff x="5896725" y="3536983"/>
            <a:chExt cx="2149102" cy="3244490"/>
          </a:xfrm>
        </p:grpSpPr>
        <p:pic>
          <p:nvPicPr>
            <p:cNvPr id="89090" name="Picture 2">
              <a:extLst>
                <a:ext uri="{FF2B5EF4-FFF2-40B4-BE49-F238E27FC236}">
                  <a16:creationId xmlns:a16="http://schemas.microsoft.com/office/drawing/2014/main" id="{BE88F11B-3EC5-4576-9A01-780306A31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048" y="4706475"/>
              <a:ext cx="1869698" cy="1053263"/>
            </a:xfrm>
            <a:prstGeom prst="rect">
              <a:avLst/>
            </a:prstGeom>
            <a:noFill/>
            <a:extLst>
              <a:ext uri="{909E8E84-426E-40DD-AFC4-6F175D3DCCD1}">
                <a14:hiddenFill xmlns:a14="http://schemas.microsoft.com/office/drawing/2010/main">
                  <a:solidFill>
                    <a:srgbClr val="FFFFFF"/>
                  </a:solidFill>
                </a14:hiddenFill>
              </a:ext>
            </a:extLst>
          </p:spPr>
        </p:pic>
        <p:pic>
          <p:nvPicPr>
            <p:cNvPr id="89092" name="Picture 4">
              <a:extLst>
                <a:ext uri="{FF2B5EF4-FFF2-40B4-BE49-F238E27FC236}">
                  <a16:creationId xmlns:a16="http://schemas.microsoft.com/office/drawing/2014/main" id="{FD20B5D7-A5A7-4E8C-873C-F86DE39BB5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6725" y="3536983"/>
              <a:ext cx="2076021" cy="1169492"/>
            </a:xfrm>
            <a:prstGeom prst="rect">
              <a:avLst/>
            </a:prstGeom>
            <a:noFill/>
            <a:extLst>
              <a:ext uri="{909E8E84-426E-40DD-AFC4-6F175D3DCCD1}">
                <a14:hiddenFill xmlns:a14="http://schemas.microsoft.com/office/drawing/2010/main">
                  <a:solidFill>
                    <a:srgbClr val="FFFFFF"/>
                  </a:solidFill>
                </a14:hiddenFill>
              </a:ext>
            </a:extLst>
          </p:spPr>
        </p:pic>
        <p:pic>
          <p:nvPicPr>
            <p:cNvPr id="89094" name="Picture 6">
              <a:extLst>
                <a:ext uri="{FF2B5EF4-FFF2-40B4-BE49-F238E27FC236}">
                  <a16:creationId xmlns:a16="http://schemas.microsoft.com/office/drawing/2014/main" id="{328A4E46-7BB9-4E71-AF56-C7456F540F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3048" y="5687041"/>
              <a:ext cx="1942779" cy="109443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ovéPole 7">
            <a:extLst>
              <a:ext uri="{FF2B5EF4-FFF2-40B4-BE49-F238E27FC236}">
                <a16:creationId xmlns:a16="http://schemas.microsoft.com/office/drawing/2014/main" id="{385EF4F9-BC18-4B2E-8EFA-4D04F7D6E01F}"/>
              </a:ext>
            </a:extLst>
          </p:cNvPr>
          <p:cNvSpPr txBox="1"/>
          <p:nvPr/>
        </p:nvSpPr>
        <p:spPr>
          <a:xfrm>
            <a:off x="138110" y="825672"/>
            <a:ext cx="8867775" cy="707886"/>
          </a:xfrm>
          <a:prstGeom prst="rect">
            <a:avLst/>
          </a:prstGeom>
          <a:noFill/>
        </p:spPr>
        <p:txBody>
          <a:bodyPr wrap="square">
            <a:spAutoFit/>
          </a:bodyPr>
          <a:lstStyle/>
          <a:p>
            <a:r>
              <a:rPr lang="cs-CZ" sz="2000" b="0" i="0" dirty="0">
                <a:solidFill>
                  <a:srgbClr val="333333"/>
                </a:solidFill>
                <a:effectLst/>
              </a:rPr>
              <a:t>Tuhé těleso je v </a:t>
            </a:r>
            <a:r>
              <a:rPr lang="cs-CZ" sz="2000" b="1" i="0" dirty="0">
                <a:solidFill>
                  <a:srgbClr val="333333"/>
                </a:solidFill>
                <a:effectLst/>
              </a:rPr>
              <a:t>rovnovážné poloze</a:t>
            </a:r>
            <a:r>
              <a:rPr lang="cs-CZ" sz="2000" b="0" i="0" dirty="0">
                <a:solidFill>
                  <a:srgbClr val="333333"/>
                </a:solidFill>
                <a:effectLst/>
              </a:rPr>
              <a:t>, jestliže Tělesa upevněná v těžišti nekonají ani posuvný, ani otáčivý pohyb, jsou v rovnováze.  </a:t>
            </a:r>
            <a:endParaRPr lang="cs-CZ" sz="2000" dirty="0"/>
          </a:p>
        </p:txBody>
      </p:sp>
      <p:sp>
        <p:nvSpPr>
          <p:cNvPr id="13" name="TextovéPole 12">
            <a:extLst>
              <a:ext uri="{FF2B5EF4-FFF2-40B4-BE49-F238E27FC236}">
                <a16:creationId xmlns:a16="http://schemas.microsoft.com/office/drawing/2014/main" id="{D24C311A-4000-4495-B8CB-87E003008872}"/>
              </a:ext>
            </a:extLst>
          </p:cNvPr>
          <p:cNvSpPr txBox="1"/>
          <p:nvPr/>
        </p:nvSpPr>
        <p:spPr>
          <a:xfrm>
            <a:off x="238785" y="1676977"/>
            <a:ext cx="8666427" cy="1877437"/>
          </a:xfrm>
          <a:prstGeom prst="rect">
            <a:avLst/>
          </a:prstGeom>
          <a:noFill/>
        </p:spPr>
        <p:txBody>
          <a:bodyPr wrap="square">
            <a:spAutoFit/>
          </a:bodyPr>
          <a:lstStyle/>
          <a:p>
            <a:pPr marL="457200" indent="-457200" algn="just">
              <a:buAutoNum type="arabicPeriod"/>
            </a:pPr>
            <a:r>
              <a:rPr lang="cs-CZ" sz="2000" b="1" dirty="0"/>
              <a:t>Stabilní (stálá)</a:t>
            </a:r>
            <a:r>
              <a:rPr lang="cs-CZ" sz="2000" dirty="0"/>
              <a:t>: těleso se po vychýlení vrací zpět do rovnovážné polohy.</a:t>
            </a:r>
          </a:p>
          <a:p>
            <a:pPr marL="457200" indent="-457200" algn="just">
              <a:buAutoNum type="arabicPeriod"/>
            </a:pPr>
            <a:endParaRPr lang="cs-CZ" sz="800" dirty="0"/>
          </a:p>
          <a:p>
            <a:pPr algn="just"/>
            <a:r>
              <a:rPr lang="cs-CZ" sz="2000" dirty="0"/>
              <a:t>2. </a:t>
            </a:r>
            <a:r>
              <a:rPr lang="cs-CZ" sz="2000" b="1" dirty="0"/>
              <a:t>Labilní (vratká)</a:t>
            </a:r>
            <a:r>
              <a:rPr lang="cs-CZ" sz="2000" dirty="0"/>
              <a:t>:</a:t>
            </a:r>
            <a:r>
              <a:rPr lang="cs-CZ" sz="2000" b="1" dirty="0"/>
              <a:t> </a:t>
            </a:r>
            <a:r>
              <a:rPr lang="cs-CZ" sz="2000" dirty="0"/>
              <a:t>u tělesa se po vychýlení zvětšuje výchylka, těleso se samo do rovnovážné polohy nevrátí, tíhová síla působí na zvětšování výchylky.</a:t>
            </a:r>
          </a:p>
          <a:p>
            <a:pPr algn="just"/>
            <a:endParaRPr lang="cs-CZ" sz="800" dirty="0"/>
          </a:p>
          <a:p>
            <a:pPr algn="just"/>
            <a:r>
              <a:rPr lang="cs-CZ" sz="2000" dirty="0"/>
              <a:t>3</a:t>
            </a:r>
            <a:r>
              <a:rPr lang="cs-CZ" sz="2000" b="1" dirty="0"/>
              <a:t>. Indiferentní (volná)</a:t>
            </a:r>
            <a:r>
              <a:rPr lang="cs-CZ" sz="2000" dirty="0"/>
              <a:t>: těleso po vychýlení zůstává v nové poloze, výška těžiště nad zemským povrchem se nemění.</a:t>
            </a:r>
          </a:p>
        </p:txBody>
      </p:sp>
    </p:spTree>
    <p:extLst>
      <p:ext uri="{BB962C8B-B14F-4D97-AF65-F5344CB8AC3E}">
        <p14:creationId xmlns:p14="http://schemas.microsoft.com/office/powerpoint/2010/main" val="1788048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2D373CE-381B-488D-8B1A-BEB4D26B07BE}"/>
              </a:ext>
            </a:extLst>
          </p:cNvPr>
          <p:cNvSpPr txBox="1"/>
          <p:nvPr/>
        </p:nvSpPr>
        <p:spPr>
          <a:xfrm>
            <a:off x="114300" y="853350"/>
            <a:ext cx="8763000" cy="3170099"/>
          </a:xfrm>
          <a:prstGeom prst="rect">
            <a:avLst/>
          </a:prstGeom>
          <a:noFill/>
        </p:spPr>
        <p:txBody>
          <a:bodyPr wrap="square">
            <a:spAutoFit/>
          </a:bodyPr>
          <a:lstStyle/>
          <a:p>
            <a:pPr algn="just"/>
            <a:r>
              <a:rPr lang="cs-CZ" sz="2000" b="1" dirty="0"/>
              <a:t>Stabilita</a:t>
            </a:r>
            <a:r>
              <a:rPr lang="cs-CZ" sz="2000" dirty="0"/>
              <a:t> je schopnost tělesa odolávat převrácení. </a:t>
            </a:r>
            <a:r>
              <a:rPr lang="cs-CZ" sz="2000" b="1" u="sng" dirty="0"/>
              <a:t>Těleso podepřené na ploše</a:t>
            </a:r>
            <a:r>
              <a:rPr lang="cs-CZ" sz="2000" u="sng" dirty="0"/>
              <a:t> je ve stálé rovnovážné poloze, jestliže svislá těžnice prochází podstavou tělesa</a:t>
            </a:r>
            <a:r>
              <a:rPr lang="cs-CZ" sz="2000" dirty="0"/>
              <a:t>. Stabilita je tím větší, čím se těžiště nachází níže. </a:t>
            </a:r>
            <a:r>
              <a:rPr lang="cs-CZ" sz="2000" b="0" i="0" dirty="0">
                <a:solidFill>
                  <a:srgbClr val="202122"/>
                </a:solidFill>
                <a:effectLst/>
              </a:rPr>
              <a:t>Veličinou udávající </a:t>
            </a:r>
            <a:r>
              <a:rPr lang="cs-CZ" sz="2000" b="0" i="0" u="sng" dirty="0">
                <a:solidFill>
                  <a:srgbClr val="202122"/>
                </a:solidFill>
                <a:effectLst/>
              </a:rPr>
              <a:t>míru stability </a:t>
            </a:r>
            <a:r>
              <a:rPr lang="cs-CZ" sz="2000" b="0" i="0" dirty="0">
                <a:solidFill>
                  <a:srgbClr val="202122"/>
                </a:solidFill>
                <a:effectLst/>
              </a:rPr>
              <a:t>(stálosti rovnovážné polohy) </a:t>
            </a:r>
            <a:r>
              <a:rPr lang="cs-CZ" sz="2000" b="0" i="0" u="sng" dirty="0">
                <a:solidFill>
                  <a:srgbClr val="202122"/>
                </a:solidFill>
                <a:effectLst/>
              </a:rPr>
              <a:t>mechanické soustavy </a:t>
            </a:r>
            <a:r>
              <a:rPr lang="cs-CZ" sz="2000" b="0" i="0" dirty="0">
                <a:solidFill>
                  <a:srgbClr val="202122"/>
                </a:solidFill>
                <a:effectLst/>
              </a:rPr>
              <a:t>(někdy zkráceně nazývanou stabilita) je </a:t>
            </a:r>
            <a:r>
              <a:rPr lang="cs-CZ" sz="2000" b="0" i="0" u="sng" dirty="0">
                <a:solidFill>
                  <a:srgbClr val="202122"/>
                </a:solidFill>
                <a:effectLst/>
              </a:rPr>
              <a:t>rozdíl potenciální energie tělesa mezi vratkou a stálou rovnovážnou polohou</a:t>
            </a:r>
            <a:r>
              <a:rPr lang="cs-CZ" sz="2000" b="0" i="0" dirty="0">
                <a:solidFill>
                  <a:srgbClr val="202122"/>
                </a:solidFill>
                <a:effectLst/>
              </a:rPr>
              <a:t>, neboli minimální množství práce, které je třeba vykonat, aby se soustava ze stálé rovnovážné polohy dostala do vratké rovnovážné polohy. V tomto smyslu např. </a:t>
            </a:r>
            <a:r>
              <a:rPr lang="cs-CZ" sz="2000" b="0" i="0" u="sng" dirty="0">
                <a:solidFill>
                  <a:srgbClr val="202122"/>
                </a:solidFill>
                <a:effectLst/>
              </a:rPr>
              <a:t>stabilita tuhého tělesa v tíhovém poli závisí přímo úměrně na hmotnosti tělesa, nepřímo úměrně na výšce těžiště ve stálé poloze a přímo úměrně na výšce těžiště ve vratké poloze</a:t>
            </a:r>
            <a:r>
              <a:rPr lang="cs-CZ" sz="2000" b="0" i="0" dirty="0">
                <a:solidFill>
                  <a:srgbClr val="202122"/>
                </a:solidFill>
                <a:effectLst/>
              </a:rPr>
              <a:t>.</a:t>
            </a:r>
          </a:p>
        </p:txBody>
      </p:sp>
      <p:sp>
        <p:nvSpPr>
          <p:cNvPr id="7" name="TextovéPole 6">
            <a:extLst>
              <a:ext uri="{FF2B5EF4-FFF2-40B4-BE49-F238E27FC236}">
                <a16:creationId xmlns:a16="http://schemas.microsoft.com/office/drawing/2014/main" id="{42F38F85-3A71-4CB2-B4EB-09896BAC03E7}"/>
              </a:ext>
            </a:extLst>
          </p:cNvPr>
          <p:cNvSpPr txBox="1"/>
          <p:nvPr/>
        </p:nvSpPr>
        <p:spPr>
          <a:xfrm>
            <a:off x="114300" y="320159"/>
            <a:ext cx="4572000" cy="461665"/>
          </a:xfrm>
          <a:prstGeom prst="rect">
            <a:avLst/>
          </a:prstGeom>
          <a:noFill/>
        </p:spPr>
        <p:txBody>
          <a:bodyPr wrap="square">
            <a:spAutoFit/>
          </a:bodyPr>
          <a:lstStyle/>
          <a:p>
            <a:pPr algn="l"/>
            <a:r>
              <a:rPr lang="cs-CZ" sz="2400" b="1" i="0" dirty="0">
                <a:solidFill>
                  <a:srgbClr val="000000"/>
                </a:solidFill>
                <a:effectLst/>
              </a:rPr>
              <a:t>Stabilita mechanické soustavy</a:t>
            </a:r>
          </a:p>
        </p:txBody>
      </p:sp>
      <p:pic>
        <p:nvPicPr>
          <p:cNvPr id="9218" name="Picture 2" descr="See the source image">
            <a:extLst>
              <a:ext uri="{FF2B5EF4-FFF2-40B4-BE49-F238E27FC236}">
                <a16:creationId xmlns:a16="http://schemas.microsoft.com/office/drawing/2014/main" id="{314E436D-340B-44C6-8BDD-7C61F508DF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911" y="4321567"/>
            <a:ext cx="3273389" cy="2408010"/>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E82A19F2-0492-4FB3-A79A-FB5B366A769A}"/>
              </a:ext>
            </a:extLst>
          </p:cNvPr>
          <p:cNvSpPr txBox="1"/>
          <p:nvPr/>
        </p:nvSpPr>
        <p:spPr>
          <a:xfrm>
            <a:off x="2727092" y="4023449"/>
            <a:ext cx="3305264" cy="400110"/>
          </a:xfrm>
          <a:prstGeom prst="rect">
            <a:avLst/>
          </a:prstGeom>
          <a:noFill/>
        </p:spPr>
        <p:txBody>
          <a:bodyPr wrap="none" rtlCol="0">
            <a:spAutoFit/>
          </a:bodyPr>
          <a:lstStyle/>
          <a:p>
            <a:r>
              <a:rPr lang="cs-CZ" sz="2000" dirty="0"/>
              <a:t>W = </a:t>
            </a:r>
            <a:r>
              <a:rPr lang="cs-CZ" sz="2000" dirty="0" err="1"/>
              <a:t>F</a:t>
            </a:r>
            <a:r>
              <a:rPr lang="cs-CZ" sz="2000" baseline="-25000" dirty="0" err="1"/>
              <a:t>g</a:t>
            </a:r>
            <a:r>
              <a:rPr lang="cs-CZ" sz="2000" dirty="0"/>
              <a:t>.(h</a:t>
            </a:r>
            <a:r>
              <a:rPr lang="cs-CZ" sz="2000" baseline="-25000" dirty="0"/>
              <a:t>2</a:t>
            </a:r>
            <a:r>
              <a:rPr lang="cs-CZ" sz="2000" dirty="0"/>
              <a:t> – h</a:t>
            </a:r>
            <a:r>
              <a:rPr lang="cs-CZ" sz="2000" baseline="-25000" dirty="0"/>
              <a:t>1</a:t>
            </a:r>
            <a:r>
              <a:rPr lang="cs-CZ" sz="2000" dirty="0"/>
              <a:t>) = </a:t>
            </a:r>
            <a:r>
              <a:rPr lang="cs-CZ" sz="2000" dirty="0" err="1"/>
              <a:t>m.g</a:t>
            </a:r>
            <a:r>
              <a:rPr lang="cs-CZ" sz="2000" dirty="0"/>
              <a:t>.(h</a:t>
            </a:r>
            <a:r>
              <a:rPr lang="cs-CZ" sz="2000" baseline="-25000" dirty="0"/>
              <a:t>2</a:t>
            </a:r>
            <a:r>
              <a:rPr lang="cs-CZ" sz="2000" dirty="0"/>
              <a:t> – h</a:t>
            </a:r>
            <a:r>
              <a:rPr lang="cs-CZ" sz="2000" baseline="-25000" dirty="0"/>
              <a:t>1</a:t>
            </a:r>
            <a:r>
              <a:rPr lang="cs-CZ" sz="2000" dirty="0"/>
              <a:t>)</a:t>
            </a:r>
          </a:p>
        </p:txBody>
      </p:sp>
      <p:sp>
        <p:nvSpPr>
          <p:cNvPr id="17" name="TextovéPole 16">
            <a:extLst>
              <a:ext uri="{FF2B5EF4-FFF2-40B4-BE49-F238E27FC236}">
                <a16:creationId xmlns:a16="http://schemas.microsoft.com/office/drawing/2014/main" id="{FB511776-D73C-456F-88D3-B9D18B05C8AB}"/>
              </a:ext>
            </a:extLst>
          </p:cNvPr>
          <p:cNvSpPr txBox="1"/>
          <p:nvPr/>
        </p:nvSpPr>
        <p:spPr>
          <a:xfrm>
            <a:off x="114300" y="4607072"/>
            <a:ext cx="5276850" cy="1938992"/>
          </a:xfrm>
          <a:prstGeom prst="rect">
            <a:avLst/>
          </a:prstGeom>
          <a:noFill/>
        </p:spPr>
        <p:txBody>
          <a:bodyPr wrap="square" rtlCol="0">
            <a:spAutoFit/>
          </a:bodyPr>
          <a:lstStyle/>
          <a:p>
            <a:pPr algn="just"/>
            <a:r>
              <a:rPr lang="cs-CZ" sz="2000" dirty="0"/>
              <a:t>Stabilita podepřeného tělesa je tím větší, čím větší je hmotnost tělesa, čím níže je jeho těžiště a čím větší vzdálenost svislé těžnice od překlápěcí hrany. Proto mají velkou stabilitu zejména těžká tělesa s nízko položeným těžištěm a s velkou plochou podstavy.</a:t>
            </a:r>
          </a:p>
        </p:txBody>
      </p:sp>
    </p:spTree>
    <p:extLst>
      <p:ext uri="{BB962C8B-B14F-4D97-AF65-F5344CB8AC3E}">
        <p14:creationId xmlns:p14="http://schemas.microsoft.com/office/powerpoint/2010/main" val="3751898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MECHANIKA TUHÉHO TĚLESA - ppt stáhnout">
            <a:extLst>
              <a:ext uri="{FF2B5EF4-FFF2-40B4-BE49-F238E27FC236}">
                <a16:creationId xmlns:a16="http://schemas.microsoft.com/office/drawing/2014/main" id="{32AE3369-DE42-4045-92B4-6596405BD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153987"/>
            <a:ext cx="6411382" cy="480853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E218AD38-1164-46E6-8AFB-C9DC0E872BAD}"/>
              </a:ext>
            </a:extLst>
          </p:cNvPr>
          <p:cNvSpPr txBox="1"/>
          <p:nvPr/>
        </p:nvSpPr>
        <p:spPr>
          <a:xfrm>
            <a:off x="4572000" y="5143499"/>
            <a:ext cx="3115732" cy="923330"/>
          </a:xfrm>
          <a:prstGeom prst="rect">
            <a:avLst/>
          </a:prstGeom>
          <a:noFill/>
        </p:spPr>
        <p:txBody>
          <a:bodyPr wrap="square">
            <a:spAutoFit/>
          </a:bodyPr>
          <a:lstStyle/>
          <a:p>
            <a:r>
              <a:rPr lang="cs-CZ" dirty="0"/>
              <a:t>Vodovodní kohoutek, dveře, ventilátor, brusný kotouč, </a:t>
            </a:r>
            <a:r>
              <a:rPr lang="cs-CZ" dirty="0" err="1"/>
              <a:t>CDčko</a:t>
            </a:r>
            <a:r>
              <a:rPr lang="cs-CZ" dirty="0"/>
              <a:t> v mechanice počítače, …</a:t>
            </a:r>
          </a:p>
        </p:txBody>
      </p:sp>
      <p:sp>
        <p:nvSpPr>
          <p:cNvPr id="6" name="TextovéPole 5">
            <a:extLst>
              <a:ext uri="{FF2B5EF4-FFF2-40B4-BE49-F238E27FC236}">
                <a16:creationId xmlns:a16="http://schemas.microsoft.com/office/drawing/2014/main" id="{8AB830FD-4689-49DC-8341-425A651593B7}"/>
              </a:ext>
            </a:extLst>
          </p:cNvPr>
          <p:cNvSpPr txBox="1"/>
          <p:nvPr/>
        </p:nvSpPr>
        <p:spPr>
          <a:xfrm>
            <a:off x="1276350" y="5143499"/>
            <a:ext cx="3063872" cy="1200329"/>
          </a:xfrm>
          <a:prstGeom prst="rect">
            <a:avLst/>
          </a:prstGeom>
          <a:noFill/>
        </p:spPr>
        <p:txBody>
          <a:bodyPr wrap="square">
            <a:spAutoFit/>
          </a:bodyPr>
          <a:lstStyle/>
          <a:p>
            <a:pPr algn="just"/>
            <a:r>
              <a:rPr lang="cs-CZ" dirty="0"/>
              <a:t>Železniční vagón jedoucí po přímé trati, bedna posunovaná po podlaze, píst ve spalovacím motoru, …</a:t>
            </a:r>
          </a:p>
        </p:txBody>
      </p:sp>
    </p:spTree>
    <p:extLst>
      <p:ext uri="{BB962C8B-B14F-4D97-AF65-F5344CB8AC3E}">
        <p14:creationId xmlns:p14="http://schemas.microsoft.com/office/powerpoint/2010/main" val="1590054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CE33D498-0955-4B9E-8860-3C0FD193871E}"/>
              </a:ext>
            </a:extLst>
          </p:cNvPr>
          <p:cNvSpPr txBox="1"/>
          <p:nvPr/>
        </p:nvSpPr>
        <p:spPr>
          <a:xfrm>
            <a:off x="257174" y="3530616"/>
            <a:ext cx="8629649" cy="2246769"/>
          </a:xfrm>
          <a:prstGeom prst="rect">
            <a:avLst/>
          </a:prstGeom>
          <a:noFill/>
        </p:spPr>
        <p:txBody>
          <a:bodyPr wrap="square">
            <a:spAutoFit/>
          </a:bodyPr>
          <a:lstStyle/>
          <a:p>
            <a:pPr algn="just"/>
            <a:r>
              <a:rPr lang="cs-CZ" sz="2000" dirty="0"/>
              <a:t>Jako míra stability jednoho tělesa </a:t>
            </a:r>
            <a:r>
              <a:rPr lang="cs-CZ" sz="2000" u="sng" dirty="0"/>
              <a:t>se v některých případech namísto potenciální energie používá minimální moment síly, který je potřeba k tomu, aby těleso překlopil do polohy, ze které se již nevrátí do polohy původní</a:t>
            </a:r>
            <a:r>
              <a:rPr lang="cs-CZ" sz="2000" dirty="0"/>
              <a:t>.</a:t>
            </a:r>
            <a:r>
              <a:rPr lang="cs-CZ" sz="2000" i="0" dirty="0">
                <a:effectLst/>
              </a:rPr>
              <a:t> U </a:t>
            </a:r>
            <a:r>
              <a:rPr lang="cs-CZ" sz="2000" b="1" i="0" dirty="0">
                <a:effectLst/>
              </a:rPr>
              <a:t>těles zavěšených </a:t>
            </a:r>
            <a:r>
              <a:rPr lang="cs-CZ" sz="2000" i="0" dirty="0">
                <a:effectLst/>
              </a:rPr>
              <a:t>v libovolném bodě </a:t>
            </a:r>
            <a:r>
              <a:rPr lang="cs-CZ" sz="2000" b="0" i="0" dirty="0">
                <a:effectLst/>
              </a:rPr>
              <a:t>dokud není těžiště kolmo pod bodem zavěšení (osou otáčení), působí na těleso moment tíhové síly (ta má působiště v těžišti), který těleso stáčí dolů. Jakmile </a:t>
            </a:r>
            <a:r>
              <a:rPr lang="cs-CZ" sz="2000" b="0" i="0" u="sng" dirty="0">
                <a:effectLst/>
              </a:rPr>
              <a:t>je těžiště kolmo pod bodem zavěšení je moment tíhové síly nulový a těleso se již neotáčí</a:t>
            </a:r>
            <a:r>
              <a:rPr lang="cs-CZ" sz="2000" b="0" i="0" dirty="0">
                <a:effectLst/>
              </a:rPr>
              <a:t>.</a:t>
            </a:r>
            <a:endParaRPr lang="cs-CZ" sz="2000" dirty="0"/>
          </a:p>
        </p:txBody>
      </p:sp>
      <p:pic>
        <p:nvPicPr>
          <p:cNvPr id="8" name="Picture 2">
            <a:extLst>
              <a:ext uri="{FF2B5EF4-FFF2-40B4-BE49-F238E27FC236}">
                <a16:creationId xmlns:a16="http://schemas.microsoft.com/office/drawing/2014/main" id="{832A8117-BB0F-43CA-95AC-1DC10FCF0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901" y="5530530"/>
            <a:ext cx="3736920" cy="12585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B8E3FFBC-5512-41DA-B5E3-BA7F004466DA}"/>
              </a:ext>
            </a:extLst>
          </p:cNvPr>
          <p:cNvSpPr txBox="1"/>
          <p:nvPr/>
        </p:nvSpPr>
        <p:spPr>
          <a:xfrm>
            <a:off x="138112" y="193542"/>
            <a:ext cx="8867775" cy="707886"/>
          </a:xfrm>
          <a:prstGeom prst="rect">
            <a:avLst/>
          </a:prstGeom>
          <a:noFill/>
        </p:spPr>
        <p:txBody>
          <a:bodyPr wrap="square">
            <a:spAutoFit/>
          </a:bodyPr>
          <a:lstStyle/>
          <a:p>
            <a:pPr algn="just"/>
            <a:r>
              <a:rPr lang="cs-CZ" sz="2000" b="0" i="0" dirty="0">
                <a:solidFill>
                  <a:srgbClr val="333333"/>
                </a:solidFill>
                <a:effectLst/>
              </a:rPr>
              <a:t>Z tohoto důvodu se např. ke strojům zhotovují litinové podstavce se základnou o velkém plošném obsahu. Stavby mívají betonové základy zapuštěné do země.</a:t>
            </a:r>
            <a:endParaRPr lang="cs-CZ" sz="2000" dirty="0"/>
          </a:p>
        </p:txBody>
      </p:sp>
      <p:sp>
        <p:nvSpPr>
          <p:cNvPr id="15" name="TextovéPole 14">
            <a:extLst>
              <a:ext uri="{FF2B5EF4-FFF2-40B4-BE49-F238E27FC236}">
                <a16:creationId xmlns:a16="http://schemas.microsoft.com/office/drawing/2014/main" id="{339F2B27-C81A-42B0-BB2A-E06F973C6D11}"/>
              </a:ext>
            </a:extLst>
          </p:cNvPr>
          <p:cNvSpPr txBox="1"/>
          <p:nvPr/>
        </p:nvSpPr>
        <p:spPr>
          <a:xfrm>
            <a:off x="257174" y="971614"/>
            <a:ext cx="4714876" cy="2246769"/>
          </a:xfrm>
          <a:prstGeom prst="rect">
            <a:avLst/>
          </a:prstGeom>
          <a:noFill/>
        </p:spPr>
        <p:txBody>
          <a:bodyPr wrap="square">
            <a:spAutoFit/>
          </a:bodyPr>
          <a:lstStyle/>
          <a:p>
            <a:pPr algn="just"/>
            <a:r>
              <a:rPr lang="cs-CZ" sz="2000" b="0" i="0" dirty="0">
                <a:solidFill>
                  <a:srgbClr val="333333"/>
                </a:solidFill>
                <a:effectLst/>
              </a:rPr>
              <a:t>Stojící těleso je ve stabilní poloze jen tehdy, probíhá-li svislá přímka spuštěná z těžiště základnou tělesa. Jestliže by svislá přímka jdoucí těžištěm nesměřovala nad základnu, těleso by se převrhlo. Stejným způsobem můžeme vysvětlit stabilitu šikmé věže v Pise nebo v </a:t>
            </a:r>
            <a:r>
              <a:rPr lang="cs-CZ" sz="2000" b="0" i="0" dirty="0" err="1">
                <a:solidFill>
                  <a:srgbClr val="333333"/>
                </a:solidFill>
                <a:effectLst/>
              </a:rPr>
              <a:t>Bologni</a:t>
            </a:r>
            <a:r>
              <a:rPr lang="cs-CZ" sz="2000" b="0" i="0" dirty="0">
                <a:solidFill>
                  <a:srgbClr val="333333"/>
                </a:solidFill>
                <a:effectLst/>
              </a:rPr>
              <a:t>.</a:t>
            </a:r>
            <a:endParaRPr lang="cs-CZ" sz="2000" dirty="0"/>
          </a:p>
        </p:txBody>
      </p:sp>
      <p:pic>
        <p:nvPicPr>
          <p:cNvPr id="12290" name="Picture 2">
            <a:extLst>
              <a:ext uri="{FF2B5EF4-FFF2-40B4-BE49-F238E27FC236}">
                <a16:creationId xmlns:a16="http://schemas.microsoft.com/office/drawing/2014/main" id="{4A38F28B-CAB3-4B2C-A501-D0CA0DFF5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0" y="971614"/>
            <a:ext cx="2036773" cy="2148795"/>
          </a:xfrm>
          <a:prstGeom prst="rect">
            <a:avLst/>
          </a:prstGeom>
          <a:noFill/>
          <a:extLst>
            <a:ext uri="{909E8E84-426E-40DD-AFC4-6F175D3DCCD1}">
              <a14:hiddenFill xmlns:a14="http://schemas.microsoft.com/office/drawing/2010/main">
                <a:solidFill>
                  <a:srgbClr val="FFFFFF"/>
                </a:solidFill>
              </a14:hiddenFill>
            </a:ext>
          </a:extLst>
        </p:spPr>
      </p:pic>
      <p:pic>
        <p:nvPicPr>
          <p:cNvPr id="17" name="Obrázek 16">
            <a:extLst>
              <a:ext uri="{FF2B5EF4-FFF2-40B4-BE49-F238E27FC236}">
                <a16:creationId xmlns:a16="http://schemas.microsoft.com/office/drawing/2014/main" id="{07C1208B-0D5B-4A3D-94FB-E8EA83BF308B}"/>
              </a:ext>
            </a:extLst>
          </p:cNvPr>
          <p:cNvPicPr>
            <a:picLocks noChangeAspect="1"/>
          </p:cNvPicPr>
          <p:nvPr/>
        </p:nvPicPr>
        <p:blipFill>
          <a:blip r:embed="rId4"/>
          <a:stretch>
            <a:fillRect/>
          </a:stretch>
        </p:blipFill>
        <p:spPr>
          <a:xfrm>
            <a:off x="7265998" y="1080615"/>
            <a:ext cx="1249352" cy="2191846"/>
          </a:xfrm>
          <a:prstGeom prst="rect">
            <a:avLst/>
          </a:prstGeom>
        </p:spPr>
      </p:pic>
    </p:spTree>
    <p:extLst>
      <p:ext uri="{BB962C8B-B14F-4D97-AF65-F5344CB8AC3E}">
        <p14:creationId xmlns:p14="http://schemas.microsoft.com/office/powerpoint/2010/main" val="2600549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56A8C6A-81C0-45AD-870F-E51174C7BE73}"/>
              </a:ext>
            </a:extLst>
          </p:cNvPr>
          <p:cNvSpPr txBox="1"/>
          <p:nvPr/>
        </p:nvSpPr>
        <p:spPr>
          <a:xfrm>
            <a:off x="247650" y="817513"/>
            <a:ext cx="8591550" cy="1938992"/>
          </a:xfrm>
          <a:prstGeom prst="rect">
            <a:avLst/>
          </a:prstGeom>
          <a:noFill/>
        </p:spPr>
        <p:txBody>
          <a:bodyPr wrap="square">
            <a:spAutoFit/>
          </a:bodyPr>
          <a:lstStyle/>
          <a:p>
            <a:pPr algn="just"/>
            <a:r>
              <a:rPr lang="cs-CZ" sz="2000" b="0" i="0" dirty="0">
                <a:solidFill>
                  <a:srgbClr val="4F4F4F"/>
                </a:solidFill>
                <a:effectLst/>
              </a:rPr>
              <a:t>Žulový čtyřboký pravidelný hranol (</a:t>
            </a:r>
            <a:r>
              <a:rPr lang="el-GR" sz="2000" b="0" i="0" dirty="0">
                <a:solidFill>
                  <a:srgbClr val="4F4F4F"/>
                </a:solidFill>
                <a:effectLst/>
              </a:rPr>
              <a:t>ρ = 2500 </a:t>
            </a:r>
            <a:r>
              <a:rPr lang="cs-CZ" sz="2000" b="0" i="0" dirty="0">
                <a:solidFill>
                  <a:srgbClr val="4F4F4F"/>
                </a:solidFill>
                <a:effectLst/>
              </a:rPr>
              <a:t>kg.m</a:t>
            </a:r>
            <a:r>
              <a:rPr lang="cs-CZ" sz="2000" b="0" i="0" baseline="30000" dirty="0">
                <a:solidFill>
                  <a:srgbClr val="4F4F4F"/>
                </a:solidFill>
                <a:effectLst/>
              </a:rPr>
              <a:t>-3</a:t>
            </a:r>
            <a:r>
              <a:rPr lang="cs-CZ" sz="2000" b="0" i="0" dirty="0">
                <a:solidFill>
                  <a:srgbClr val="4F4F4F"/>
                </a:solidFill>
                <a:effectLst/>
              </a:rPr>
              <a:t>) ​​má podstavovou hranu 60 cm a výšku 80 cm. Jakou práci musíme vykonat, abychom hranol překlopili z rovnovážné stabilní polohy do vratké polohy. Hranol je postaven na čtvercové podstavě.</a:t>
            </a:r>
          </a:p>
          <a:p>
            <a:pPr algn="just"/>
            <a:br>
              <a:rPr lang="cs-CZ" sz="2000" dirty="0"/>
            </a:br>
            <a:endParaRPr lang="cs-CZ" sz="2000" dirty="0"/>
          </a:p>
        </p:txBody>
      </p:sp>
      <p:sp>
        <p:nvSpPr>
          <p:cNvPr id="6" name="TextovéPole 5">
            <a:extLst>
              <a:ext uri="{FF2B5EF4-FFF2-40B4-BE49-F238E27FC236}">
                <a16:creationId xmlns:a16="http://schemas.microsoft.com/office/drawing/2014/main" id="{645C568D-1567-4FDE-BC12-62E6DF46881A}"/>
              </a:ext>
            </a:extLst>
          </p:cNvPr>
          <p:cNvSpPr txBox="1"/>
          <p:nvPr/>
        </p:nvSpPr>
        <p:spPr>
          <a:xfrm>
            <a:off x="247650" y="228600"/>
            <a:ext cx="1072730" cy="461665"/>
          </a:xfrm>
          <a:prstGeom prst="rect">
            <a:avLst/>
          </a:prstGeom>
          <a:noFill/>
        </p:spPr>
        <p:txBody>
          <a:bodyPr wrap="none" rtlCol="0">
            <a:spAutoFit/>
          </a:bodyPr>
          <a:lstStyle/>
          <a:p>
            <a:r>
              <a:rPr lang="cs-CZ" sz="2400" b="1" dirty="0"/>
              <a:t>Příklad</a:t>
            </a:r>
          </a:p>
        </p:txBody>
      </p:sp>
      <p:sp>
        <p:nvSpPr>
          <p:cNvPr id="9" name="TextovéPole 8">
            <a:extLst>
              <a:ext uri="{FF2B5EF4-FFF2-40B4-BE49-F238E27FC236}">
                <a16:creationId xmlns:a16="http://schemas.microsoft.com/office/drawing/2014/main" id="{17092712-66F5-42C8-9E81-1B1BDE1AC874}"/>
              </a:ext>
            </a:extLst>
          </p:cNvPr>
          <p:cNvSpPr txBox="1"/>
          <p:nvPr/>
        </p:nvSpPr>
        <p:spPr>
          <a:xfrm>
            <a:off x="304800" y="2175301"/>
            <a:ext cx="4572000" cy="1938992"/>
          </a:xfrm>
          <a:prstGeom prst="rect">
            <a:avLst/>
          </a:prstGeom>
          <a:noFill/>
        </p:spPr>
        <p:txBody>
          <a:bodyPr wrap="square">
            <a:spAutoFit/>
          </a:bodyPr>
          <a:lstStyle/>
          <a:p>
            <a:pPr algn="l"/>
            <a:r>
              <a:rPr lang="pl-PL" sz="2000" b="0" i="0" dirty="0">
                <a:solidFill>
                  <a:srgbClr val="4F4F4F"/>
                </a:solidFill>
                <a:effectLst/>
              </a:rPr>
              <a:t>ρ = 2500 kg.m</a:t>
            </a:r>
            <a:r>
              <a:rPr lang="pl-PL" sz="2000" b="0" i="0" baseline="30000" dirty="0">
                <a:solidFill>
                  <a:srgbClr val="4F4F4F"/>
                </a:solidFill>
                <a:effectLst/>
              </a:rPr>
              <a:t>-3</a:t>
            </a:r>
            <a:endParaRPr lang="pl-PL" sz="2000" b="0" i="0" dirty="0">
              <a:solidFill>
                <a:srgbClr val="4F4F4F"/>
              </a:solidFill>
              <a:effectLst/>
            </a:endParaRPr>
          </a:p>
          <a:p>
            <a:pPr algn="l"/>
            <a:r>
              <a:rPr lang="pl-PL" sz="2000" b="0" i="0" dirty="0">
                <a:solidFill>
                  <a:srgbClr val="4F4F4F"/>
                </a:solidFill>
                <a:effectLst/>
              </a:rPr>
              <a:t>a = 60 cm = 0,6 m</a:t>
            </a:r>
          </a:p>
          <a:p>
            <a:pPr algn="l"/>
            <a:r>
              <a:rPr lang="pl-PL" sz="2000" b="0" i="0" dirty="0">
                <a:solidFill>
                  <a:srgbClr val="4F4F4F"/>
                </a:solidFill>
                <a:effectLst/>
              </a:rPr>
              <a:t>b = 80 cm = 0,8 m</a:t>
            </a:r>
          </a:p>
          <a:p>
            <a:pPr algn="l"/>
            <a:r>
              <a:rPr lang="pl-PL" sz="2000" b="0" i="0" dirty="0">
                <a:solidFill>
                  <a:srgbClr val="4F4F4F"/>
                </a:solidFill>
                <a:effectLst/>
              </a:rPr>
              <a:t>W = ?</a:t>
            </a:r>
          </a:p>
          <a:p>
            <a:br>
              <a:rPr lang="pl-PL" sz="2000" dirty="0"/>
            </a:br>
            <a:endParaRPr lang="cs-CZ" sz="2000" dirty="0"/>
          </a:p>
        </p:txBody>
      </p:sp>
      <p:pic>
        <p:nvPicPr>
          <p:cNvPr id="16388" name="Picture 4">
            <a:extLst>
              <a:ext uri="{FF2B5EF4-FFF2-40B4-BE49-F238E27FC236}">
                <a16:creationId xmlns:a16="http://schemas.microsoft.com/office/drawing/2014/main" id="{02A70B85-8900-4617-AEA7-F344678BE5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575" y="1787009"/>
            <a:ext cx="6372983" cy="277177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Přímá spojnice 9">
            <a:extLst>
              <a:ext uri="{FF2B5EF4-FFF2-40B4-BE49-F238E27FC236}">
                <a16:creationId xmlns:a16="http://schemas.microsoft.com/office/drawing/2014/main" id="{BA83CEEF-C0B8-4FC7-93F1-08D7E7BC87F6}"/>
              </a:ext>
            </a:extLst>
          </p:cNvPr>
          <p:cNvCxnSpPr/>
          <p:nvPr/>
        </p:nvCxnSpPr>
        <p:spPr>
          <a:xfrm>
            <a:off x="4876800" y="3924300"/>
            <a:ext cx="381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047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487EEA-BA9B-45CD-8A60-C69DA4B3571A}"/>
              </a:ext>
            </a:extLst>
          </p:cNvPr>
          <p:cNvSpPr>
            <a:spLocks noGrp="1"/>
          </p:cNvSpPr>
          <p:nvPr>
            <p:ph type="title"/>
          </p:nvPr>
        </p:nvSpPr>
        <p:spPr>
          <a:xfrm>
            <a:off x="216698" y="262760"/>
            <a:ext cx="7886700" cy="579721"/>
          </a:xfrm>
        </p:spPr>
        <p:txBody>
          <a:bodyPr>
            <a:normAutofit/>
          </a:bodyPr>
          <a:lstStyle/>
          <a:p>
            <a:r>
              <a:rPr lang="cs-CZ" sz="2400" b="1" dirty="0">
                <a:latin typeface="+mn-lt"/>
              </a:rPr>
              <a:t>Kinetická energie tuhého tělesa</a:t>
            </a:r>
          </a:p>
        </p:txBody>
      </p:sp>
      <p:sp>
        <p:nvSpPr>
          <p:cNvPr id="6" name="TextovéPole 5">
            <a:extLst>
              <a:ext uri="{FF2B5EF4-FFF2-40B4-BE49-F238E27FC236}">
                <a16:creationId xmlns:a16="http://schemas.microsoft.com/office/drawing/2014/main" id="{6992EFF3-AB38-466A-98A5-4E14E2DF1870}"/>
              </a:ext>
            </a:extLst>
          </p:cNvPr>
          <p:cNvSpPr txBox="1"/>
          <p:nvPr/>
        </p:nvSpPr>
        <p:spPr>
          <a:xfrm>
            <a:off x="216698" y="3256630"/>
            <a:ext cx="8688158" cy="1323439"/>
          </a:xfrm>
          <a:prstGeom prst="rect">
            <a:avLst/>
          </a:prstGeom>
          <a:noFill/>
        </p:spPr>
        <p:txBody>
          <a:bodyPr wrap="square">
            <a:spAutoFit/>
          </a:bodyPr>
          <a:lstStyle/>
          <a:p>
            <a:pPr algn="just"/>
            <a:r>
              <a:rPr lang="cs-CZ" sz="2000" b="0" i="0" dirty="0">
                <a:solidFill>
                  <a:srgbClr val="202122"/>
                </a:solidFill>
                <a:effectLst/>
              </a:rPr>
              <a:t>Při </a:t>
            </a:r>
            <a:r>
              <a:rPr lang="cs-CZ" sz="2000" b="1" i="0" dirty="0">
                <a:solidFill>
                  <a:srgbClr val="202122"/>
                </a:solidFill>
                <a:effectLst/>
              </a:rPr>
              <a:t>otáčivém pohybu </a:t>
            </a:r>
            <a:r>
              <a:rPr lang="cs-CZ" sz="2000" b="0" i="0" dirty="0">
                <a:solidFill>
                  <a:srgbClr val="202122"/>
                </a:solidFill>
                <a:effectLst/>
              </a:rPr>
              <a:t>soustavy hmotných bodů kolem nehybné osy opisují jednotlivé hmotné body kružnice, jejichž středy leží na ose otáčení. Celkovou kinetickou energii opět určíme jako součet kinetických energií všech </a:t>
            </a:r>
            <a:r>
              <a:rPr lang="cs-CZ" sz="2000" b="0" i="1" dirty="0">
                <a:solidFill>
                  <a:srgbClr val="202122"/>
                </a:solidFill>
                <a:effectLst/>
              </a:rPr>
              <a:t>n</a:t>
            </a:r>
            <a:r>
              <a:rPr lang="cs-CZ" sz="2000" b="0" i="0" dirty="0">
                <a:solidFill>
                  <a:srgbClr val="202122"/>
                </a:solidFill>
                <a:effectLst/>
              </a:rPr>
              <a:t> hmotných bodů soustavy.</a:t>
            </a:r>
            <a:endParaRPr lang="cs-CZ" sz="2000" dirty="0"/>
          </a:p>
        </p:txBody>
      </p:sp>
      <p:pic>
        <p:nvPicPr>
          <p:cNvPr id="5" name="Grafický objekt 4">
            <a:extLst>
              <a:ext uri="{FF2B5EF4-FFF2-40B4-BE49-F238E27FC236}">
                <a16:creationId xmlns:a16="http://schemas.microsoft.com/office/drawing/2014/main" id="{D02A40AE-96EA-4888-8197-20D4CBE680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03583" y="4273544"/>
            <a:ext cx="2556863" cy="613049"/>
          </a:xfrm>
          <a:prstGeom prst="rect">
            <a:avLst/>
          </a:prstGeom>
        </p:spPr>
      </p:pic>
      <p:pic>
        <p:nvPicPr>
          <p:cNvPr id="9" name="Grafický objekt 8">
            <a:extLst>
              <a:ext uri="{FF2B5EF4-FFF2-40B4-BE49-F238E27FC236}">
                <a16:creationId xmlns:a16="http://schemas.microsoft.com/office/drawing/2014/main" id="{683D591E-A846-4230-81B3-E9EF9B4DF9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79759" y="4320703"/>
            <a:ext cx="2960578" cy="613049"/>
          </a:xfrm>
          <a:prstGeom prst="rect">
            <a:avLst/>
          </a:prstGeom>
        </p:spPr>
      </p:pic>
      <p:pic>
        <p:nvPicPr>
          <p:cNvPr id="20" name="Obrázek 19">
            <a:extLst>
              <a:ext uri="{FF2B5EF4-FFF2-40B4-BE49-F238E27FC236}">
                <a16:creationId xmlns:a16="http://schemas.microsoft.com/office/drawing/2014/main" id="{2CD6C9E5-31E0-4353-B7FC-23AB0D582B8E}"/>
              </a:ext>
            </a:extLst>
          </p:cNvPr>
          <p:cNvPicPr>
            <a:picLocks noChangeAspect="1"/>
          </p:cNvPicPr>
          <p:nvPr/>
        </p:nvPicPr>
        <p:blipFill>
          <a:blip r:embed="rId6"/>
          <a:stretch>
            <a:fillRect/>
          </a:stretch>
        </p:blipFill>
        <p:spPr>
          <a:xfrm>
            <a:off x="4226300" y="5711417"/>
            <a:ext cx="2274254" cy="816399"/>
          </a:xfrm>
          <a:prstGeom prst="rect">
            <a:avLst/>
          </a:prstGeom>
        </p:spPr>
      </p:pic>
      <p:sp>
        <p:nvSpPr>
          <p:cNvPr id="22" name="TextovéPole 21">
            <a:extLst>
              <a:ext uri="{FF2B5EF4-FFF2-40B4-BE49-F238E27FC236}">
                <a16:creationId xmlns:a16="http://schemas.microsoft.com/office/drawing/2014/main" id="{C5C32E3B-F6D1-4610-9DB1-5E8E0B3499FE}"/>
              </a:ext>
            </a:extLst>
          </p:cNvPr>
          <p:cNvSpPr txBox="1"/>
          <p:nvPr/>
        </p:nvSpPr>
        <p:spPr>
          <a:xfrm flipH="1">
            <a:off x="105104" y="5287436"/>
            <a:ext cx="5686097" cy="400110"/>
          </a:xfrm>
          <a:prstGeom prst="rect">
            <a:avLst/>
          </a:prstGeom>
          <a:noFill/>
        </p:spPr>
        <p:txBody>
          <a:bodyPr wrap="square" rtlCol="0">
            <a:spAutoFit/>
          </a:bodyPr>
          <a:lstStyle/>
          <a:p>
            <a:r>
              <a:rPr lang="cs-CZ" sz="2000" dirty="0"/>
              <a:t>Kombinace pohybů </a:t>
            </a:r>
            <a:r>
              <a:rPr lang="cs-CZ" sz="2000" b="1" dirty="0"/>
              <a:t>posuvného </a:t>
            </a:r>
            <a:r>
              <a:rPr lang="cs-CZ" sz="2000" dirty="0"/>
              <a:t>a</a:t>
            </a:r>
            <a:r>
              <a:rPr lang="cs-CZ" sz="2000" b="1" dirty="0"/>
              <a:t> otáčivého</a:t>
            </a:r>
          </a:p>
        </p:txBody>
      </p:sp>
      <p:pic>
        <p:nvPicPr>
          <p:cNvPr id="24" name="Obrázek 23">
            <a:extLst>
              <a:ext uri="{FF2B5EF4-FFF2-40B4-BE49-F238E27FC236}">
                <a16:creationId xmlns:a16="http://schemas.microsoft.com/office/drawing/2014/main" id="{FD6B3292-EE0B-482C-9F9E-4EADA1C4B004}"/>
              </a:ext>
            </a:extLst>
          </p:cNvPr>
          <p:cNvPicPr>
            <a:picLocks noChangeAspect="1"/>
          </p:cNvPicPr>
          <p:nvPr/>
        </p:nvPicPr>
        <p:blipFill>
          <a:blip r:embed="rId7"/>
          <a:stretch>
            <a:fillRect/>
          </a:stretch>
        </p:blipFill>
        <p:spPr>
          <a:xfrm>
            <a:off x="694823" y="2490546"/>
            <a:ext cx="5805731" cy="674789"/>
          </a:xfrm>
          <a:prstGeom prst="rect">
            <a:avLst/>
          </a:prstGeom>
        </p:spPr>
      </p:pic>
      <p:pic>
        <p:nvPicPr>
          <p:cNvPr id="26" name="Obrázek 25">
            <a:extLst>
              <a:ext uri="{FF2B5EF4-FFF2-40B4-BE49-F238E27FC236}">
                <a16:creationId xmlns:a16="http://schemas.microsoft.com/office/drawing/2014/main" id="{688A11C1-146B-4A68-9058-68E66A5072C3}"/>
              </a:ext>
            </a:extLst>
          </p:cNvPr>
          <p:cNvPicPr>
            <a:picLocks noChangeAspect="1"/>
          </p:cNvPicPr>
          <p:nvPr/>
        </p:nvPicPr>
        <p:blipFill>
          <a:blip r:embed="rId8"/>
          <a:stretch>
            <a:fillRect/>
          </a:stretch>
        </p:blipFill>
        <p:spPr>
          <a:xfrm>
            <a:off x="694823" y="1854209"/>
            <a:ext cx="3478321" cy="579721"/>
          </a:xfrm>
          <a:prstGeom prst="rect">
            <a:avLst/>
          </a:prstGeom>
        </p:spPr>
      </p:pic>
      <p:sp>
        <p:nvSpPr>
          <p:cNvPr id="29" name="TextovéPole 28">
            <a:extLst>
              <a:ext uri="{FF2B5EF4-FFF2-40B4-BE49-F238E27FC236}">
                <a16:creationId xmlns:a16="http://schemas.microsoft.com/office/drawing/2014/main" id="{8722C5D6-AE99-4216-A340-A7ED71387365}"/>
              </a:ext>
            </a:extLst>
          </p:cNvPr>
          <p:cNvSpPr txBox="1"/>
          <p:nvPr/>
        </p:nvSpPr>
        <p:spPr>
          <a:xfrm>
            <a:off x="321803" y="1146583"/>
            <a:ext cx="8583054" cy="707886"/>
          </a:xfrm>
          <a:prstGeom prst="rect">
            <a:avLst/>
          </a:prstGeom>
          <a:noFill/>
        </p:spPr>
        <p:txBody>
          <a:bodyPr wrap="square">
            <a:spAutoFit/>
          </a:bodyPr>
          <a:lstStyle/>
          <a:p>
            <a:pPr algn="just"/>
            <a:r>
              <a:rPr lang="cs-CZ" sz="2000" b="0" i="0" dirty="0">
                <a:solidFill>
                  <a:srgbClr val="202122"/>
                </a:solidFill>
                <a:effectLst/>
              </a:rPr>
              <a:t>Celkovou kinetickou energii určíme jako součet kinetických energií všech </a:t>
            </a:r>
            <a:r>
              <a:rPr lang="cs-CZ" sz="2000" b="0" i="1" dirty="0">
                <a:solidFill>
                  <a:srgbClr val="202122"/>
                </a:solidFill>
                <a:effectLst/>
              </a:rPr>
              <a:t>n</a:t>
            </a:r>
            <a:r>
              <a:rPr lang="cs-CZ" sz="2000" b="0" i="0" dirty="0">
                <a:solidFill>
                  <a:srgbClr val="202122"/>
                </a:solidFill>
                <a:effectLst/>
              </a:rPr>
              <a:t> hmotných bodů soustavy.</a:t>
            </a:r>
            <a:endParaRPr lang="cs-CZ" sz="2000" dirty="0"/>
          </a:p>
        </p:txBody>
      </p:sp>
    </p:spTree>
    <p:extLst>
      <p:ext uri="{BB962C8B-B14F-4D97-AF65-F5344CB8AC3E}">
        <p14:creationId xmlns:p14="http://schemas.microsoft.com/office/powerpoint/2010/main" val="2568644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487EEA-BA9B-45CD-8A60-C69DA4B3571A}"/>
              </a:ext>
            </a:extLst>
          </p:cNvPr>
          <p:cNvSpPr>
            <a:spLocks noGrp="1"/>
          </p:cNvSpPr>
          <p:nvPr>
            <p:ph type="title"/>
          </p:nvPr>
        </p:nvSpPr>
        <p:spPr>
          <a:xfrm>
            <a:off x="135490" y="262760"/>
            <a:ext cx="7886700" cy="579721"/>
          </a:xfrm>
        </p:spPr>
        <p:txBody>
          <a:bodyPr>
            <a:normAutofit/>
          </a:bodyPr>
          <a:lstStyle/>
          <a:p>
            <a:r>
              <a:rPr lang="cs-CZ" sz="2400" b="1" dirty="0">
                <a:latin typeface="+mn-lt"/>
              </a:rPr>
              <a:t>Moment setrvačnosti</a:t>
            </a:r>
          </a:p>
        </p:txBody>
      </p:sp>
      <p:sp>
        <p:nvSpPr>
          <p:cNvPr id="6" name="TextovéPole 5">
            <a:extLst>
              <a:ext uri="{FF2B5EF4-FFF2-40B4-BE49-F238E27FC236}">
                <a16:creationId xmlns:a16="http://schemas.microsoft.com/office/drawing/2014/main" id="{6992EFF3-AB38-466A-98A5-4E14E2DF1870}"/>
              </a:ext>
            </a:extLst>
          </p:cNvPr>
          <p:cNvSpPr txBox="1"/>
          <p:nvPr/>
        </p:nvSpPr>
        <p:spPr>
          <a:xfrm>
            <a:off x="168166" y="842481"/>
            <a:ext cx="8688158" cy="1323439"/>
          </a:xfrm>
          <a:prstGeom prst="rect">
            <a:avLst/>
          </a:prstGeom>
          <a:noFill/>
        </p:spPr>
        <p:txBody>
          <a:bodyPr wrap="square">
            <a:spAutoFit/>
          </a:bodyPr>
          <a:lstStyle/>
          <a:p>
            <a:pPr algn="just"/>
            <a:r>
              <a:rPr lang="cs-CZ" sz="2000" b="1" dirty="0"/>
              <a:t>Moment setrvačnosti </a:t>
            </a:r>
            <a:r>
              <a:rPr lang="cs-CZ" sz="2000" dirty="0"/>
              <a:t>(J, </a:t>
            </a:r>
            <a:r>
              <a:rPr lang="cs-CZ" sz="2000" b="0" i="0" dirty="0">
                <a:solidFill>
                  <a:srgbClr val="202122"/>
                </a:solidFill>
                <a:effectLst/>
              </a:rPr>
              <a:t>kg.m</a:t>
            </a:r>
            <a:r>
              <a:rPr lang="cs-CZ" sz="2000" b="0" i="0" baseline="30000" dirty="0">
                <a:solidFill>
                  <a:srgbClr val="202122"/>
                </a:solidFill>
                <a:effectLst/>
              </a:rPr>
              <a:t>2</a:t>
            </a:r>
            <a:r>
              <a:rPr lang="cs-CZ" sz="2000" dirty="0"/>
              <a:t>)</a:t>
            </a:r>
            <a:r>
              <a:rPr lang="cs-CZ" sz="2000" b="1" dirty="0"/>
              <a:t> </a:t>
            </a:r>
            <a:r>
              <a:rPr lang="cs-CZ" sz="2000" dirty="0"/>
              <a:t>je fyzikální veličina, která </a:t>
            </a:r>
            <a:r>
              <a:rPr lang="cs-CZ" sz="2000" u="sng" dirty="0"/>
              <a:t>vyjadřuje míru setrvačnosti tělesa při otáčivém pohybu</a:t>
            </a:r>
            <a:r>
              <a:rPr lang="cs-CZ" sz="2000" dirty="0"/>
              <a:t>. Její velikost závisí na rozložení hmoty v tělese vzhledem k ose otáčení. Body (části) tělesa s větší hmotností a umístěné dál od osy mají větší moment setrvačnosti.</a:t>
            </a:r>
          </a:p>
        </p:txBody>
      </p:sp>
      <p:pic>
        <p:nvPicPr>
          <p:cNvPr id="3" name="Grafický objekt 2">
            <a:extLst>
              <a:ext uri="{FF2B5EF4-FFF2-40B4-BE49-F238E27FC236}">
                <a16:creationId xmlns:a16="http://schemas.microsoft.com/office/drawing/2014/main" id="{48D50D1F-F2BE-44E2-9D03-D6FB0C3E26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0618" y="2287694"/>
            <a:ext cx="3902580" cy="613049"/>
          </a:xfrm>
          <a:prstGeom prst="rect">
            <a:avLst/>
          </a:prstGeom>
        </p:spPr>
      </p:pic>
      <p:pic>
        <p:nvPicPr>
          <p:cNvPr id="4" name="Grafický objekt 3">
            <a:extLst>
              <a:ext uri="{FF2B5EF4-FFF2-40B4-BE49-F238E27FC236}">
                <a16:creationId xmlns:a16="http://schemas.microsoft.com/office/drawing/2014/main" id="{D8FB9C81-E5FD-4660-8DDA-C8721DB7DA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618" y="3007955"/>
            <a:ext cx="1422433" cy="604534"/>
          </a:xfrm>
          <a:prstGeom prst="rect">
            <a:avLst/>
          </a:prstGeom>
        </p:spPr>
      </p:pic>
      <p:sp>
        <p:nvSpPr>
          <p:cNvPr id="7" name="TextovéPole 6">
            <a:extLst>
              <a:ext uri="{FF2B5EF4-FFF2-40B4-BE49-F238E27FC236}">
                <a16:creationId xmlns:a16="http://schemas.microsoft.com/office/drawing/2014/main" id="{414F038F-056C-4759-A2B8-3A67414D6B2E}"/>
              </a:ext>
            </a:extLst>
          </p:cNvPr>
          <p:cNvSpPr txBox="1"/>
          <p:nvPr/>
        </p:nvSpPr>
        <p:spPr>
          <a:xfrm>
            <a:off x="2102955" y="3112982"/>
            <a:ext cx="6301181" cy="369332"/>
          </a:xfrm>
          <a:prstGeom prst="rect">
            <a:avLst/>
          </a:prstGeom>
          <a:noFill/>
        </p:spPr>
        <p:txBody>
          <a:bodyPr wrap="square">
            <a:spAutoFit/>
          </a:bodyPr>
          <a:lstStyle/>
          <a:p>
            <a:r>
              <a:rPr lang="cs-CZ" dirty="0"/>
              <a:t>(integrace se provádí přes celé těleso o celkové hmotnosti M).</a:t>
            </a:r>
          </a:p>
        </p:txBody>
      </p:sp>
      <p:pic>
        <p:nvPicPr>
          <p:cNvPr id="8" name="Obrázek 7">
            <a:extLst>
              <a:ext uri="{FF2B5EF4-FFF2-40B4-BE49-F238E27FC236}">
                <a16:creationId xmlns:a16="http://schemas.microsoft.com/office/drawing/2014/main" id="{5B90E019-2719-4700-B11F-31EB39D3FB4D}"/>
              </a:ext>
            </a:extLst>
          </p:cNvPr>
          <p:cNvPicPr>
            <a:picLocks noChangeAspect="1"/>
          </p:cNvPicPr>
          <p:nvPr/>
        </p:nvPicPr>
        <p:blipFill>
          <a:blip r:embed="rId6"/>
          <a:stretch>
            <a:fillRect/>
          </a:stretch>
        </p:blipFill>
        <p:spPr>
          <a:xfrm>
            <a:off x="4456385" y="3928242"/>
            <a:ext cx="4517835" cy="2831045"/>
          </a:xfrm>
          <a:prstGeom prst="rect">
            <a:avLst/>
          </a:prstGeom>
        </p:spPr>
      </p:pic>
      <p:pic>
        <p:nvPicPr>
          <p:cNvPr id="14" name="Picture 2" descr="PPT - Obecný prostorový pohyb - prostorové křivky, plochy PowerPoint  Presentation - ID:4456768">
            <a:extLst>
              <a:ext uri="{FF2B5EF4-FFF2-40B4-BE49-F238E27FC236}">
                <a16:creationId xmlns:a16="http://schemas.microsoft.com/office/drawing/2014/main" id="{13F74612-7428-4BDE-9820-13484E9E73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945" y="3928242"/>
            <a:ext cx="3668109" cy="2751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488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81B7A0-03CA-462D-9D48-DB33868FBBD0}"/>
              </a:ext>
            </a:extLst>
          </p:cNvPr>
          <p:cNvPicPr>
            <a:picLocks noChangeAspect="1"/>
          </p:cNvPicPr>
          <p:nvPr/>
        </p:nvPicPr>
        <p:blipFill>
          <a:blip r:embed="rId2"/>
          <a:stretch>
            <a:fillRect/>
          </a:stretch>
        </p:blipFill>
        <p:spPr>
          <a:xfrm>
            <a:off x="1154167" y="224420"/>
            <a:ext cx="7159516" cy="6389789"/>
          </a:xfrm>
          <a:prstGeom prst="rect">
            <a:avLst/>
          </a:prstGeom>
        </p:spPr>
      </p:pic>
    </p:spTree>
    <p:extLst>
      <p:ext uri="{BB962C8B-B14F-4D97-AF65-F5344CB8AC3E}">
        <p14:creationId xmlns:p14="http://schemas.microsoft.com/office/powerpoint/2010/main" val="2373874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3B1919F-1AB5-45CC-BC83-8BD7BDBAE114}"/>
              </a:ext>
            </a:extLst>
          </p:cNvPr>
          <p:cNvSpPr txBox="1"/>
          <p:nvPr/>
        </p:nvSpPr>
        <p:spPr>
          <a:xfrm>
            <a:off x="185737" y="792478"/>
            <a:ext cx="8772525" cy="707886"/>
          </a:xfrm>
          <a:prstGeom prst="rect">
            <a:avLst/>
          </a:prstGeom>
          <a:noFill/>
        </p:spPr>
        <p:txBody>
          <a:bodyPr wrap="square">
            <a:spAutoFit/>
          </a:bodyPr>
          <a:lstStyle/>
          <a:p>
            <a:r>
              <a:rPr lang="cs-CZ" sz="2000" b="0" i="0" dirty="0">
                <a:solidFill>
                  <a:srgbClr val="000000"/>
                </a:solidFill>
                <a:effectLst/>
              </a:rPr>
              <a:t>Máme syrové a uvařené vajíčko</a:t>
            </a:r>
            <a:r>
              <a:rPr lang="en-US" sz="2000" b="0" i="0" dirty="0">
                <a:solidFill>
                  <a:srgbClr val="000000"/>
                </a:solidFill>
                <a:effectLst/>
              </a:rPr>
              <a:t>.  </a:t>
            </a:r>
            <a:r>
              <a:rPr lang="cs-CZ" sz="2000" b="0" i="0" dirty="0">
                <a:solidFill>
                  <a:srgbClr val="000000"/>
                </a:solidFill>
                <a:effectLst/>
              </a:rPr>
              <a:t>Lze je navzájem odlišit, aniž bychom některé z nich museli rozbít </a:t>
            </a:r>
            <a:r>
              <a:rPr lang="en-US" sz="2000" b="0" i="0" dirty="0">
                <a:solidFill>
                  <a:srgbClr val="000000"/>
                </a:solidFill>
                <a:effectLst/>
              </a:rPr>
              <a:t>?</a:t>
            </a:r>
            <a:endParaRPr lang="cs-CZ" sz="2000" dirty="0"/>
          </a:p>
        </p:txBody>
      </p:sp>
      <p:pic>
        <p:nvPicPr>
          <p:cNvPr id="7" name="Obrázek 6">
            <a:extLst>
              <a:ext uri="{FF2B5EF4-FFF2-40B4-BE49-F238E27FC236}">
                <a16:creationId xmlns:a16="http://schemas.microsoft.com/office/drawing/2014/main" id="{D7743730-6064-42FF-9AA3-10ECDB02B7AA}"/>
              </a:ext>
            </a:extLst>
          </p:cNvPr>
          <p:cNvPicPr>
            <a:picLocks noChangeAspect="1"/>
          </p:cNvPicPr>
          <p:nvPr/>
        </p:nvPicPr>
        <p:blipFill>
          <a:blip r:embed="rId2"/>
          <a:stretch>
            <a:fillRect/>
          </a:stretch>
        </p:blipFill>
        <p:spPr>
          <a:xfrm>
            <a:off x="1103082" y="1608086"/>
            <a:ext cx="3130430" cy="2012765"/>
          </a:xfrm>
          <a:prstGeom prst="rect">
            <a:avLst/>
          </a:prstGeom>
        </p:spPr>
      </p:pic>
      <p:sp>
        <p:nvSpPr>
          <p:cNvPr id="10" name="TextovéPole 9">
            <a:extLst>
              <a:ext uri="{FF2B5EF4-FFF2-40B4-BE49-F238E27FC236}">
                <a16:creationId xmlns:a16="http://schemas.microsoft.com/office/drawing/2014/main" id="{8DF2229D-A586-4F1D-8010-A5F96688CA90}"/>
              </a:ext>
            </a:extLst>
          </p:cNvPr>
          <p:cNvSpPr txBox="1"/>
          <p:nvPr/>
        </p:nvSpPr>
        <p:spPr>
          <a:xfrm>
            <a:off x="185738" y="3837962"/>
            <a:ext cx="8772524" cy="1631216"/>
          </a:xfrm>
          <a:prstGeom prst="rect">
            <a:avLst/>
          </a:prstGeom>
          <a:noFill/>
        </p:spPr>
        <p:txBody>
          <a:bodyPr wrap="square">
            <a:spAutoFit/>
          </a:bodyPr>
          <a:lstStyle/>
          <a:p>
            <a:pPr algn="just"/>
            <a:r>
              <a:rPr lang="cs-CZ" sz="2000" b="0" i="0" dirty="0">
                <a:solidFill>
                  <a:srgbClr val="000000"/>
                </a:solidFill>
                <a:effectLst/>
              </a:rPr>
              <a:t>Obě vajíčka roztočíme</a:t>
            </a:r>
            <a:r>
              <a:rPr lang="en-US" sz="2000" b="0" i="0" dirty="0">
                <a:solidFill>
                  <a:srgbClr val="000000"/>
                </a:solidFill>
                <a:effectLst/>
              </a:rPr>
              <a:t>. </a:t>
            </a:r>
            <a:r>
              <a:rPr lang="cs-CZ" sz="2000" dirty="0">
                <a:solidFill>
                  <a:srgbClr val="000000"/>
                </a:solidFill>
              </a:rPr>
              <a:t>Vlivem setrvačnosti (</a:t>
            </a:r>
            <a:r>
              <a:rPr lang="cs-CZ" sz="2000" dirty="0" err="1">
                <a:solidFill>
                  <a:srgbClr val="000000"/>
                </a:solidFill>
              </a:rPr>
              <a:t>odstředívé</a:t>
            </a:r>
            <a:r>
              <a:rPr lang="cs-CZ" sz="2000" dirty="0">
                <a:solidFill>
                  <a:srgbClr val="000000"/>
                </a:solidFill>
              </a:rPr>
              <a:t> síly) bude mít k</a:t>
            </a:r>
            <a:r>
              <a:rPr lang="cs-CZ" sz="2000" b="0" i="0" dirty="0">
                <a:solidFill>
                  <a:srgbClr val="000000"/>
                </a:solidFill>
                <a:effectLst/>
              </a:rPr>
              <a:t>apalný obsah syrového vajíčka tendenci být co nejdále od osy rotace (žloutek se pohybuje pomaleji), což zvýší velikost </a:t>
            </a:r>
            <a:r>
              <a:rPr lang="cs-CZ" sz="2000" b="1" i="0" dirty="0">
                <a:solidFill>
                  <a:srgbClr val="000000"/>
                </a:solidFill>
                <a:effectLst/>
              </a:rPr>
              <a:t>momentu setrvačnosti</a:t>
            </a:r>
            <a:r>
              <a:rPr lang="en-US" sz="2000" b="0" i="0" dirty="0">
                <a:solidFill>
                  <a:srgbClr val="000000"/>
                </a:solidFill>
                <a:effectLst/>
              </a:rPr>
              <a:t>. </a:t>
            </a:r>
            <a:r>
              <a:rPr lang="cs-CZ" sz="2000" b="0" i="0" dirty="0">
                <a:solidFill>
                  <a:srgbClr val="000000"/>
                </a:solidFill>
                <a:effectLst/>
              </a:rPr>
              <a:t>Aby se zachoval moment hybnosti při absenci vnějšího točivého momentu, bude mít syrové vajíčko </a:t>
            </a:r>
            <a:r>
              <a:rPr lang="en-US" sz="2000" b="0" i="0" dirty="0">
                <a:solidFill>
                  <a:srgbClr val="000000"/>
                </a:solidFill>
                <a:effectLst/>
              </a:rPr>
              <a:t> </a:t>
            </a:r>
            <a:r>
              <a:rPr lang="cs-CZ" sz="2000" b="0" i="0" dirty="0">
                <a:solidFill>
                  <a:srgbClr val="000000"/>
                </a:solidFill>
                <a:effectLst/>
              </a:rPr>
              <a:t>menší úhlovou rychlost.</a:t>
            </a:r>
            <a:endParaRPr lang="cs-CZ" sz="2000" dirty="0"/>
          </a:p>
        </p:txBody>
      </p:sp>
      <p:pic>
        <p:nvPicPr>
          <p:cNvPr id="1028" name="Picture 4" descr="See the source image">
            <a:extLst>
              <a:ext uri="{FF2B5EF4-FFF2-40B4-BE49-F238E27FC236}">
                <a16:creationId xmlns:a16="http://schemas.microsoft.com/office/drawing/2014/main" id="{F7612425-B208-44E1-A4D1-5C3138D0B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0857" y="1500364"/>
            <a:ext cx="3095783" cy="218646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B4CF09C9-4675-4D37-A6ED-FABB4900640E}"/>
              </a:ext>
            </a:extLst>
          </p:cNvPr>
          <p:cNvSpPr txBox="1"/>
          <p:nvPr/>
        </p:nvSpPr>
        <p:spPr>
          <a:xfrm>
            <a:off x="185737" y="223091"/>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202489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723803-6045-42E3-AFB4-B069E290FE30}"/>
              </a:ext>
            </a:extLst>
          </p:cNvPr>
          <p:cNvSpPr>
            <a:spLocks noGrp="1"/>
          </p:cNvSpPr>
          <p:nvPr>
            <p:ph type="title"/>
          </p:nvPr>
        </p:nvSpPr>
        <p:spPr>
          <a:xfrm>
            <a:off x="320426" y="354853"/>
            <a:ext cx="7886700" cy="415710"/>
          </a:xfrm>
        </p:spPr>
        <p:txBody>
          <a:bodyPr>
            <a:normAutofit fontScale="90000"/>
          </a:bodyPr>
          <a:lstStyle/>
          <a:p>
            <a:r>
              <a:rPr lang="cs-CZ" sz="2400" b="1" dirty="0">
                <a:latin typeface="+mn-lt"/>
              </a:rPr>
              <a:t>Setrvačník, gyroskopický jev</a:t>
            </a:r>
          </a:p>
        </p:txBody>
      </p:sp>
      <p:sp>
        <p:nvSpPr>
          <p:cNvPr id="5" name="TextovéPole 4">
            <a:extLst>
              <a:ext uri="{FF2B5EF4-FFF2-40B4-BE49-F238E27FC236}">
                <a16:creationId xmlns:a16="http://schemas.microsoft.com/office/drawing/2014/main" id="{39004DDC-3326-4467-876E-8BC91068A0F9}"/>
              </a:ext>
            </a:extLst>
          </p:cNvPr>
          <p:cNvSpPr txBox="1"/>
          <p:nvPr/>
        </p:nvSpPr>
        <p:spPr>
          <a:xfrm>
            <a:off x="226031" y="921217"/>
            <a:ext cx="8722760" cy="2862322"/>
          </a:xfrm>
          <a:prstGeom prst="rect">
            <a:avLst/>
          </a:prstGeom>
          <a:noFill/>
        </p:spPr>
        <p:txBody>
          <a:bodyPr wrap="square">
            <a:spAutoFit/>
          </a:bodyPr>
          <a:lstStyle/>
          <a:p>
            <a:pPr algn="just"/>
            <a:r>
              <a:rPr lang="cs-CZ" sz="2000" b="1" i="0" dirty="0">
                <a:solidFill>
                  <a:srgbClr val="222222"/>
                </a:solidFill>
                <a:effectLst/>
              </a:rPr>
              <a:t>Gyroskop</a:t>
            </a:r>
            <a:r>
              <a:rPr lang="cs-CZ" sz="2000" b="0" i="0" dirty="0">
                <a:solidFill>
                  <a:srgbClr val="222222"/>
                </a:solidFill>
                <a:effectLst/>
              </a:rPr>
              <a:t> </a:t>
            </a:r>
            <a:r>
              <a:rPr lang="cs-CZ" sz="2000" dirty="0">
                <a:solidFill>
                  <a:srgbClr val="222222"/>
                </a:solidFill>
              </a:rPr>
              <a:t>(</a:t>
            </a:r>
            <a:r>
              <a:rPr lang="cs-CZ" sz="2000" b="1" i="0" dirty="0">
                <a:solidFill>
                  <a:srgbClr val="222222"/>
                </a:solidFill>
                <a:effectLst/>
              </a:rPr>
              <a:t>setrvačník</a:t>
            </a:r>
            <a:r>
              <a:rPr lang="cs-CZ" sz="2000" b="0" i="0" dirty="0">
                <a:solidFill>
                  <a:srgbClr val="222222"/>
                </a:solidFill>
                <a:effectLst/>
              </a:rPr>
              <a:t>) je těžké kolo otáčející se v ložiscích s nepatrným třením. Otáčející se setrvačník má moment hybnosti, takže jeho osa bez působení vnějších sil udržuje stále stejný směr (</a:t>
            </a:r>
            <a:r>
              <a:rPr lang="cs-CZ" sz="2000" b="0" i="0" u="sng" dirty="0">
                <a:solidFill>
                  <a:srgbClr val="222222"/>
                </a:solidFill>
                <a:effectLst/>
              </a:rPr>
              <a:t>klade odpor na změnu osy jeho rotace vlivem momentu setrvačnosti</a:t>
            </a:r>
            <a:r>
              <a:rPr lang="cs-CZ" sz="2000" b="0" i="0" dirty="0">
                <a:solidFill>
                  <a:srgbClr val="222222"/>
                </a:solidFill>
                <a:effectLst/>
              </a:rPr>
              <a:t>) </a:t>
            </a:r>
            <a:r>
              <a:rPr lang="cs-CZ" sz="2000" b="0" i="0" dirty="0">
                <a:solidFill>
                  <a:srgbClr val="333333"/>
                </a:solidFill>
                <a:effectLst/>
              </a:rPr>
              <a:t>v inerciálním prostoru. Přesnost gyroskopu závisí na stabilitě udržení jeho otáček. </a:t>
            </a:r>
            <a:r>
              <a:rPr lang="cs-CZ" sz="2000" b="0" i="0" dirty="0">
                <a:solidFill>
                  <a:srgbClr val="222222"/>
                </a:solidFill>
                <a:effectLst/>
              </a:rPr>
              <a:t>Tomuto jevu se říká </a:t>
            </a:r>
            <a:r>
              <a:rPr lang="cs-CZ" sz="2000" b="1" i="0" dirty="0">
                <a:solidFill>
                  <a:srgbClr val="222222"/>
                </a:solidFill>
                <a:effectLst/>
              </a:rPr>
              <a:t>gyroskopický efekt </a:t>
            </a:r>
            <a:r>
              <a:rPr lang="cs-CZ" sz="2000" b="0" i="0" dirty="0">
                <a:solidFill>
                  <a:srgbClr val="222222"/>
                </a:solidFill>
                <a:effectLst/>
              </a:rPr>
              <a:t>a dochází k němu hlavně v případech, kdy je </a:t>
            </a:r>
            <a:r>
              <a:rPr lang="cs-CZ" sz="2000" b="0" i="0" u="sng" dirty="0">
                <a:solidFill>
                  <a:srgbClr val="222222"/>
                </a:solidFill>
                <a:effectLst/>
              </a:rPr>
              <a:t>hmotnost setrvačníku soustředěná po obvodu</a:t>
            </a:r>
            <a:r>
              <a:rPr lang="cs-CZ" sz="2000" b="0" i="0" dirty="0">
                <a:solidFill>
                  <a:srgbClr val="222222"/>
                </a:solidFill>
                <a:effectLst/>
              </a:rPr>
              <a:t>. </a:t>
            </a:r>
            <a:r>
              <a:rPr lang="cs-CZ" sz="2000" b="0" i="0" u="sng" dirty="0">
                <a:solidFill>
                  <a:srgbClr val="222222"/>
                </a:solidFill>
                <a:effectLst/>
              </a:rPr>
              <a:t>Čím větší průměr rotoru, tím je gyroskopický efekt větší</a:t>
            </a:r>
            <a:r>
              <a:rPr lang="cs-CZ" sz="2000" b="0" i="0" dirty="0">
                <a:solidFill>
                  <a:srgbClr val="222222"/>
                </a:solidFill>
                <a:effectLst/>
              </a:rPr>
              <a:t>. </a:t>
            </a:r>
            <a:r>
              <a:rPr lang="cs-CZ" sz="2000" b="0" i="0" u="sng" dirty="0">
                <a:solidFill>
                  <a:srgbClr val="222222"/>
                </a:solidFill>
                <a:effectLst/>
              </a:rPr>
              <a:t>Gyroskopický efekt se také zvyšuje s otáčkami rotoru</a:t>
            </a:r>
            <a:r>
              <a:rPr lang="cs-CZ" sz="2000" b="0" i="0" dirty="0">
                <a:solidFill>
                  <a:srgbClr val="222222"/>
                </a:solidFill>
                <a:effectLst/>
              </a:rPr>
              <a:t> - tedy čím větší rychlost, tím je gyroskopický efekt silnější.</a:t>
            </a:r>
          </a:p>
        </p:txBody>
      </p:sp>
      <p:sp>
        <p:nvSpPr>
          <p:cNvPr id="10" name="TextovéPole 9">
            <a:extLst>
              <a:ext uri="{FF2B5EF4-FFF2-40B4-BE49-F238E27FC236}">
                <a16:creationId xmlns:a16="http://schemas.microsoft.com/office/drawing/2014/main" id="{C0ECAE53-90E2-478B-908D-D31ADF8A97A2}"/>
              </a:ext>
            </a:extLst>
          </p:cNvPr>
          <p:cNvSpPr txBox="1"/>
          <p:nvPr/>
        </p:nvSpPr>
        <p:spPr>
          <a:xfrm>
            <a:off x="226031" y="3934193"/>
            <a:ext cx="8722759" cy="1938992"/>
          </a:xfrm>
          <a:prstGeom prst="rect">
            <a:avLst/>
          </a:prstGeom>
          <a:noFill/>
        </p:spPr>
        <p:txBody>
          <a:bodyPr wrap="square">
            <a:spAutoFit/>
          </a:bodyPr>
          <a:lstStyle/>
          <a:p>
            <a:pPr algn="just"/>
            <a:r>
              <a:rPr lang="cs-CZ" sz="2000" b="0" i="0" dirty="0">
                <a:solidFill>
                  <a:srgbClr val="202122"/>
                </a:solidFill>
                <a:effectLst/>
              </a:rPr>
              <a:t>Kinetická energie </a:t>
            </a:r>
            <a:r>
              <a:rPr lang="cs-CZ" sz="2000" b="0" i="1" dirty="0" err="1">
                <a:solidFill>
                  <a:srgbClr val="202122"/>
                </a:solidFill>
                <a:effectLst/>
              </a:rPr>
              <a:t>E</a:t>
            </a:r>
            <a:r>
              <a:rPr lang="cs-CZ" sz="2000" b="0" i="0" baseline="-25000" dirty="0" err="1">
                <a:solidFill>
                  <a:srgbClr val="202122"/>
                </a:solidFill>
                <a:effectLst/>
              </a:rPr>
              <a:t>k</a:t>
            </a:r>
            <a:r>
              <a:rPr lang="cs-CZ" sz="2000" b="0" i="0" dirty="0">
                <a:solidFill>
                  <a:srgbClr val="202122"/>
                </a:solidFill>
                <a:effectLst/>
              </a:rPr>
              <a:t> vázaná v </a:t>
            </a:r>
            <a:r>
              <a:rPr lang="cs-CZ" sz="2000" b="0" i="0" u="none" strike="noStrike" dirty="0">
                <a:effectLst/>
              </a:rPr>
              <a:t>rotujícím</a:t>
            </a:r>
            <a:r>
              <a:rPr lang="cs-CZ" sz="2000" b="0" i="0" dirty="0">
                <a:effectLst/>
              </a:rPr>
              <a:t> </a:t>
            </a:r>
            <a:r>
              <a:rPr lang="cs-CZ" sz="2000" b="0" i="0" dirty="0">
                <a:solidFill>
                  <a:srgbClr val="202122"/>
                </a:solidFill>
                <a:effectLst/>
              </a:rPr>
              <a:t>setrvačníku se vypočte:</a:t>
            </a:r>
          </a:p>
          <a:p>
            <a:pPr algn="just"/>
            <a:endParaRPr lang="cs-CZ" sz="2000" dirty="0">
              <a:solidFill>
                <a:srgbClr val="202122"/>
              </a:solidFill>
            </a:endParaRPr>
          </a:p>
          <a:p>
            <a:pPr algn="just"/>
            <a:endParaRPr lang="cs-CZ" sz="2000" dirty="0"/>
          </a:p>
          <a:p>
            <a:pPr algn="just"/>
            <a:r>
              <a:rPr lang="cs-CZ" sz="2000" dirty="0"/>
              <a:t>kde J je moment setrvačnosti tělesa vzhledem k ose otáčení, </a:t>
            </a:r>
            <a:r>
              <a:rPr lang="el-GR" sz="2000" dirty="0"/>
              <a:t>ω </a:t>
            </a:r>
            <a:r>
              <a:rPr lang="cs-CZ" sz="2000" dirty="0"/>
              <a:t>je úhlová rychlost, s kterou se těleso otáčí. Protože je úhlová rychlost přímo úměrná frekvenci (</a:t>
            </a:r>
            <a:r>
              <a:rPr lang="el-GR" sz="2000" dirty="0"/>
              <a:t>ω</a:t>
            </a:r>
            <a:r>
              <a:rPr lang="cs-CZ" sz="2000" dirty="0"/>
              <a:t> = 2.</a:t>
            </a:r>
            <a:r>
              <a:rPr lang="el-GR" sz="2000" dirty="0"/>
              <a:t>π</a:t>
            </a:r>
            <a:r>
              <a:rPr lang="cs-CZ" sz="2000" dirty="0"/>
              <a:t>.f):</a:t>
            </a:r>
          </a:p>
        </p:txBody>
      </p:sp>
      <p:pic>
        <p:nvPicPr>
          <p:cNvPr id="11" name="Grafický objekt 10">
            <a:extLst>
              <a:ext uri="{FF2B5EF4-FFF2-40B4-BE49-F238E27FC236}">
                <a16:creationId xmlns:a16="http://schemas.microsoft.com/office/drawing/2014/main" id="{34C4B9C6-EEFA-4B50-891A-E4D1892D844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8702" y="4291767"/>
            <a:ext cx="1401498" cy="611922"/>
          </a:xfrm>
          <a:prstGeom prst="rect">
            <a:avLst/>
          </a:prstGeom>
        </p:spPr>
      </p:pic>
      <p:pic>
        <p:nvPicPr>
          <p:cNvPr id="13" name="Grafický objekt 12">
            <a:extLst>
              <a:ext uri="{FF2B5EF4-FFF2-40B4-BE49-F238E27FC236}">
                <a16:creationId xmlns:a16="http://schemas.microsoft.com/office/drawing/2014/main" id="{94CFE9B8-9238-4D21-9E41-3437B22ACB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88702" y="5695990"/>
            <a:ext cx="1457107" cy="327849"/>
          </a:xfrm>
          <a:prstGeom prst="rect">
            <a:avLst/>
          </a:prstGeom>
        </p:spPr>
      </p:pic>
    </p:spTree>
    <p:extLst>
      <p:ext uri="{BB962C8B-B14F-4D97-AF65-F5344CB8AC3E}">
        <p14:creationId xmlns:p14="http://schemas.microsoft.com/office/powerpoint/2010/main" val="2013580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60C088B-3886-40F5-A94E-14A290A3475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11904" y="2750737"/>
            <a:ext cx="2519080" cy="2519080"/>
          </a:xfrm>
          <a:prstGeom prst="rect">
            <a:avLst/>
          </a:prstGeom>
          <a:noFill/>
          <a:extLst>
            <a:ext uri="{909E8E84-426E-40DD-AFC4-6F175D3DCCD1}">
              <a14:hiddenFill xmlns:a14="http://schemas.microsoft.com/office/drawing/2010/main">
                <a:solidFill>
                  <a:srgbClr val="FFFFFF"/>
                </a:solidFill>
              </a14:hiddenFill>
            </a:ext>
          </a:extLst>
        </p:spPr>
      </p:pic>
      <p:pic>
        <p:nvPicPr>
          <p:cNvPr id="80898" name="Picture 2">
            <a:extLst>
              <a:ext uri="{FF2B5EF4-FFF2-40B4-BE49-F238E27FC236}">
                <a16:creationId xmlns:a16="http://schemas.microsoft.com/office/drawing/2014/main" id="{9FC4858E-D9DC-4BDB-A3DD-B41005DF69F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20810" y="1048028"/>
            <a:ext cx="1582464" cy="15142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D7737B50-4F4C-4992-9202-2533952960D7}"/>
              </a:ext>
            </a:extLst>
          </p:cNvPr>
          <p:cNvSpPr txBox="1"/>
          <p:nvPr/>
        </p:nvSpPr>
        <p:spPr>
          <a:xfrm>
            <a:off x="298163" y="1588183"/>
            <a:ext cx="6544425" cy="3724096"/>
          </a:xfrm>
          <a:prstGeom prst="rect">
            <a:avLst/>
          </a:prstGeom>
          <a:noFill/>
        </p:spPr>
        <p:txBody>
          <a:bodyPr wrap="square">
            <a:spAutoFit/>
          </a:bodyPr>
          <a:lstStyle/>
          <a:p>
            <a:pPr algn="just"/>
            <a:r>
              <a:rPr lang="cs-CZ" sz="2000" b="0" i="0" dirty="0">
                <a:effectLst/>
              </a:rPr>
              <a:t>Používá se často </a:t>
            </a:r>
            <a:r>
              <a:rPr lang="cs-CZ" sz="2000" i="0" dirty="0">
                <a:effectLst/>
              </a:rPr>
              <a:t>pro</a:t>
            </a:r>
            <a:r>
              <a:rPr lang="cs-CZ" sz="2000" b="1" i="0" dirty="0">
                <a:effectLst/>
              </a:rPr>
              <a:t> stabilizaci otáček strojů s nepravidelným chodem</a:t>
            </a:r>
            <a:r>
              <a:rPr lang="cs-CZ" sz="2000" b="0" i="0" dirty="0">
                <a:effectLst/>
              </a:rPr>
              <a:t>, jako jsou parní stroje nebo spalovací motory. Stabilizaci otáček u převážné většiny současných strojních zařízení poháněných (velmi často </a:t>
            </a:r>
            <a:r>
              <a:rPr lang="cs-CZ" sz="2000" b="0" i="0" u="none" strike="noStrike" dirty="0">
                <a:effectLst/>
              </a:rPr>
              <a:t>asynchronními</a:t>
            </a:r>
            <a:r>
              <a:rPr lang="cs-CZ" sz="2000" b="0" i="0" dirty="0">
                <a:effectLst/>
              </a:rPr>
              <a:t>) </a:t>
            </a:r>
            <a:r>
              <a:rPr lang="cs-CZ" sz="2000" b="0" i="0" u="none" strike="noStrike" dirty="0">
                <a:effectLst/>
              </a:rPr>
              <a:t>elektromotory</a:t>
            </a:r>
            <a:r>
              <a:rPr lang="cs-CZ" sz="2000" b="0" i="0" dirty="0">
                <a:effectLst/>
              </a:rPr>
              <a:t> do jisté míry zajišťují tyto motory samotné, coby setrvačník zde působí zejména rotor elektromotoru.</a:t>
            </a:r>
          </a:p>
          <a:p>
            <a:pPr algn="just"/>
            <a:endParaRPr lang="cs-CZ" sz="800" dirty="0"/>
          </a:p>
          <a:p>
            <a:pPr algn="just"/>
            <a:r>
              <a:rPr lang="cs-CZ" sz="2000" b="0" i="0" dirty="0">
                <a:effectLst/>
              </a:rPr>
              <a:t>Ke </a:t>
            </a:r>
            <a:r>
              <a:rPr lang="cs-CZ" sz="2000" b="1" i="0" dirty="0">
                <a:effectLst/>
              </a:rPr>
              <a:t>stabilizaci směru a polohy </a:t>
            </a:r>
            <a:r>
              <a:rPr lang="cs-CZ" sz="2000" b="0" i="0" dirty="0">
                <a:effectLst/>
              </a:rPr>
              <a:t>je hojně využíván např. v letectví (tzv. umělý horizont), jako gyrokompas v navigaci lodí, v navigaci torpéd, balistických raket, vesmírných stanic, satelitů atd.</a:t>
            </a:r>
          </a:p>
        </p:txBody>
      </p:sp>
      <p:sp>
        <p:nvSpPr>
          <p:cNvPr id="12" name="TextovéPole 11">
            <a:extLst>
              <a:ext uri="{FF2B5EF4-FFF2-40B4-BE49-F238E27FC236}">
                <a16:creationId xmlns:a16="http://schemas.microsoft.com/office/drawing/2014/main" id="{4909F04E-B2CB-47F4-A17D-262198FDC929}"/>
              </a:ext>
            </a:extLst>
          </p:cNvPr>
          <p:cNvSpPr txBox="1"/>
          <p:nvPr/>
        </p:nvSpPr>
        <p:spPr>
          <a:xfrm>
            <a:off x="298163" y="454209"/>
            <a:ext cx="6496493" cy="1015663"/>
          </a:xfrm>
          <a:prstGeom prst="rect">
            <a:avLst/>
          </a:prstGeom>
          <a:noFill/>
        </p:spPr>
        <p:txBody>
          <a:bodyPr wrap="square">
            <a:spAutoFit/>
          </a:bodyPr>
          <a:lstStyle/>
          <a:p>
            <a:pPr algn="just"/>
            <a:r>
              <a:rPr lang="cs-CZ" sz="2000" b="0" i="0" dirty="0">
                <a:effectLst/>
              </a:rPr>
              <a:t>Jedno z nejstarších využití setrvačníku byl </a:t>
            </a:r>
            <a:r>
              <a:rPr lang="cs-CZ" sz="2000" b="0" i="0" u="sng" strike="noStrike" dirty="0">
                <a:effectLst/>
              </a:rPr>
              <a:t>hrnčířský kruh</a:t>
            </a:r>
            <a:r>
              <a:rPr lang="cs-CZ" sz="2000" b="0" i="0" dirty="0">
                <a:effectLst/>
              </a:rPr>
              <a:t>. Známé je využití v dětských </a:t>
            </a:r>
            <a:r>
              <a:rPr lang="cs-CZ" sz="2000" b="0" i="0" u="none" strike="noStrike" dirty="0">
                <a:effectLst/>
              </a:rPr>
              <a:t>hračkách</a:t>
            </a:r>
            <a:r>
              <a:rPr lang="cs-CZ" sz="2000" b="0" i="0" dirty="0">
                <a:effectLst/>
              </a:rPr>
              <a:t> (</a:t>
            </a:r>
            <a:r>
              <a:rPr lang="cs-CZ" sz="2000" b="0" i="0" u="sng" dirty="0">
                <a:effectLst/>
              </a:rPr>
              <a:t>setrvačníková autíčka</a:t>
            </a:r>
            <a:r>
              <a:rPr lang="cs-CZ" sz="2000" b="0" i="0" dirty="0">
                <a:effectLst/>
              </a:rPr>
              <a:t>, na principu setrvačníku pracuje i </a:t>
            </a:r>
            <a:r>
              <a:rPr lang="cs-CZ" sz="2000" b="0" i="0" u="sng" strike="noStrike" dirty="0">
                <a:effectLst/>
              </a:rPr>
              <a:t>káča</a:t>
            </a:r>
            <a:r>
              <a:rPr lang="cs-CZ" sz="2000" b="0" i="0" dirty="0">
                <a:effectLst/>
              </a:rPr>
              <a:t> a </a:t>
            </a:r>
            <a:r>
              <a:rPr lang="cs-CZ" sz="2000" b="0" i="0" u="sng" strike="noStrike" dirty="0">
                <a:effectLst/>
              </a:rPr>
              <a:t>jojo</a:t>
            </a:r>
            <a:r>
              <a:rPr lang="cs-CZ" sz="2000" b="0" i="0" u="none" strike="noStrike" dirty="0">
                <a:effectLst/>
              </a:rPr>
              <a:t>)</a:t>
            </a:r>
            <a:r>
              <a:rPr lang="cs-CZ" sz="2000" b="0" i="0" dirty="0">
                <a:effectLst/>
              </a:rPr>
              <a:t>.</a:t>
            </a:r>
          </a:p>
        </p:txBody>
      </p:sp>
      <p:sp>
        <p:nvSpPr>
          <p:cNvPr id="14" name="TextovéPole 13">
            <a:extLst>
              <a:ext uri="{FF2B5EF4-FFF2-40B4-BE49-F238E27FC236}">
                <a16:creationId xmlns:a16="http://schemas.microsoft.com/office/drawing/2014/main" id="{4F04DF43-463F-4B20-A0DE-67B3AB5486EF}"/>
              </a:ext>
            </a:extLst>
          </p:cNvPr>
          <p:cNvSpPr txBox="1"/>
          <p:nvPr/>
        </p:nvSpPr>
        <p:spPr>
          <a:xfrm>
            <a:off x="298163" y="5151394"/>
            <a:ext cx="8640354" cy="1323439"/>
          </a:xfrm>
          <a:prstGeom prst="rect">
            <a:avLst/>
          </a:prstGeom>
          <a:noFill/>
        </p:spPr>
        <p:txBody>
          <a:bodyPr wrap="square">
            <a:spAutoFit/>
          </a:bodyPr>
          <a:lstStyle/>
          <a:p>
            <a:pPr algn="just"/>
            <a:r>
              <a:rPr lang="cs-CZ" sz="2000" dirty="0"/>
              <a:t>Setrvačníky se ve světě používají pro průmyslovou </a:t>
            </a:r>
            <a:r>
              <a:rPr lang="cs-CZ" sz="2000" b="1" dirty="0"/>
              <a:t>akumulaci </a:t>
            </a:r>
            <a:r>
              <a:rPr lang="cs-CZ" sz="2000" dirty="0"/>
              <a:t>elektrické</a:t>
            </a:r>
            <a:r>
              <a:rPr lang="cs-CZ" sz="2000" b="1" dirty="0"/>
              <a:t> energie</a:t>
            </a:r>
            <a:r>
              <a:rPr lang="cs-CZ" sz="2000" dirty="0"/>
              <a:t>. </a:t>
            </a:r>
            <a:r>
              <a:rPr lang="cs-CZ" sz="2000" b="0" i="0" dirty="0">
                <a:effectLst/>
              </a:rPr>
              <a:t>Principu akumulace energie v setrvačníku využívají v </a:t>
            </a:r>
            <a:r>
              <a:rPr lang="cs-CZ" sz="2000" b="0" i="0" u="none" strike="noStrike" dirty="0">
                <a:effectLst/>
              </a:rPr>
              <a:t>průmyslu</a:t>
            </a:r>
            <a:r>
              <a:rPr lang="cs-CZ" sz="2000" b="0" i="0" dirty="0">
                <a:effectLst/>
              </a:rPr>
              <a:t> i některé velké kovoobráběcí a tvářecí stroje určené pro obrábění a tváření kovů za tepla i za studena. </a:t>
            </a:r>
            <a:endParaRPr lang="cs-CZ" sz="2000" dirty="0"/>
          </a:p>
        </p:txBody>
      </p:sp>
    </p:spTree>
    <p:extLst>
      <p:ext uri="{BB962C8B-B14F-4D97-AF65-F5344CB8AC3E}">
        <p14:creationId xmlns:p14="http://schemas.microsoft.com/office/powerpoint/2010/main" val="4089771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0F62AB44-0C9E-4E78-9710-ED67F3921808}"/>
              </a:ext>
            </a:extLst>
          </p:cNvPr>
          <p:cNvSpPr txBox="1"/>
          <p:nvPr/>
        </p:nvSpPr>
        <p:spPr>
          <a:xfrm>
            <a:off x="282975" y="4600778"/>
            <a:ext cx="1912933" cy="1015663"/>
          </a:xfrm>
          <a:prstGeom prst="rect">
            <a:avLst/>
          </a:prstGeom>
          <a:noFill/>
        </p:spPr>
        <p:txBody>
          <a:bodyPr wrap="square">
            <a:spAutoFit/>
          </a:bodyPr>
          <a:lstStyle/>
          <a:p>
            <a:r>
              <a:rPr lang="pt-BR" sz="2000" b="0" i="0" dirty="0">
                <a:solidFill>
                  <a:srgbClr val="4F4F4F"/>
                </a:solidFill>
                <a:effectLst/>
              </a:rPr>
              <a:t>r = 10 cm = 0,1m</a:t>
            </a:r>
          </a:p>
          <a:p>
            <a:r>
              <a:rPr lang="pt-BR" sz="2000" b="0" i="0" dirty="0">
                <a:solidFill>
                  <a:srgbClr val="4F4F4F"/>
                </a:solidFill>
                <a:effectLst/>
              </a:rPr>
              <a:t>m = 25kg</a:t>
            </a:r>
          </a:p>
          <a:p>
            <a:r>
              <a:rPr lang="pt-BR" sz="2000" b="0" i="0" dirty="0">
                <a:solidFill>
                  <a:srgbClr val="4F4F4F"/>
                </a:solidFill>
                <a:effectLst/>
              </a:rPr>
              <a:t>d = r = 0,1m</a:t>
            </a:r>
            <a:endParaRPr lang="cs-CZ" sz="2000" dirty="0"/>
          </a:p>
        </p:txBody>
      </p:sp>
      <p:sp>
        <p:nvSpPr>
          <p:cNvPr id="9" name="TextovéPole 8">
            <a:extLst>
              <a:ext uri="{FF2B5EF4-FFF2-40B4-BE49-F238E27FC236}">
                <a16:creationId xmlns:a16="http://schemas.microsoft.com/office/drawing/2014/main" id="{6814E8D2-318F-4D34-B534-0DA1F5A347FF}"/>
              </a:ext>
            </a:extLst>
          </p:cNvPr>
          <p:cNvSpPr txBox="1"/>
          <p:nvPr/>
        </p:nvSpPr>
        <p:spPr>
          <a:xfrm>
            <a:off x="154113" y="3263359"/>
            <a:ext cx="8776069" cy="1200329"/>
          </a:xfrm>
          <a:prstGeom prst="rect">
            <a:avLst/>
          </a:prstGeom>
          <a:noFill/>
        </p:spPr>
        <p:txBody>
          <a:bodyPr wrap="square">
            <a:spAutoFit/>
          </a:bodyPr>
          <a:lstStyle/>
          <a:p>
            <a:pPr algn="just"/>
            <a:r>
              <a:rPr lang="en-US" sz="2400" b="1" i="0" dirty="0">
                <a:solidFill>
                  <a:srgbClr val="4F4F4F"/>
                </a:solidFill>
                <a:effectLst/>
              </a:rPr>
              <a:t>P</a:t>
            </a:r>
            <a:r>
              <a:rPr lang="cs-CZ" sz="2400" b="1" i="0" dirty="0">
                <a:solidFill>
                  <a:srgbClr val="4F4F4F"/>
                </a:solidFill>
                <a:effectLst/>
              </a:rPr>
              <a:t>ří</a:t>
            </a:r>
            <a:r>
              <a:rPr lang="en-US" sz="2400" b="1" i="0" dirty="0" err="1">
                <a:solidFill>
                  <a:srgbClr val="4F4F4F"/>
                </a:solidFill>
                <a:effectLst/>
              </a:rPr>
              <a:t>klad</a:t>
            </a:r>
            <a:endParaRPr lang="en-US" sz="2400" b="1" i="0" dirty="0">
              <a:solidFill>
                <a:srgbClr val="4F4F4F"/>
              </a:solidFill>
              <a:effectLst/>
            </a:endParaRPr>
          </a:p>
          <a:p>
            <a:pPr algn="just"/>
            <a:endParaRPr lang="en-US" sz="800" b="0" i="0" dirty="0">
              <a:solidFill>
                <a:srgbClr val="4F4F4F"/>
              </a:solidFill>
              <a:effectLst/>
            </a:endParaRPr>
          </a:p>
          <a:p>
            <a:pPr algn="just"/>
            <a:r>
              <a:rPr lang="cs-CZ" sz="2000" b="0" i="0" dirty="0">
                <a:solidFill>
                  <a:srgbClr val="4F4F4F"/>
                </a:solidFill>
                <a:effectLst/>
              </a:rPr>
              <a:t>Vypočtěte moment setrvačnosti plné homogenní koule o poloměru r = 10 cm, hmotnosti 25 kg vzhledem k ose, která se dotýká povrchu koule.</a:t>
            </a:r>
            <a:endParaRPr lang="cs-CZ" sz="2000" dirty="0"/>
          </a:p>
        </p:txBody>
      </p:sp>
      <p:pic>
        <p:nvPicPr>
          <p:cNvPr id="11" name="Obrázek 10">
            <a:extLst>
              <a:ext uri="{FF2B5EF4-FFF2-40B4-BE49-F238E27FC236}">
                <a16:creationId xmlns:a16="http://schemas.microsoft.com/office/drawing/2014/main" id="{857BD746-1E99-45E0-B062-3E82A5FD0005}"/>
              </a:ext>
            </a:extLst>
          </p:cNvPr>
          <p:cNvPicPr>
            <a:picLocks noChangeAspect="1"/>
          </p:cNvPicPr>
          <p:nvPr/>
        </p:nvPicPr>
        <p:blipFill>
          <a:blip r:embed="rId2"/>
          <a:stretch>
            <a:fillRect/>
          </a:stretch>
        </p:blipFill>
        <p:spPr>
          <a:xfrm>
            <a:off x="4225568" y="4586978"/>
            <a:ext cx="4315067" cy="2058926"/>
          </a:xfrm>
          <a:prstGeom prst="rect">
            <a:avLst/>
          </a:prstGeom>
        </p:spPr>
      </p:pic>
      <p:sp>
        <p:nvSpPr>
          <p:cNvPr id="12" name="TextovéPole 11">
            <a:extLst>
              <a:ext uri="{FF2B5EF4-FFF2-40B4-BE49-F238E27FC236}">
                <a16:creationId xmlns:a16="http://schemas.microsoft.com/office/drawing/2014/main" id="{A4EFF5B6-F945-451A-ACDA-B342222EEE8B}"/>
              </a:ext>
            </a:extLst>
          </p:cNvPr>
          <p:cNvSpPr txBox="1"/>
          <p:nvPr/>
        </p:nvSpPr>
        <p:spPr>
          <a:xfrm>
            <a:off x="154113" y="197718"/>
            <a:ext cx="2170659" cy="461665"/>
          </a:xfrm>
          <a:prstGeom prst="rect">
            <a:avLst/>
          </a:prstGeom>
          <a:noFill/>
        </p:spPr>
        <p:txBody>
          <a:bodyPr wrap="none" rtlCol="0">
            <a:spAutoFit/>
          </a:bodyPr>
          <a:lstStyle/>
          <a:p>
            <a:r>
              <a:rPr lang="cs-CZ" sz="2400" b="1" dirty="0"/>
              <a:t>Steinerova věta</a:t>
            </a:r>
          </a:p>
        </p:txBody>
      </p:sp>
      <p:sp>
        <p:nvSpPr>
          <p:cNvPr id="14" name="TextovéPole 13">
            <a:extLst>
              <a:ext uri="{FF2B5EF4-FFF2-40B4-BE49-F238E27FC236}">
                <a16:creationId xmlns:a16="http://schemas.microsoft.com/office/drawing/2014/main" id="{7C8846AE-B6A2-41DB-9174-AB93C6A014E9}"/>
              </a:ext>
            </a:extLst>
          </p:cNvPr>
          <p:cNvSpPr txBox="1"/>
          <p:nvPr/>
        </p:nvSpPr>
        <p:spPr>
          <a:xfrm>
            <a:off x="154113" y="764357"/>
            <a:ext cx="8805921" cy="2062103"/>
          </a:xfrm>
          <a:prstGeom prst="rect">
            <a:avLst/>
          </a:prstGeom>
          <a:noFill/>
        </p:spPr>
        <p:txBody>
          <a:bodyPr wrap="square">
            <a:spAutoFit/>
          </a:bodyPr>
          <a:lstStyle/>
          <a:p>
            <a:pPr algn="just"/>
            <a:r>
              <a:rPr lang="cs-CZ" sz="2000" b="1" i="0" dirty="0">
                <a:effectLst/>
              </a:rPr>
              <a:t>Steinerova věta</a:t>
            </a:r>
            <a:r>
              <a:rPr lang="cs-CZ" sz="2000" b="0" i="0" dirty="0">
                <a:effectLst/>
              </a:rPr>
              <a:t> umožňuje vypočítat </a:t>
            </a:r>
            <a:r>
              <a:rPr lang="cs-CZ" sz="2000" b="0" i="0" u="none" strike="noStrike" dirty="0">
                <a:effectLst/>
              </a:rPr>
              <a:t>moment setrvačnosti</a:t>
            </a:r>
            <a:r>
              <a:rPr lang="cs-CZ" sz="2000" b="0" i="0" dirty="0">
                <a:effectLst/>
              </a:rPr>
              <a:t> tělesa </a:t>
            </a:r>
            <a:r>
              <a:rPr lang="cs-CZ" sz="2000" b="0" i="0" u="none" strike="noStrike" dirty="0">
                <a:effectLst/>
              </a:rPr>
              <a:t>rotujícího</a:t>
            </a:r>
            <a:r>
              <a:rPr lang="cs-CZ" sz="2000" b="0" i="0" dirty="0">
                <a:effectLst/>
              </a:rPr>
              <a:t> kolem osy, která neprochází jeho </a:t>
            </a:r>
            <a:r>
              <a:rPr lang="cs-CZ" sz="2000" b="0" i="0" u="none" strike="noStrike" dirty="0">
                <a:effectLst/>
              </a:rPr>
              <a:t>těžištěm</a:t>
            </a:r>
            <a:r>
              <a:rPr lang="cs-CZ" sz="2000" b="0" i="0" dirty="0">
                <a:effectLst/>
              </a:rPr>
              <a:t>. </a:t>
            </a:r>
          </a:p>
          <a:p>
            <a:pPr algn="just"/>
            <a:endParaRPr lang="cs-CZ" sz="2000" dirty="0"/>
          </a:p>
          <a:p>
            <a:pPr algn="just"/>
            <a:endParaRPr lang="cs-CZ" sz="800" b="0" i="0" dirty="0">
              <a:effectLst/>
            </a:endParaRPr>
          </a:p>
          <a:p>
            <a:pPr algn="just"/>
            <a:r>
              <a:rPr lang="cs-CZ" sz="2000" b="0" i="0" dirty="0">
                <a:effectLst/>
              </a:rPr>
              <a:t>Lze tak například vypočítat moment setrvačnosti tělesa složeného z několika základních těles</a:t>
            </a:r>
            <a:r>
              <a:rPr lang="cs-CZ" sz="2000" dirty="0"/>
              <a:t> se známými </a:t>
            </a:r>
            <a:r>
              <a:rPr lang="cs-CZ" sz="2000" b="0" i="0" dirty="0">
                <a:effectLst/>
              </a:rPr>
              <a:t>momenty setrvačnosti a vzdálenost jejich těžišť od těžiště složeného tělesa.</a:t>
            </a:r>
            <a:endParaRPr lang="cs-CZ" sz="2000" dirty="0"/>
          </a:p>
        </p:txBody>
      </p:sp>
      <p:pic>
        <p:nvPicPr>
          <p:cNvPr id="18" name="Grafický objekt 17">
            <a:extLst>
              <a:ext uri="{FF2B5EF4-FFF2-40B4-BE49-F238E27FC236}">
                <a16:creationId xmlns:a16="http://schemas.microsoft.com/office/drawing/2014/main" id="{5DE9DEFD-55FC-4E0D-B63A-20D4180413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25568" y="1431818"/>
            <a:ext cx="1712895" cy="361611"/>
          </a:xfrm>
          <a:prstGeom prst="rect">
            <a:avLst/>
          </a:prstGeom>
        </p:spPr>
      </p:pic>
    </p:spTree>
    <p:extLst>
      <p:ext uri="{BB962C8B-B14F-4D97-AF65-F5344CB8AC3E}">
        <p14:creationId xmlns:p14="http://schemas.microsoft.com/office/powerpoint/2010/main" val="2006918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E8D09F-030F-46EC-B1DC-C8CC0BB84911}"/>
              </a:ext>
            </a:extLst>
          </p:cNvPr>
          <p:cNvSpPr>
            <a:spLocks noGrp="1"/>
          </p:cNvSpPr>
          <p:nvPr>
            <p:ph type="title"/>
          </p:nvPr>
        </p:nvSpPr>
        <p:spPr>
          <a:xfrm>
            <a:off x="676810" y="337621"/>
            <a:ext cx="7409380" cy="358971"/>
          </a:xfrm>
        </p:spPr>
        <p:txBody>
          <a:bodyPr>
            <a:normAutofit fontScale="90000"/>
          </a:bodyPr>
          <a:lstStyle/>
          <a:p>
            <a:r>
              <a:rPr lang="cs-CZ" sz="2800" b="1" dirty="0">
                <a:latin typeface="+mn-lt"/>
              </a:rPr>
              <a:t>Jednoduché stroje založené na rovnováze momentů sil</a:t>
            </a:r>
          </a:p>
        </p:txBody>
      </p:sp>
      <p:pic>
        <p:nvPicPr>
          <p:cNvPr id="12290" name="Picture 2">
            <a:extLst>
              <a:ext uri="{FF2B5EF4-FFF2-40B4-BE49-F238E27FC236}">
                <a16:creationId xmlns:a16="http://schemas.microsoft.com/office/drawing/2014/main" id="{5572590C-21E2-4C23-8FC1-DFCA40EF37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020" y="3182226"/>
            <a:ext cx="7759356" cy="3453719"/>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98E635C2-B672-4A1A-A476-B467C4752921}"/>
              </a:ext>
            </a:extLst>
          </p:cNvPr>
          <p:cNvSpPr txBox="1"/>
          <p:nvPr/>
        </p:nvSpPr>
        <p:spPr>
          <a:xfrm>
            <a:off x="295275" y="957426"/>
            <a:ext cx="8515349" cy="2062103"/>
          </a:xfrm>
          <a:prstGeom prst="rect">
            <a:avLst/>
          </a:prstGeom>
          <a:noFill/>
        </p:spPr>
        <p:txBody>
          <a:bodyPr wrap="square" rtlCol="0">
            <a:spAutoFit/>
          </a:bodyPr>
          <a:lstStyle/>
          <a:p>
            <a:pPr algn="just"/>
            <a:r>
              <a:rPr lang="cs-CZ" sz="2000" dirty="0"/>
              <a:t>Mechanická zařízení jimiž lze měnit směr síly, přenášet působiště síly a nebo měnit velikost síly za účelem překonání určité síly.</a:t>
            </a:r>
          </a:p>
          <a:p>
            <a:pPr algn="just"/>
            <a:endParaRPr lang="cs-CZ" sz="800" dirty="0"/>
          </a:p>
          <a:p>
            <a:pPr algn="just"/>
            <a:r>
              <a:rPr lang="cs-CZ" sz="2000" b="1" dirty="0"/>
              <a:t>Zlaté pravidlo mechaniky </a:t>
            </a:r>
            <a:r>
              <a:rPr lang="cs-CZ" sz="2000" b="0" i="0" dirty="0">
                <a:solidFill>
                  <a:srgbClr val="292B2C"/>
                </a:solidFill>
                <a:effectLst/>
              </a:rPr>
              <a:t>vyjadřuje </a:t>
            </a:r>
            <a:r>
              <a:rPr lang="cs-CZ" sz="2000" b="0" i="0" u="sng" dirty="0">
                <a:solidFill>
                  <a:srgbClr val="292B2C"/>
                </a:solidFill>
                <a:effectLst/>
              </a:rPr>
              <a:t>zákon zachování energie</a:t>
            </a:r>
            <a:r>
              <a:rPr lang="cs-CZ" sz="2000" dirty="0"/>
              <a:t>: „</a:t>
            </a:r>
            <a:r>
              <a:rPr lang="cs-CZ" sz="2000" b="0" i="0" dirty="0">
                <a:solidFill>
                  <a:srgbClr val="292B2C"/>
                </a:solidFill>
                <a:effectLst/>
              </a:rPr>
              <a:t>Vynaložená práce (součin síly a posunutí jejího působiště) se rovná práci spotřebované na posunutí břemene, co se ušetří na vynaložené síle, je třeba přidat na dráze (při zanedbaném tření).“</a:t>
            </a:r>
            <a:endParaRPr lang="cs-CZ" sz="2000" dirty="0"/>
          </a:p>
        </p:txBody>
      </p:sp>
    </p:spTree>
    <p:extLst>
      <p:ext uri="{BB962C8B-B14F-4D97-AF65-F5344CB8AC3E}">
        <p14:creationId xmlns:p14="http://schemas.microsoft.com/office/powerpoint/2010/main" val="3658191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AEB565F-BD5F-4D19-A280-78371658CB57}"/>
              </a:ext>
            </a:extLst>
          </p:cNvPr>
          <p:cNvSpPr txBox="1"/>
          <p:nvPr/>
        </p:nvSpPr>
        <p:spPr>
          <a:xfrm>
            <a:off x="200024" y="938213"/>
            <a:ext cx="7658101" cy="1631216"/>
          </a:xfrm>
          <a:prstGeom prst="rect">
            <a:avLst/>
          </a:prstGeom>
          <a:noFill/>
        </p:spPr>
        <p:txBody>
          <a:bodyPr wrap="square">
            <a:spAutoFit/>
          </a:bodyPr>
          <a:lstStyle/>
          <a:p>
            <a:pPr algn="just"/>
            <a:r>
              <a:rPr lang="cs-CZ" sz="2000" b="1" dirty="0"/>
              <a:t>Rotační (otáčivý) pohyb </a:t>
            </a:r>
            <a:r>
              <a:rPr lang="cs-CZ" sz="2000" dirty="0"/>
              <a:t>čili otáčení (rotace) kolem osy je takový pohyb tuhého tělesa, při kterém </a:t>
            </a:r>
            <a:r>
              <a:rPr lang="cs-CZ" sz="2000" u="sng" dirty="0"/>
              <a:t>se všechny body tělesa otáčejí kolem jedné společné osy se stejnou úhlovou rychlostí</a:t>
            </a:r>
            <a:r>
              <a:rPr lang="cs-CZ" sz="2000" dirty="0"/>
              <a:t>. Otáčivý pohyb může vykonávat i těleso, které není tuhé, pak mluvíme například o diferenciální rotaci.</a:t>
            </a:r>
          </a:p>
        </p:txBody>
      </p:sp>
      <p:sp>
        <p:nvSpPr>
          <p:cNvPr id="7" name="TextovéPole 6">
            <a:extLst>
              <a:ext uri="{FF2B5EF4-FFF2-40B4-BE49-F238E27FC236}">
                <a16:creationId xmlns:a16="http://schemas.microsoft.com/office/drawing/2014/main" id="{63E42096-0785-4B78-8997-7C8CECBF0141}"/>
              </a:ext>
            </a:extLst>
          </p:cNvPr>
          <p:cNvSpPr txBox="1"/>
          <p:nvPr/>
        </p:nvSpPr>
        <p:spPr>
          <a:xfrm>
            <a:off x="200025" y="243959"/>
            <a:ext cx="4572000" cy="461665"/>
          </a:xfrm>
          <a:prstGeom prst="rect">
            <a:avLst/>
          </a:prstGeom>
          <a:noFill/>
        </p:spPr>
        <p:txBody>
          <a:bodyPr wrap="square">
            <a:spAutoFit/>
          </a:bodyPr>
          <a:lstStyle/>
          <a:p>
            <a:r>
              <a:rPr lang="cs-CZ" sz="2400" b="1" dirty="0"/>
              <a:t>Rotační (otáčivý) pohyb</a:t>
            </a:r>
          </a:p>
        </p:txBody>
      </p:sp>
      <p:pic>
        <p:nvPicPr>
          <p:cNvPr id="6146" name="Picture 2">
            <a:extLst>
              <a:ext uri="{FF2B5EF4-FFF2-40B4-BE49-F238E27FC236}">
                <a16:creationId xmlns:a16="http://schemas.microsoft.com/office/drawing/2014/main" id="{6A8F6815-EC03-4641-B956-E6E9B385CF8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91476" y="938213"/>
            <a:ext cx="952500" cy="11525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9063532B-5DB5-4FD6-8793-2A8EB1CAD83B}"/>
              </a:ext>
            </a:extLst>
          </p:cNvPr>
          <p:cNvSpPr txBox="1"/>
          <p:nvPr/>
        </p:nvSpPr>
        <p:spPr>
          <a:xfrm>
            <a:off x="247649" y="2611592"/>
            <a:ext cx="8648701" cy="707886"/>
          </a:xfrm>
          <a:prstGeom prst="rect">
            <a:avLst/>
          </a:prstGeom>
          <a:noFill/>
        </p:spPr>
        <p:txBody>
          <a:bodyPr wrap="square">
            <a:spAutoFit/>
          </a:bodyPr>
          <a:lstStyle/>
          <a:p>
            <a:pPr algn="just"/>
            <a:r>
              <a:rPr lang="cs-CZ" sz="2000" u="sng" dirty="0"/>
              <a:t>Trajektoriemi jednotlivých bodů tělesa jsou kružnice (nebo jejich části), jejichž středy leží na (okamžité) ose otáčení</a:t>
            </a:r>
            <a:r>
              <a:rPr lang="cs-CZ" sz="2000" dirty="0"/>
              <a:t>.</a:t>
            </a:r>
          </a:p>
        </p:txBody>
      </p:sp>
      <p:sp>
        <p:nvSpPr>
          <p:cNvPr id="12" name="TextovéPole 11">
            <a:extLst>
              <a:ext uri="{FF2B5EF4-FFF2-40B4-BE49-F238E27FC236}">
                <a16:creationId xmlns:a16="http://schemas.microsoft.com/office/drawing/2014/main" id="{A4C48FCE-3967-4779-8B3A-04BAB71833D6}"/>
              </a:ext>
            </a:extLst>
          </p:cNvPr>
          <p:cNvSpPr txBox="1"/>
          <p:nvPr/>
        </p:nvSpPr>
        <p:spPr>
          <a:xfrm>
            <a:off x="295275" y="3590836"/>
            <a:ext cx="8648701" cy="3170099"/>
          </a:xfrm>
          <a:prstGeom prst="rect">
            <a:avLst/>
          </a:prstGeom>
          <a:noFill/>
        </p:spPr>
        <p:txBody>
          <a:bodyPr wrap="square">
            <a:spAutoFit/>
          </a:bodyPr>
          <a:lstStyle/>
          <a:p>
            <a:pPr algn="just"/>
            <a:r>
              <a:rPr lang="cs-CZ" sz="2000" dirty="0"/>
              <a:t>Jako </a:t>
            </a:r>
            <a:r>
              <a:rPr lang="cs-CZ" sz="2000" b="1" dirty="0"/>
              <a:t>osa otáčení </a:t>
            </a:r>
            <a:r>
              <a:rPr lang="cs-CZ" sz="2000" dirty="0"/>
              <a:t>se označuje </a:t>
            </a:r>
            <a:r>
              <a:rPr lang="cs-CZ" sz="2000" u="sng" dirty="0"/>
              <a:t>přímka, kolem které se těleso při otáčivém pohybu otáčí. Body tělesa, které na ose leží, zůstávají na svých místech, jejich rychlost je nulová</a:t>
            </a:r>
            <a:r>
              <a:rPr lang="cs-CZ" sz="2000" dirty="0"/>
              <a:t>. </a:t>
            </a:r>
            <a:r>
              <a:rPr lang="cs-CZ" sz="2000" b="0" i="0" dirty="0">
                <a:solidFill>
                  <a:srgbClr val="202122"/>
                </a:solidFill>
                <a:effectLst/>
              </a:rPr>
              <a:t>Při otáčivém pohybu se rozlišuje pohyb kolem </a:t>
            </a:r>
            <a:r>
              <a:rPr lang="cs-CZ" sz="2000" b="1" i="0" dirty="0">
                <a:solidFill>
                  <a:srgbClr val="202122"/>
                </a:solidFill>
                <a:effectLst/>
              </a:rPr>
              <a:t>pevné osy</a:t>
            </a:r>
            <a:r>
              <a:rPr lang="cs-CZ" sz="2000" b="0" i="0" dirty="0">
                <a:solidFill>
                  <a:srgbClr val="202122"/>
                </a:solidFill>
                <a:effectLst/>
              </a:rPr>
              <a:t> nebo kolem </a:t>
            </a:r>
            <a:r>
              <a:rPr lang="cs-CZ" sz="2000" b="1" i="0" dirty="0">
                <a:solidFill>
                  <a:srgbClr val="202122"/>
                </a:solidFill>
                <a:effectLst/>
              </a:rPr>
              <a:t>okamžité (volné) osy</a:t>
            </a:r>
            <a:r>
              <a:rPr lang="cs-CZ" sz="2000" b="0" i="0" dirty="0">
                <a:solidFill>
                  <a:srgbClr val="202122"/>
                </a:solidFill>
                <a:effectLst/>
              </a:rPr>
              <a:t>.</a:t>
            </a:r>
          </a:p>
          <a:p>
            <a:pPr algn="just"/>
            <a:endParaRPr lang="cs-CZ" sz="2000" dirty="0">
              <a:solidFill>
                <a:srgbClr val="202122"/>
              </a:solidFill>
            </a:endParaRPr>
          </a:p>
          <a:p>
            <a:pPr algn="just"/>
            <a:r>
              <a:rPr lang="en-US" sz="2000" b="1" dirty="0"/>
              <a:t>O</a:t>
            </a:r>
            <a:r>
              <a:rPr lang="cs-CZ" sz="2000" b="1" dirty="0" err="1"/>
              <a:t>táčení</a:t>
            </a:r>
            <a:r>
              <a:rPr lang="cs-CZ" sz="2000" b="1" dirty="0"/>
              <a:t> kolem pevné osy</a:t>
            </a:r>
            <a:r>
              <a:rPr lang="cs-CZ" sz="2000" dirty="0"/>
              <a:t>. </a:t>
            </a:r>
            <a:r>
              <a:rPr lang="cs-CZ" sz="2000" u="sng" dirty="0"/>
              <a:t>Všechny body ležící na ose otáčení jsou při tomto pohybu v klidu</a:t>
            </a:r>
            <a:r>
              <a:rPr lang="cs-CZ" sz="2000" dirty="0"/>
              <a:t>. Při otáčení kolem pevné osy má osa stálý směr a všechny body tělesa kolem ní opisují kruhové oblouky se středem na ose otáčení. </a:t>
            </a:r>
            <a:r>
              <a:rPr lang="cs-CZ" sz="2000" u="sng" dirty="0"/>
              <a:t>Všechny body tělesa mají stejnou úhlovou rychlost </a:t>
            </a:r>
            <a:r>
              <a:rPr lang="el-GR" sz="2000" i="1" u="sng" dirty="0"/>
              <a:t>ω</a:t>
            </a:r>
            <a:r>
              <a:rPr lang="cs-CZ" sz="2000" u="sng" dirty="0"/>
              <a:t> = </a:t>
            </a:r>
            <a:r>
              <a:rPr lang="cs-CZ" sz="2000" i="1" u="sng" dirty="0"/>
              <a:t>d</a:t>
            </a:r>
            <a:r>
              <a:rPr lang="el-GR" sz="2000" u="sng" dirty="0"/>
              <a:t>ϕ</a:t>
            </a:r>
            <a:r>
              <a:rPr lang="cs-CZ" sz="2000" i="1" u="sng" dirty="0"/>
              <a:t>/</a:t>
            </a:r>
            <a:r>
              <a:rPr lang="cs-CZ" sz="2000" i="1" u="sng" dirty="0" err="1"/>
              <a:t>dt</a:t>
            </a:r>
            <a:r>
              <a:rPr lang="cs-CZ" sz="2000" i="1" u="sng" dirty="0"/>
              <a:t> </a:t>
            </a:r>
            <a:r>
              <a:rPr lang="cs-CZ" sz="2000" u="sng" dirty="0"/>
              <a:t>a stejné úhlové zrychlení dané vztahem </a:t>
            </a:r>
            <a:r>
              <a:rPr lang="el-GR" sz="2000" i="1" u="sng" dirty="0"/>
              <a:t>ε</a:t>
            </a:r>
            <a:r>
              <a:rPr lang="cs-CZ" sz="2000" u="sng" dirty="0"/>
              <a:t> = </a:t>
            </a:r>
            <a:r>
              <a:rPr lang="cs-CZ" sz="2000" i="1" u="sng" dirty="0"/>
              <a:t>d</a:t>
            </a:r>
            <a:r>
              <a:rPr lang="el-GR" sz="2000" i="1" u="sng" dirty="0"/>
              <a:t>ω</a:t>
            </a:r>
            <a:r>
              <a:rPr lang="cs-CZ" sz="2000" i="1" u="sng" dirty="0"/>
              <a:t>/</a:t>
            </a:r>
            <a:r>
              <a:rPr lang="cs-CZ" sz="2000" i="1" u="sng" dirty="0" err="1"/>
              <a:t>dt</a:t>
            </a:r>
            <a:r>
              <a:rPr lang="cs-CZ" sz="2000" dirty="0"/>
              <a:t>.</a:t>
            </a:r>
          </a:p>
        </p:txBody>
      </p:sp>
    </p:spTree>
    <p:extLst>
      <p:ext uri="{BB962C8B-B14F-4D97-AF65-F5344CB8AC3E}">
        <p14:creationId xmlns:p14="http://schemas.microsoft.com/office/powerpoint/2010/main" val="30681713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áce na jednoduchých strojích | Fyzika-sandra.blogerka.cz">
            <a:extLst>
              <a:ext uri="{FF2B5EF4-FFF2-40B4-BE49-F238E27FC236}">
                <a16:creationId xmlns:a16="http://schemas.microsoft.com/office/drawing/2014/main" id="{AD2BA0BD-44D7-4217-998C-5A22FDEE6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798" y="5203641"/>
            <a:ext cx="1906253" cy="151860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3494BE0A-D957-411B-A8CC-792C21A12455}"/>
              </a:ext>
            </a:extLst>
          </p:cNvPr>
          <p:cNvSpPr>
            <a:spLocks noGrp="1"/>
          </p:cNvSpPr>
          <p:nvPr>
            <p:ph type="title"/>
          </p:nvPr>
        </p:nvSpPr>
        <p:spPr>
          <a:xfrm>
            <a:off x="238293" y="334304"/>
            <a:ext cx="1138505" cy="518452"/>
          </a:xfrm>
        </p:spPr>
        <p:txBody>
          <a:bodyPr>
            <a:normAutofit/>
          </a:bodyPr>
          <a:lstStyle/>
          <a:p>
            <a:r>
              <a:rPr lang="cs-CZ" sz="2400" b="1" dirty="0">
                <a:latin typeface="+mn-lt"/>
              </a:rPr>
              <a:t>Páka</a:t>
            </a:r>
          </a:p>
        </p:txBody>
      </p:sp>
      <p:sp>
        <p:nvSpPr>
          <p:cNvPr id="12" name="TextovéPole 11">
            <a:extLst>
              <a:ext uri="{FF2B5EF4-FFF2-40B4-BE49-F238E27FC236}">
                <a16:creationId xmlns:a16="http://schemas.microsoft.com/office/drawing/2014/main" id="{422F6F6B-A9A4-450D-9331-C4B4C6FF97BB}"/>
              </a:ext>
            </a:extLst>
          </p:cNvPr>
          <p:cNvSpPr txBox="1"/>
          <p:nvPr/>
        </p:nvSpPr>
        <p:spPr>
          <a:xfrm>
            <a:off x="351646" y="2113503"/>
            <a:ext cx="5652837" cy="3313728"/>
          </a:xfrm>
          <a:prstGeom prst="rect">
            <a:avLst/>
          </a:prstGeom>
          <a:noFill/>
        </p:spPr>
        <p:txBody>
          <a:bodyPr wrap="square">
            <a:spAutoFit/>
          </a:bodyPr>
          <a:lstStyle/>
          <a:p>
            <a:pPr algn="just"/>
            <a:r>
              <a:rPr lang="cs-CZ" sz="2000" dirty="0"/>
              <a:t>Rovnováha na páce nastane, právě když součin ramene síly a velikosti síly na levé straně se rovná součinu ramene síly a velikosti síly na pravé straně.</a:t>
            </a:r>
          </a:p>
          <a:p>
            <a:pPr algn="just"/>
            <a:endParaRPr lang="cs-CZ" sz="800" dirty="0"/>
          </a:p>
          <a:p>
            <a:pPr algn="ctr"/>
            <a:r>
              <a:rPr lang="cs-CZ" sz="2000" dirty="0"/>
              <a:t>d</a:t>
            </a:r>
            <a:r>
              <a:rPr lang="cs-CZ" sz="2000" baseline="-25000" dirty="0"/>
              <a:t>1</a:t>
            </a:r>
            <a:r>
              <a:rPr lang="cs-CZ" sz="2000" dirty="0"/>
              <a:t>∙F</a:t>
            </a:r>
            <a:r>
              <a:rPr lang="cs-CZ" sz="2000" baseline="-25000" dirty="0"/>
              <a:t>1</a:t>
            </a:r>
            <a:r>
              <a:rPr lang="cs-CZ" sz="2000" dirty="0"/>
              <a:t>= d</a:t>
            </a:r>
            <a:r>
              <a:rPr lang="cs-CZ" sz="2000" baseline="-25000" dirty="0"/>
              <a:t>2</a:t>
            </a:r>
            <a:r>
              <a:rPr lang="cs-CZ" sz="2000" dirty="0"/>
              <a:t>∙F</a:t>
            </a:r>
            <a:r>
              <a:rPr lang="cs-CZ" sz="2000" baseline="-25000" dirty="0"/>
              <a:t>2</a:t>
            </a:r>
          </a:p>
          <a:p>
            <a:pPr algn="just"/>
            <a:endParaRPr lang="cs-CZ" sz="2000" baseline="-25000" dirty="0"/>
          </a:p>
          <a:p>
            <a:pPr algn="just"/>
            <a:r>
              <a:rPr lang="cs-CZ" sz="2000" dirty="0"/>
              <a:t>Páka se začne otáčet ve směru síly, jejíž součin s délkou ramene (moment síly) je větší.</a:t>
            </a:r>
          </a:p>
          <a:p>
            <a:pPr algn="just"/>
            <a:endParaRPr lang="cs-CZ" sz="800" dirty="0"/>
          </a:p>
          <a:p>
            <a:pPr algn="just"/>
            <a:r>
              <a:rPr lang="cs-CZ" sz="2000" b="0" i="0" dirty="0">
                <a:solidFill>
                  <a:srgbClr val="000000"/>
                </a:solidFill>
                <a:effectLst/>
              </a:rPr>
              <a:t>Různé druhy páčidel a kleští se používají většinou ke </a:t>
            </a:r>
            <a:r>
              <a:rPr lang="cs-CZ" sz="2000" b="1" i="0" dirty="0">
                <a:solidFill>
                  <a:srgbClr val="000000"/>
                </a:solidFill>
                <a:effectLst/>
              </a:rPr>
              <a:t>zvětšení síly</a:t>
            </a:r>
            <a:r>
              <a:rPr lang="cs-CZ" sz="2000" b="0" i="0" dirty="0">
                <a:solidFill>
                  <a:srgbClr val="000000"/>
                </a:solidFill>
                <a:effectLst/>
              </a:rPr>
              <a:t>, kterou působíme na nějaký předmět.</a:t>
            </a:r>
            <a:endParaRPr lang="cs-CZ" sz="2000" dirty="0"/>
          </a:p>
        </p:txBody>
      </p:sp>
      <p:sp>
        <p:nvSpPr>
          <p:cNvPr id="14" name="TextovéPole 13">
            <a:extLst>
              <a:ext uri="{FF2B5EF4-FFF2-40B4-BE49-F238E27FC236}">
                <a16:creationId xmlns:a16="http://schemas.microsoft.com/office/drawing/2014/main" id="{2FA9EF78-0DCD-4592-99A8-D7333E38A99A}"/>
              </a:ext>
            </a:extLst>
          </p:cNvPr>
          <p:cNvSpPr txBox="1"/>
          <p:nvPr/>
        </p:nvSpPr>
        <p:spPr>
          <a:xfrm>
            <a:off x="227821" y="895055"/>
            <a:ext cx="8581857" cy="1015663"/>
          </a:xfrm>
          <a:prstGeom prst="rect">
            <a:avLst/>
          </a:prstGeom>
          <a:noFill/>
        </p:spPr>
        <p:txBody>
          <a:bodyPr wrap="square">
            <a:spAutoFit/>
          </a:bodyPr>
          <a:lstStyle/>
          <a:p>
            <a:r>
              <a:rPr lang="cs-CZ" sz="2000" b="1" dirty="0"/>
              <a:t>Jednozvratná páka</a:t>
            </a:r>
            <a:r>
              <a:rPr lang="cs-CZ" sz="2000" dirty="0"/>
              <a:t>: síly působí na stejné straně od osy otáčení, mají však opačný směr.</a:t>
            </a:r>
          </a:p>
          <a:p>
            <a:r>
              <a:rPr lang="cs-CZ" sz="2000" b="1" dirty="0"/>
              <a:t>Dvojzvratná páka</a:t>
            </a:r>
            <a:r>
              <a:rPr lang="cs-CZ" sz="2000" dirty="0"/>
              <a:t>: síly působí na obou stranách od bodu otáčení.</a:t>
            </a:r>
          </a:p>
        </p:txBody>
      </p:sp>
      <p:pic>
        <p:nvPicPr>
          <p:cNvPr id="5" name="Obrázek 4">
            <a:extLst>
              <a:ext uri="{FF2B5EF4-FFF2-40B4-BE49-F238E27FC236}">
                <a16:creationId xmlns:a16="http://schemas.microsoft.com/office/drawing/2014/main" id="{C5C5B715-DDFF-4369-87EC-A76B2BC75170}"/>
              </a:ext>
            </a:extLst>
          </p:cNvPr>
          <p:cNvPicPr>
            <a:picLocks noChangeAspect="1"/>
          </p:cNvPicPr>
          <p:nvPr/>
        </p:nvPicPr>
        <p:blipFill>
          <a:blip r:embed="rId3"/>
          <a:stretch>
            <a:fillRect/>
          </a:stretch>
        </p:blipFill>
        <p:spPr>
          <a:xfrm>
            <a:off x="6184833" y="2113503"/>
            <a:ext cx="2894047" cy="3554826"/>
          </a:xfrm>
          <a:prstGeom prst="rect">
            <a:avLst/>
          </a:prstGeom>
        </p:spPr>
      </p:pic>
      <p:pic>
        <p:nvPicPr>
          <p:cNvPr id="12290" name="Picture 2" descr="Jeřáb">
            <a:extLst>
              <a:ext uri="{FF2B5EF4-FFF2-40B4-BE49-F238E27FC236}">
                <a16:creationId xmlns:a16="http://schemas.microsoft.com/office/drawing/2014/main" id="{0837C57D-210B-4ECA-86A5-35844D2BC0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5502" y="5203640"/>
            <a:ext cx="1392058" cy="1518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0517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e the source image">
            <a:extLst>
              <a:ext uri="{FF2B5EF4-FFF2-40B4-BE49-F238E27FC236}">
                <a16:creationId xmlns:a16="http://schemas.microsoft.com/office/drawing/2014/main" id="{C2897E53-82E9-4125-9BDF-D46F4BF453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07" y="453206"/>
            <a:ext cx="4762500" cy="1304925"/>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214C64B5-0F89-4F82-8BCD-A13F88C00A04}"/>
              </a:ext>
            </a:extLst>
          </p:cNvPr>
          <p:cNvPicPr>
            <a:picLocks noChangeAspect="1"/>
          </p:cNvPicPr>
          <p:nvPr/>
        </p:nvPicPr>
        <p:blipFill>
          <a:blip r:embed="rId3"/>
          <a:stretch>
            <a:fillRect/>
          </a:stretch>
        </p:blipFill>
        <p:spPr>
          <a:xfrm>
            <a:off x="534207" y="2102982"/>
            <a:ext cx="4865826" cy="2258354"/>
          </a:xfrm>
          <a:prstGeom prst="rect">
            <a:avLst/>
          </a:prstGeom>
        </p:spPr>
      </p:pic>
      <p:sp>
        <p:nvSpPr>
          <p:cNvPr id="8" name="TextovéPole 7">
            <a:extLst>
              <a:ext uri="{FF2B5EF4-FFF2-40B4-BE49-F238E27FC236}">
                <a16:creationId xmlns:a16="http://schemas.microsoft.com/office/drawing/2014/main" id="{A33FC5A5-7FFD-4BB5-B294-4D4650F23D0B}"/>
              </a:ext>
            </a:extLst>
          </p:cNvPr>
          <p:cNvSpPr txBox="1"/>
          <p:nvPr/>
        </p:nvSpPr>
        <p:spPr>
          <a:xfrm>
            <a:off x="3266268" y="78040"/>
            <a:ext cx="2286000" cy="375166"/>
          </a:xfrm>
          <a:prstGeom prst="rect">
            <a:avLst/>
          </a:prstGeom>
          <a:noFill/>
        </p:spPr>
        <p:txBody>
          <a:bodyPr wrap="square">
            <a:spAutoFit/>
          </a:bodyPr>
          <a:lstStyle/>
          <a:p>
            <a:r>
              <a:rPr lang="cs-CZ" sz="1800" b="1" dirty="0"/>
              <a:t>Jednozvratná páka</a:t>
            </a:r>
            <a:endParaRPr lang="cs-CZ" dirty="0"/>
          </a:p>
        </p:txBody>
      </p:sp>
      <p:sp>
        <p:nvSpPr>
          <p:cNvPr id="7" name="TextovéPole 6">
            <a:extLst>
              <a:ext uri="{FF2B5EF4-FFF2-40B4-BE49-F238E27FC236}">
                <a16:creationId xmlns:a16="http://schemas.microsoft.com/office/drawing/2014/main" id="{90442D01-AB2B-4B99-B42A-98D0F4A69638}"/>
              </a:ext>
            </a:extLst>
          </p:cNvPr>
          <p:cNvSpPr txBox="1"/>
          <p:nvPr/>
        </p:nvSpPr>
        <p:spPr>
          <a:xfrm>
            <a:off x="685800" y="78040"/>
            <a:ext cx="2286000" cy="375166"/>
          </a:xfrm>
          <a:prstGeom prst="rect">
            <a:avLst/>
          </a:prstGeom>
          <a:noFill/>
        </p:spPr>
        <p:txBody>
          <a:bodyPr wrap="square">
            <a:spAutoFit/>
          </a:bodyPr>
          <a:lstStyle/>
          <a:p>
            <a:r>
              <a:rPr lang="cs-CZ" b="1" dirty="0"/>
              <a:t>Dvoj</a:t>
            </a:r>
            <a:r>
              <a:rPr lang="cs-CZ" sz="1800" b="1" dirty="0"/>
              <a:t>zvratná páka</a:t>
            </a:r>
            <a:endParaRPr lang="cs-CZ" dirty="0"/>
          </a:p>
        </p:txBody>
      </p:sp>
      <p:sp>
        <p:nvSpPr>
          <p:cNvPr id="10" name="TextovéPole 9">
            <a:extLst>
              <a:ext uri="{FF2B5EF4-FFF2-40B4-BE49-F238E27FC236}">
                <a16:creationId xmlns:a16="http://schemas.microsoft.com/office/drawing/2014/main" id="{E245E88E-505A-4FF8-AA73-6F8030BAF1B5}"/>
              </a:ext>
            </a:extLst>
          </p:cNvPr>
          <p:cNvSpPr txBox="1"/>
          <p:nvPr/>
        </p:nvSpPr>
        <p:spPr>
          <a:xfrm>
            <a:off x="3429000" y="3815631"/>
            <a:ext cx="2286000" cy="375166"/>
          </a:xfrm>
          <a:prstGeom prst="rect">
            <a:avLst/>
          </a:prstGeom>
          <a:noFill/>
        </p:spPr>
        <p:txBody>
          <a:bodyPr wrap="square">
            <a:spAutoFit/>
          </a:bodyPr>
          <a:lstStyle/>
          <a:p>
            <a:r>
              <a:rPr lang="cs-CZ" sz="1800" b="1" dirty="0"/>
              <a:t>Jednozvratná páka</a:t>
            </a:r>
            <a:endParaRPr lang="cs-CZ" dirty="0"/>
          </a:p>
        </p:txBody>
      </p:sp>
      <p:sp>
        <p:nvSpPr>
          <p:cNvPr id="12" name="TextovéPole 11">
            <a:extLst>
              <a:ext uri="{FF2B5EF4-FFF2-40B4-BE49-F238E27FC236}">
                <a16:creationId xmlns:a16="http://schemas.microsoft.com/office/drawing/2014/main" id="{2E4152A7-3451-4C50-8704-BAB47F6FC6E1}"/>
              </a:ext>
            </a:extLst>
          </p:cNvPr>
          <p:cNvSpPr txBox="1"/>
          <p:nvPr/>
        </p:nvSpPr>
        <p:spPr>
          <a:xfrm>
            <a:off x="685800" y="2133537"/>
            <a:ext cx="2286000" cy="375166"/>
          </a:xfrm>
          <a:prstGeom prst="rect">
            <a:avLst/>
          </a:prstGeom>
          <a:noFill/>
        </p:spPr>
        <p:txBody>
          <a:bodyPr wrap="square">
            <a:spAutoFit/>
          </a:bodyPr>
          <a:lstStyle/>
          <a:p>
            <a:r>
              <a:rPr lang="cs-CZ" b="1" dirty="0"/>
              <a:t>Dvoj</a:t>
            </a:r>
            <a:r>
              <a:rPr lang="cs-CZ" sz="1800" b="1" dirty="0"/>
              <a:t>zvratná páka</a:t>
            </a:r>
            <a:endParaRPr lang="cs-CZ" dirty="0"/>
          </a:p>
        </p:txBody>
      </p:sp>
      <p:pic>
        <p:nvPicPr>
          <p:cNvPr id="14" name="Picture 2" descr="Otvírák s počítadlem | Darky.cz">
            <a:extLst>
              <a:ext uri="{FF2B5EF4-FFF2-40B4-BE49-F238E27FC236}">
                <a16:creationId xmlns:a16="http://schemas.microsoft.com/office/drawing/2014/main" id="{85E842D0-47F7-4004-9791-7D4FD58173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6666" y="265623"/>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ABFE907E-5AB0-449F-AC93-F82C1F601EC8}"/>
              </a:ext>
            </a:extLst>
          </p:cNvPr>
          <p:cNvSpPr txBox="1"/>
          <p:nvPr/>
        </p:nvSpPr>
        <p:spPr>
          <a:xfrm>
            <a:off x="6466668" y="218766"/>
            <a:ext cx="2286000" cy="375166"/>
          </a:xfrm>
          <a:prstGeom prst="rect">
            <a:avLst/>
          </a:prstGeom>
          <a:noFill/>
        </p:spPr>
        <p:txBody>
          <a:bodyPr wrap="square">
            <a:spAutoFit/>
          </a:bodyPr>
          <a:lstStyle/>
          <a:p>
            <a:r>
              <a:rPr lang="cs-CZ" sz="1800" b="1" dirty="0"/>
              <a:t>Jednozvratná páka</a:t>
            </a:r>
            <a:endParaRPr lang="cs-CZ" dirty="0"/>
          </a:p>
        </p:txBody>
      </p:sp>
      <p:pic>
        <p:nvPicPr>
          <p:cNvPr id="18" name="Picture 4" descr="Návod: Sestavte si nástěnný otvírák na pivo | Unimagnet - Unimagnet.cz">
            <a:extLst>
              <a:ext uri="{FF2B5EF4-FFF2-40B4-BE49-F238E27FC236}">
                <a16:creationId xmlns:a16="http://schemas.microsoft.com/office/drawing/2014/main" id="{DE59BA90-0865-4A51-B217-DF30CE04B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9980" y="2508703"/>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C86982B0-A950-4A64-819B-1D6D3FFDCB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1107" y="5244946"/>
            <a:ext cx="2205039" cy="146635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29E88542-39B0-49FB-8D2A-4D2DB50696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0044" y="4644421"/>
            <a:ext cx="3344243" cy="1760373"/>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E3D09869-B13B-42C4-B8CE-8880121063BF}"/>
              </a:ext>
            </a:extLst>
          </p:cNvPr>
          <p:cNvPicPr>
            <a:picLocks noChangeAspect="1"/>
          </p:cNvPicPr>
          <p:nvPr/>
        </p:nvPicPr>
        <p:blipFill>
          <a:blip r:embed="rId8"/>
          <a:stretch>
            <a:fillRect/>
          </a:stretch>
        </p:blipFill>
        <p:spPr>
          <a:xfrm>
            <a:off x="534207" y="4737294"/>
            <a:ext cx="1791104" cy="1574625"/>
          </a:xfrm>
          <a:prstGeom prst="rect">
            <a:avLst/>
          </a:prstGeom>
        </p:spPr>
      </p:pic>
      <p:sp>
        <p:nvSpPr>
          <p:cNvPr id="5" name="TextovéPole 4">
            <a:extLst>
              <a:ext uri="{FF2B5EF4-FFF2-40B4-BE49-F238E27FC236}">
                <a16:creationId xmlns:a16="http://schemas.microsoft.com/office/drawing/2014/main" id="{68F823AD-1796-4101-9A7D-E76D3C0DD412}"/>
              </a:ext>
            </a:extLst>
          </p:cNvPr>
          <p:cNvSpPr txBox="1"/>
          <p:nvPr/>
        </p:nvSpPr>
        <p:spPr>
          <a:xfrm>
            <a:off x="6708669" y="4778763"/>
            <a:ext cx="2286000" cy="375166"/>
          </a:xfrm>
          <a:prstGeom prst="rect">
            <a:avLst/>
          </a:prstGeom>
          <a:noFill/>
        </p:spPr>
        <p:txBody>
          <a:bodyPr wrap="square">
            <a:spAutoFit/>
          </a:bodyPr>
          <a:lstStyle/>
          <a:p>
            <a:r>
              <a:rPr lang="cs-CZ" b="1" dirty="0"/>
              <a:t>Dvoj</a:t>
            </a:r>
            <a:r>
              <a:rPr lang="cs-CZ" sz="1800" b="1" dirty="0"/>
              <a:t>zvratná páka</a:t>
            </a:r>
            <a:endParaRPr lang="cs-CZ" dirty="0"/>
          </a:p>
        </p:txBody>
      </p:sp>
    </p:spTree>
    <p:extLst>
      <p:ext uri="{BB962C8B-B14F-4D97-AF65-F5344CB8AC3E}">
        <p14:creationId xmlns:p14="http://schemas.microsoft.com/office/powerpoint/2010/main" val="4255448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94" name="Picture 10" descr="D20 v kostce - Kultura - Vrhací válečné stroje">
            <a:extLst>
              <a:ext uri="{FF2B5EF4-FFF2-40B4-BE49-F238E27FC236}">
                <a16:creationId xmlns:a16="http://schemas.microsoft.com/office/drawing/2014/main" id="{5C940AB6-A2DA-43F0-ABC8-3D0DC2748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7479" y="3705298"/>
            <a:ext cx="2244208" cy="3015262"/>
          </a:xfrm>
          <a:prstGeom prst="rect">
            <a:avLst/>
          </a:prstGeom>
          <a:noFill/>
          <a:extLst>
            <a:ext uri="{909E8E84-426E-40DD-AFC4-6F175D3DCCD1}">
              <a14:hiddenFill xmlns:a14="http://schemas.microsoft.com/office/drawing/2010/main">
                <a:solidFill>
                  <a:srgbClr val="FFFFFF"/>
                </a:solidFill>
              </a14:hiddenFill>
            </a:ext>
          </a:extLst>
        </p:spPr>
      </p:pic>
      <p:pic>
        <p:nvPicPr>
          <p:cNvPr id="93196" name="Picture 12" descr="Kolečka a trakaře | Chatař Chalupář">
            <a:extLst>
              <a:ext uri="{FF2B5EF4-FFF2-40B4-BE49-F238E27FC236}">
                <a16:creationId xmlns:a16="http://schemas.microsoft.com/office/drawing/2014/main" id="{C7244937-2FCF-424D-A6DA-822753F23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991" y="801507"/>
            <a:ext cx="2562225" cy="1781175"/>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E16FD690-2F83-494D-B90A-FE709F7C31D4}"/>
              </a:ext>
            </a:extLst>
          </p:cNvPr>
          <p:cNvPicPr>
            <a:picLocks noChangeAspect="1"/>
          </p:cNvPicPr>
          <p:nvPr/>
        </p:nvPicPr>
        <p:blipFill>
          <a:blip r:embed="rId4"/>
          <a:stretch>
            <a:fillRect/>
          </a:stretch>
        </p:blipFill>
        <p:spPr>
          <a:xfrm>
            <a:off x="707466" y="3850374"/>
            <a:ext cx="2425149" cy="2776394"/>
          </a:xfrm>
          <a:prstGeom prst="rect">
            <a:avLst/>
          </a:prstGeom>
        </p:spPr>
      </p:pic>
      <p:pic>
        <p:nvPicPr>
          <p:cNvPr id="15362" name="Picture 2">
            <a:extLst>
              <a:ext uri="{FF2B5EF4-FFF2-40B4-BE49-F238E27FC236}">
                <a16:creationId xmlns:a16="http://schemas.microsoft.com/office/drawing/2014/main" id="{5B2E6E15-DA27-4692-BAFD-96FCF45123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551" y="3546476"/>
            <a:ext cx="2310219" cy="30802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680227F-695E-4B42-B412-1BD2F3580F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2556" y="1105351"/>
            <a:ext cx="1514054" cy="13052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DF5BE043-7CA0-4FFC-B4D1-B7BFDC3667EE}"/>
              </a:ext>
            </a:extLst>
          </p:cNvPr>
          <p:cNvSpPr txBox="1"/>
          <p:nvPr/>
        </p:nvSpPr>
        <p:spPr>
          <a:xfrm>
            <a:off x="115247" y="384172"/>
            <a:ext cx="3741518" cy="2862322"/>
          </a:xfrm>
          <a:prstGeom prst="rect">
            <a:avLst/>
          </a:prstGeom>
          <a:noFill/>
        </p:spPr>
        <p:txBody>
          <a:bodyPr wrap="square">
            <a:spAutoFit/>
          </a:bodyPr>
          <a:lstStyle/>
          <a:p>
            <a:pPr algn="just"/>
            <a:r>
              <a:rPr lang="cs-CZ" sz="2000" b="1" i="0" dirty="0">
                <a:solidFill>
                  <a:srgbClr val="000000"/>
                </a:solidFill>
                <a:effectLst/>
              </a:rPr>
              <a:t>Hokejka</a:t>
            </a:r>
            <a:r>
              <a:rPr lang="cs-CZ" sz="2000" b="0" i="0" dirty="0">
                <a:solidFill>
                  <a:srgbClr val="000000"/>
                </a:solidFill>
                <a:effectLst/>
              </a:rPr>
              <a:t> je v podstatě také pákou. Neslouží ke zvětšení síly, ale ke </a:t>
            </a:r>
            <a:r>
              <a:rPr lang="cs-CZ" sz="2000" i="0" u="sng" dirty="0">
                <a:solidFill>
                  <a:srgbClr val="000000"/>
                </a:solidFill>
                <a:effectLst/>
              </a:rPr>
              <a:t>zvýšení rychlosti </a:t>
            </a:r>
            <a:r>
              <a:rPr lang="cs-CZ" sz="2000" b="0" i="0" dirty="0">
                <a:solidFill>
                  <a:srgbClr val="000000"/>
                </a:solidFill>
                <a:effectLst/>
              </a:rPr>
              <a:t>(puk odpálený hokejkou se pohybuje mnohem rychleji než kdybychom ho házeli rukou). Síla, kterou přitom působí konec hokejky na puk je naopak menší než síla rukou působící na hokejku (delší rameno síly).</a:t>
            </a:r>
            <a:endParaRPr lang="cs-CZ" sz="2000" dirty="0"/>
          </a:p>
        </p:txBody>
      </p:sp>
      <p:sp>
        <p:nvSpPr>
          <p:cNvPr id="5" name="TextovéPole 4">
            <a:extLst>
              <a:ext uri="{FF2B5EF4-FFF2-40B4-BE49-F238E27FC236}">
                <a16:creationId xmlns:a16="http://schemas.microsoft.com/office/drawing/2014/main" id="{AD23EDB3-328F-4E67-99A0-288E6D426600}"/>
              </a:ext>
            </a:extLst>
          </p:cNvPr>
          <p:cNvSpPr txBox="1"/>
          <p:nvPr/>
        </p:nvSpPr>
        <p:spPr>
          <a:xfrm>
            <a:off x="6327216" y="384172"/>
            <a:ext cx="2286000" cy="375166"/>
          </a:xfrm>
          <a:prstGeom prst="rect">
            <a:avLst/>
          </a:prstGeom>
          <a:noFill/>
        </p:spPr>
        <p:txBody>
          <a:bodyPr wrap="square">
            <a:spAutoFit/>
          </a:bodyPr>
          <a:lstStyle/>
          <a:p>
            <a:r>
              <a:rPr lang="cs-CZ" sz="1800" b="1" dirty="0"/>
              <a:t>Jednozvratná páka</a:t>
            </a:r>
            <a:endParaRPr lang="cs-CZ" dirty="0"/>
          </a:p>
        </p:txBody>
      </p:sp>
      <p:sp>
        <p:nvSpPr>
          <p:cNvPr id="7" name="TextovéPole 6">
            <a:extLst>
              <a:ext uri="{FF2B5EF4-FFF2-40B4-BE49-F238E27FC236}">
                <a16:creationId xmlns:a16="http://schemas.microsoft.com/office/drawing/2014/main" id="{53F1DC68-93FC-4254-AA9D-A8303B172AAF}"/>
              </a:ext>
            </a:extLst>
          </p:cNvPr>
          <p:cNvSpPr txBox="1"/>
          <p:nvPr/>
        </p:nvSpPr>
        <p:spPr>
          <a:xfrm>
            <a:off x="846615" y="3429000"/>
            <a:ext cx="2286000" cy="375166"/>
          </a:xfrm>
          <a:prstGeom prst="rect">
            <a:avLst/>
          </a:prstGeom>
          <a:noFill/>
        </p:spPr>
        <p:txBody>
          <a:bodyPr wrap="square">
            <a:spAutoFit/>
          </a:bodyPr>
          <a:lstStyle/>
          <a:p>
            <a:r>
              <a:rPr lang="cs-CZ" b="1" dirty="0"/>
              <a:t>Dvoj</a:t>
            </a:r>
            <a:r>
              <a:rPr lang="cs-CZ" sz="1800" b="1" dirty="0"/>
              <a:t>zvratná páka</a:t>
            </a:r>
            <a:endParaRPr lang="cs-CZ" dirty="0"/>
          </a:p>
        </p:txBody>
      </p:sp>
      <p:sp>
        <p:nvSpPr>
          <p:cNvPr id="9" name="TextovéPole 8">
            <a:extLst>
              <a:ext uri="{FF2B5EF4-FFF2-40B4-BE49-F238E27FC236}">
                <a16:creationId xmlns:a16="http://schemas.microsoft.com/office/drawing/2014/main" id="{0D3E8BE2-53BE-4DFC-BB1F-32B3B9F29C10}"/>
              </a:ext>
            </a:extLst>
          </p:cNvPr>
          <p:cNvSpPr txBox="1"/>
          <p:nvPr/>
        </p:nvSpPr>
        <p:spPr>
          <a:xfrm>
            <a:off x="3856765" y="3352873"/>
            <a:ext cx="2286000" cy="375166"/>
          </a:xfrm>
          <a:prstGeom prst="rect">
            <a:avLst/>
          </a:prstGeom>
          <a:noFill/>
        </p:spPr>
        <p:txBody>
          <a:bodyPr wrap="square">
            <a:spAutoFit/>
          </a:bodyPr>
          <a:lstStyle/>
          <a:p>
            <a:r>
              <a:rPr lang="cs-CZ" b="1" dirty="0"/>
              <a:t>Dvoj</a:t>
            </a:r>
            <a:r>
              <a:rPr lang="cs-CZ" sz="1800" b="1" dirty="0"/>
              <a:t>zvratná páka</a:t>
            </a:r>
            <a:endParaRPr lang="cs-CZ" dirty="0"/>
          </a:p>
        </p:txBody>
      </p:sp>
      <p:sp>
        <p:nvSpPr>
          <p:cNvPr id="11" name="TextovéPole 10">
            <a:extLst>
              <a:ext uri="{FF2B5EF4-FFF2-40B4-BE49-F238E27FC236}">
                <a16:creationId xmlns:a16="http://schemas.microsoft.com/office/drawing/2014/main" id="{86BD3EF2-ADE1-4158-8BB1-47E690C79E4F}"/>
              </a:ext>
            </a:extLst>
          </p:cNvPr>
          <p:cNvSpPr txBox="1"/>
          <p:nvPr/>
        </p:nvSpPr>
        <p:spPr>
          <a:xfrm>
            <a:off x="6515100" y="3053834"/>
            <a:ext cx="2286000" cy="375166"/>
          </a:xfrm>
          <a:prstGeom prst="rect">
            <a:avLst/>
          </a:prstGeom>
          <a:noFill/>
        </p:spPr>
        <p:txBody>
          <a:bodyPr wrap="square">
            <a:spAutoFit/>
          </a:bodyPr>
          <a:lstStyle/>
          <a:p>
            <a:r>
              <a:rPr lang="cs-CZ" b="1" dirty="0"/>
              <a:t>Dvoj</a:t>
            </a:r>
            <a:r>
              <a:rPr lang="cs-CZ" sz="1800" b="1" dirty="0"/>
              <a:t>zvratná páka</a:t>
            </a:r>
            <a:endParaRPr lang="cs-CZ" dirty="0"/>
          </a:p>
        </p:txBody>
      </p:sp>
    </p:spTree>
    <p:extLst>
      <p:ext uri="{BB962C8B-B14F-4D97-AF65-F5344CB8AC3E}">
        <p14:creationId xmlns:p14="http://schemas.microsoft.com/office/powerpoint/2010/main" val="3310517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63A992E-F795-4D51-87B7-DFE4D8C455A1}"/>
              </a:ext>
            </a:extLst>
          </p:cNvPr>
          <p:cNvSpPr txBox="1"/>
          <p:nvPr/>
        </p:nvSpPr>
        <p:spPr>
          <a:xfrm>
            <a:off x="381000" y="1009122"/>
            <a:ext cx="8381999" cy="1631216"/>
          </a:xfrm>
          <a:prstGeom prst="rect">
            <a:avLst/>
          </a:prstGeom>
          <a:noFill/>
        </p:spPr>
        <p:txBody>
          <a:bodyPr wrap="square" rtlCol="0">
            <a:spAutoFit/>
          </a:bodyPr>
          <a:lstStyle/>
          <a:p>
            <a:pPr algn="just"/>
            <a:r>
              <a:rPr lang="cs-CZ" sz="2000" b="1" dirty="0"/>
              <a:t>Vážení </a:t>
            </a:r>
            <a:r>
              <a:rPr lang="cs-CZ" sz="2000" dirty="0"/>
              <a:t>je porovnávání tíhy těles za účelem stanovení hmotnosti. </a:t>
            </a:r>
            <a:r>
              <a:rPr lang="cs-CZ" sz="2000" b="0" i="0" dirty="0">
                <a:solidFill>
                  <a:srgbClr val="202122"/>
                </a:solidFill>
                <a:effectLst/>
              </a:rPr>
              <a:t>Rovnost tíhy (působící na závěs vah) znamená tedy i rovnost tíhové síly (kterou působí tíhové pole na vážená tělesa) a tedy i rovnost jejich hmotností. Účelem vážení je najít takové závaží známé hmotnosti, které bude mít stejný silový účinek na váhy jako zkoumané těleso.</a:t>
            </a:r>
            <a:endParaRPr lang="cs-CZ" sz="2000" dirty="0"/>
          </a:p>
        </p:txBody>
      </p:sp>
      <p:pic>
        <p:nvPicPr>
          <p:cNvPr id="7" name="Picture 6" descr="Tělesa a látky">
            <a:extLst>
              <a:ext uri="{FF2B5EF4-FFF2-40B4-BE49-F238E27FC236}">
                <a16:creationId xmlns:a16="http://schemas.microsoft.com/office/drawing/2014/main" id="{5D628B72-6D7E-4F02-B7CD-92D14D445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9124" y="2738918"/>
            <a:ext cx="2928320" cy="23755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ělesa a látky">
            <a:extLst>
              <a:ext uri="{FF2B5EF4-FFF2-40B4-BE49-F238E27FC236}">
                <a16:creationId xmlns:a16="http://schemas.microsoft.com/office/drawing/2014/main" id="{37D5683F-5CE6-4FE9-86EF-CBBEA613A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33" y="2766859"/>
            <a:ext cx="3113763" cy="24712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404D2950-2E0B-4CCD-9324-AA512BB2AEE1}"/>
              </a:ext>
            </a:extLst>
          </p:cNvPr>
          <p:cNvSpPr txBox="1"/>
          <p:nvPr/>
        </p:nvSpPr>
        <p:spPr>
          <a:xfrm>
            <a:off x="381000" y="5367545"/>
            <a:ext cx="8381998" cy="1323439"/>
          </a:xfrm>
          <a:prstGeom prst="rect">
            <a:avLst/>
          </a:prstGeom>
          <a:noFill/>
        </p:spPr>
        <p:txBody>
          <a:bodyPr wrap="square">
            <a:spAutoFit/>
          </a:bodyPr>
          <a:lstStyle/>
          <a:p>
            <a:pPr algn="just"/>
            <a:r>
              <a:rPr lang="cs-CZ" sz="2000" b="1" i="0" dirty="0">
                <a:solidFill>
                  <a:srgbClr val="202122"/>
                </a:solidFill>
                <a:effectLst/>
              </a:rPr>
              <a:t>Rovnoramenné váhy </a:t>
            </a:r>
            <a:r>
              <a:rPr lang="cs-CZ" sz="2000" b="0" i="0" dirty="0">
                <a:solidFill>
                  <a:srgbClr val="202122"/>
                </a:solidFill>
                <a:effectLst/>
              </a:rPr>
              <a:t>pracují </a:t>
            </a:r>
            <a:r>
              <a:rPr lang="cs-CZ" sz="2000" b="0" i="0" u="sng" dirty="0">
                <a:solidFill>
                  <a:srgbClr val="202122"/>
                </a:solidFill>
                <a:effectLst/>
              </a:rPr>
              <a:t>na principu dvouramenné </a:t>
            </a:r>
            <a:r>
              <a:rPr lang="cs-CZ" sz="2000" b="0" i="0" u="sng" strike="noStrike" dirty="0">
                <a:effectLst/>
              </a:rPr>
              <a:t>páky</a:t>
            </a:r>
            <a:r>
              <a:rPr lang="cs-CZ" sz="2000" b="0" i="0" u="sng" dirty="0">
                <a:effectLst/>
              </a:rPr>
              <a:t> </a:t>
            </a:r>
            <a:r>
              <a:rPr lang="cs-CZ" sz="2000" b="0" i="0" dirty="0">
                <a:solidFill>
                  <a:srgbClr val="202122"/>
                </a:solidFill>
                <a:effectLst/>
              </a:rPr>
              <a:t>(</a:t>
            </a:r>
            <a:r>
              <a:rPr lang="cs-CZ" sz="2000" i="0" dirty="0">
                <a:solidFill>
                  <a:srgbClr val="202122"/>
                </a:solidFill>
                <a:effectLst/>
              </a:rPr>
              <a:t>vahadla</a:t>
            </a:r>
            <a:r>
              <a:rPr lang="cs-CZ" sz="2000" b="0" i="0" dirty="0">
                <a:solidFill>
                  <a:srgbClr val="202122"/>
                </a:solidFill>
                <a:effectLst/>
              </a:rPr>
              <a:t>) se stejně dlouhými rameny. Na konci ramen bývají zavěšeny </a:t>
            </a:r>
            <a:r>
              <a:rPr lang="cs-CZ" sz="2000" i="0" dirty="0">
                <a:solidFill>
                  <a:srgbClr val="202122"/>
                </a:solidFill>
                <a:effectLst/>
              </a:rPr>
              <a:t>misky</a:t>
            </a:r>
            <a:r>
              <a:rPr lang="cs-CZ" sz="2000" b="0" i="0" dirty="0">
                <a:solidFill>
                  <a:srgbClr val="202122"/>
                </a:solidFill>
                <a:effectLst/>
              </a:rPr>
              <a:t>, jedna na vážený předmět a druhá na závaží. Uprostřed páky je svislý </a:t>
            </a:r>
            <a:r>
              <a:rPr lang="cs-CZ" sz="2000" i="0" dirty="0">
                <a:solidFill>
                  <a:srgbClr val="202122"/>
                </a:solidFill>
                <a:effectLst/>
              </a:rPr>
              <a:t>jazýček</a:t>
            </a:r>
            <a:r>
              <a:rPr lang="cs-CZ" sz="2000" b="0" i="0" dirty="0">
                <a:solidFill>
                  <a:srgbClr val="202122"/>
                </a:solidFill>
                <a:effectLst/>
              </a:rPr>
              <a:t>, který umožňuje přesně odečíst, kdy jsou obě strany v rovnováze. </a:t>
            </a:r>
            <a:endParaRPr lang="cs-CZ" sz="2000" dirty="0"/>
          </a:p>
        </p:txBody>
      </p:sp>
      <p:pic>
        <p:nvPicPr>
          <p:cNvPr id="9218" name="Picture 2" descr="See the source image">
            <a:extLst>
              <a:ext uri="{FF2B5EF4-FFF2-40B4-BE49-F238E27FC236}">
                <a16:creationId xmlns:a16="http://schemas.microsoft.com/office/drawing/2014/main" id="{B7E29498-1540-4DE9-BAF2-3A18BC0765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7672" y="2695923"/>
            <a:ext cx="2205326" cy="2332822"/>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4D077F62-0684-497C-A93F-9B2DF2A43F65}"/>
              </a:ext>
            </a:extLst>
          </p:cNvPr>
          <p:cNvSpPr txBox="1"/>
          <p:nvPr/>
        </p:nvSpPr>
        <p:spPr>
          <a:xfrm>
            <a:off x="381000" y="378057"/>
            <a:ext cx="4572000" cy="461665"/>
          </a:xfrm>
          <a:prstGeom prst="rect">
            <a:avLst/>
          </a:prstGeom>
          <a:noFill/>
        </p:spPr>
        <p:txBody>
          <a:bodyPr wrap="square">
            <a:spAutoFit/>
          </a:bodyPr>
          <a:lstStyle/>
          <a:p>
            <a:r>
              <a:rPr lang="cs-CZ" sz="2400" b="1" dirty="0"/>
              <a:t>Váhy</a:t>
            </a:r>
            <a:endParaRPr lang="cs-CZ" sz="2400" dirty="0"/>
          </a:p>
        </p:txBody>
      </p:sp>
    </p:spTree>
    <p:extLst>
      <p:ext uri="{BB962C8B-B14F-4D97-AF65-F5344CB8AC3E}">
        <p14:creationId xmlns:p14="http://schemas.microsoft.com/office/powerpoint/2010/main" val="29485412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1B33304-F5D5-46BD-8F04-01E3E96F7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4308" y="726837"/>
            <a:ext cx="3128467" cy="20752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D98C8C3E-38AC-4F1D-BE80-5422C57AB41A}"/>
              </a:ext>
            </a:extLst>
          </p:cNvPr>
          <p:cNvSpPr txBox="1"/>
          <p:nvPr/>
        </p:nvSpPr>
        <p:spPr>
          <a:xfrm rot="10800000" flipV="1">
            <a:off x="202407" y="473213"/>
            <a:ext cx="5423992" cy="5324535"/>
          </a:xfrm>
          <a:prstGeom prst="rect">
            <a:avLst/>
          </a:prstGeom>
          <a:noFill/>
        </p:spPr>
        <p:txBody>
          <a:bodyPr wrap="square">
            <a:spAutoFit/>
          </a:bodyPr>
          <a:lstStyle/>
          <a:p>
            <a:pPr algn="just"/>
            <a:r>
              <a:rPr lang="cs-CZ" sz="2000" b="0" i="0" dirty="0">
                <a:solidFill>
                  <a:srgbClr val="202122"/>
                </a:solidFill>
                <a:effectLst/>
              </a:rPr>
              <a:t>Také </a:t>
            </a:r>
            <a:r>
              <a:rPr lang="cs-CZ" sz="2000" b="1" i="0" dirty="0">
                <a:solidFill>
                  <a:srgbClr val="202122"/>
                </a:solidFill>
                <a:effectLst/>
              </a:rPr>
              <a:t>nerovnoramenné váhy </a:t>
            </a:r>
            <a:r>
              <a:rPr lang="cs-CZ" sz="2000" b="0" i="0" dirty="0">
                <a:solidFill>
                  <a:srgbClr val="202122"/>
                </a:solidFill>
                <a:effectLst/>
              </a:rPr>
              <a:t>pracují na principu dvouramenné páky, jenže délky obou ramen jsou různé. Toho lze využít dvojím způsobem:</a:t>
            </a:r>
          </a:p>
          <a:p>
            <a:pPr marL="0" marR="0" lvl="0" indent="0" algn="just" defTabSz="914400" rtl="0" eaLnBrk="0" fontAlgn="base" latinLnBrk="0" hangingPunct="0">
              <a:lnSpc>
                <a:spcPct val="100000"/>
              </a:lnSpc>
              <a:spcBef>
                <a:spcPct val="0"/>
              </a:spcBef>
              <a:spcAft>
                <a:spcPct val="0"/>
              </a:spcAft>
              <a:buClrTx/>
              <a:buSzTx/>
              <a:tabLst/>
            </a:pPr>
            <a:r>
              <a:rPr kumimoji="0" lang="cs-CZ" altLang="cs-CZ" sz="2000" b="0" i="0" u="none" strike="noStrike" cap="none" normalizeH="0" baseline="0" dirty="0">
                <a:ln>
                  <a:noFill/>
                </a:ln>
                <a:solidFill>
                  <a:srgbClr val="202122"/>
                </a:solidFill>
                <a:effectLst/>
                <a:cs typeface="Arial" panose="020B0604020202020204" pitchFamily="34" charset="0"/>
              </a:rPr>
              <a:t>    Délky obou ramen mohou být v </a:t>
            </a:r>
            <a:r>
              <a:rPr kumimoji="0" lang="cs-CZ" altLang="cs-CZ" sz="2000" b="1" i="1" u="none" strike="noStrike" cap="none" normalizeH="0" baseline="0" dirty="0">
                <a:ln>
                  <a:noFill/>
                </a:ln>
                <a:solidFill>
                  <a:srgbClr val="202122"/>
                </a:solidFill>
                <a:effectLst/>
                <a:cs typeface="Arial" panose="020B0604020202020204" pitchFamily="34" charset="0"/>
              </a:rPr>
              <a:t>pevném poměru</a:t>
            </a:r>
            <a:r>
              <a:rPr kumimoji="0" lang="cs-CZ" altLang="cs-CZ" sz="2000" b="0" i="0" u="none" strike="noStrike" cap="none" normalizeH="0" baseline="0" dirty="0">
                <a:ln>
                  <a:noFill/>
                </a:ln>
                <a:solidFill>
                  <a:srgbClr val="202122"/>
                </a:solidFill>
                <a:effectLst/>
                <a:cs typeface="Arial" panose="020B0604020202020204" pitchFamily="34" charset="0"/>
              </a:rPr>
              <a:t> </a:t>
            </a:r>
            <a:r>
              <a:rPr kumimoji="0" lang="cs-CZ" altLang="cs-CZ" sz="2000" b="1" i="0" u="none" strike="noStrike" cap="none" normalizeH="0" baseline="0" dirty="0">
                <a:ln>
                  <a:noFill/>
                </a:ln>
                <a:solidFill>
                  <a:srgbClr val="202122"/>
                </a:solidFill>
                <a:effectLst/>
                <a:cs typeface="Arial" panose="020B0604020202020204" pitchFamily="34" charset="0"/>
              </a:rPr>
              <a:t>1:</a:t>
            </a:r>
            <a:r>
              <a:rPr kumimoji="0" lang="cs-CZ" altLang="cs-CZ" sz="2000" b="1" i="1" u="none" strike="noStrike" cap="none" normalizeH="0" baseline="0" dirty="0">
                <a:ln>
                  <a:noFill/>
                </a:ln>
                <a:solidFill>
                  <a:srgbClr val="202122"/>
                </a:solidFill>
                <a:effectLst/>
                <a:cs typeface="Arial" panose="020B0604020202020204" pitchFamily="34" charset="0"/>
              </a:rPr>
              <a:t>n</a:t>
            </a:r>
            <a:r>
              <a:rPr kumimoji="0" lang="cs-CZ" altLang="cs-CZ" sz="2000" b="0" i="0" u="none" strike="noStrike" cap="none" normalizeH="0" baseline="0" dirty="0">
                <a:ln>
                  <a:noFill/>
                </a:ln>
                <a:solidFill>
                  <a:srgbClr val="202122"/>
                </a:solidFill>
                <a:effectLst/>
                <a:cs typeface="Arial" panose="020B0604020202020204" pitchFamily="34" charset="0"/>
              </a:rPr>
              <a:t>. V tomto případě bude platit  </a:t>
            </a:r>
            <a:r>
              <a:rPr kumimoji="0" lang="cs-CZ" altLang="cs-CZ" sz="2000" b="0" i="1" u="none" strike="noStrike" cap="none" normalizeH="0" baseline="0" dirty="0">
                <a:ln>
                  <a:noFill/>
                </a:ln>
                <a:solidFill>
                  <a:srgbClr val="202122"/>
                </a:solidFill>
                <a:effectLst/>
                <a:cs typeface="Arial" panose="020B0604020202020204" pitchFamily="34" charset="0"/>
              </a:rPr>
              <a:t>l</a:t>
            </a:r>
            <a:r>
              <a:rPr kumimoji="0" lang="cs-CZ" altLang="cs-CZ" sz="2000" b="0" i="0" u="none" strike="noStrike" cap="none" normalizeH="0" baseline="-30000" dirty="0">
                <a:ln>
                  <a:noFill/>
                </a:ln>
                <a:solidFill>
                  <a:srgbClr val="202122"/>
                </a:solidFill>
                <a:effectLst/>
                <a:cs typeface="Arial" panose="020B0604020202020204" pitchFamily="34" charset="0"/>
              </a:rPr>
              <a:t>1</a:t>
            </a:r>
            <a:r>
              <a:rPr kumimoji="0" lang="cs-CZ" altLang="cs-CZ" sz="2000" b="0" i="0" u="none" strike="noStrike" cap="none" normalizeH="0" baseline="0" dirty="0">
                <a:ln>
                  <a:noFill/>
                </a:ln>
                <a:solidFill>
                  <a:srgbClr val="202122"/>
                </a:solidFill>
                <a:effectLst/>
                <a:cs typeface="Arial" panose="020B0604020202020204" pitchFamily="34" charset="0"/>
              </a:rPr>
              <a:t> = </a:t>
            </a:r>
            <a:r>
              <a:rPr kumimoji="0" lang="cs-CZ" altLang="cs-CZ" sz="2000" b="0" i="1" u="none" strike="noStrike" cap="none" normalizeH="0" baseline="0" dirty="0">
                <a:ln>
                  <a:noFill/>
                </a:ln>
                <a:solidFill>
                  <a:srgbClr val="202122"/>
                </a:solidFill>
                <a:effectLst/>
                <a:cs typeface="Arial" panose="020B0604020202020204" pitchFamily="34" charset="0"/>
              </a:rPr>
              <a:t>n</a:t>
            </a:r>
            <a:r>
              <a:rPr kumimoji="0" lang="cs-CZ" altLang="cs-CZ" sz="2000" b="0" i="0" u="none" strike="noStrike" cap="none" normalizeH="0" baseline="0" dirty="0">
                <a:ln>
                  <a:noFill/>
                </a:ln>
                <a:solidFill>
                  <a:srgbClr val="202122"/>
                </a:solidFill>
                <a:effectLst/>
                <a:cs typeface="Arial" panose="020B0604020202020204" pitchFamily="34" charset="0"/>
              </a:rPr>
              <a:t>.</a:t>
            </a:r>
            <a:r>
              <a:rPr kumimoji="0" lang="cs-CZ" altLang="cs-CZ" sz="2000" b="0" i="1" u="none" strike="noStrike" cap="none" normalizeH="0" baseline="0" dirty="0">
                <a:ln>
                  <a:noFill/>
                </a:ln>
                <a:solidFill>
                  <a:srgbClr val="202122"/>
                </a:solidFill>
                <a:effectLst/>
                <a:cs typeface="Arial" panose="020B0604020202020204" pitchFamily="34" charset="0"/>
              </a:rPr>
              <a:t>l</a:t>
            </a:r>
            <a:r>
              <a:rPr kumimoji="0" lang="cs-CZ" altLang="cs-CZ" sz="2000" b="0" i="0" u="none" strike="noStrike" cap="none" normalizeH="0" baseline="-30000" dirty="0">
                <a:ln>
                  <a:noFill/>
                </a:ln>
                <a:solidFill>
                  <a:srgbClr val="202122"/>
                </a:solidFill>
                <a:effectLst/>
                <a:cs typeface="Arial" panose="020B0604020202020204" pitchFamily="34" charset="0"/>
              </a:rPr>
              <a:t>2</a:t>
            </a:r>
            <a:endParaRPr kumimoji="0" lang="cs-CZ" altLang="cs-CZ" sz="2000" b="0" i="0" u="none" strike="noStrike" cap="none" normalizeH="0" baseline="0" dirty="0">
              <a:ln>
                <a:noFill/>
              </a:ln>
              <a:solidFill>
                <a:srgbClr val="202122"/>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202122"/>
                </a:solidFill>
                <a:effectLst/>
                <a:cs typeface="Arial" panose="020B0604020202020204" pitchFamily="34" charset="0"/>
              </a:rPr>
              <a:t>a váha bude v rovnováze, když bude hmotnost závaží rovna jedné n-</a:t>
            </a:r>
            <a:r>
              <a:rPr kumimoji="0" lang="cs-CZ" altLang="cs-CZ" sz="2000" b="0" i="0" u="none" strike="noStrike" cap="none" normalizeH="0" baseline="0" dirty="0" err="1">
                <a:ln>
                  <a:noFill/>
                </a:ln>
                <a:solidFill>
                  <a:srgbClr val="202122"/>
                </a:solidFill>
                <a:effectLst/>
                <a:cs typeface="Arial" panose="020B0604020202020204" pitchFamily="34" charset="0"/>
              </a:rPr>
              <a:t>tině</a:t>
            </a:r>
            <a:r>
              <a:rPr kumimoji="0" lang="cs-CZ" altLang="cs-CZ" sz="2000" b="0" i="0" u="none" strike="noStrike" cap="none" normalizeH="0" baseline="0" dirty="0">
                <a:ln>
                  <a:noFill/>
                </a:ln>
                <a:solidFill>
                  <a:srgbClr val="202122"/>
                </a:solidFill>
                <a:effectLst/>
                <a:cs typeface="Arial" panose="020B0604020202020204" pitchFamily="34" charset="0"/>
              </a:rPr>
              <a:t> hmotnosti váženého zboží. Tak jsou konstruovány tak zvané </a:t>
            </a:r>
            <a:r>
              <a:rPr kumimoji="0" lang="cs-CZ" altLang="cs-CZ" sz="2000" b="1" i="0" u="none" strike="noStrike" cap="none" normalizeH="0" baseline="0" dirty="0">
                <a:ln>
                  <a:noFill/>
                </a:ln>
                <a:solidFill>
                  <a:srgbClr val="202122"/>
                </a:solidFill>
                <a:effectLst/>
                <a:cs typeface="Arial" panose="020B0604020202020204" pitchFamily="34" charset="0"/>
              </a:rPr>
              <a:t>decimálky</a:t>
            </a:r>
            <a:r>
              <a:rPr kumimoji="0" lang="cs-CZ" altLang="cs-CZ" sz="2000" b="0" i="0" u="none" strike="noStrike" cap="none" normalizeH="0" baseline="0" dirty="0">
                <a:ln>
                  <a:noFill/>
                </a:ln>
                <a:solidFill>
                  <a:srgbClr val="202122"/>
                </a:solidFill>
                <a:effectLst/>
                <a:cs typeface="Arial" panose="020B0604020202020204" pitchFamily="34" charset="0"/>
              </a:rPr>
              <a:t>, (</a:t>
            </a:r>
            <a:r>
              <a:rPr kumimoji="0" lang="cs-CZ" altLang="cs-CZ" sz="2000" b="0" i="1" u="none" strike="noStrike" cap="none" normalizeH="0" baseline="0" dirty="0">
                <a:ln>
                  <a:noFill/>
                </a:ln>
                <a:solidFill>
                  <a:srgbClr val="202122"/>
                </a:solidFill>
                <a:effectLst/>
                <a:cs typeface="Arial" panose="020B0604020202020204" pitchFamily="34" charset="0"/>
              </a:rPr>
              <a:t>n</a:t>
            </a:r>
            <a:r>
              <a:rPr kumimoji="0" lang="cs-CZ" altLang="cs-CZ" sz="2000" b="0" i="0" u="none" strike="noStrike" cap="none" normalizeH="0" baseline="0" dirty="0">
                <a:ln>
                  <a:noFill/>
                </a:ln>
                <a:solidFill>
                  <a:srgbClr val="202122"/>
                </a:solidFill>
                <a:effectLst/>
                <a:cs typeface="Arial" panose="020B0604020202020204" pitchFamily="34" charset="0"/>
              </a:rPr>
              <a:t> = 10) váhy na objemné zboží například v pytlích (obilí, brambory, uhlí atd.).</a:t>
            </a:r>
          </a:p>
          <a:p>
            <a:pPr marL="0" marR="0" lvl="0" indent="0" algn="just" defTabSz="914400" rtl="0" eaLnBrk="0" fontAlgn="base" latinLnBrk="0" hangingPunct="0">
              <a:lnSpc>
                <a:spcPct val="100000"/>
              </a:lnSpc>
              <a:spcBef>
                <a:spcPct val="0"/>
              </a:spcBef>
              <a:spcAft>
                <a:spcPct val="0"/>
              </a:spcAft>
              <a:buClrTx/>
              <a:buSzTx/>
              <a:tabLst/>
            </a:pPr>
            <a:r>
              <a:rPr kumimoji="0" lang="cs-CZ" altLang="cs-CZ" sz="2000" b="0" i="0" u="none" strike="noStrike" cap="none" normalizeH="0" baseline="0" dirty="0">
                <a:ln>
                  <a:noFill/>
                </a:ln>
                <a:solidFill>
                  <a:srgbClr val="202122"/>
                </a:solidFill>
                <a:effectLst/>
                <a:cs typeface="Arial" panose="020B0604020202020204" pitchFamily="34" charset="0"/>
              </a:rPr>
              <a:t>     Délka jednoho z ramen může být </a:t>
            </a:r>
            <a:r>
              <a:rPr kumimoji="0" lang="cs-CZ" altLang="cs-CZ" sz="2000" b="1" i="1" u="none" strike="noStrike" cap="none" normalizeH="0" baseline="0" dirty="0">
                <a:ln>
                  <a:noFill/>
                </a:ln>
                <a:solidFill>
                  <a:srgbClr val="202122"/>
                </a:solidFill>
                <a:effectLst/>
                <a:cs typeface="Arial" panose="020B0604020202020204" pitchFamily="34" charset="0"/>
              </a:rPr>
              <a:t>proměnná</a:t>
            </a:r>
            <a:r>
              <a:rPr kumimoji="0" lang="cs-CZ" altLang="cs-CZ" sz="2000" b="0" i="0" u="none" strike="noStrike" cap="none" normalizeH="0" baseline="0" dirty="0">
                <a:ln>
                  <a:noFill/>
                </a:ln>
                <a:solidFill>
                  <a:srgbClr val="202122"/>
                </a:solidFill>
                <a:effectLst/>
                <a:cs typeface="Arial" panose="020B0604020202020204" pitchFamily="34" charset="0"/>
              </a:rPr>
              <a:t>, v se jediné závaží posouvá po delším rameni páky tak dlouho, až je váha v rovnováze. Pro hmotnost váženého zboží pak platí vztah  </a:t>
            </a:r>
            <a:r>
              <a:rPr kumimoji="0" lang="cs-CZ" altLang="cs-CZ" sz="2000" b="0" i="1" u="none" strike="noStrike" cap="none" normalizeH="0" baseline="0" dirty="0">
                <a:ln>
                  <a:noFill/>
                </a:ln>
                <a:solidFill>
                  <a:srgbClr val="202122"/>
                </a:solidFill>
                <a:effectLst/>
                <a:cs typeface="Arial" panose="020B0604020202020204" pitchFamily="34" charset="0"/>
              </a:rPr>
              <a:t>F</a:t>
            </a:r>
            <a:r>
              <a:rPr kumimoji="0" lang="cs-CZ" altLang="cs-CZ" sz="2000" b="0" i="0" u="none" strike="noStrike" cap="none" normalizeH="0" baseline="-30000" dirty="0">
                <a:ln>
                  <a:noFill/>
                </a:ln>
                <a:solidFill>
                  <a:srgbClr val="202122"/>
                </a:solidFill>
                <a:effectLst/>
                <a:cs typeface="Arial" panose="020B0604020202020204" pitchFamily="34" charset="0"/>
              </a:rPr>
              <a:t>2</a:t>
            </a:r>
            <a:r>
              <a:rPr kumimoji="0" lang="cs-CZ" altLang="cs-CZ" sz="2000" b="0" i="0" u="none" strike="noStrike" cap="none" normalizeH="0" baseline="0" dirty="0">
                <a:ln>
                  <a:noFill/>
                </a:ln>
                <a:solidFill>
                  <a:srgbClr val="202122"/>
                </a:solidFill>
                <a:effectLst/>
                <a:cs typeface="Arial" panose="020B0604020202020204" pitchFamily="34" charset="0"/>
              </a:rPr>
              <a:t> = k.</a:t>
            </a:r>
            <a:r>
              <a:rPr kumimoji="0" lang="cs-CZ" altLang="cs-CZ" sz="2000" b="0" i="1" u="none" strike="noStrike" cap="none" normalizeH="0" baseline="0" dirty="0">
                <a:ln>
                  <a:noFill/>
                </a:ln>
                <a:solidFill>
                  <a:srgbClr val="202122"/>
                </a:solidFill>
                <a:effectLst/>
                <a:cs typeface="Arial" panose="020B0604020202020204" pitchFamily="34" charset="0"/>
              </a:rPr>
              <a:t>l</a:t>
            </a:r>
            <a:r>
              <a:rPr kumimoji="0" lang="cs-CZ" altLang="cs-CZ" sz="2000" b="0" i="0" u="none" strike="noStrike" cap="none" normalizeH="0" baseline="-30000" dirty="0">
                <a:ln>
                  <a:noFill/>
                </a:ln>
                <a:solidFill>
                  <a:srgbClr val="202122"/>
                </a:solidFill>
                <a:effectLst/>
                <a:cs typeface="Arial" panose="020B0604020202020204" pitchFamily="34" charset="0"/>
              </a:rPr>
              <a:t>1 </a:t>
            </a:r>
            <a:r>
              <a:rPr kumimoji="0" lang="cs-CZ" altLang="cs-CZ" sz="2000" b="0" i="0" u="none" strike="noStrike" cap="none" normalizeH="0" baseline="0" dirty="0">
                <a:ln>
                  <a:noFill/>
                </a:ln>
                <a:solidFill>
                  <a:srgbClr val="202122"/>
                </a:solidFill>
                <a:effectLst/>
                <a:cs typeface="Arial" panose="020B0604020202020204" pitchFamily="34" charset="0"/>
              </a:rPr>
              <a:t>(hodnoty </a:t>
            </a:r>
            <a:r>
              <a:rPr kumimoji="0" lang="cs-CZ" altLang="cs-CZ" sz="2000" b="0" i="1" u="none" strike="noStrike" cap="none" normalizeH="0" baseline="0" dirty="0">
                <a:ln>
                  <a:noFill/>
                </a:ln>
                <a:solidFill>
                  <a:srgbClr val="202122"/>
                </a:solidFill>
                <a:effectLst/>
                <a:cs typeface="Arial" panose="020B0604020202020204" pitchFamily="34" charset="0"/>
              </a:rPr>
              <a:t>F</a:t>
            </a:r>
            <a:r>
              <a:rPr kumimoji="0" lang="cs-CZ" altLang="cs-CZ" sz="2000" b="0" i="0" u="none" strike="noStrike" cap="none" normalizeH="0" baseline="-30000" dirty="0">
                <a:ln>
                  <a:noFill/>
                </a:ln>
                <a:solidFill>
                  <a:srgbClr val="202122"/>
                </a:solidFill>
                <a:effectLst/>
                <a:cs typeface="Arial" panose="020B0604020202020204" pitchFamily="34" charset="0"/>
              </a:rPr>
              <a:t>1</a:t>
            </a:r>
            <a:r>
              <a:rPr kumimoji="0" lang="cs-CZ" altLang="cs-CZ" sz="2000" b="0" i="0" u="none" strike="noStrike" cap="none" normalizeH="0" baseline="0" dirty="0">
                <a:ln>
                  <a:noFill/>
                </a:ln>
                <a:solidFill>
                  <a:srgbClr val="202122"/>
                </a:solidFill>
                <a:effectLst/>
                <a:cs typeface="Arial" panose="020B0604020202020204" pitchFamily="34" charset="0"/>
              </a:rPr>
              <a:t> a </a:t>
            </a:r>
            <a:r>
              <a:rPr kumimoji="0" lang="cs-CZ" altLang="cs-CZ" sz="2000" b="0" i="1" u="none" strike="noStrike" cap="none" normalizeH="0" baseline="0" dirty="0">
                <a:ln>
                  <a:noFill/>
                </a:ln>
                <a:solidFill>
                  <a:srgbClr val="202122"/>
                </a:solidFill>
                <a:effectLst/>
                <a:cs typeface="Arial" panose="020B0604020202020204" pitchFamily="34" charset="0"/>
              </a:rPr>
              <a:t>l</a:t>
            </a:r>
            <a:r>
              <a:rPr kumimoji="0" lang="cs-CZ" altLang="cs-CZ" sz="2000" b="0" i="0" u="none" strike="noStrike" cap="none" normalizeH="0" baseline="-30000" dirty="0">
                <a:ln>
                  <a:noFill/>
                </a:ln>
                <a:solidFill>
                  <a:srgbClr val="202122"/>
                </a:solidFill>
                <a:effectLst/>
                <a:cs typeface="Arial" panose="020B0604020202020204" pitchFamily="34" charset="0"/>
              </a:rPr>
              <a:t>2</a:t>
            </a:r>
            <a:r>
              <a:rPr kumimoji="0" lang="cs-CZ" altLang="cs-CZ" sz="2000" b="0" i="0" u="none" strike="noStrike" cap="none" normalizeH="0" baseline="0" dirty="0">
                <a:ln>
                  <a:noFill/>
                </a:ln>
                <a:solidFill>
                  <a:srgbClr val="202122"/>
                </a:solidFill>
                <a:effectLst/>
                <a:cs typeface="Arial" panose="020B0604020202020204" pitchFamily="34" charset="0"/>
              </a:rPr>
              <a:t> jsou konstantní) a na rameni může být nanesena lineární stupnice hmotností. Na tomto principu </a:t>
            </a:r>
            <a:r>
              <a:rPr lang="cs-CZ" sz="2000" b="0" i="0" dirty="0">
                <a:solidFill>
                  <a:srgbClr val="202122"/>
                </a:solidFill>
                <a:effectLst/>
              </a:rPr>
              <a:t>fungují tak zvané </a:t>
            </a:r>
            <a:r>
              <a:rPr lang="cs-CZ" sz="2000" b="1" i="0" dirty="0">
                <a:solidFill>
                  <a:srgbClr val="202122"/>
                </a:solidFill>
                <a:effectLst/>
              </a:rPr>
              <a:t>přezmeny</a:t>
            </a:r>
            <a:r>
              <a:rPr lang="cs-CZ" sz="2000" i="0" dirty="0">
                <a:solidFill>
                  <a:srgbClr val="202122"/>
                </a:solidFill>
                <a:effectLst/>
              </a:rPr>
              <a:t>.</a:t>
            </a:r>
            <a:endParaRPr kumimoji="0" lang="cs-CZ" altLang="cs-CZ" sz="2000" i="0" u="none" strike="noStrike" cap="none" normalizeH="0" baseline="0" dirty="0">
              <a:ln>
                <a:noFill/>
              </a:ln>
              <a:solidFill>
                <a:schemeClr val="tx1"/>
              </a:solidFill>
              <a:effectLst/>
            </a:endParaRPr>
          </a:p>
        </p:txBody>
      </p:sp>
      <p:pic>
        <p:nvPicPr>
          <p:cNvPr id="8198" name="Picture 6">
            <a:extLst>
              <a:ext uri="{FF2B5EF4-FFF2-40B4-BE49-F238E27FC236}">
                <a16:creationId xmlns:a16="http://schemas.microsoft.com/office/drawing/2014/main" id="{E00C1A8B-FCC2-4970-AED8-F6C536340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833" y="3790950"/>
            <a:ext cx="2969419"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070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6DFC2594-1230-4A6A-BAA7-11DAFBC96650}"/>
              </a:ext>
            </a:extLst>
          </p:cNvPr>
          <p:cNvPicPr>
            <a:picLocks noChangeAspect="1" noChangeArrowheads="1"/>
          </p:cNvPicPr>
          <p:nvPr/>
        </p:nvPicPr>
        <p:blipFill>
          <a:blip r:embed="rId2" cstate="print"/>
          <a:srcRect/>
          <a:stretch>
            <a:fillRect/>
          </a:stretch>
        </p:blipFill>
        <p:spPr bwMode="auto">
          <a:xfrm>
            <a:off x="5481093" y="2699090"/>
            <a:ext cx="1792969" cy="1902539"/>
          </a:xfrm>
          <a:prstGeom prst="rect">
            <a:avLst/>
          </a:prstGeom>
          <a:noFill/>
          <a:ln w="9525">
            <a:noFill/>
            <a:miter lim="800000"/>
            <a:headEnd/>
            <a:tailEnd/>
          </a:ln>
          <a:effectLst/>
        </p:spPr>
      </p:pic>
      <p:sp>
        <p:nvSpPr>
          <p:cNvPr id="2" name="Nadpis 1">
            <a:extLst>
              <a:ext uri="{FF2B5EF4-FFF2-40B4-BE49-F238E27FC236}">
                <a16:creationId xmlns:a16="http://schemas.microsoft.com/office/drawing/2014/main" id="{9257C3ED-FB01-43B4-AE3E-1AC91AC5D498}"/>
              </a:ext>
            </a:extLst>
          </p:cNvPr>
          <p:cNvSpPr>
            <a:spLocks noGrp="1"/>
          </p:cNvSpPr>
          <p:nvPr>
            <p:ph type="title"/>
          </p:nvPr>
        </p:nvSpPr>
        <p:spPr>
          <a:xfrm>
            <a:off x="205161" y="136553"/>
            <a:ext cx="2890463" cy="436258"/>
          </a:xfrm>
        </p:spPr>
        <p:txBody>
          <a:bodyPr>
            <a:normAutofit/>
          </a:bodyPr>
          <a:lstStyle/>
          <a:p>
            <a:r>
              <a:rPr lang="cs-CZ" sz="2400" b="1" dirty="0">
                <a:latin typeface="+mn-lt"/>
              </a:rPr>
              <a:t>Kladka</a:t>
            </a:r>
          </a:p>
        </p:txBody>
      </p:sp>
      <p:pic>
        <p:nvPicPr>
          <p:cNvPr id="13314" name="Picture 2" descr="Základní škola a Mateřská škola Tábor, Helsinská ppt stáhnout">
            <a:extLst>
              <a:ext uri="{FF2B5EF4-FFF2-40B4-BE49-F238E27FC236}">
                <a16:creationId xmlns:a16="http://schemas.microsoft.com/office/drawing/2014/main" id="{5214EE09-6F84-4673-A59E-EF6317E1D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36" y="2739623"/>
            <a:ext cx="2482675" cy="186200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Snímek 1">
            <a:extLst>
              <a:ext uri="{FF2B5EF4-FFF2-40B4-BE49-F238E27FC236}">
                <a16:creationId xmlns:a16="http://schemas.microsoft.com/office/drawing/2014/main" id="{E277AD75-5370-45A4-B338-AACF466A6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1838" y="5095461"/>
            <a:ext cx="16573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Kladka – Wikipédia">
            <a:extLst>
              <a:ext uri="{FF2B5EF4-FFF2-40B4-BE49-F238E27FC236}">
                <a16:creationId xmlns:a16="http://schemas.microsoft.com/office/drawing/2014/main" id="{0496B9FD-2568-4DBC-A548-671B339549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7771" y="5104334"/>
            <a:ext cx="1035844" cy="16573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3DD9D921-3870-42C7-9F78-8DF056143F9E}"/>
              </a:ext>
            </a:extLst>
          </p:cNvPr>
          <p:cNvPicPr>
            <a:picLocks noChangeAspect="1" noChangeArrowheads="1"/>
          </p:cNvPicPr>
          <p:nvPr/>
        </p:nvPicPr>
        <p:blipFill>
          <a:blip r:embed="rId6" cstate="print"/>
          <a:srcRect/>
          <a:stretch>
            <a:fillRect/>
          </a:stretch>
        </p:blipFill>
        <p:spPr bwMode="auto">
          <a:xfrm>
            <a:off x="3876440" y="4192335"/>
            <a:ext cx="1580695" cy="2529112"/>
          </a:xfrm>
          <a:prstGeom prst="rect">
            <a:avLst/>
          </a:prstGeom>
          <a:noFill/>
          <a:ln w="9525">
            <a:noFill/>
            <a:miter lim="800000"/>
            <a:headEnd/>
            <a:tailEnd/>
          </a:ln>
          <a:effectLst/>
        </p:spPr>
      </p:pic>
      <p:sp>
        <p:nvSpPr>
          <p:cNvPr id="11" name="TextovéPole 10">
            <a:extLst>
              <a:ext uri="{FF2B5EF4-FFF2-40B4-BE49-F238E27FC236}">
                <a16:creationId xmlns:a16="http://schemas.microsoft.com/office/drawing/2014/main" id="{B91281F9-2B07-43F2-B928-F69C2A3D97C7}"/>
              </a:ext>
            </a:extLst>
          </p:cNvPr>
          <p:cNvSpPr txBox="1"/>
          <p:nvPr/>
        </p:nvSpPr>
        <p:spPr>
          <a:xfrm>
            <a:off x="90862" y="721286"/>
            <a:ext cx="8790826" cy="1938992"/>
          </a:xfrm>
          <a:prstGeom prst="rect">
            <a:avLst/>
          </a:prstGeom>
          <a:noFill/>
        </p:spPr>
        <p:txBody>
          <a:bodyPr wrap="square">
            <a:spAutoFit/>
          </a:bodyPr>
          <a:lstStyle/>
          <a:p>
            <a:pPr algn="just"/>
            <a:r>
              <a:rPr lang="en-US" sz="2000" dirty="0"/>
              <a:t>   </a:t>
            </a:r>
            <a:r>
              <a:rPr lang="cs-CZ" sz="2000" dirty="0"/>
              <a:t>Rovnováha sil na </a:t>
            </a:r>
            <a:r>
              <a:rPr lang="cs-CZ" sz="2000" b="1" dirty="0"/>
              <a:t>kladce pevné </a:t>
            </a:r>
            <a:r>
              <a:rPr lang="cs-CZ" sz="2000" dirty="0"/>
              <a:t>nastane tehdy, jestliže na obou koncích lana působí stejně velké síly</a:t>
            </a:r>
            <a:r>
              <a:rPr lang="en-US" sz="2000" dirty="0"/>
              <a:t> </a:t>
            </a:r>
            <a:r>
              <a:rPr lang="cs-CZ" sz="2000" b="1" dirty="0">
                <a:solidFill>
                  <a:srgbClr val="008000"/>
                </a:solidFill>
              </a:rPr>
              <a:t>F</a:t>
            </a:r>
            <a:r>
              <a:rPr lang="cs-CZ" sz="2000" b="1" baseline="-25000" dirty="0">
                <a:solidFill>
                  <a:srgbClr val="008000"/>
                </a:solidFill>
              </a:rPr>
              <a:t>1</a:t>
            </a:r>
            <a:r>
              <a:rPr lang="cs-CZ" sz="2000" b="1" dirty="0">
                <a:solidFill>
                  <a:srgbClr val="008000"/>
                </a:solidFill>
              </a:rPr>
              <a:t> = F</a:t>
            </a:r>
            <a:r>
              <a:rPr lang="cs-CZ" sz="2000" b="1" baseline="-25000" dirty="0">
                <a:solidFill>
                  <a:srgbClr val="008000"/>
                </a:solidFill>
              </a:rPr>
              <a:t>2</a:t>
            </a:r>
            <a:r>
              <a:rPr lang="en-US" sz="2000" b="1" dirty="0">
                <a:solidFill>
                  <a:srgbClr val="008000"/>
                </a:solidFill>
              </a:rPr>
              <a:t>.</a:t>
            </a:r>
            <a:r>
              <a:rPr lang="en-US" sz="2000" b="1" baseline="-25000" dirty="0"/>
              <a:t> </a:t>
            </a:r>
            <a:r>
              <a:rPr lang="cs-CZ" sz="2000" dirty="0"/>
              <a:t>Síla, kterou těleso zvedáme, je rovna tíze zavěšeného tělesa.</a:t>
            </a:r>
            <a:endParaRPr lang="en-US" sz="2000" dirty="0"/>
          </a:p>
          <a:p>
            <a:pPr algn="just"/>
            <a:r>
              <a:rPr lang="en-US" sz="2000" dirty="0"/>
              <a:t>   </a:t>
            </a:r>
            <a:r>
              <a:rPr lang="cs-CZ" sz="2000" dirty="0"/>
              <a:t>Na </a:t>
            </a:r>
            <a:r>
              <a:rPr lang="cs-CZ" sz="2000" b="1" dirty="0"/>
              <a:t>kladce volné </a:t>
            </a:r>
            <a:r>
              <a:rPr lang="cs-CZ" sz="2000" dirty="0"/>
              <a:t>působí na obou koncích lana síly poloviční, než je součet tíhy kladky volné a závaží na ní zavěšeného</a:t>
            </a:r>
            <a:r>
              <a:rPr lang="en-US" sz="2000" dirty="0"/>
              <a:t> </a:t>
            </a:r>
            <a:r>
              <a:rPr lang="cs-CZ" sz="2000" b="1" dirty="0">
                <a:solidFill>
                  <a:schemeClr val="accent6">
                    <a:lumMod val="75000"/>
                  </a:schemeClr>
                </a:solidFill>
              </a:rPr>
              <a:t>F1 = F2 = G/2</a:t>
            </a:r>
            <a:r>
              <a:rPr lang="en-US" sz="2000" dirty="0"/>
              <a:t>. </a:t>
            </a:r>
            <a:r>
              <a:rPr lang="cs-CZ" sz="2000" dirty="0"/>
              <a:t>Síla, kterou těleso zvedáme, je rovna polovině tíhy zavěšeného tělesa.</a:t>
            </a:r>
          </a:p>
        </p:txBody>
      </p:sp>
      <p:pic>
        <p:nvPicPr>
          <p:cNvPr id="13324" name="Picture 12" descr="Kladka – Wikipédia">
            <a:extLst>
              <a:ext uri="{FF2B5EF4-FFF2-40B4-BE49-F238E27FC236}">
                <a16:creationId xmlns:a16="http://schemas.microsoft.com/office/drawing/2014/main" id="{9216F28C-F8DF-419A-90B1-0551A2DAAE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7629" y="2509864"/>
            <a:ext cx="1303423" cy="22809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12A341D2-86F3-475D-8B7C-89F76C843B4C}"/>
              </a:ext>
            </a:extLst>
          </p:cNvPr>
          <p:cNvSpPr txBox="1"/>
          <p:nvPr/>
        </p:nvSpPr>
        <p:spPr>
          <a:xfrm>
            <a:off x="205161" y="4782455"/>
            <a:ext cx="3536911" cy="1938992"/>
          </a:xfrm>
          <a:prstGeom prst="rect">
            <a:avLst/>
          </a:prstGeom>
          <a:noFill/>
        </p:spPr>
        <p:txBody>
          <a:bodyPr wrap="square">
            <a:spAutoFit/>
          </a:bodyPr>
          <a:lstStyle/>
          <a:p>
            <a:pPr algn="just"/>
            <a:r>
              <a:rPr lang="cs-CZ" sz="2000" b="1" dirty="0"/>
              <a:t>Jednoduchý kladkostroj </a:t>
            </a:r>
            <a:r>
              <a:rPr lang="cs-CZ" sz="2000" dirty="0"/>
              <a:t>se skládá z jedné kladky volné a jedné kladky pevné. Síla, kterou působíme na konec lana, je rovna polovině tíhy břemene, platí vztah</a:t>
            </a:r>
            <a:r>
              <a:rPr lang="en-US" sz="2000" dirty="0"/>
              <a:t> </a:t>
            </a:r>
            <a:r>
              <a:rPr lang="cs-CZ" sz="2000" b="1" dirty="0">
                <a:solidFill>
                  <a:schemeClr val="accent6">
                    <a:lumMod val="75000"/>
                  </a:schemeClr>
                </a:solidFill>
              </a:rPr>
              <a:t>F = G/2</a:t>
            </a:r>
            <a:r>
              <a:rPr lang="en-US" sz="2000" dirty="0"/>
              <a:t>.</a:t>
            </a:r>
            <a:endParaRPr lang="cs-CZ" sz="2000" dirty="0"/>
          </a:p>
        </p:txBody>
      </p:sp>
      <p:pic>
        <p:nvPicPr>
          <p:cNvPr id="3" name="Picture 5">
            <a:extLst>
              <a:ext uri="{FF2B5EF4-FFF2-40B4-BE49-F238E27FC236}">
                <a16:creationId xmlns:a16="http://schemas.microsoft.com/office/drawing/2014/main" id="{67282C33-38B6-416E-9FB1-D22A47141E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309" y="2789703"/>
            <a:ext cx="1397526" cy="1798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07984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EBD6A8C3-3173-442E-B44A-F1C29DF820B7}"/>
              </a:ext>
            </a:extLst>
          </p:cNvPr>
          <p:cNvSpPr txBox="1"/>
          <p:nvPr/>
        </p:nvSpPr>
        <p:spPr>
          <a:xfrm>
            <a:off x="219075" y="197346"/>
            <a:ext cx="8753475" cy="5016758"/>
          </a:xfrm>
          <a:prstGeom prst="rect">
            <a:avLst/>
          </a:prstGeom>
          <a:noFill/>
        </p:spPr>
        <p:txBody>
          <a:bodyPr wrap="square">
            <a:spAutoFit/>
          </a:bodyPr>
          <a:lstStyle/>
          <a:p>
            <a:pPr algn="just"/>
            <a:r>
              <a:rPr lang="en-US" sz="2000" dirty="0"/>
              <a:t>  </a:t>
            </a:r>
            <a:r>
              <a:rPr lang="cs-CZ" sz="2000" dirty="0"/>
              <a:t>V technické praxi se kladky používají u nejrůznějších mechanismů, od zavěšení hodinového závaží až po velká zdvihadla, stavební, důlní a těžební stroje, dále pro napínání drátů elektrického vedení, vypínání plachtoví na jachtách, při stavbách drátěných ohrad či plotů apod. </a:t>
            </a:r>
            <a:endParaRPr lang="en-US" sz="2000" dirty="0"/>
          </a:p>
          <a:p>
            <a:pPr algn="just"/>
            <a:r>
              <a:rPr lang="en-US" sz="2000" dirty="0"/>
              <a:t>  </a:t>
            </a:r>
            <a:r>
              <a:rPr lang="cs-CZ" sz="2000" u="sng" dirty="0"/>
              <a:t>Kladka jako každý jednoduchý stroj práci neušetří, spíše naopak musíme do kladky vložit větší práci, než jakou chceme, aby kladka vykonala, jelikož část vložené práce se ztratí třením. Účinnost kladky je tak vždy menší než 1</a:t>
            </a:r>
            <a:r>
              <a:rPr lang="cs-CZ" sz="2000" dirty="0"/>
              <a:t>.</a:t>
            </a:r>
          </a:p>
          <a:p>
            <a:endParaRPr lang="cs-CZ" sz="2000" dirty="0"/>
          </a:p>
          <a:p>
            <a:r>
              <a:rPr lang="cs-CZ" sz="2000" i="1" dirty="0"/>
              <a:t>Nejběžnější a nejznámější stroje u nichž jsou použity kladky</a:t>
            </a:r>
            <a:r>
              <a:rPr lang="cs-CZ" sz="2000" dirty="0"/>
              <a:t>:</a:t>
            </a:r>
          </a:p>
          <a:p>
            <a:endParaRPr lang="cs-CZ" sz="800" dirty="0"/>
          </a:p>
          <a:p>
            <a:r>
              <a:rPr lang="cs-CZ" sz="2000" dirty="0"/>
              <a:t>jeřáb</a:t>
            </a:r>
          </a:p>
          <a:p>
            <a:r>
              <a:rPr lang="cs-CZ" sz="2000" dirty="0"/>
              <a:t>výtah nebo zdviž</a:t>
            </a:r>
          </a:p>
          <a:p>
            <a:r>
              <a:rPr lang="cs-CZ" sz="2000" dirty="0"/>
              <a:t>vrátek - nejčastěji používaný na stavbách (kupř. při hloubení kopaných stud</a:t>
            </a:r>
            <a:r>
              <a:rPr lang="en-US" sz="2000" dirty="0"/>
              <a:t>n</a:t>
            </a:r>
            <a:r>
              <a:rPr lang="cs-CZ" sz="2000" dirty="0"/>
              <a:t>í či opravách střech domů apod.)</a:t>
            </a:r>
          </a:p>
          <a:p>
            <a:r>
              <a:rPr lang="cs-CZ" sz="2000" dirty="0"/>
              <a:t>těžní věž</a:t>
            </a:r>
          </a:p>
          <a:p>
            <a:r>
              <a:rPr lang="cs-CZ" sz="2000" dirty="0"/>
              <a:t>napínák drátů a lan</a:t>
            </a:r>
          </a:p>
        </p:txBody>
      </p:sp>
      <p:pic>
        <p:nvPicPr>
          <p:cNvPr id="14340" name="Picture 4">
            <a:extLst>
              <a:ext uri="{FF2B5EF4-FFF2-40B4-BE49-F238E27FC236}">
                <a16:creationId xmlns:a16="http://schemas.microsoft.com/office/drawing/2014/main" id="{AF8AD2B9-8218-46D9-8DA2-AD49FA213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5864" y="4315949"/>
            <a:ext cx="1727758" cy="24254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668138ED-BEC5-4F28-9F9C-8CC706287D34}"/>
              </a:ext>
            </a:extLst>
          </p:cNvPr>
          <p:cNvPicPr>
            <a:picLocks noChangeAspect="1" noChangeArrowheads="1"/>
          </p:cNvPicPr>
          <p:nvPr/>
        </p:nvPicPr>
        <p:blipFill>
          <a:blip r:embed="rId3" cstate="print"/>
          <a:srcRect/>
          <a:stretch>
            <a:fillRect/>
          </a:stretch>
        </p:blipFill>
        <p:spPr bwMode="auto">
          <a:xfrm>
            <a:off x="3380359" y="4348946"/>
            <a:ext cx="1300152" cy="2392431"/>
          </a:xfrm>
          <a:prstGeom prst="rect">
            <a:avLst/>
          </a:prstGeom>
          <a:noFill/>
          <a:ln w="9525">
            <a:noFill/>
            <a:miter lim="800000"/>
            <a:headEnd/>
            <a:tailEnd/>
          </a:ln>
          <a:effectLst/>
        </p:spPr>
      </p:pic>
      <p:pic>
        <p:nvPicPr>
          <p:cNvPr id="14344" name="Picture 8" descr="elektrický kotevní vrátek TRAC 35 : Nafukovací čluny, lodní motory,  motorové čluny, lodě a motory">
            <a:extLst>
              <a:ext uri="{FF2B5EF4-FFF2-40B4-BE49-F238E27FC236}">
                <a16:creationId xmlns:a16="http://schemas.microsoft.com/office/drawing/2014/main" id="{DADBBF12-0A4F-4A6F-AFF3-F443A08F9D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 y="5038746"/>
            <a:ext cx="2288718" cy="170263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6E342D53-511C-492C-AD77-3DC66A2C2A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9951" y="4315949"/>
            <a:ext cx="1554910" cy="2344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99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EC9B99-58BC-4013-9E2F-6E07A72341C0}"/>
              </a:ext>
            </a:extLst>
          </p:cNvPr>
          <p:cNvSpPr>
            <a:spLocks noGrp="1"/>
          </p:cNvSpPr>
          <p:nvPr>
            <p:ph type="title"/>
          </p:nvPr>
        </p:nvSpPr>
        <p:spPr>
          <a:xfrm>
            <a:off x="171450" y="236092"/>
            <a:ext cx="7886700" cy="423150"/>
          </a:xfrm>
        </p:spPr>
        <p:txBody>
          <a:bodyPr>
            <a:normAutofit/>
          </a:bodyPr>
          <a:lstStyle/>
          <a:p>
            <a:r>
              <a:rPr lang="cs-CZ" sz="2400" b="1" dirty="0">
                <a:latin typeface="+mn-lt"/>
              </a:rPr>
              <a:t>Kolo na hřídeli a klika</a:t>
            </a:r>
          </a:p>
        </p:txBody>
      </p:sp>
      <p:sp>
        <p:nvSpPr>
          <p:cNvPr id="7" name="TextovéPole 6">
            <a:extLst>
              <a:ext uri="{FF2B5EF4-FFF2-40B4-BE49-F238E27FC236}">
                <a16:creationId xmlns:a16="http://schemas.microsoft.com/office/drawing/2014/main" id="{F342449E-2BE9-4BE9-B07E-BE3D5982694B}"/>
              </a:ext>
            </a:extLst>
          </p:cNvPr>
          <p:cNvSpPr txBox="1"/>
          <p:nvPr/>
        </p:nvSpPr>
        <p:spPr>
          <a:xfrm>
            <a:off x="171450" y="791615"/>
            <a:ext cx="8786812" cy="2100575"/>
          </a:xfrm>
          <a:prstGeom prst="rect">
            <a:avLst/>
          </a:prstGeom>
          <a:noFill/>
        </p:spPr>
        <p:txBody>
          <a:bodyPr wrap="square">
            <a:spAutoFit/>
          </a:bodyPr>
          <a:lstStyle/>
          <a:p>
            <a:pPr algn="just">
              <a:spcAft>
                <a:spcPts val="100"/>
              </a:spcAft>
            </a:pPr>
            <a:r>
              <a:rPr lang="cs-CZ" altLang="x-none" sz="2000" dirty="0"/>
              <a:t>    Kolo na hřídeli je jednoduchý stroj, jehož základem jsou dvě pevně spojené části (větší a menší kolo, kolo a hřídel), která se otáčejí kolem jedné osy.</a:t>
            </a:r>
          </a:p>
          <a:p>
            <a:pPr algn="just">
              <a:spcAft>
                <a:spcPts val="100"/>
              </a:spcAft>
            </a:pPr>
            <a:endParaRPr lang="cs-CZ" altLang="x-none" sz="800" dirty="0"/>
          </a:p>
          <a:p>
            <a:pPr algn="just">
              <a:spcAft>
                <a:spcPts val="100"/>
              </a:spcAft>
            </a:pPr>
            <a:r>
              <a:rPr lang="cs-CZ" altLang="x-none" sz="2000" dirty="0"/>
              <a:t>Působí-li na větší kolo síla člověka nebo stroje, pak menší kolo působí větší silou na těleso (břemeno). Kolo na hřídeli je založeno na principu páky. Oproti páce se kolo na hřídeli liší především možností otáčení o 360°.</a:t>
            </a:r>
          </a:p>
          <a:p>
            <a:pPr algn="just">
              <a:spcAft>
                <a:spcPts val="100"/>
              </a:spcAft>
            </a:pPr>
            <a:r>
              <a:rPr lang="pl-PL" altLang="x-none" sz="2000" dirty="0"/>
              <a:t>    Podmínka rovnováhy na kole na hřídeli:</a:t>
            </a:r>
            <a:r>
              <a:rPr lang="cs-CZ" altLang="x-none" sz="2000" dirty="0"/>
              <a:t> </a:t>
            </a:r>
          </a:p>
        </p:txBody>
      </p:sp>
      <p:pic>
        <p:nvPicPr>
          <p:cNvPr id="4" name="Obrázek 3">
            <a:extLst>
              <a:ext uri="{FF2B5EF4-FFF2-40B4-BE49-F238E27FC236}">
                <a16:creationId xmlns:a16="http://schemas.microsoft.com/office/drawing/2014/main" id="{E55446C1-E6C1-4CC4-9E54-554FC62DADF2}"/>
              </a:ext>
            </a:extLst>
          </p:cNvPr>
          <p:cNvPicPr>
            <a:picLocks noChangeAspect="1"/>
          </p:cNvPicPr>
          <p:nvPr/>
        </p:nvPicPr>
        <p:blipFill>
          <a:blip r:embed="rId2"/>
          <a:stretch>
            <a:fillRect/>
          </a:stretch>
        </p:blipFill>
        <p:spPr>
          <a:xfrm>
            <a:off x="5904392" y="4869526"/>
            <a:ext cx="2882420" cy="1836769"/>
          </a:xfrm>
          <a:prstGeom prst="rect">
            <a:avLst/>
          </a:prstGeom>
        </p:spPr>
      </p:pic>
      <p:pic>
        <p:nvPicPr>
          <p:cNvPr id="6" name="Obrázek 5">
            <a:extLst>
              <a:ext uri="{FF2B5EF4-FFF2-40B4-BE49-F238E27FC236}">
                <a16:creationId xmlns:a16="http://schemas.microsoft.com/office/drawing/2014/main" id="{B698850B-5C96-4046-8241-F3050C4067FE}"/>
              </a:ext>
            </a:extLst>
          </p:cNvPr>
          <p:cNvPicPr>
            <a:picLocks noChangeAspect="1"/>
          </p:cNvPicPr>
          <p:nvPr/>
        </p:nvPicPr>
        <p:blipFill>
          <a:blip r:embed="rId3"/>
          <a:stretch>
            <a:fillRect/>
          </a:stretch>
        </p:blipFill>
        <p:spPr>
          <a:xfrm>
            <a:off x="6202419" y="2552967"/>
            <a:ext cx="2424990" cy="2169728"/>
          </a:xfrm>
          <a:prstGeom prst="rect">
            <a:avLst/>
          </a:prstGeom>
        </p:spPr>
      </p:pic>
      <p:sp>
        <p:nvSpPr>
          <p:cNvPr id="9" name="TextovéPole 8">
            <a:extLst>
              <a:ext uri="{FF2B5EF4-FFF2-40B4-BE49-F238E27FC236}">
                <a16:creationId xmlns:a16="http://schemas.microsoft.com/office/drawing/2014/main" id="{B3C5EC85-7BF8-423C-BC63-A5C96A9569F9}"/>
              </a:ext>
            </a:extLst>
          </p:cNvPr>
          <p:cNvSpPr txBox="1"/>
          <p:nvPr/>
        </p:nvSpPr>
        <p:spPr>
          <a:xfrm>
            <a:off x="171450" y="3292629"/>
            <a:ext cx="5904392" cy="1446550"/>
          </a:xfrm>
          <a:prstGeom prst="rect">
            <a:avLst/>
          </a:prstGeom>
          <a:noFill/>
        </p:spPr>
        <p:txBody>
          <a:bodyPr wrap="square">
            <a:spAutoFit/>
          </a:bodyPr>
          <a:lstStyle/>
          <a:p>
            <a:r>
              <a:rPr lang="cs-CZ" sz="2000" b="0" i="0" dirty="0">
                <a:solidFill>
                  <a:srgbClr val="202122"/>
                </a:solidFill>
                <a:effectLst/>
              </a:rPr>
              <a:t>kde </a:t>
            </a:r>
            <a:r>
              <a:rPr lang="cs-CZ" sz="2000" b="0" i="1" dirty="0">
                <a:solidFill>
                  <a:srgbClr val="202122"/>
                </a:solidFill>
                <a:effectLst/>
              </a:rPr>
              <a:t>F</a:t>
            </a:r>
            <a:r>
              <a:rPr lang="cs-CZ" sz="2000" b="0" i="1" baseline="-25000" dirty="0">
                <a:solidFill>
                  <a:srgbClr val="202122"/>
                </a:solidFill>
                <a:effectLst/>
              </a:rPr>
              <a:t>1</a:t>
            </a:r>
            <a:r>
              <a:rPr lang="cs-CZ" sz="2000" b="0" i="0" dirty="0">
                <a:solidFill>
                  <a:srgbClr val="202122"/>
                </a:solidFill>
                <a:effectLst/>
              </a:rPr>
              <a:t> je síla působící na menší kolo o poloměru </a:t>
            </a:r>
            <a:r>
              <a:rPr lang="cs-CZ" sz="2000" b="0" i="1" dirty="0">
                <a:solidFill>
                  <a:srgbClr val="202122"/>
                </a:solidFill>
                <a:effectLst/>
              </a:rPr>
              <a:t>r</a:t>
            </a:r>
            <a:r>
              <a:rPr lang="cs-CZ" sz="2000" b="0" i="0" dirty="0">
                <a:solidFill>
                  <a:srgbClr val="202122"/>
                </a:solidFill>
                <a:effectLst/>
              </a:rPr>
              <a:t>, </a:t>
            </a:r>
            <a:r>
              <a:rPr lang="cs-CZ" sz="2000" b="0" i="1" dirty="0">
                <a:solidFill>
                  <a:srgbClr val="202122"/>
                </a:solidFill>
                <a:effectLst/>
              </a:rPr>
              <a:t>F</a:t>
            </a:r>
            <a:r>
              <a:rPr lang="cs-CZ" sz="2000" b="0" i="1" baseline="-25000" dirty="0">
                <a:solidFill>
                  <a:srgbClr val="202122"/>
                </a:solidFill>
                <a:effectLst/>
              </a:rPr>
              <a:t>2</a:t>
            </a:r>
            <a:r>
              <a:rPr lang="cs-CZ" sz="2000" b="0" i="0" dirty="0">
                <a:solidFill>
                  <a:srgbClr val="202122"/>
                </a:solidFill>
                <a:effectLst/>
              </a:rPr>
              <a:t> je síla působící na větší kolo o poloměru </a:t>
            </a:r>
            <a:r>
              <a:rPr lang="cs-CZ" sz="2000" b="0" i="1" dirty="0">
                <a:solidFill>
                  <a:srgbClr val="202122"/>
                </a:solidFill>
                <a:effectLst/>
              </a:rPr>
              <a:t>R.</a:t>
            </a:r>
          </a:p>
          <a:p>
            <a:endParaRPr lang="cs-CZ" sz="800" i="1" dirty="0">
              <a:solidFill>
                <a:srgbClr val="202122"/>
              </a:solidFill>
            </a:endParaRPr>
          </a:p>
          <a:p>
            <a:r>
              <a:rPr lang="cs-CZ" sz="2000" b="0" i="0" dirty="0">
                <a:solidFill>
                  <a:srgbClr val="202122"/>
                </a:solidFill>
                <a:effectLst/>
              </a:rPr>
              <a:t>Kolo na hřídeli lze najít v nástrojích jako rumpál, klíč na utahování, pedály kol, kohoutky na vodu, ap.</a:t>
            </a:r>
            <a:endParaRPr lang="cs-CZ" sz="2000" dirty="0"/>
          </a:p>
        </p:txBody>
      </p:sp>
      <p:pic>
        <p:nvPicPr>
          <p:cNvPr id="13" name="Grafický objekt 12">
            <a:extLst>
              <a:ext uri="{FF2B5EF4-FFF2-40B4-BE49-F238E27FC236}">
                <a16:creationId xmlns:a16="http://schemas.microsoft.com/office/drawing/2014/main" id="{8FBBC75D-F1C3-447C-9B0D-CEBE11EDE3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92268" y="2951760"/>
            <a:ext cx="1462756" cy="281299"/>
          </a:xfrm>
          <a:prstGeom prst="rect">
            <a:avLst/>
          </a:prstGeom>
        </p:spPr>
      </p:pic>
      <p:pic>
        <p:nvPicPr>
          <p:cNvPr id="15" name="Picture 2" descr="Wheel and axle principle. Gears Physics Homework Help, Physics Assignments  and Projects Help, Assignments Tutors online">
            <a:extLst>
              <a:ext uri="{FF2B5EF4-FFF2-40B4-BE49-F238E27FC236}">
                <a16:creationId xmlns:a16="http://schemas.microsoft.com/office/drawing/2014/main" id="{5B2DB0B5-98E0-4E31-A36A-375870F76B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055" y="4869526"/>
            <a:ext cx="3905445" cy="190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038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BFB96B3-948C-40A6-9BCE-A501612BA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73" y="162718"/>
            <a:ext cx="3041653" cy="20288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170139AA-0BB8-44C9-8894-D1057B7C4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15" y="209550"/>
            <a:ext cx="2580217" cy="193516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FF9DE010-C28B-4F25-B6C8-AA2589530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9417" y="162718"/>
            <a:ext cx="26670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FE468AAF-4564-48DD-A2FC-05E8FC2CF2B6}"/>
              </a:ext>
            </a:extLst>
          </p:cNvPr>
          <p:cNvPicPr>
            <a:picLocks noChangeAspect="1"/>
          </p:cNvPicPr>
          <p:nvPr/>
        </p:nvPicPr>
        <p:blipFill>
          <a:blip r:embed="rId5"/>
          <a:stretch>
            <a:fillRect/>
          </a:stretch>
        </p:blipFill>
        <p:spPr>
          <a:xfrm>
            <a:off x="5645151" y="3954292"/>
            <a:ext cx="2705100" cy="2660820"/>
          </a:xfrm>
          <a:prstGeom prst="rect">
            <a:avLst/>
          </a:prstGeom>
        </p:spPr>
      </p:pic>
      <p:sp>
        <p:nvSpPr>
          <p:cNvPr id="5" name="TextovéPole 4">
            <a:extLst>
              <a:ext uri="{FF2B5EF4-FFF2-40B4-BE49-F238E27FC236}">
                <a16:creationId xmlns:a16="http://schemas.microsoft.com/office/drawing/2014/main" id="{35F8D419-92B5-4B1E-93C3-B8F6FA642CD8}"/>
              </a:ext>
            </a:extLst>
          </p:cNvPr>
          <p:cNvSpPr txBox="1"/>
          <p:nvPr/>
        </p:nvSpPr>
        <p:spPr>
          <a:xfrm>
            <a:off x="269874" y="2912132"/>
            <a:ext cx="8604252" cy="1200329"/>
          </a:xfrm>
          <a:prstGeom prst="rect">
            <a:avLst/>
          </a:prstGeom>
          <a:noFill/>
        </p:spPr>
        <p:txBody>
          <a:bodyPr wrap="square">
            <a:spAutoFit/>
          </a:bodyPr>
          <a:lstStyle/>
          <a:p>
            <a:pPr algn="just"/>
            <a:r>
              <a:rPr lang="cs-CZ" b="1" i="0" dirty="0">
                <a:effectLst/>
                <a:latin typeface="Arial" panose="020B0604020202020204" pitchFamily="34" charset="0"/>
              </a:rPr>
              <a:t>   Klika</a:t>
            </a:r>
            <a:r>
              <a:rPr lang="cs-CZ" b="0" i="0" dirty="0">
                <a:effectLst/>
                <a:latin typeface="Arial" panose="020B0604020202020204" pitchFamily="34" charset="0"/>
              </a:rPr>
              <a:t> je rukojeť k otevírání a zavírání </a:t>
            </a:r>
            <a:r>
              <a:rPr lang="cs-CZ" b="0" i="0" u="none" strike="noStrike" dirty="0">
                <a:effectLst/>
                <a:latin typeface="Arial" panose="020B0604020202020204" pitchFamily="34" charset="0"/>
              </a:rPr>
              <a:t>dveří</a:t>
            </a:r>
            <a:r>
              <a:rPr lang="cs-CZ" b="0" i="0" dirty="0">
                <a:effectLst/>
                <a:latin typeface="Arial" panose="020B0604020202020204" pitchFamily="34" charset="0"/>
              </a:rPr>
              <a:t>, </a:t>
            </a:r>
            <a:r>
              <a:rPr lang="cs-CZ" b="0" i="0" u="none" strike="noStrike" dirty="0">
                <a:effectLst/>
                <a:latin typeface="Arial" panose="020B0604020202020204" pitchFamily="34" charset="0"/>
              </a:rPr>
              <a:t>oken</a:t>
            </a:r>
            <a:r>
              <a:rPr lang="cs-CZ" b="0" i="0" dirty="0">
                <a:effectLst/>
                <a:latin typeface="Arial" panose="020B0604020202020204" pitchFamily="34" charset="0"/>
              </a:rPr>
              <a:t> a dalších obdobných mechanismů. Pracuje na jednoduchém principu, podobném </a:t>
            </a:r>
            <a:r>
              <a:rPr lang="cs-CZ" b="0" i="0" u="none" strike="noStrike" dirty="0">
                <a:effectLst/>
                <a:latin typeface="Arial" panose="020B0604020202020204" pitchFamily="34" charset="0"/>
              </a:rPr>
              <a:t>kolu na hřídeli</a:t>
            </a:r>
            <a:r>
              <a:rPr lang="cs-CZ" b="0" i="0" dirty="0">
                <a:effectLst/>
                <a:latin typeface="Arial" panose="020B0604020202020204" pitchFamily="34" charset="0"/>
              </a:rPr>
              <a:t>, kde </a:t>
            </a:r>
            <a:r>
              <a:rPr lang="cs-CZ" b="0" i="0" u="none" strike="noStrike" dirty="0">
                <a:effectLst/>
                <a:latin typeface="Arial" panose="020B0604020202020204" pitchFamily="34" charset="0"/>
              </a:rPr>
              <a:t>moment síly</a:t>
            </a:r>
            <a:r>
              <a:rPr lang="cs-CZ" b="0" i="0" dirty="0">
                <a:effectLst/>
                <a:latin typeface="Arial" panose="020B0604020202020204" pitchFamily="34" charset="0"/>
              </a:rPr>
              <a:t> vyvinutý (obvykle lidskou </a:t>
            </a:r>
            <a:r>
              <a:rPr lang="cs-CZ" b="0" i="0" u="none" strike="noStrike" dirty="0">
                <a:effectLst/>
                <a:latin typeface="Arial" panose="020B0604020202020204" pitchFamily="34" charset="0"/>
              </a:rPr>
              <a:t>rukou</a:t>
            </a:r>
            <a:r>
              <a:rPr lang="cs-CZ" b="0" i="0" dirty="0">
                <a:effectLst/>
                <a:latin typeface="Arial" panose="020B0604020202020204" pitchFamily="34" charset="0"/>
              </a:rPr>
              <a:t>) na </a:t>
            </a:r>
            <a:r>
              <a:rPr lang="cs-CZ" b="0" i="0" u="none" strike="noStrike" dirty="0">
                <a:effectLst/>
                <a:latin typeface="Arial" panose="020B0604020202020204" pitchFamily="34" charset="0"/>
              </a:rPr>
              <a:t>kliku</a:t>
            </a:r>
            <a:r>
              <a:rPr lang="cs-CZ" b="0" i="0" dirty="0">
                <a:effectLst/>
                <a:latin typeface="Arial" panose="020B0604020202020204" pitchFamily="34" charset="0"/>
              </a:rPr>
              <a:t> otáčí mechanismem dveřního či okenního </a:t>
            </a:r>
            <a:r>
              <a:rPr lang="cs-CZ" b="0" i="0" u="none" strike="noStrike" dirty="0">
                <a:effectLst/>
                <a:latin typeface="Arial" panose="020B0604020202020204" pitchFamily="34" charset="0"/>
              </a:rPr>
              <a:t>zámku</a:t>
            </a:r>
            <a:r>
              <a:rPr lang="cs-CZ" b="0" i="0" dirty="0">
                <a:effectLst/>
                <a:latin typeface="Arial" panose="020B0604020202020204" pitchFamily="34" charset="0"/>
              </a:rPr>
              <a:t> apod.</a:t>
            </a:r>
            <a:endParaRPr lang="cs-CZ" dirty="0"/>
          </a:p>
        </p:txBody>
      </p:sp>
      <p:pic>
        <p:nvPicPr>
          <p:cNvPr id="3" name="Obrázek 2">
            <a:extLst>
              <a:ext uri="{FF2B5EF4-FFF2-40B4-BE49-F238E27FC236}">
                <a16:creationId xmlns:a16="http://schemas.microsoft.com/office/drawing/2014/main" id="{6E095432-654B-46AD-9816-BF06D5697C30}"/>
              </a:ext>
            </a:extLst>
          </p:cNvPr>
          <p:cNvPicPr>
            <a:picLocks noChangeAspect="1"/>
          </p:cNvPicPr>
          <p:nvPr/>
        </p:nvPicPr>
        <p:blipFill>
          <a:blip r:embed="rId6"/>
          <a:stretch>
            <a:fillRect/>
          </a:stretch>
        </p:blipFill>
        <p:spPr>
          <a:xfrm>
            <a:off x="2254251" y="4362450"/>
            <a:ext cx="2074915" cy="2152650"/>
          </a:xfrm>
          <a:prstGeom prst="rect">
            <a:avLst/>
          </a:prstGeom>
        </p:spPr>
      </p:pic>
    </p:spTree>
    <p:extLst>
      <p:ext uri="{BB962C8B-B14F-4D97-AF65-F5344CB8AC3E}">
        <p14:creationId xmlns:p14="http://schemas.microsoft.com/office/powerpoint/2010/main" val="5053601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3B22270-E3B0-472A-9D88-2CA4994AE65E}"/>
              </a:ext>
            </a:extLst>
          </p:cNvPr>
          <p:cNvSpPr txBox="1"/>
          <p:nvPr/>
        </p:nvSpPr>
        <p:spPr>
          <a:xfrm>
            <a:off x="176212" y="903238"/>
            <a:ext cx="8715375" cy="1323439"/>
          </a:xfrm>
          <a:prstGeom prst="rect">
            <a:avLst/>
          </a:prstGeom>
          <a:noFill/>
        </p:spPr>
        <p:txBody>
          <a:bodyPr wrap="square">
            <a:spAutoFit/>
          </a:bodyPr>
          <a:lstStyle/>
          <a:p>
            <a:pPr algn="just"/>
            <a:r>
              <a:rPr lang="cs-CZ" sz="2000" b="0" i="0" dirty="0">
                <a:solidFill>
                  <a:srgbClr val="333333"/>
                </a:solidFill>
                <a:effectLst/>
              </a:rPr>
              <a:t>Kolem na hřídeli, které má poloměr hřídele 10 cm a poloměr kola 50 cm, zdvíháme břemeno. Na obvodě kola působíme silou 120 N tak, že lano táhneme rovnoměrným pohybem rychlostí 80 cm·s</a:t>
            </a:r>
            <a:r>
              <a:rPr lang="cs-CZ" sz="2000" b="0" i="0" baseline="30000" dirty="0">
                <a:solidFill>
                  <a:srgbClr val="333333"/>
                </a:solidFill>
                <a:effectLst/>
              </a:rPr>
              <a:t>-1</a:t>
            </a:r>
            <a:r>
              <a:rPr lang="cs-CZ" sz="2000" b="0" i="0" dirty="0">
                <a:solidFill>
                  <a:srgbClr val="333333"/>
                </a:solidFill>
                <a:effectLst/>
              </a:rPr>
              <a:t>. Jak těžké je břemeno a za jak dlouho toto břemeno zdvihneme o 1,6 m? Třecí sílu mezi lanem a hřídelí lze zanedbat.</a:t>
            </a:r>
            <a:endParaRPr lang="cs-CZ" sz="2000" dirty="0"/>
          </a:p>
        </p:txBody>
      </p:sp>
      <p:pic>
        <p:nvPicPr>
          <p:cNvPr id="14338" name="Picture 2">
            <a:extLst>
              <a:ext uri="{FF2B5EF4-FFF2-40B4-BE49-F238E27FC236}">
                <a16:creationId xmlns:a16="http://schemas.microsoft.com/office/drawing/2014/main" id="{661006F2-B0B9-4784-BF0F-7D2234BF0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7062" y="2390775"/>
            <a:ext cx="17907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31D01192-B4D5-4157-BC90-82D853B13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3237" y="4706987"/>
            <a:ext cx="2038350" cy="1924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BC88BF1A-6D69-4142-B4EC-71BFF7668944}"/>
              </a:ext>
            </a:extLst>
          </p:cNvPr>
          <p:cNvSpPr txBox="1"/>
          <p:nvPr/>
        </p:nvSpPr>
        <p:spPr>
          <a:xfrm>
            <a:off x="266700" y="277475"/>
            <a:ext cx="1072730" cy="461665"/>
          </a:xfrm>
          <a:prstGeom prst="rect">
            <a:avLst/>
          </a:prstGeom>
          <a:noFill/>
        </p:spPr>
        <p:txBody>
          <a:bodyPr wrap="none" rtlCol="0">
            <a:spAutoFit/>
          </a:bodyPr>
          <a:lstStyle/>
          <a:p>
            <a:r>
              <a:rPr lang="cs-CZ" sz="2400" b="1" dirty="0"/>
              <a:t>Příklad</a:t>
            </a:r>
          </a:p>
        </p:txBody>
      </p:sp>
      <p:pic>
        <p:nvPicPr>
          <p:cNvPr id="14342" name="Picture 6">
            <a:extLst>
              <a:ext uri="{FF2B5EF4-FFF2-40B4-BE49-F238E27FC236}">
                <a16:creationId xmlns:a16="http://schemas.microsoft.com/office/drawing/2014/main" id="{FD468739-A63B-41C6-B1EB-EFF5E7C5EB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1417" y="2409480"/>
            <a:ext cx="1128714" cy="271463"/>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a:extLst>
              <a:ext uri="{FF2B5EF4-FFF2-40B4-BE49-F238E27FC236}">
                <a16:creationId xmlns:a16="http://schemas.microsoft.com/office/drawing/2014/main" id="{FE3065BD-0BA6-4D8E-B506-1E047A998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1417" y="2883143"/>
            <a:ext cx="2085976" cy="293997"/>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a:extLst>
              <a:ext uri="{FF2B5EF4-FFF2-40B4-BE49-F238E27FC236}">
                <a16:creationId xmlns:a16="http://schemas.microsoft.com/office/drawing/2014/main" id="{004DB04D-A33A-45A6-A87E-F3FC947E1B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3248025"/>
            <a:ext cx="742729" cy="293997"/>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a:extLst>
              <a:ext uri="{FF2B5EF4-FFF2-40B4-BE49-F238E27FC236}">
                <a16:creationId xmlns:a16="http://schemas.microsoft.com/office/drawing/2014/main" id="{2B0642AA-0240-41A2-94A7-62E4317235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6467" y="3760102"/>
            <a:ext cx="2067327" cy="543336"/>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a:extLst>
              <a:ext uri="{FF2B5EF4-FFF2-40B4-BE49-F238E27FC236}">
                <a16:creationId xmlns:a16="http://schemas.microsoft.com/office/drawing/2014/main" id="{ABE409C8-49A7-4E0B-A464-E4FE814784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6467" y="4462537"/>
            <a:ext cx="1695450" cy="847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D4CBF541-5577-4907-886C-72AA27F1CCBD}"/>
              </a:ext>
            </a:extLst>
          </p:cNvPr>
          <p:cNvSpPr txBox="1"/>
          <p:nvPr/>
        </p:nvSpPr>
        <p:spPr>
          <a:xfrm>
            <a:off x="266699" y="2457451"/>
            <a:ext cx="2476501" cy="2031325"/>
          </a:xfrm>
          <a:prstGeom prst="rect">
            <a:avLst/>
          </a:prstGeom>
          <a:noFill/>
        </p:spPr>
        <p:txBody>
          <a:bodyPr wrap="square" rtlCol="0">
            <a:spAutoFit/>
          </a:bodyPr>
          <a:lstStyle/>
          <a:p>
            <a:r>
              <a:rPr lang="cs-CZ" dirty="0"/>
              <a:t>F = 120 N</a:t>
            </a:r>
          </a:p>
          <a:p>
            <a:r>
              <a:rPr lang="cs-CZ" dirty="0"/>
              <a:t>R = 50 cm = 0,5 m</a:t>
            </a:r>
          </a:p>
          <a:p>
            <a:r>
              <a:rPr lang="cs-CZ" dirty="0"/>
              <a:t>v = </a:t>
            </a:r>
            <a:r>
              <a:rPr lang="cs-CZ" sz="1800" b="0" i="0" dirty="0">
                <a:solidFill>
                  <a:srgbClr val="333333"/>
                </a:solidFill>
                <a:effectLst/>
              </a:rPr>
              <a:t>80 cm·s</a:t>
            </a:r>
            <a:r>
              <a:rPr lang="cs-CZ" sz="1800" b="0" i="0" baseline="30000" dirty="0">
                <a:solidFill>
                  <a:srgbClr val="333333"/>
                </a:solidFill>
                <a:effectLst/>
              </a:rPr>
              <a:t>-1</a:t>
            </a:r>
            <a:r>
              <a:rPr lang="cs-CZ" dirty="0"/>
              <a:t> = 0,8 m.s</a:t>
            </a:r>
            <a:r>
              <a:rPr lang="cs-CZ" baseline="30000" dirty="0"/>
              <a:t>-1</a:t>
            </a:r>
          </a:p>
          <a:p>
            <a:r>
              <a:rPr lang="cs-CZ" dirty="0"/>
              <a:t>r = 10 cm = 0,1 m</a:t>
            </a:r>
          </a:p>
          <a:p>
            <a:r>
              <a:rPr lang="cs-CZ" dirty="0"/>
              <a:t>h = 1,6 m</a:t>
            </a:r>
          </a:p>
          <a:p>
            <a:r>
              <a:rPr lang="cs-CZ" dirty="0"/>
              <a:t>m = ?</a:t>
            </a:r>
          </a:p>
          <a:p>
            <a:r>
              <a:rPr lang="cs-CZ" dirty="0"/>
              <a:t>t = ?</a:t>
            </a:r>
          </a:p>
        </p:txBody>
      </p:sp>
      <p:cxnSp>
        <p:nvCxnSpPr>
          <p:cNvPr id="3" name="Přímá spojnice 2">
            <a:extLst>
              <a:ext uri="{FF2B5EF4-FFF2-40B4-BE49-F238E27FC236}">
                <a16:creationId xmlns:a16="http://schemas.microsoft.com/office/drawing/2014/main" id="{2CF1FFB5-DC4C-4154-B9E5-4F1CC95B4BBC}"/>
              </a:ext>
            </a:extLst>
          </p:cNvPr>
          <p:cNvCxnSpPr>
            <a:cxnSpLocks/>
            <a:endCxn id="14350" idx="3"/>
          </p:cNvCxnSpPr>
          <p:nvPr/>
        </p:nvCxnSpPr>
        <p:spPr>
          <a:xfrm>
            <a:off x="5181600" y="4886400"/>
            <a:ext cx="34031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Přímá spojnice 14">
            <a:extLst>
              <a:ext uri="{FF2B5EF4-FFF2-40B4-BE49-F238E27FC236}">
                <a16:creationId xmlns:a16="http://schemas.microsoft.com/office/drawing/2014/main" id="{DAC2A286-D3E9-4ABD-9EC0-B3B9C3783F24}"/>
              </a:ext>
            </a:extLst>
          </p:cNvPr>
          <p:cNvCxnSpPr>
            <a:cxnSpLocks/>
          </p:cNvCxnSpPr>
          <p:nvPr/>
        </p:nvCxnSpPr>
        <p:spPr>
          <a:xfrm>
            <a:off x="5324475" y="4152975"/>
            <a:ext cx="51196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742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D7FA81AA-375D-4E23-93F0-DC64466A02C7}"/>
              </a:ext>
            </a:extLst>
          </p:cNvPr>
          <p:cNvSpPr txBox="1"/>
          <p:nvPr/>
        </p:nvSpPr>
        <p:spPr>
          <a:xfrm>
            <a:off x="166687" y="2748863"/>
            <a:ext cx="8810624" cy="2677656"/>
          </a:xfrm>
          <a:prstGeom prst="rect">
            <a:avLst/>
          </a:prstGeom>
          <a:noFill/>
        </p:spPr>
        <p:txBody>
          <a:bodyPr wrap="square">
            <a:spAutoFit/>
          </a:bodyPr>
          <a:lstStyle/>
          <a:p>
            <a:pPr algn="just"/>
            <a:r>
              <a:rPr lang="cs-CZ" sz="2000" dirty="0"/>
              <a:t>Pokud osa rotace mění svou polohu v prostoru, je velikost úhlové rychlosti opět dána vztahem </a:t>
            </a:r>
            <a:r>
              <a:rPr lang="el-GR" sz="2000" i="1" dirty="0"/>
              <a:t>ω</a:t>
            </a:r>
            <a:r>
              <a:rPr lang="cs-CZ" sz="2000" dirty="0"/>
              <a:t> = </a:t>
            </a:r>
            <a:r>
              <a:rPr lang="cs-CZ" sz="2000" i="1" dirty="0"/>
              <a:t>d</a:t>
            </a:r>
            <a:r>
              <a:rPr lang="el-GR" sz="2000" dirty="0"/>
              <a:t>ϕ</a:t>
            </a:r>
            <a:r>
              <a:rPr lang="cs-CZ" sz="2000" i="1" dirty="0"/>
              <a:t>/</a:t>
            </a:r>
            <a:r>
              <a:rPr lang="cs-CZ" sz="2000" i="1" dirty="0" err="1"/>
              <a:t>dt</a:t>
            </a:r>
            <a:r>
              <a:rPr lang="cs-CZ" sz="2000" dirty="0"/>
              <a:t>. V takovém případě se hovoří </a:t>
            </a:r>
            <a:r>
              <a:rPr lang="cs-CZ" sz="2000" b="1" dirty="0"/>
              <a:t>o otáčení kolem okamžité (volné) osy</a:t>
            </a:r>
            <a:r>
              <a:rPr lang="cs-CZ" sz="2000" dirty="0"/>
              <a:t>. Při obecném pohybu změní po určité době okamžitá osa rotace svou polohu v prostoru a nová poloha je s předchozí polohou obecně mimoběžná.</a:t>
            </a:r>
          </a:p>
          <a:p>
            <a:pPr algn="just"/>
            <a:r>
              <a:rPr lang="cs-CZ" sz="2000" dirty="0"/>
              <a:t>Všechny osy souměrnosti tělesa jsou volnými osami. </a:t>
            </a:r>
            <a:r>
              <a:rPr lang="cs-CZ" sz="2000" b="0" i="0" u="sng" dirty="0">
                <a:solidFill>
                  <a:srgbClr val="333333"/>
                </a:solidFill>
                <a:effectLst/>
              </a:rPr>
              <a:t>Každé tuhé těleso má alespoň tři volné osy. Volné osy tělesa se protínají v těžišti a jsou navzájem kolmé</a:t>
            </a:r>
            <a:r>
              <a:rPr lang="cs-CZ" sz="2000" b="0" i="0" dirty="0">
                <a:solidFill>
                  <a:srgbClr val="333333"/>
                </a:solidFill>
                <a:effectLst/>
              </a:rPr>
              <a:t>. </a:t>
            </a:r>
            <a:r>
              <a:rPr lang="cs-CZ" sz="2000" dirty="0"/>
              <a:t>Když se těleso otáčí kolek kterékoliv z nich , je výslednice setrvačných sil nulová a stejně je nulový i moment síly.</a:t>
            </a:r>
          </a:p>
          <a:p>
            <a:pPr algn="just"/>
            <a:endParaRPr lang="cs-CZ" sz="800" dirty="0"/>
          </a:p>
        </p:txBody>
      </p:sp>
      <p:sp>
        <p:nvSpPr>
          <p:cNvPr id="14" name="TextovéPole 13">
            <a:extLst>
              <a:ext uri="{FF2B5EF4-FFF2-40B4-BE49-F238E27FC236}">
                <a16:creationId xmlns:a16="http://schemas.microsoft.com/office/drawing/2014/main" id="{0B730FD9-3C50-4CCC-B326-D1D687B0FF27}"/>
              </a:ext>
            </a:extLst>
          </p:cNvPr>
          <p:cNvSpPr txBox="1"/>
          <p:nvPr/>
        </p:nvSpPr>
        <p:spPr>
          <a:xfrm>
            <a:off x="230980" y="361593"/>
            <a:ext cx="8746331" cy="2246769"/>
          </a:xfrm>
          <a:prstGeom prst="rect">
            <a:avLst/>
          </a:prstGeom>
          <a:noFill/>
        </p:spPr>
        <p:txBody>
          <a:bodyPr wrap="square">
            <a:spAutoFit/>
          </a:bodyPr>
          <a:lstStyle/>
          <a:p>
            <a:pPr algn="just"/>
            <a:r>
              <a:rPr lang="cs-CZ" sz="2000" b="0" i="0" dirty="0">
                <a:solidFill>
                  <a:srgbClr val="333333"/>
                </a:solidFill>
                <a:effectLst/>
              </a:rPr>
              <a:t>Při otáčení tělesa kolem nehybné osy působí na jednotlivé body tělesa </a:t>
            </a:r>
            <a:r>
              <a:rPr lang="cs-CZ" sz="2000" b="1" i="0" dirty="0">
                <a:solidFill>
                  <a:srgbClr val="333333"/>
                </a:solidFill>
                <a:effectLst/>
              </a:rPr>
              <a:t>setrvačné síly</a:t>
            </a:r>
            <a:r>
              <a:rPr lang="cs-CZ" sz="2000" b="0" i="0" dirty="0">
                <a:solidFill>
                  <a:srgbClr val="333333"/>
                </a:solidFill>
                <a:effectLst/>
              </a:rPr>
              <a:t>, směřující od osy otáčení</a:t>
            </a:r>
            <a:r>
              <a:rPr lang="en-US" sz="2000" dirty="0">
                <a:solidFill>
                  <a:srgbClr val="333333"/>
                </a:solidFill>
              </a:rPr>
              <a:t>: </a:t>
            </a:r>
            <a:r>
              <a:rPr lang="cs-CZ" sz="2000" b="1" i="0" dirty="0">
                <a:solidFill>
                  <a:srgbClr val="333333"/>
                </a:solidFill>
                <a:effectLst/>
              </a:rPr>
              <a:t>odstředivá síla </a:t>
            </a:r>
            <a:r>
              <a:rPr lang="cs-CZ" sz="2000" b="0" i="0" dirty="0">
                <a:solidFill>
                  <a:srgbClr val="333333"/>
                </a:solidFill>
                <a:effectLst/>
              </a:rPr>
              <a:t>způsobená nerovnoměrným rozložením hmotnosti vzhledem k ose rotace, a </a:t>
            </a:r>
            <a:r>
              <a:rPr lang="cs-CZ" sz="2000" b="1" i="0" dirty="0">
                <a:solidFill>
                  <a:srgbClr val="333333"/>
                </a:solidFill>
                <a:effectLst/>
              </a:rPr>
              <a:t>deviační moment </a:t>
            </a:r>
            <a:r>
              <a:rPr lang="cs-CZ" sz="2000" b="0" i="0" dirty="0">
                <a:solidFill>
                  <a:srgbClr val="333333"/>
                </a:solidFill>
                <a:effectLst/>
              </a:rPr>
              <a:t>snažící se vychýlit osu rotace tak, aby hmotnost byla rozložena rovnoměrně i podél osy rotace. </a:t>
            </a:r>
            <a:r>
              <a:rPr lang="cs-CZ" sz="2000" b="0" i="0" u="sng" dirty="0">
                <a:solidFill>
                  <a:srgbClr val="333333"/>
                </a:solidFill>
                <a:effectLst/>
              </a:rPr>
              <a:t>Tyto síly jsou vyrovnávány reakcemi v ložiscích os (ložiska jsou tak jedny z </a:t>
            </a:r>
            <a:r>
              <a:rPr lang="cs-CZ" sz="2000" b="0" i="0" u="sng" dirty="0" err="1">
                <a:solidFill>
                  <a:srgbClr val="333333"/>
                </a:solidFill>
                <a:effectLst/>
              </a:rPr>
              <a:t>nejnamáhanějších</a:t>
            </a:r>
            <a:r>
              <a:rPr lang="cs-CZ" sz="2000" b="0" i="0" u="sng" dirty="0">
                <a:solidFill>
                  <a:srgbClr val="333333"/>
                </a:solidFill>
                <a:effectLst/>
              </a:rPr>
              <a:t> strojních součástí). Proto </a:t>
            </a:r>
            <a:r>
              <a:rPr lang="cs-CZ" sz="2000" u="sng" dirty="0">
                <a:solidFill>
                  <a:srgbClr val="333333"/>
                </a:solidFill>
              </a:rPr>
              <a:t>se </a:t>
            </a:r>
            <a:r>
              <a:rPr lang="cs-CZ" sz="2000" b="0" i="0" u="sng" dirty="0">
                <a:solidFill>
                  <a:srgbClr val="333333"/>
                </a:solidFill>
                <a:effectLst/>
              </a:rPr>
              <a:t>otáčivé části strojů, kola motorových vozidel apod. vyvažují tak, aby osa otáčení procházela těžištěm</a:t>
            </a:r>
            <a:r>
              <a:rPr lang="cs-CZ" sz="2000" b="0" i="0" dirty="0">
                <a:solidFill>
                  <a:srgbClr val="333333"/>
                </a:solidFill>
                <a:effectLst/>
              </a:rPr>
              <a:t>. </a:t>
            </a:r>
            <a:endParaRPr lang="cs-CZ" sz="2000" dirty="0"/>
          </a:p>
        </p:txBody>
      </p:sp>
      <p:pic>
        <p:nvPicPr>
          <p:cNvPr id="7170" name="Picture 2">
            <a:extLst>
              <a:ext uri="{FF2B5EF4-FFF2-40B4-BE49-F238E27FC236}">
                <a16:creationId xmlns:a16="http://schemas.microsoft.com/office/drawing/2014/main" id="{56AE6376-7562-48D6-9893-F25EB087DC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601" y="5262096"/>
            <a:ext cx="1793763" cy="140239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F01357A4-686B-4F34-9726-CF1EEE663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603" y="5057190"/>
            <a:ext cx="2776305" cy="16715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Chem Teaching Lab | Group Theory">
            <a:extLst>
              <a:ext uri="{FF2B5EF4-FFF2-40B4-BE49-F238E27FC236}">
                <a16:creationId xmlns:a16="http://schemas.microsoft.com/office/drawing/2014/main" id="{1C251C66-AF98-7601-0029-65EF2B5D73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0147" y="5057191"/>
            <a:ext cx="1671567" cy="167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2284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Nadpis 1">
            <a:extLst>
              <a:ext uri="{FF2B5EF4-FFF2-40B4-BE49-F238E27FC236}">
                <a16:creationId xmlns:a16="http://schemas.microsoft.com/office/drawing/2014/main" id="{9A5BF1DE-E809-4DBB-81C7-58CD2954D951}"/>
              </a:ext>
            </a:extLst>
          </p:cNvPr>
          <p:cNvSpPr>
            <a:spLocks noGrp="1"/>
          </p:cNvSpPr>
          <p:nvPr>
            <p:ph type="title"/>
          </p:nvPr>
        </p:nvSpPr>
        <p:spPr>
          <a:xfrm>
            <a:off x="246579" y="241837"/>
            <a:ext cx="6933130" cy="443963"/>
          </a:xfrm>
        </p:spPr>
        <p:txBody>
          <a:bodyPr>
            <a:normAutofit/>
          </a:bodyPr>
          <a:lstStyle/>
          <a:p>
            <a:r>
              <a:rPr lang="cs-CZ" sz="2400" b="1" dirty="0">
                <a:latin typeface="+mn-lt"/>
              </a:rPr>
              <a:t>Nakloněná rovina</a:t>
            </a:r>
          </a:p>
        </p:txBody>
      </p:sp>
      <mc:AlternateContent xmlns:mc="http://schemas.openxmlformats.org/markup-compatibility/2006" xmlns:a14="http://schemas.microsoft.com/office/drawing/2010/main">
        <mc:Choice Requires="a14">
          <p:sp>
            <p:nvSpPr>
              <p:cNvPr id="20" name="Zástupný symbol pro obsah 6">
                <a:extLst>
                  <a:ext uri="{FF2B5EF4-FFF2-40B4-BE49-F238E27FC236}">
                    <a16:creationId xmlns:a16="http://schemas.microsoft.com/office/drawing/2014/main" id="{1576D271-BEFF-4851-B91D-3938542A4C53}"/>
                  </a:ext>
                </a:extLst>
              </p:cNvPr>
              <p:cNvSpPr txBox="1">
                <a:spLocks/>
              </p:cNvSpPr>
              <p:nvPr/>
            </p:nvSpPr>
            <p:spPr>
              <a:xfrm>
                <a:off x="246579" y="3429000"/>
                <a:ext cx="2655247" cy="32383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cs-CZ" sz="2000" b="1" i="1" dirty="0">
                    <a:solidFill>
                      <a:schemeClr val="tx1"/>
                    </a:solidFill>
                  </a:rPr>
                  <a:t>F = F</a:t>
                </a:r>
                <a:r>
                  <a:rPr lang="cs-CZ" sz="2000" b="1" i="1" baseline="-25000" dirty="0">
                    <a:solidFill>
                      <a:schemeClr val="tx1"/>
                    </a:solidFill>
                  </a:rPr>
                  <a:t>G</a:t>
                </a:r>
                <a:r>
                  <a:rPr lang="cs-CZ" sz="2000" b="1" i="1" dirty="0">
                    <a:solidFill>
                      <a:schemeClr val="tx1"/>
                    </a:solidFill>
                  </a:rPr>
                  <a:t> </a:t>
                </a:r>
                <a14:m>
                  <m:oMath xmlns:m="http://schemas.openxmlformats.org/officeDocument/2006/math">
                    <m:f>
                      <m:fPr>
                        <m:ctrlPr>
                          <a:rPr lang="cs-CZ" sz="2000" b="1" i="1" smtClean="0">
                            <a:solidFill>
                              <a:schemeClr val="tx1"/>
                            </a:solidFill>
                            <a:latin typeface="Cambria Math" panose="02040503050406030204" pitchFamily="18" charset="0"/>
                          </a:rPr>
                        </m:ctrlPr>
                      </m:fPr>
                      <m:num>
                        <m:r>
                          <a:rPr lang="cs-CZ" sz="2000" b="1" i="1" smtClean="0">
                            <a:solidFill>
                              <a:schemeClr val="tx1"/>
                            </a:solidFill>
                            <a:latin typeface="Cambria Math" panose="02040503050406030204" pitchFamily="18" charset="0"/>
                          </a:rPr>
                          <m:t>𝒉</m:t>
                        </m:r>
                      </m:num>
                      <m:den>
                        <m:r>
                          <a:rPr lang="cs-CZ" sz="2000" b="1" i="1" smtClean="0">
                            <a:solidFill>
                              <a:schemeClr val="tx1"/>
                            </a:solidFill>
                            <a:latin typeface="Cambria Math" panose="02040503050406030204" pitchFamily="18" charset="0"/>
                          </a:rPr>
                          <m:t>𝒔</m:t>
                        </m:r>
                      </m:den>
                    </m:f>
                  </m:oMath>
                </a14:m>
                <a:endParaRPr lang="cs-CZ" sz="2000" b="1" i="1" dirty="0">
                  <a:solidFill>
                    <a:schemeClr val="tx1"/>
                  </a:solidFill>
                </a:endParaRPr>
              </a:p>
              <a:p>
                <a:pPr marL="0" indent="0" algn="just">
                  <a:buFont typeface="Arial" panose="020B0604020202020204" pitchFamily="34" charset="0"/>
                  <a:buNone/>
                </a:pPr>
                <a:r>
                  <a:rPr lang="cs-CZ" sz="1800" b="1" i="1" dirty="0">
                    <a:solidFill>
                      <a:schemeClr val="tx1"/>
                    </a:solidFill>
                  </a:rPr>
                  <a:t>F </a:t>
                </a:r>
                <a:r>
                  <a:rPr lang="cs-CZ" sz="1800" i="1" dirty="0">
                    <a:solidFill>
                      <a:schemeClr val="tx1"/>
                    </a:solidFill>
                  </a:rPr>
                  <a:t>– </a:t>
                </a:r>
                <a:r>
                  <a:rPr lang="cs-CZ" sz="1800" dirty="0">
                    <a:solidFill>
                      <a:schemeClr val="tx1"/>
                    </a:solidFill>
                  </a:rPr>
                  <a:t>působící síla na těleso</a:t>
                </a:r>
              </a:p>
              <a:p>
                <a:pPr marL="0" indent="0" algn="just">
                  <a:buFont typeface="Arial" panose="020B0604020202020204" pitchFamily="34" charset="0"/>
                  <a:buNone/>
                </a:pPr>
                <a:r>
                  <a:rPr lang="cs-CZ" sz="1800" b="1" i="1" dirty="0">
                    <a:solidFill>
                      <a:schemeClr val="tx1"/>
                    </a:solidFill>
                  </a:rPr>
                  <a:t>F</a:t>
                </a:r>
                <a:r>
                  <a:rPr lang="cs-CZ" sz="1800" b="1" i="1" baseline="-25000" dirty="0">
                    <a:solidFill>
                      <a:schemeClr val="tx1"/>
                    </a:solidFill>
                  </a:rPr>
                  <a:t>G</a:t>
                </a:r>
                <a:r>
                  <a:rPr lang="cs-CZ" sz="1800" b="1" i="1" dirty="0">
                    <a:solidFill>
                      <a:schemeClr val="tx1"/>
                    </a:solidFill>
                  </a:rPr>
                  <a:t> </a:t>
                </a:r>
                <a:r>
                  <a:rPr lang="cs-CZ" sz="1800" i="1" dirty="0">
                    <a:solidFill>
                      <a:schemeClr val="tx1"/>
                    </a:solidFill>
                  </a:rPr>
                  <a:t>– </a:t>
                </a:r>
                <a:r>
                  <a:rPr lang="cs-CZ" sz="1800" dirty="0">
                    <a:solidFill>
                      <a:schemeClr val="tx1"/>
                    </a:solidFill>
                  </a:rPr>
                  <a:t>tíhová síla </a:t>
                </a:r>
              </a:p>
              <a:p>
                <a:pPr marL="0" indent="0" algn="ctr">
                  <a:buFont typeface="Arial" panose="020B0604020202020204" pitchFamily="34" charset="0"/>
                  <a:buNone/>
                </a:pPr>
                <a:r>
                  <a:rPr lang="cs-CZ" sz="2000" b="1" i="1" dirty="0">
                    <a:solidFill>
                      <a:schemeClr val="tx1"/>
                    </a:solidFill>
                  </a:rPr>
                  <a:t>F</a:t>
                </a:r>
                <a:r>
                  <a:rPr lang="cs-CZ" sz="2000" b="1" i="1" baseline="-25000" dirty="0">
                    <a:solidFill>
                      <a:schemeClr val="tx1"/>
                    </a:solidFill>
                  </a:rPr>
                  <a:t>G</a:t>
                </a:r>
                <a:r>
                  <a:rPr lang="cs-CZ" sz="2000" b="1" i="1" dirty="0">
                    <a:solidFill>
                      <a:schemeClr val="tx1"/>
                    </a:solidFill>
                  </a:rPr>
                  <a:t> = </a:t>
                </a:r>
                <a:r>
                  <a:rPr lang="cs-CZ" sz="2000" b="1" i="1" dirty="0" err="1">
                    <a:solidFill>
                      <a:schemeClr val="tx1"/>
                    </a:solidFill>
                  </a:rPr>
                  <a:t>m.g</a:t>
                </a:r>
                <a:endParaRPr lang="cs-CZ" sz="2000" b="1" i="1" dirty="0">
                  <a:solidFill>
                    <a:schemeClr val="tx1"/>
                  </a:solidFill>
                </a:endParaRPr>
              </a:p>
              <a:p>
                <a:pPr marL="0" indent="0" algn="just">
                  <a:buFont typeface="Arial" panose="020B0604020202020204" pitchFamily="34" charset="0"/>
                  <a:buNone/>
                </a:pPr>
                <a:r>
                  <a:rPr lang="cs-CZ" sz="1800" i="1" dirty="0">
                    <a:solidFill>
                      <a:schemeClr val="tx1"/>
                    </a:solidFill>
                  </a:rPr>
                  <a:t>m – </a:t>
                </a:r>
                <a:r>
                  <a:rPr lang="cs-CZ" sz="1800" dirty="0">
                    <a:solidFill>
                      <a:schemeClr val="tx1"/>
                    </a:solidFill>
                  </a:rPr>
                  <a:t>hmotnost tělesa</a:t>
                </a:r>
              </a:p>
              <a:p>
                <a:pPr marL="0" indent="0" algn="just">
                  <a:buFont typeface="Arial" panose="020B0604020202020204" pitchFamily="34" charset="0"/>
                  <a:buNone/>
                </a:pPr>
                <a:r>
                  <a:rPr lang="cs-CZ" sz="1800" i="1" dirty="0">
                    <a:solidFill>
                      <a:schemeClr val="tx1"/>
                    </a:solidFill>
                  </a:rPr>
                  <a:t>g – </a:t>
                </a:r>
                <a:r>
                  <a:rPr lang="cs-CZ" sz="1800" dirty="0">
                    <a:solidFill>
                      <a:schemeClr val="tx1"/>
                    </a:solidFill>
                  </a:rPr>
                  <a:t>gravitační zrychlení  </a:t>
                </a:r>
              </a:p>
              <a:p>
                <a:pPr marL="0" indent="0" algn="just">
                  <a:buFont typeface="Arial" panose="020B0604020202020204" pitchFamily="34" charset="0"/>
                  <a:buNone/>
                </a:pPr>
                <a:r>
                  <a:rPr lang="cs-CZ" sz="1800" i="1" dirty="0">
                    <a:solidFill>
                      <a:schemeClr val="tx1"/>
                    </a:solidFill>
                  </a:rPr>
                  <a:t>s</a:t>
                </a:r>
                <a:r>
                  <a:rPr lang="cs-CZ" sz="1800" b="1" i="1" dirty="0">
                    <a:solidFill>
                      <a:schemeClr val="tx1"/>
                    </a:solidFill>
                  </a:rPr>
                  <a:t> </a:t>
                </a:r>
                <a:r>
                  <a:rPr lang="cs-CZ" sz="1800" i="1" dirty="0">
                    <a:solidFill>
                      <a:schemeClr val="tx1"/>
                    </a:solidFill>
                  </a:rPr>
                  <a:t>– </a:t>
                </a:r>
                <a:r>
                  <a:rPr lang="cs-CZ" sz="1800" dirty="0">
                    <a:solidFill>
                      <a:schemeClr val="tx1"/>
                    </a:solidFill>
                  </a:rPr>
                  <a:t>délka nakloněné roviny</a:t>
                </a:r>
              </a:p>
              <a:p>
                <a:pPr marL="0" indent="0" algn="just">
                  <a:buFont typeface="Arial" panose="020B0604020202020204" pitchFamily="34" charset="0"/>
                  <a:buNone/>
                </a:pPr>
                <a:r>
                  <a:rPr lang="cs-CZ" sz="1800" i="1" dirty="0">
                    <a:solidFill>
                      <a:schemeClr val="tx1"/>
                    </a:solidFill>
                  </a:rPr>
                  <a:t>h</a:t>
                </a:r>
                <a:r>
                  <a:rPr lang="cs-CZ" sz="1800" b="1" i="1" dirty="0">
                    <a:solidFill>
                      <a:schemeClr val="tx1"/>
                    </a:solidFill>
                  </a:rPr>
                  <a:t> </a:t>
                </a:r>
                <a:r>
                  <a:rPr lang="cs-CZ" sz="1800" i="1" dirty="0">
                    <a:solidFill>
                      <a:schemeClr val="tx1"/>
                    </a:solidFill>
                  </a:rPr>
                  <a:t>– </a:t>
                </a:r>
                <a:r>
                  <a:rPr lang="cs-CZ" sz="1800" dirty="0">
                    <a:solidFill>
                      <a:schemeClr val="tx1"/>
                    </a:solidFill>
                  </a:rPr>
                  <a:t>výškový rozdíl</a:t>
                </a:r>
              </a:p>
              <a:p>
                <a:pPr marL="0" indent="0" algn="just">
                  <a:buFont typeface="Arial" panose="020B0604020202020204" pitchFamily="34" charset="0"/>
                  <a:buNone/>
                </a:pPr>
                <a:endParaRPr lang="cs-CZ" sz="2000" b="1" i="1" dirty="0">
                  <a:solidFill>
                    <a:schemeClr val="tx1"/>
                  </a:solidFill>
                </a:endParaRPr>
              </a:p>
            </p:txBody>
          </p:sp>
        </mc:Choice>
        <mc:Fallback xmlns="">
          <p:sp>
            <p:nvSpPr>
              <p:cNvPr id="20" name="Zástupný symbol pro obsah 6">
                <a:extLst>
                  <a:ext uri="{FF2B5EF4-FFF2-40B4-BE49-F238E27FC236}">
                    <a16:creationId xmlns:a16="http://schemas.microsoft.com/office/drawing/2014/main" id="{1576D271-BEFF-4851-B91D-3938542A4C53}"/>
                  </a:ext>
                </a:extLst>
              </p:cNvPr>
              <p:cNvSpPr txBox="1">
                <a:spLocks noRot="1" noChangeAspect="1" noMove="1" noResize="1" noEditPoints="1" noAdjustHandles="1" noChangeArrowheads="1" noChangeShapeType="1" noTextEdit="1"/>
              </p:cNvSpPr>
              <p:nvPr/>
            </p:nvSpPr>
            <p:spPr>
              <a:xfrm>
                <a:off x="246579" y="3429000"/>
                <a:ext cx="2655247" cy="3238376"/>
              </a:xfrm>
              <a:prstGeom prst="rect">
                <a:avLst/>
              </a:prstGeom>
              <a:blipFill>
                <a:blip r:embed="rId2"/>
                <a:stretch>
                  <a:fillRect l="-1835" r="-1376"/>
                </a:stretch>
              </a:blipFill>
            </p:spPr>
            <p:txBody>
              <a:bodyPr/>
              <a:lstStyle/>
              <a:p>
                <a:r>
                  <a:rPr lang="cs-CZ">
                    <a:noFill/>
                  </a:rPr>
                  <a:t> </a:t>
                </a:r>
              </a:p>
            </p:txBody>
          </p:sp>
        </mc:Fallback>
      </mc:AlternateContent>
      <p:pic>
        <p:nvPicPr>
          <p:cNvPr id="6146" name="Picture 2">
            <a:extLst>
              <a:ext uri="{FF2B5EF4-FFF2-40B4-BE49-F238E27FC236}">
                <a16:creationId xmlns:a16="http://schemas.microsoft.com/office/drawing/2014/main" id="{671C89E1-0B86-4822-B115-AB349A169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350" y="4028951"/>
            <a:ext cx="4762500" cy="24288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ovéPole 22">
            <a:extLst>
              <a:ext uri="{FF2B5EF4-FFF2-40B4-BE49-F238E27FC236}">
                <a16:creationId xmlns:a16="http://schemas.microsoft.com/office/drawing/2014/main" id="{72D7013C-EA1C-4E92-ACDA-2CEF8567AB3A}"/>
              </a:ext>
            </a:extLst>
          </p:cNvPr>
          <p:cNvSpPr txBox="1"/>
          <p:nvPr/>
        </p:nvSpPr>
        <p:spPr>
          <a:xfrm>
            <a:off x="246579" y="797724"/>
            <a:ext cx="8650842" cy="2369880"/>
          </a:xfrm>
          <a:prstGeom prst="rect">
            <a:avLst/>
          </a:prstGeom>
          <a:noFill/>
        </p:spPr>
        <p:txBody>
          <a:bodyPr wrap="square">
            <a:spAutoFit/>
          </a:bodyPr>
          <a:lstStyle/>
          <a:p>
            <a:pPr algn="just"/>
            <a:r>
              <a:rPr lang="cs-CZ" sz="2000" b="1" dirty="0"/>
              <a:t>Nakloněná rovina </a:t>
            </a:r>
            <a:r>
              <a:rPr lang="cs-CZ" sz="2000" dirty="0"/>
              <a:t>je jednoduchý stroj, jehož jedinou částí je rovina nakloněná vzhledem k vodorovnému směru, po níž se pohybuje těleso. Specifickou formou nakloněné roviny je </a:t>
            </a:r>
            <a:r>
              <a:rPr lang="cs-CZ" sz="2000" b="1" dirty="0"/>
              <a:t>závit šroubu </a:t>
            </a:r>
            <a:r>
              <a:rPr lang="cs-CZ" sz="2000" dirty="0"/>
              <a:t>představující nakloněnou rovinu navinutou na válec. Také </a:t>
            </a:r>
            <a:r>
              <a:rPr lang="cs-CZ" sz="2000" b="1" dirty="0"/>
              <a:t>klín</a:t>
            </a:r>
            <a:r>
              <a:rPr lang="cs-CZ" sz="2000" dirty="0"/>
              <a:t> představuje v podstatě variantu nakloněné roviny.</a:t>
            </a:r>
          </a:p>
          <a:p>
            <a:pPr algn="just"/>
            <a:endParaRPr lang="cs-CZ" sz="800" dirty="0"/>
          </a:p>
          <a:p>
            <a:pPr algn="just"/>
            <a:r>
              <a:rPr lang="cs-CZ" sz="2000" u="sng" dirty="0"/>
              <a:t>Nakloněná rovina zmenší sílu potřebnou ke zvednutí tělesa (břemene). Velikost potřebné síly závisí na sklonu roviny, neboli na poměru délky k výšce nakloněné roviny. Nezmenšuje však množství práce potřebné k vykonání pohybu.</a:t>
            </a:r>
          </a:p>
        </p:txBody>
      </p:sp>
    </p:spTree>
    <p:extLst>
      <p:ext uri="{BB962C8B-B14F-4D97-AF65-F5344CB8AC3E}">
        <p14:creationId xmlns:p14="http://schemas.microsoft.com/office/powerpoint/2010/main" val="35703857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01210B-0914-4B65-90FF-5E5CB551B253}"/>
              </a:ext>
            </a:extLst>
          </p:cNvPr>
          <p:cNvSpPr>
            <a:spLocks noGrp="1"/>
          </p:cNvSpPr>
          <p:nvPr>
            <p:ph type="title"/>
          </p:nvPr>
        </p:nvSpPr>
        <p:spPr>
          <a:xfrm>
            <a:off x="371475" y="384177"/>
            <a:ext cx="7886700" cy="396874"/>
          </a:xfrm>
        </p:spPr>
        <p:txBody>
          <a:bodyPr>
            <a:normAutofit fontScale="90000"/>
          </a:bodyPr>
          <a:lstStyle/>
          <a:p>
            <a:r>
              <a:rPr lang="cs-CZ" sz="2400" b="1" dirty="0">
                <a:latin typeface="+mn-lt"/>
              </a:rPr>
              <a:t>Rozklad tíhové síly na nakloněné rovině</a:t>
            </a:r>
          </a:p>
        </p:txBody>
      </p:sp>
      <p:pic>
        <p:nvPicPr>
          <p:cNvPr id="62466" name="Picture 2" descr="See the source image">
            <a:extLst>
              <a:ext uri="{FF2B5EF4-FFF2-40B4-BE49-F238E27FC236}">
                <a16:creationId xmlns:a16="http://schemas.microsoft.com/office/drawing/2014/main" id="{7D543D4C-DCC1-4AA7-9814-6BBF845E4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3931" y="675091"/>
            <a:ext cx="4258594" cy="237468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89C5E839-DF71-4D26-AEDD-D8ADC7FEB492}"/>
              </a:ext>
            </a:extLst>
          </p:cNvPr>
          <p:cNvSpPr txBox="1"/>
          <p:nvPr/>
        </p:nvSpPr>
        <p:spPr>
          <a:xfrm>
            <a:off x="255336" y="1071965"/>
            <a:ext cx="4850064" cy="2923877"/>
          </a:xfrm>
          <a:prstGeom prst="rect">
            <a:avLst/>
          </a:prstGeom>
          <a:noFill/>
        </p:spPr>
        <p:txBody>
          <a:bodyPr wrap="square" rtlCol="0">
            <a:spAutoFit/>
          </a:bodyPr>
          <a:lstStyle/>
          <a:p>
            <a:r>
              <a:rPr lang="cs-CZ" sz="2000" dirty="0"/>
              <a:t>Tíhová síla se na nakloněné rovině rozkládá na dvě kolmé složky, rovnoběžnou a kolmou s nakloněnou rovinou. </a:t>
            </a:r>
          </a:p>
          <a:p>
            <a:endParaRPr lang="cs-CZ" sz="800" dirty="0"/>
          </a:p>
          <a:p>
            <a:r>
              <a:rPr lang="cs-CZ" sz="2000" dirty="0" err="1"/>
              <a:t>F</a:t>
            </a:r>
            <a:r>
              <a:rPr lang="cs-CZ" sz="2000" baseline="-25000" dirty="0" err="1"/>
              <a:t>g</a:t>
            </a:r>
            <a:r>
              <a:rPr lang="cs-CZ" sz="2000" dirty="0"/>
              <a:t> = m . g</a:t>
            </a:r>
          </a:p>
          <a:p>
            <a:endParaRPr lang="cs-CZ" sz="800" dirty="0"/>
          </a:p>
          <a:p>
            <a:r>
              <a:rPr lang="cs-CZ" sz="2000" dirty="0" err="1"/>
              <a:t>F</a:t>
            </a:r>
            <a:r>
              <a:rPr lang="cs-CZ" sz="2000" baseline="-25000" dirty="0" err="1"/>
              <a:t>gk</a:t>
            </a:r>
            <a:r>
              <a:rPr lang="cs-CZ" sz="2000" dirty="0"/>
              <a:t> = </a:t>
            </a:r>
            <a:r>
              <a:rPr lang="cs-CZ" sz="2000" dirty="0" err="1"/>
              <a:t>F</a:t>
            </a:r>
            <a:r>
              <a:rPr lang="cs-CZ" sz="2000" baseline="-25000" dirty="0" err="1"/>
              <a:t>g</a:t>
            </a:r>
            <a:r>
              <a:rPr lang="cs-CZ" sz="2000" dirty="0"/>
              <a:t> . cos(</a:t>
            </a:r>
            <a:r>
              <a:rPr lang="el-GR" sz="2000" dirty="0"/>
              <a:t>α</a:t>
            </a:r>
            <a:r>
              <a:rPr lang="cs-CZ" sz="2000" dirty="0"/>
              <a:t>) = m . g . cos(</a:t>
            </a:r>
            <a:r>
              <a:rPr lang="el-GR" sz="2000" dirty="0"/>
              <a:t>α</a:t>
            </a:r>
            <a:r>
              <a:rPr lang="cs-CZ" sz="2000" dirty="0"/>
              <a:t>) </a:t>
            </a:r>
          </a:p>
          <a:p>
            <a:endParaRPr lang="cs-CZ" sz="800" dirty="0"/>
          </a:p>
          <a:p>
            <a:r>
              <a:rPr lang="cs-CZ" sz="2000" dirty="0" err="1"/>
              <a:t>F</a:t>
            </a:r>
            <a:r>
              <a:rPr lang="cs-CZ" sz="2000" baseline="-25000" dirty="0" err="1"/>
              <a:t>gr</a:t>
            </a:r>
            <a:r>
              <a:rPr lang="cs-CZ" sz="2000" dirty="0"/>
              <a:t> = </a:t>
            </a:r>
            <a:r>
              <a:rPr lang="cs-CZ" sz="2000" dirty="0" err="1"/>
              <a:t>F</a:t>
            </a:r>
            <a:r>
              <a:rPr lang="cs-CZ" sz="2000" baseline="-25000" dirty="0" err="1"/>
              <a:t>g</a:t>
            </a:r>
            <a:r>
              <a:rPr lang="cs-CZ" sz="2000" dirty="0"/>
              <a:t> . sin(</a:t>
            </a:r>
            <a:r>
              <a:rPr lang="el-GR" sz="2000" dirty="0"/>
              <a:t>α</a:t>
            </a:r>
            <a:r>
              <a:rPr lang="cs-CZ" sz="2000" dirty="0"/>
              <a:t>) = m . g . sin(</a:t>
            </a:r>
            <a:r>
              <a:rPr lang="el-GR" sz="2000" dirty="0"/>
              <a:t>α</a:t>
            </a:r>
            <a:r>
              <a:rPr lang="cs-CZ" sz="2000" dirty="0"/>
              <a:t>) </a:t>
            </a:r>
          </a:p>
          <a:p>
            <a:endParaRPr lang="cs-CZ" sz="2000" dirty="0"/>
          </a:p>
          <a:p>
            <a:endParaRPr lang="cs-CZ" sz="2000" dirty="0"/>
          </a:p>
        </p:txBody>
      </p:sp>
      <p:pic>
        <p:nvPicPr>
          <p:cNvPr id="5" name="Obrázek 4">
            <a:extLst>
              <a:ext uri="{FF2B5EF4-FFF2-40B4-BE49-F238E27FC236}">
                <a16:creationId xmlns:a16="http://schemas.microsoft.com/office/drawing/2014/main" id="{AE4DF7E7-C168-445C-8924-97737987C23E}"/>
              </a:ext>
            </a:extLst>
          </p:cNvPr>
          <p:cNvPicPr>
            <a:picLocks noChangeAspect="1"/>
          </p:cNvPicPr>
          <p:nvPr/>
        </p:nvPicPr>
        <p:blipFill>
          <a:blip r:embed="rId3"/>
          <a:stretch>
            <a:fillRect/>
          </a:stretch>
        </p:blipFill>
        <p:spPr>
          <a:xfrm>
            <a:off x="4572000" y="3729335"/>
            <a:ext cx="4258594" cy="2910500"/>
          </a:xfrm>
          <a:prstGeom prst="rect">
            <a:avLst/>
          </a:prstGeom>
        </p:spPr>
      </p:pic>
      <p:pic>
        <p:nvPicPr>
          <p:cNvPr id="6" name="Obrázek 5">
            <a:extLst>
              <a:ext uri="{FF2B5EF4-FFF2-40B4-BE49-F238E27FC236}">
                <a16:creationId xmlns:a16="http://schemas.microsoft.com/office/drawing/2014/main" id="{6FC49B95-B279-4FCD-92C2-6CB9902A3855}"/>
              </a:ext>
            </a:extLst>
          </p:cNvPr>
          <p:cNvPicPr>
            <a:picLocks noChangeAspect="1"/>
          </p:cNvPicPr>
          <p:nvPr/>
        </p:nvPicPr>
        <p:blipFill>
          <a:blip r:embed="rId4"/>
          <a:stretch>
            <a:fillRect/>
          </a:stretch>
        </p:blipFill>
        <p:spPr>
          <a:xfrm>
            <a:off x="628649" y="3872057"/>
            <a:ext cx="2695575" cy="2767778"/>
          </a:xfrm>
          <a:prstGeom prst="rect">
            <a:avLst/>
          </a:prstGeom>
        </p:spPr>
      </p:pic>
    </p:spTree>
    <p:extLst>
      <p:ext uri="{BB962C8B-B14F-4D97-AF65-F5344CB8AC3E}">
        <p14:creationId xmlns:p14="http://schemas.microsoft.com/office/powerpoint/2010/main" val="14741723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Nakloněná rovina – Wikipedie">
            <a:extLst>
              <a:ext uri="{FF2B5EF4-FFF2-40B4-BE49-F238E27FC236}">
                <a16:creationId xmlns:a16="http://schemas.microsoft.com/office/drawing/2014/main" id="{9DFD0B27-DAA2-48E4-9054-6F4F4C9F8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4234" y="2715174"/>
            <a:ext cx="2910679" cy="1594630"/>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descr="Smykové tření :: MEF">
            <a:extLst>
              <a:ext uri="{FF2B5EF4-FFF2-40B4-BE49-F238E27FC236}">
                <a16:creationId xmlns:a16="http://schemas.microsoft.com/office/drawing/2014/main" id="{67F3056D-90C5-4937-9B00-CADFEC595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880" y="921988"/>
            <a:ext cx="2462617" cy="1703119"/>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14">
            <a:extLst>
              <a:ext uri="{FF2B5EF4-FFF2-40B4-BE49-F238E27FC236}">
                <a16:creationId xmlns:a16="http://schemas.microsoft.com/office/drawing/2014/main" id="{7420FB5F-8F1B-4CE3-B9E9-C96922CE30FA}"/>
              </a:ext>
            </a:extLst>
          </p:cNvPr>
          <p:cNvPicPr>
            <a:picLocks noChangeAspect="1"/>
          </p:cNvPicPr>
          <p:nvPr/>
        </p:nvPicPr>
        <p:blipFill>
          <a:blip r:embed="rId4"/>
          <a:stretch>
            <a:fillRect/>
          </a:stretch>
        </p:blipFill>
        <p:spPr>
          <a:xfrm>
            <a:off x="4188621" y="1278171"/>
            <a:ext cx="1509714" cy="843984"/>
          </a:xfrm>
          <a:prstGeom prst="rect">
            <a:avLst/>
          </a:prstGeom>
        </p:spPr>
      </p:pic>
      <p:pic>
        <p:nvPicPr>
          <p:cNvPr id="17" name="Obrázek 16">
            <a:extLst>
              <a:ext uri="{FF2B5EF4-FFF2-40B4-BE49-F238E27FC236}">
                <a16:creationId xmlns:a16="http://schemas.microsoft.com/office/drawing/2014/main" id="{2FB7F35E-EC7F-4FEF-8890-737C068BB3E9}"/>
              </a:ext>
            </a:extLst>
          </p:cNvPr>
          <p:cNvPicPr>
            <a:picLocks noChangeAspect="1"/>
          </p:cNvPicPr>
          <p:nvPr/>
        </p:nvPicPr>
        <p:blipFill>
          <a:blip r:embed="rId5"/>
          <a:stretch>
            <a:fillRect/>
          </a:stretch>
        </p:blipFill>
        <p:spPr>
          <a:xfrm>
            <a:off x="4188621" y="2577213"/>
            <a:ext cx="1631162" cy="1703573"/>
          </a:xfrm>
          <a:prstGeom prst="rect">
            <a:avLst/>
          </a:prstGeom>
        </p:spPr>
      </p:pic>
      <p:sp>
        <p:nvSpPr>
          <p:cNvPr id="2" name="TextovéPole 1">
            <a:extLst>
              <a:ext uri="{FF2B5EF4-FFF2-40B4-BE49-F238E27FC236}">
                <a16:creationId xmlns:a16="http://schemas.microsoft.com/office/drawing/2014/main" id="{EEA7C8D4-C501-4A0E-A288-5611A1C9AC3C}"/>
              </a:ext>
            </a:extLst>
          </p:cNvPr>
          <p:cNvSpPr txBox="1"/>
          <p:nvPr/>
        </p:nvSpPr>
        <p:spPr>
          <a:xfrm flipH="1">
            <a:off x="253602" y="424763"/>
            <a:ext cx="7748590" cy="400110"/>
          </a:xfrm>
          <a:prstGeom prst="rect">
            <a:avLst/>
          </a:prstGeom>
          <a:noFill/>
        </p:spPr>
        <p:txBody>
          <a:bodyPr wrap="square" rtlCol="0">
            <a:spAutoFit/>
          </a:bodyPr>
          <a:lstStyle/>
          <a:p>
            <a:r>
              <a:rPr lang="en-US" sz="2000" b="1" dirty="0"/>
              <a:t>Norm</a:t>
            </a:r>
            <a:r>
              <a:rPr lang="cs-CZ" sz="2000" b="1" dirty="0"/>
              <a:t>á</a:t>
            </a:r>
            <a:r>
              <a:rPr lang="en-US" sz="2000" b="1" dirty="0"/>
              <a:t>lo</a:t>
            </a:r>
            <a:r>
              <a:rPr lang="cs-CZ" sz="2000" b="1" dirty="0" err="1"/>
              <a:t>vá</a:t>
            </a:r>
            <a:r>
              <a:rPr lang="cs-CZ" sz="2000" b="1" dirty="0"/>
              <a:t> síla (</a:t>
            </a:r>
            <a:r>
              <a:rPr lang="cs-CZ" sz="2000" b="1" dirty="0" err="1"/>
              <a:t>F</a:t>
            </a:r>
            <a:r>
              <a:rPr lang="cs-CZ" sz="2000" b="1" baseline="-25000" dirty="0" err="1"/>
              <a:t>n</a:t>
            </a:r>
            <a:r>
              <a:rPr lang="cs-CZ" sz="2000" b="1" dirty="0"/>
              <a:t>) </a:t>
            </a:r>
            <a:r>
              <a:rPr lang="cs-CZ" sz="2000" dirty="0"/>
              <a:t>je síla kolmá k podložce. </a:t>
            </a:r>
          </a:p>
        </p:txBody>
      </p:sp>
      <p:sp>
        <p:nvSpPr>
          <p:cNvPr id="3" name="TextovéPole 2">
            <a:extLst>
              <a:ext uri="{FF2B5EF4-FFF2-40B4-BE49-F238E27FC236}">
                <a16:creationId xmlns:a16="http://schemas.microsoft.com/office/drawing/2014/main" id="{B5F88032-A0A3-4670-956C-9CF6A7FFAF5E}"/>
              </a:ext>
            </a:extLst>
          </p:cNvPr>
          <p:cNvSpPr txBox="1"/>
          <p:nvPr/>
        </p:nvSpPr>
        <p:spPr>
          <a:xfrm flipH="1">
            <a:off x="319086" y="1278171"/>
            <a:ext cx="3559493" cy="707886"/>
          </a:xfrm>
          <a:prstGeom prst="rect">
            <a:avLst/>
          </a:prstGeom>
          <a:noFill/>
        </p:spPr>
        <p:txBody>
          <a:bodyPr wrap="square" rtlCol="0">
            <a:spAutoFit/>
          </a:bodyPr>
          <a:lstStyle/>
          <a:p>
            <a:r>
              <a:rPr lang="cs-CZ" sz="2000" dirty="0"/>
              <a:t>V případě </a:t>
            </a:r>
            <a:r>
              <a:rPr lang="cs-CZ" sz="2000" b="1" dirty="0"/>
              <a:t>vodorovné podložky </a:t>
            </a:r>
            <a:r>
              <a:rPr lang="cs-CZ" sz="2000" dirty="0"/>
              <a:t>je totožná se silou tíhovou. </a:t>
            </a:r>
          </a:p>
        </p:txBody>
      </p:sp>
      <p:sp>
        <p:nvSpPr>
          <p:cNvPr id="4" name="TextovéPole 3">
            <a:extLst>
              <a:ext uri="{FF2B5EF4-FFF2-40B4-BE49-F238E27FC236}">
                <a16:creationId xmlns:a16="http://schemas.microsoft.com/office/drawing/2014/main" id="{37B9C843-DF35-4610-B676-A0A6046A71C3}"/>
              </a:ext>
            </a:extLst>
          </p:cNvPr>
          <p:cNvSpPr txBox="1"/>
          <p:nvPr/>
        </p:nvSpPr>
        <p:spPr>
          <a:xfrm>
            <a:off x="166327" y="2730429"/>
            <a:ext cx="3712254" cy="707886"/>
          </a:xfrm>
          <a:prstGeom prst="rect">
            <a:avLst/>
          </a:prstGeom>
          <a:noFill/>
        </p:spPr>
        <p:txBody>
          <a:bodyPr wrap="square" rtlCol="0">
            <a:spAutoFit/>
          </a:bodyPr>
          <a:lstStyle/>
          <a:p>
            <a:r>
              <a:rPr lang="cs-CZ" sz="2000" dirty="0"/>
              <a:t>Na </a:t>
            </a:r>
            <a:r>
              <a:rPr lang="cs-CZ" sz="2000" b="1" dirty="0"/>
              <a:t>nakloněné rovině</a:t>
            </a:r>
            <a:r>
              <a:rPr lang="cs-CZ" sz="2000" dirty="0"/>
              <a:t> je složkou tíhové síly kolmou k podložce</a:t>
            </a:r>
          </a:p>
        </p:txBody>
      </p:sp>
      <p:sp>
        <p:nvSpPr>
          <p:cNvPr id="5" name="TextovéPole 4">
            <a:extLst>
              <a:ext uri="{FF2B5EF4-FFF2-40B4-BE49-F238E27FC236}">
                <a16:creationId xmlns:a16="http://schemas.microsoft.com/office/drawing/2014/main" id="{639F1805-BBCC-4BD1-93B2-DAB6D3FE4451}"/>
              </a:ext>
            </a:extLst>
          </p:cNvPr>
          <p:cNvSpPr txBox="1"/>
          <p:nvPr/>
        </p:nvSpPr>
        <p:spPr>
          <a:xfrm>
            <a:off x="166327" y="3635255"/>
            <a:ext cx="2805473" cy="3170099"/>
          </a:xfrm>
          <a:prstGeom prst="rect">
            <a:avLst/>
          </a:prstGeom>
          <a:noFill/>
        </p:spPr>
        <p:txBody>
          <a:bodyPr wrap="square" rtlCol="0">
            <a:spAutoFit/>
          </a:bodyPr>
          <a:lstStyle/>
          <a:p>
            <a:pPr algn="just"/>
            <a:r>
              <a:rPr lang="cs-CZ" sz="2000" b="1" dirty="0"/>
              <a:t>Normálová reakce </a:t>
            </a:r>
            <a:r>
              <a:rPr lang="cs-CZ" sz="2000" dirty="0"/>
              <a:t>je reakcí (dle 3. Newtonova zákona) na normálovou sílu, je ztotožňována s </a:t>
            </a:r>
            <a:r>
              <a:rPr lang="cs-CZ" sz="2000" b="1" dirty="0"/>
              <a:t>reakcí podložky </a:t>
            </a:r>
            <a:r>
              <a:rPr lang="cs-CZ" sz="2000" dirty="0"/>
              <a:t>na tíhovou sílu (vodorovná podložka), resp.  na složku tíhové síly kolmou k podložce (nakloněná rovina)</a:t>
            </a:r>
          </a:p>
        </p:txBody>
      </p:sp>
      <p:pic>
        <p:nvPicPr>
          <p:cNvPr id="7" name="Obrázek 6">
            <a:extLst>
              <a:ext uri="{FF2B5EF4-FFF2-40B4-BE49-F238E27FC236}">
                <a16:creationId xmlns:a16="http://schemas.microsoft.com/office/drawing/2014/main" id="{10037747-16E7-45BA-9BB2-7568B8CBD6B4}"/>
              </a:ext>
            </a:extLst>
          </p:cNvPr>
          <p:cNvPicPr>
            <a:picLocks noChangeAspect="1"/>
          </p:cNvPicPr>
          <p:nvPr/>
        </p:nvPicPr>
        <p:blipFill>
          <a:blip r:embed="rId6"/>
          <a:stretch>
            <a:fillRect/>
          </a:stretch>
        </p:blipFill>
        <p:spPr>
          <a:xfrm>
            <a:off x="3193619" y="4710568"/>
            <a:ext cx="4648200" cy="1738521"/>
          </a:xfrm>
          <a:prstGeom prst="rect">
            <a:avLst/>
          </a:prstGeom>
        </p:spPr>
      </p:pic>
      <p:pic>
        <p:nvPicPr>
          <p:cNvPr id="10242" name="Picture 2" descr="Valivé tření | Eduportál Techmania">
            <a:extLst>
              <a:ext uri="{FF2B5EF4-FFF2-40B4-BE49-F238E27FC236}">
                <a16:creationId xmlns:a16="http://schemas.microsoft.com/office/drawing/2014/main" id="{7E9CAACA-9B3F-4D53-B0FA-F9191C3800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7960" y="4643625"/>
            <a:ext cx="1399713" cy="152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3619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9CB183C-AA47-47DC-890E-CDAB54A57DAB}"/>
              </a:ext>
            </a:extLst>
          </p:cNvPr>
          <p:cNvPicPr>
            <a:picLocks noChangeAspect="1"/>
          </p:cNvPicPr>
          <p:nvPr/>
        </p:nvPicPr>
        <p:blipFill>
          <a:blip r:embed="rId2"/>
          <a:stretch>
            <a:fillRect/>
          </a:stretch>
        </p:blipFill>
        <p:spPr>
          <a:xfrm>
            <a:off x="6807505" y="166689"/>
            <a:ext cx="2205611" cy="3109911"/>
          </a:xfrm>
          <a:prstGeom prst="rect">
            <a:avLst/>
          </a:prstGeom>
        </p:spPr>
      </p:pic>
      <p:sp>
        <p:nvSpPr>
          <p:cNvPr id="2" name="TextovéPole 1">
            <a:extLst>
              <a:ext uri="{FF2B5EF4-FFF2-40B4-BE49-F238E27FC236}">
                <a16:creationId xmlns:a16="http://schemas.microsoft.com/office/drawing/2014/main" id="{9606C0FD-5B9B-482E-A3AF-6272C22C549C}"/>
              </a:ext>
            </a:extLst>
          </p:cNvPr>
          <p:cNvSpPr txBox="1"/>
          <p:nvPr/>
        </p:nvSpPr>
        <p:spPr>
          <a:xfrm flipH="1">
            <a:off x="130884" y="451939"/>
            <a:ext cx="6328174" cy="1323439"/>
          </a:xfrm>
          <a:prstGeom prst="rect">
            <a:avLst/>
          </a:prstGeom>
          <a:noFill/>
        </p:spPr>
        <p:txBody>
          <a:bodyPr wrap="square" rtlCol="0">
            <a:spAutoFit/>
          </a:bodyPr>
          <a:lstStyle/>
          <a:p>
            <a:pPr algn="just"/>
            <a:r>
              <a:rPr lang="cs-CZ" sz="2000" b="1" dirty="0"/>
              <a:t>Přítlačná síla </a:t>
            </a:r>
            <a:r>
              <a:rPr lang="cs-CZ" sz="2000" dirty="0"/>
              <a:t>je složka výslednice všech sil působících na těleso, mající kolmý směr ke směru pohybu. Podle zákona akce a reakce je přítlačná síla rovna příslušné normálové reakci působící opačným směrem.</a:t>
            </a:r>
          </a:p>
        </p:txBody>
      </p:sp>
      <p:sp>
        <p:nvSpPr>
          <p:cNvPr id="4" name="TextovéPole 3">
            <a:extLst>
              <a:ext uri="{FF2B5EF4-FFF2-40B4-BE49-F238E27FC236}">
                <a16:creationId xmlns:a16="http://schemas.microsoft.com/office/drawing/2014/main" id="{55C245CE-E9FB-4ADD-9D7D-A4ACC60CD0EE}"/>
              </a:ext>
            </a:extLst>
          </p:cNvPr>
          <p:cNvSpPr txBox="1"/>
          <p:nvPr/>
        </p:nvSpPr>
        <p:spPr>
          <a:xfrm>
            <a:off x="333554" y="2285303"/>
            <a:ext cx="2976456" cy="369332"/>
          </a:xfrm>
          <a:prstGeom prst="rect">
            <a:avLst/>
          </a:prstGeom>
          <a:noFill/>
        </p:spPr>
        <p:txBody>
          <a:bodyPr wrap="none" rtlCol="0">
            <a:spAutoFit/>
          </a:bodyPr>
          <a:lstStyle/>
          <a:p>
            <a:r>
              <a:rPr lang="cs-CZ" b="1" dirty="0"/>
              <a:t>Působení tažné (vlečné) síly F</a:t>
            </a:r>
          </a:p>
        </p:txBody>
      </p:sp>
      <p:sp>
        <p:nvSpPr>
          <p:cNvPr id="10" name="TextovéPole 9">
            <a:extLst>
              <a:ext uri="{FF2B5EF4-FFF2-40B4-BE49-F238E27FC236}">
                <a16:creationId xmlns:a16="http://schemas.microsoft.com/office/drawing/2014/main" id="{3D30C8B7-3CBA-4020-9A10-01EA5CBB5EA9}"/>
              </a:ext>
            </a:extLst>
          </p:cNvPr>
          <p:cNvSpPr txBox="1"/>
          <p:nvPr/>
        </p:nvSpPr>
        <p:spPr>
          <a:xfrm>
            <a:off x="200463" y="4618543"/>
            <a:ext cx="2299027" cy="369332"/>
          </a:xfrm>
          <a:prstGeom prst="rect">
            <a:avLst/>
          </a:prstGeom>
          <a:noFill/>
        </p:spPr>
        <p:txBody>
          <a:bodyPr wrap="none" rtlCol="0">
            <a:spAutoFit/>
          </a:bodyPr>
          <a:lstStyle/>
          <a:p>
            <a:r>
              <a:rPr lang="cs-CZ" b="1" dirty="0"/>
              <a:t>Působení tlačné síly F</a:t>
            </a:r>
          </a:p>
        </p:txBody>
      </p:sp>
      <p:pic>
        <p:nvPicPr>
          <p:cNvPr id="7174" name="Picture 6" descr="ergonomic hazard examples drawing - Clip Art Library">
            <a:extLst>
              <a:ext uri="{FF2B5EF4-FFF2-40B4-BE49-F238E27FC236}">
                <a16:creationId xmlns:a16="http://schemas.microsoft.com/office/drawing/2014/main" id="{C7A4029E-FC93-4746-9776-CDD85A814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821" y="2757332"/>
            <a:ext cx="1991781" cy="173502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Do Fairies Hate Lawnmowers? - Beachcombing's Bizarre History Blog">
            <a:extLst>
              <a:ext uri="{FF2B5EF4-FFF2-40B4-BE49-F238E27FC236}">
                <a16:creationId xmlns:a16="http://schemas.microsoft.com/office/drawing/2014/main" id="{4B1F6465-57CD-4DEA-8400-7A934009DD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554" y="5073997"/>
            <a:ext cx="2299027" cy="1527097"/>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10" descr="Why is it easier to pull a heavy object than to push it on a level ground?  - Quora">
            <a:extLst>
              <a:ext uri="{FF2B5EF4-FFF2-40B4-BE49-F238E27FC236}">
                <a16:creationId xmlns:a16="http://schemas.microsoft.com/office/drawing/2014/main" id="{99656EE9-0155-4842-AB4C-51A04226DC8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6" name="Obrázek 15">
            <a:extLst>
              <a:ext uri="{FF2B5EF4-FFF2-40B4-BE49-F238E27FC236}">
                <a16:creationId xmlns:a16="http://schemas.microsoft.com/office/drawing/2014/main" id="{F9B8815D-336F-4FE3-B1E6-93CD5414887F}"/>
              </a:ext>
            </a:extLst>
          </p:cNvPr>
          <p:cNvPicPr>
            <a:picLocks noChangeAspect="1"/>
          </p:cNvPicPr>
          <p:nvPr/>
        </p:nvPicPr>
        <p:blipFill>
          <a:blip r:embed="rId5"/>
          <a:stretch>
            <a:fillRect/>
          </a:stretch>
        </p:blipFill>
        <p:spPr>
          <a:xfrm>
            <a:off x="3003069" y="5073997"/>
            <a:ext cx="1568931" cy="1610022"/>
          </a:xfrm>
          <a:prstGeom prst="rect">
            <a:avLst/>
          </a:prstGeom>
        </p:spPr>
      </p:pic>
      <p:pic>
        <p:nvPicPr>
          <p:cNvPr id="18" name="Obrázek 17">
            <a:extLst>
              <a:ext uri="{FF2B5EF4-FFF2-40B4-BE49-F238E27FC236}">
                <a16:creationId xmlns:a16="http://schemas.microsoft.com/office/drawing/2014/main" id="{10196EE2-F788-431C-AC9D-2B1D991FAF71}"/>
              </a:ext>
            </a:extLst>
          </p:cNvPr>
          <p:cNvPicPr>
            <a:picLocks noChangeAspect="1"/>
          </p:cNvPicPr>
          <p:nvPr/>
        </p:nvPicPr>
        <p:blipFill>
          <a:blip r:embed="rId6"/>
          <a:stretch>
            <a:fillRect/>
          </a:stretch>
        </p:blipFill>
        <p:spPr>
          <a:xfrm>
            <a:off x="2496576" y="2886162"/>
            <a:ext cx="2035471" cy="1500853"/>
          </a:xfrm>
          <a:prstGeom prst="rect">
            <a:avLst/>
          </a:prstGeom>
        </p:spPr>
      </p:pic>
      <p:pic>
        <p:nvPicPr>
          <p:cNvPr id="7180" name="Picture 12" descr="7.5 Nonconservative Forces – College Physics: OpenStax">
            <a:extLst>
              <a:ext uri="{FF2B5EF4-FFF2-40B4-BE49-F238E27FC236}">
                <a16:creationId xmlns:a16="http://schemas.microsoft.com/office/drawing/2014/main" id="{36A63C65-59E8-4C73-86F8-4F2242DD84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3550" y="5217169"/>
            <a:ext cx="312420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Physics Help For Everyone | PlayStation Universe">
            <a:extLst>
              <a:ext uri="{FF2B5EF4-FFF2-40B4-BE49-F238E27FC236}">
                <a16:creationId xmlns:a16="http://schemas.microsoft.com/office/drawing/2014/main" id="{68194B93-7653-40F5-9B44-34015032D0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3550" y="3274638"/>
            <a:ext cx="2767744" cy="1788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6813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orce – Pushing it in a Pulled up World - ASK EHS Blog">
            <a:extLst>
              <a:ext uri="{FF2B5EF4-FFF2-40B4-BE49-F238E27FC236}">
                <a16:creationId xmlns:a16="http://schemas.microsoft.com/office/drawing/2014/main" id="{C9909C76-3516-4CA2-84C4-7BBB17DFB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347662"/>
            <a:ext cx="725805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sk Questions for CBSE Class 11 , Physics , Laws of Motion">
            <a:extLst>
              <a:ext uri="{FF2B5EF4-FFF2-40B4-BE49-F238E27FC236}">
                <a16:creationId xmlns:a16="http://schemas.microsoft.com/office/drawing/2014/main" id="{524BDA3C-28D5-490C-ACE8-22252DB74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499" y="4167188"/>
            <a:ext cx="4816475"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0512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6" name="Text Box 20">
            <a:extLst>
              <a:ext uri="{FF2B5EF4-FFF2-40B4-BE49-F238E27FC236}">
                <a16:creationId xmlns:a16="http://schemas.microsoft.com/office/drawing/2014/main" id="{EE768762-06E1-4C9E-A6D3-8F8BB4FE92BA}"/>
              </a:ext>
            </a:extLst>
          </p:cNvPr>
          <p:cNvSpPr txBox="1">
            <a:spLocks noChangeArrowheads="1"/>
          </p:cNvSpPr>
          <p:nvPr/>
        </p:nvSpPr>
        <p:spPr bwMode="auto">
          <a:xfrm>
            <a:off x="243681" y="301318"/>
            <a:ext cx="80660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dirty="0">
                <a:latin typeface="+mn-lt"/>
              </a:rPr>
              <a:t>Síla působící podél nakloněné roviny: </a:t>
            </a:r>
          </a:p>
        </p:txBody>
      </p:sp>
      <p:graphicFrame>
        <p:nvGraphicFramePr>
          <p:cNvPr id="54287" name="Object 21">
            <a:extLst>
              <a:ext uri="{FF2B5EF4-FFF2-40B4-BE49-F238E27FC236}">
                <a16:creationId xmlns:a16="http://schemas.microsoft.com/office/drawing/2014/main" id="{0F6E709B-C3BB-4197-A720-0F74BB99A03E}"/>
              </a:ext>
            </a:extLst>
          </p:cNvPr>
          <p:cNvGraphicFramePr>
            <a:graphicFrameLocks noChangeAspect="1"/>
          </p:cNvGraphicFramePr>
          <p:nvPr/>
        </p:nvGraphicFramePr>
        <p:xfrm>
          <a:off x="2760632" y="1051537"/>
          <a:ext cx="6148387" cy="502346"/>
        </p:xfrm>
        <a:graphic>
          <a:graphicData uri="http://schemas.openxmlformats.org/presentationml/2006/ole">
            <mc:AlternateContent xmlns:mc="http://schemas.openxmlformats.org/markup-compatibility/2006">
              <mc:Choice xmlns:v="urn:schemas-microsoft-com:vml" Requires="v">
                <p:oleObj name="Equation" r:id="rId2" imgW="3124200" imgH="254000" progId="Equation.DSMT4">
                  <p:embed/>
                </p:oleObj>
              </mc:Choice>
              <mc:Fallback>
                <p:oleObj name="Equation" r:id="rId2" imgW="3124200" imgH="254000" progId="Equation.DSMT4">
                  <p:embed/>
                  <p:pic>
                    <p:nvPicPr>
                      <p:cNvPr id="54287" name="Object 21">
                        <a:extLst>
                          <a:ext uri="{FF2B5EF4-FFF2-40B4-BE49-F238E27FC236}">
                            <a16:creationId xmlns:a16="http://schemas.microsoft.com/office/drawing/2014/main" id="{0F6E709B-C3BB-4197-A720-0F74BB99A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632" y="1051537"/>
                        <a:ext cx="6148387" cy="502346"/>
                      </a:xfrm>
                      <a:prstGeom prst="rect">
                        <a:avLst/>
                      </a:prstGeom>
                      <a:noFill/>
                      <a:ln>
                        <a:noFill/>
                      </a:ln>
                      <a:effectLst/>
                    </p:spPr>
                  </p:pic>
                </p:oleObj>
              </mc:Fallback>
            </mc:AlternateContent>
          </a:graphicData>
        </a:graphic>
      </p:graphicFrame>
      <p:grpSp>
        <p:nvGrpSpPr>
          <p:cNvPr id="2" name="Skupina 1">
            <a:extLst>
              <a:ext uri="{FF2B5EF4-FFF2-40B4-BE49-F238E27FC236}">
                <a16:creationId xmlns:a16="http://schemas.microsoft.com/office/drawing/2014/main" id="{754BA094-3F28-456F-AC82-8F1DD4DE78B8}"/>
              </a:ext>
            </a:extLst>
          </p:cNvPr>
          <p:cNvGrpSpPr/>
          <p:nvPr/>
        </p:nvGrpSpPr>
        <p:grpSpPr>
          <a:xfrm>
            <a:off x="246579" y="1553883"/>
            <a:ext cx="3843337" cy="1771645"/>
            <a:chOff x="376238" y="2333630"/>
            <a:chExt cx="4897437" cy="2303462"/>
          </a:xfrm>
        </p:grpSpPr>
        <p:sp>
          <p:nvSpPr>
            <p:cNvPr id="54275" name="AutoShape 5">
              <a:extLst>
                <a:ext uri="{FF2B5EF4-FFF2-40B4-BE49-F238E27FC236}">
                  <a16:creationId xmlns:a16="http://schemas.microsoft.com/office/drawing/2014/main" id="{2F07485A-0276-4F60-BE7E-45682807B9E4}"/>
                </a:ext>
              </a:extLst>
            </p:cNvPr>
            <p:cNvSpPr>
              <a:spLocks noChangeArrowheads="1"/>
            </p:cNvSpPr>
            <p:nvPr/>
          </p:nvSpPr>
          <p:spPr bwMode="auto">
            <a:xfrm>
              <a:off x="376238" y="2836867"/>
              <a:ext cx="4897437" cy="1512888"/>
            </a:xfrm>
            <a:prstGeom prst="rtTriangl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54276" name="Rectangle 6">
              <a:extLst>
                <a:ext uri="{FF2B5EF4-FFF2-40B4-BE49-F238E27FC236}">
                  <a16:creationId xmlns:a16="http://schemas.microsoft.com/office/drawing/2014/main" id="{56D7FBFF-0F93-45AD-9C96-E9DE1DBAC677}"/>
                </a:ext>
              </a:extLst>
            </p:cNvPr>
            <p:cNvSpPr>
              <a:spLocks noChangeArrowheads="1"/>
            </p:cNvSpPr>
            <p:nvPr/>
          </p:nvSpPr>
          <p:spPr bwMode="auto">
            <a:xfrm rot="1028410">
              <a:off x="1457325" y="2693992"/>
              <a:ext cx="936625" cy="576263"/>
            </a:xfrm>
            <a:prstGeom prst="rect">
              <a:avLst/>
            </a:prstGeom>
            <a:solidFill>
              <a:srgbClr val="FF66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
          <p:nvSpPr>
            <p:cNvPr id="54277" name="Line 8">
              <a:extLst>
                <a:ext uri="{FF2B5EF4-FFF2-40B4-BE49-F238E27FC236}">
                  <a16:creationId xmlns:a16="http://schemas.microsoft.com/office/drawing/2014/main" id="{C78A5395-0665-4AB5-8990-6309EFA8DF75}"/>
                </a:ext>
              </a:extLst>
            </p:cNvPr>
            <p:cNvSpPr>
              <a:spLocks noChangeShapeType="1"/>
            </p:cNvSpPr>
            <p:nvPr/>
          </p:nvSpPr>
          <p:spPr bwMode="auto">
            <a:xfrm>
              <a:off x="1889125" y="2981330"/>
              <a:ext cx="431800" cy="144462"/>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4278" name="Line 10">
              <a:extLst>
                <a:ext uri="{FF2B5EF4-FFF2-40B4-BE49-F238E27FC236}">
                  <a16:creationId xmlns:a16="http://schemas.microsoft.com/office/drawing/2014/main" id="{59FD762D-12AF-4AF1-BB38-F1D3A06461D1}"/>
                </a:ext>
              </a:extLst>
            </p:cNvPr>
            <p:cNvSpPr>
              <a:spLocks noChangeShapeType="1"/>
            </p:cNvSpPr>
            <p:nvPr/>
          </p:nvSpPr>
          <p:spPr bwMode="auto">
            <a:xfrm flipH="1">
              <a:off x="1457325" y="2981330"/>
              <a:ext cx="431800" cy="15128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4279" name="Line 11">
              <a:extLst>
                <a:ext uri="{FF2B5EF4-FFF2-40B4-BE49-F238E27FC236}">
                  <a16:creationId xmlns:a16="http://schemas.microsoft.com/office/drawing/2014/main" id="{52B1BD4A-4F2E-46CA-B55E-4F8D1C66A838}"/>
                </a:ext>
              </a:extLst>
            </p:cNvPr>
            <p:cNvSpPr>
              <a:spLocks noChangeShapeType="1"/>
            </p:cNvSpPr>
            <p:nvPr/>
          </p:nvSpPr>
          <p:spPr bwMode="auto">
            <a:xfrm>
              <a:off x="1889125" y="2981330"/>
              <a:ext cx="0" cy="16557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4280" name="Text Box 14">
              <a:extLst>
                <a:ext uri="{FF2B5EF4-FFF2-40B4-BE49-F238E27FC236}">
                  <a16:creationId xmlns:a16="http://schemas.microsoft.com/office/drawing/2014/main" id="{844F4D0F-FBD1-4F16-93A6-63F133A1587C}"/>
                </a:ext>
              </a:extLst>
            </p:cNvPr>
            <p:cNvSpPr txBox="1">
              <a:spLocks noChangeArrowheads="1"/>
            </p:cNvSpPr>
            <p:nvPr/>
          </p:nvSpPr>
          <p:spPr bwMode="auto">
            <a:xfrm>
              <a:off x="1100708" y="3497674"/>
              <a:ext cx="649287" cy="48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i="1" dirty="0"/>
                <a:t>F</a:t>
              </a:r>
              <a:r>
                <a:rPr lang="cs-CZ" altLang="cs-CZ" i="1" baseline="-25000" dirty="0"/>
                <a:t>N</a:t>
              </a:r>
              <a:endParaRPr lang="cs-CZ" altLang="cs-CZ" i="1" dirty="0"/>
            </a:p>
          </p:txBody>
        </p:sp>
        <p:sp>
          <p:nvSpPr>
            <p:cNvPr id="54281" name="Text Box 15">
              <a:extLst>
                <a:ext uri="{FF2B5EF4-FFF2-40B4-BE49-F238E27FC236}">
                  <a16:creationId xmlns:a16="http://schemas.microsoft.com/office/drawing/2014/main" id="{A1CD254B-5455-4DF8-A3EF-6F907D66F520}"/>
                </a:ext>
              </a:extLst>
            </p:cNvPr>
            <p:cNvSpPr txBox="1">
              <a:spLocks noChangeArrowheads="1"/>
            </p:cNvSpPr>
            <p:nvPr/>
          </p:nvSpPr>
          <p:spPr bwMode="auto">
            <a:xfrm>
              <a:off x="1960563" y="3773492"/>
              <a:ext cx="6492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i="1"/>
                <a:t>mg</a:t>
              </a:r>
            </a:p>
          </p:txBody>
        </p:sp>
        <p:sp>
          <p:nvSpPr>
            <p:cNvPr id="54282" name="Freeform 16">
              <a:extLst>
                <a:ext uri="{FF2B5EF4-FFF2-40B4-BE49-F238E27FC236}">
                  <a16:creationId xmlns:a16="http://schemas.microsoft.com/office/drawing/2014/main" id="{01D1E06A-6CF1-474A-9576-071A7890C2B7}"/>
                </a:ext>
              </a:extLst>
            </p:cNvPr>
            <p:cNvSpPr>
              <a:spLocks/>
            </p:cNvSpPr>
            <p:nvPr/>
          </p:nvSpPr>
          <p:spPr bwMode="auto">
            <a:xfrm>
              <a:off x="4049713" y="3989392"/>
              <a:ext cx="71437" cy="360363"/>
            </a:xfrm>
            <a:custGeom>
              <a:avLst/>
              <a:gdLst>
                <a:gd name="T0" fmla="*/ 71437 w 45"/>
                <a:gd name="T1" fmla="*/ 0 h 227"/>
                <a:gd name="T2" fmla="*/ 0 w 45"/>
                <a:gd name="T3" fmla="*/ 360363 h 227"/>
                <a:gd name="T4" fmla="*/ 0 60000 65536"/>
                <a:gd name="T5" fmla="*/ 0 60000 65536"/>
              </a:gdLst>
              <a:ahLst/>
              <a:cxnLst>
                <a:cxn ang="T4">
                  <a:pos x="T0" y="T1"/>
                </a:cxn>
                <a:cxn ang="T5">
                  <a:pos x="T2" y="T3"/>
                </a:cxn>
              </a:cxnLst>
              <a:rect l="0" t="0" r="r" b="b"/>
              <a:pathLst>
                <a:path w="45" h="227">
                  <a:moveTo>
                    <a:pt x="45" y="0"/>
                  </a:moveTo>
                  <a:cubicBezTo>
                    <a:pt x="26" y="94"/>
                    <a:pt x="7" y="189"/>
                    <a:pt x="0" y="22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aphicFrame>
          <p:nvGraphicFramePr>
            <p:cNvPr id="54283" name="Object 17">
              <a:extLst>
                <a:ext uri="{FF2B5EF4-FFF2-40B4-BE49-F238E27FC236}">
                  <a16:creationId xmlns:a16="http://schemas.microsoft.com/office/drawing/2014/main" id="{6FD22755-2407-47FE-A85E-7DD0BD8FC112}"/>
                </a:ext>
              </a:extLst>
            </p:cNvPr>
            <p:cNvGraphicFramePr>
              <a:graphicFrameLocks noChangeAspect="1"/>
            </p:cNvGraphicFramePr>
            <p:nvPr/>
          </p:nvGraphicFramePr>
          <p:xfrm>
            <a:off x="3400425" y="3917955"/>
            <a:ext cx="358775" cy="330200"/>
          </p:xfrm>
          <a:graphic>
            <a:graphicData uri="http://schemas.openxmlformats.org/presentationml/2006/ole">
              <mc:AlternateContent xmlns:mc="http://schemas.openxmlformats.org/markup-compatibility/2006">
                <mc:Choice xmlns:v="urn:schemas-microsoft-com:vml" Requires="v">
                  <p:oleObj name="Equation" r:id="rId4" imgW="152334" imgH="139639" progId="Equation.DSMT4">
                    <p:embed/>
                  </p:oleObj>
                </mc:Choice>
                <mc:Fallback>
                  <p:oleObj name="Equation" r:id="rId4" imgW="152334" imgH="139639" progId="Equation.DSMT4">
                    <p:embed/>
                    <p:pic>
                      <p:nvPicPr>
                        <p:cNvPr id="54283" name="Object 17">
                          <a:extLst>
                            <a:ext uri="{FF2B5EF4-FFF2-40B4-BE49-F238E27FC236}">
                              <a16:creationId xmlns:a16="http://schemas.microsoft.com/office/drawing/2014/main" id="{6FD22755-2407-47FE-A85E-7DD0BD8FC1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5" y="3917955"/>
                          <a:ext cx="358775"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4284" name="Text Box 18">
              <a:extLst>
                <a:ext uri="{FF2B5EF4-FFF2-40B4-BE49-F238E27FC236}">
                  <a16:creationId xmlns:a16="http://schemas.microsoft.com/office/drawing/2014/main" id="{ECEF435F-CCD5-40ED-8D0B-FA7CC004F06D}"/>
                </a:ext>
              </a:extLst>
            </p:cNvPr>
            <p:cNvSpPr txBox="1">
              <a:spLocks noChangeArrowheads="1"/>
            </p:cNvSpPr>
            <p:nvPr/>
          </p:nvSpPr>
          <p:spPr bwMode="auto">
            <a:xfrm>
              <a:off x="2033588" y="2333630"/>
              <a:ext cx="5762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i="1"/>
                <a:t>F</a:t>
              </a:r>
              <a:r>
                <a:rPr lang="cs-CZ" altLang="cs-CZ" i="1" baseline="-25000"/>
                <a:t>a</a:t>
              </a:r>
              <a:endParaRPr lang="cs-CZ" altLang="cs-CZ" i="1"/>
            </a:p>
          </p:txBody>
        </p:sp>
        <p:sp>
          <p:nvSpPr>
            <p:cNvPr id="54285" name="Line 19">
              <a:extLst>
                <a:ext uri="{FF2B5EF4-FFF2-40B4-BE49-F238E27FC236}">
                  <a16:creationId xmlns:a16="http://schemas.microsoft.com/office/drawing/2014/main" id="{8C977B81-CB14-4958-B19D-6AB9ED248A5F}"/>
                </a:ext>
              </a:extLst>
            </p:cNvPr>
            <p:cNvSpPr>
              <a:spLocks noChangeShapeType="1"/>
            </p:cNvSpPr>
            <p:nvPr/>
          </p:nvSpPr>
          <p:spPr bwMode="auto">
            <a:xfrm flipH="1" flipV="1">
              <a:off x="1528763" y="2836867"/>
              <a:ext cx="360362" cy="144463"/>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4288" name="Text Box 22">
              <a:extLst>
                <a:ext uri="{FF2B5EF4-FFF2-40B4-BE49-F238E27FC236}">
                  <a16:creationId xmlns:a16="http://schemas.microsoft.com/office/drawing/2014/main" id="{F569F939-7E5D-4793-9BBD-2B3729F9BDEC}"/>
                </a:ext>
              </a:extLst>
            </p:cNvPr>
            <p:cNvSpPr txBox="1">
              <a:spLocks noChangeArrowheads="1"/>
            </p:cNvSpPr>
            <p:nvPr/>
          </p:nvSpPr>
          <p:spPr bwMode="auto">
            <a:xfrm>
              <a:off x="1023939" y="2333630"/>
              <a:ext cx="576262" cy="48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i="1" dirty="0"/>
                <a:t>F</a:t>
              </a:r>
              <a:r>
                <a:rPr lang="cs-CZ" altLang="cs-CZ" i="1" baseline="-25000" dirty="0"/>
                <a:t>t</a:t>
              </a:r>
              <a:endParaRPr lang="cs-CZ" altLang="cs-CZ" i="1" dirty="0"/>
            </a:p>
          </p:txBody>
        </p:sp>
      </p:grpSp>
      <p:sp>
        <p:nvSpPr>
          <p:cNvPr id="18" name="TextovéPole 17">
            <a:extLst>
              <a:ext uri="{FF2B5EF4-FFF2-40B4-BE49-F238E27FC236}">
                <a16:creationId xmlns:a16="http://schemas.microsoft.com/office/drawing/2014/main" id="{BF2BEA81-2FEB-4C55-A18E-50D140844BF8}"/>
              </a:ext>
            </a:extLst>
          </p:cNvPr>
          <p:cNvSpPr txBox="1"/>
          <p:nvPr/>
        </p:nvSpPr>
        <p:spPr>
          <a:xfrm>
            <a:off x="243681" y="3600497"/>
            <a:ext cx="8711265" cy="707886"/>
          </a:xfrm>
          <a:prstGeom prst="rect">
            <a:avLst/>
          </a:prstGeom>
          <a:noFill/>
        </p:spPr>
        <p:txBody>
          <a:bodyPr wrap="square">
            <a:spAutoFit/>
          </a:bodyPr>
          <a:lstStyle/>
          <a:p>
            <a:pPr eaLnBrk="1" hangingPunct="1">
              <a:spcBef>
                <a:spcPct val="50000"/>
              </a:spcBef>
            </a:pPr>
            <a:r>
              <a:rPr lang="cs-CZ" altLang="cs-CZ" sz="2000" dirty="0"/>
              <a:t>Je-li zrychlení nulové (těleso klouže po nakloněné rovině rovnoměrně,</a:t>
            </a:r>
            <a:r>
              <a:rPr lang="en-US" altLang="cs-CZ" sz="2000" dirty="0"/>
              <a:t> </a:t>
            </a:r>
            <a:r>
              <a:rPr lang="cs-CZ" altLang="cs-CZ" sz="2000" dirty="0"/>
              <a:t>což nastane při </a:t>
            </a:r>
            <a:r>
              <a:rPr lang="cs-CZ" altLang="cs-CZ" sz="2000" b="1" dirty="0"/>
              <a:t>kritickém úhlu náklonu</a:t>
            </a:r>
            <a:r>
              <a:rPr lang="cs-CZ" altLang="cs-CZ" sz="2000" dirty="0"/>
              <a:t> </a:t>
            </a:r>
            <a:r>
              <a:rPr lang="el-GR" altLang="cs-CZ" sz="2000" dirty="0"/>
              <a:t>α</a:t>
            </a:r>
            <a:r>
              <a:rPr lang="en-US" altLang="cs-CZ" sz="2000" baseline="-25000" dirty="0"/>
              <a:t>k</a:t>
            </a:r>
            <a:r>
              <a:rPr lang="cs-CZ" altLang="cs-CZ" sz="2000" dirty="0"/>
              <a:t>,</a:t>
            </a:r>
            <a:r>
              <a:rPr lang="en-US" altLang="cs-CZ" sz="2000" dirty="0"/>
              <a:t> </a:t>
            </a:r>
            <a:r>
              <a:rPr lang="cs-CZ" altLang="cs-CZ" sz="2000" dirty="0"/>
              <a:t>platí </a:t>
            </a:r>
          </a:p>
        </p:txBody>
      </p:sp>
      <p:graphicFrame>
        <p:nvGraphicFramePr>
          <p:cNvPr id="3" name="Object 5">
            <a:extLst>
              <a:ext uri="{FF2B5EF4-FFF2-40B4-BE49-F238E27FC236}">
                <a16:creationId xmlns:a16="http://schemas.microsoft.com/office/drawing/2014/main" id="{2234CDF7-E463-455F-9A43-B6B68409F291}"/>
              </a:ext>
            </a:extLst>
          </p:cNvPr>
          <p:cNvGraphicFramePr>
            <a:graphicFrameLocks noChangeAspect="1"/>
          </p:cNvGraphicFramePr>
          <p:nvPr/>
        </p:nvGraphicFramePr>
        <p:xfrm>
          <a:off x="5514975" y="4281455"/>
          <a:ext cx="2509044" cy="469522"/>
        </p:xfrm>
        <a:graphic>
          <a:graphicData uri="http://schemas.openxmlformats.org/presentationml/2006/ole">
            <mc:AlternateContent xmlns:mc="http://schemas.openxmlformats.org/markup-compatibility/2006">
              <mc:Choice xmlns:v="urn:schemas-microsoft-com:vml" Requires="v">
                <p:oleObj name="Equation" r:id="rId6" imgW="1358310" imgH="253890" progId="Equation.DSMT4">
                  <p:embed/>
                </p:oleObj>
              </mc:Choice>
              <mc:Fallback>
                <p:oleObj name="Equation" r:id="rId6" imgW="1358310" imgH="253890" progId="Equation.DSMT4">
                  <p:embed/>
                  <p:pic>
                    <p:nvPicPr>
                      <p:cNvPr id="3" name="Object 5">
                        <a:extLst>
                          <a:ext uri="{FF2B5EF4-FFF2-40B4-BE49-F238E27FC236}">
                            <a16:creationId xmlns:a16="http://schemas.microsoft.com/office/drawing/2014/main" id="{2234CDF7-E463-455F-9A43-B6B68409F2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4975" y="4281455"/>
                        <a:ext cx="2509044" cy="469522"/>
                      </a:xfrm>
                      <a:prstGeom prst="rect">
                        <a:avLst/>
                      </a:prstGeom>
                      <a:noFill/>
                      <a:ln>
                        <a:noFill/>
                      </a:ln>
                      <a:effectLst/>
                    </p:spPr>
                  </p:pic>
                </p:oleObj>
              </mc:Fallback>
            </mc:AlternateContent>
          </a:graphicData>
        </a:graphic>
      </p:graphicFrame>
      <p:graphicFrame>
        <p:nvGraphicFramePr>
          <p:cNvPr id="4" name="Object 6">
            <a:extLst>
              <a:ext uri="{FF2B5EF4-FFF2-40B4-BE49-F238E27FC236}">
                <a16:creationId xmlns:a16="http://schemas.microsoft.com/office/drawing/2014/main" id="{8E473E59-D012-48A8-AC50-9CC761D560D3}"/>
              </a:ext>
            </a:extLst>
          </p:cNvPr>
          <p:cNvGraphicFramePr>
            <a:graphicFrameLocks noChangeAspect="1"/>
          </p:cNvGraphicFramePr>
          <p:nvPr/>
        </p:nvGraphicFramePr>
        <p:xfrm>
          <a:off x="6334125" y="4674290"/>
          <a:ext cx="1081088" cy="442512"/>
        </p:xfrm>
        <a:graphic>
          <a:graphicData uri="http://schemas.openxmlformats.org/presentationml/2006/ole">
            <mc:AlternateContent xmlns:mc="http://schemas.openxmlformats.org/markup-compatibility/2006">
              <mc:Choice xmlns:v="urn:schemas-microsoft-com:vml" Requires="v">
                <p:oleObj name="Equation" r:id="rId8" imgW="558800" imgH="228600" progId="Equation.DSMT4">
                  <p:embed/>
                </p:oleObj>
              </mc:Choice>
              <mc:Fallback>
                <p:oleObj name="Equation" r:id="rId8" imgW="558800" imgH="228600" progId="Equation.DSMT4">
                  <p:embed/>
                  <p:pic>
                    <p:nvPicPr>
                      <p:cNvPr id="4" name="Object 6">
                        <a:extLst>
                          <a:ext uri="{FF2B5EF4-FFF2-40B4-BE49-F238E27FC236}">
                            <a16:creationId xmlns:a16="http://schemas.microsoft.com/office/drawing/2014/main" id="{8E473E59-D012-48A8-AC50-9CC761D560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4125" y="4674290"/>
                        <a:ext cx="1081088" cy="44251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3361644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D3C5BD7-90E4-4A28-962C-8E683B6ED6A2}"/>
              </a:ext>
            </a:extLst>
          </p:cNvPr>
          <p:cNvSpPr txBox="1"/>
          <p:nvPr/>
        </p:nvSpPr>
        <p:spPr>
          <a:xfrm>
            <a:off x="187503" y="557623"/>
            <a:ext cx="8768993" cy="1015663"/>
          </a:xfrm>
          <a:prstGeom prst="rect">
            <a:avLst/>
          </a:prstGeom>
          <a:noFill/>
        </p:spPr>
        <p:txBody>
          <a:bodyPr wrap="square">
            <a:spAutoFit/>
          </a:bodyPr>
          <a:lstStyle/>
          <a:p>
            <a:pPr algn="just"/>
            <a:r>
              <a:rPr lang="cs-CZ" sz="2000" b="0" i="0" u="none" strike="noStrike" baseline="0" dirty="0">
                <a:solidFill>
                  <a:srgbClr val="000000"/>
                </a:solidFill>
              </a:rPr>
              <a:t>Nákladní automobil dopravuje na své ložné ploše nezajištěné břemeno o hmotnosti m. Součinitel tření mezi korbou a břemenem je </a:t>
            </a:r>
            <a:r>
              <a:rPr lang="cs-CZ" sz="2000" b="0" i="1" u="none" strike="noStrike" baseline="0" dirty="0">
                <a:solidFill>
                  <a:srgbClr val="000000"/>
                </a:solidFill>
              </a:rPr>
              <a:t>f </a:t>
            </a:r>
            <a:r>
              <a:rPr lang="cs-CZ" sz="2000" b="0" i="0" u="none" strike="noStrike" baseline="0" dirty="0">
                <a:solidFill>
                  <a:srgbClr val="000000"/>
                </a:solidFill>
              </a:rPr>
              <a:t>= 0,4. Stanovte, s jakým největším zpožděním může automobil brzdit, aby se břemeno neposunulo. </a:t>
            </a:r>
            <a:endParaRPr lang="cs-CZ" sz="2000" dirty="0"/>
          </a:p>
        </p:txBody>
      </p:sp>
      <p:sp>
        <p:nvSpPr>
          <p:cNvPr id="4" name="TextovéPole 3">
            <a:extLst>
              <a:ext uri="{FF2B5EF4-FFF2-40B4-BE49-F238E27FC236}">
                <a16:creationId xmlns:a16="http://schemas.microsoft.com/office/drawing/2014/main" id="{549462D4-8C1D-442F-9471-B12A10BFEEB8}"/>
              </a:ext>
            </a:extLst>
          </p:cNvPr>
          <p:cNvSpPr txBox="1"/>
          <p:nvPr/>
        </p:nvSpPr>
        <p:spPr>
          <a:xfrm>
            <a:off x="187503" y="95958"/>
            <a:ext cx="1072730" cy="461665"/>
          </a:xfrm>
          <a:prstGeom prst="rect">
            <a:avLst/>
          </a:prstGeom>
          <a:noFill/>
        </p:spPr>
        <p:txBody>
          <a:bodyPr wrap="none" rtlCol="0">
            <a:spAutoFit/>
          </a:bodyPr>
          <a:lstStyle/>
          <a:p>
            <a:r>
              <a:rPr lang="cs-CZ" sz="2400" b="1" dirty="0"/>
              <a:t>Příklad</a:t>
            </a:r>
          </a:p>
        </p:txBody>
      </p:sp>
      <p:pic>
        <p:nvPicPr>
          <p:cNvPr id="6" name="Obrázek 5">
            <a:extLst>
              <a:ext uri="{FF2B5EF4-FFF2-40B4-BE49-F238E27FC236}">
                <a16:creationId xmlns:a16="http://schemas.microsoft.com/office/drawing/2014/main" id="{2B9A9674-4393-4D6A-8EC4-71709CA22108}"/>
              </a:ext>
            </a:extLst>
          </p:cNvPr>
          <p:cNvPicPr>
            <a:picLocks noChangeAspect="1"/>
          </p:cNvPicPr>
          <p:nvPr/>
        </p:nvPicPr>
        <p:blipFill>
          <a:blip r:embed="rId2"/>
          <a:stretch>
            <a:fillRect/>
          </a:stretch>
        </p:blipFill>
        <p:spPr>
          <a:xfrm>
            <a:off x="4571999" y="1647108"/>
            <a:ext cx="4352081" cy="1406324"/>
          </a:xfrm>
          <a:prstGeom prst="rect">
            <a:avLst/>
          </a:prstGeom>
        </p:spPr>
      </p:pic>
      <p:sp>
        <p:nvSpPr>
          <p:cNvPr id="7" name="TextovéPole 6">
            <a:extLst>
              <a:ext uri="{FF2B5EF4-FFF2-40B4-BE49-F238E27FC236}">
                <a16:creationId xmlns:a16="http://schemas.microsoft.com/office/drawing/2014/main" id="{A85140EB-9FF9-4CBD-B929-FE5E9D602B77}"/>
              </a:ext>
            </a:extLst>
          </p:cNvPr>
          <p:cNvSpPr txBox="1"/>
          <p:nvPr/>
        </p:nvSpPr>
        <p:spPr>
          <a:xfrm>
            <a:off x="187503" y="1511843"/>
            <a:ext cx="3087512" cy="1754326"/>
          </a:xfrm>
          <a:prstGeom prst="rect">
            <a:avLst/>
          </a:prstGeom>
          <a:noFill/>
        </p:spPr>
        <p:txBody>
          <a:bodyPr wrap="none" rtlCol="0">
            <a:spAutoFit/>
          </a:bodyPr>
          <a:lstStyle/>
          <a:p>
            <a:endParaRPr lang="cs-CZ" sz="800" dirty="0"/>
          </a:p>
          <a:p>
            <a:r>
              <a:rPr lang="cs-CZ" sz="2000" dirty="0"/>
              <a:t>T = </a:t>
            </a:r>
            <a:r>
              <a:rPr lang="cs-CZ" sz="2000" dirty="0" err="1"/>
              <a:t>m.a</a:t>
            </a:r>
            <a:endParaRPr lang="cs-CZ" sz="2000" dirty="0"/>
          </a:p>
          <a:p>
            <a:r>
              <a:rPr lang="cs-CZ" sz="2000" dirty="0"/>
              <a:t>F</a:t>
            </a:r>
            <a:r>
              <a:rPr lang="cs-CZ" sz="2000" baseline="-25000" dirty="0"/>
              <a:t>N</a:t>
            </a:r>
            <a:r>
              <a:rPr lang="cs-CZ" sz="2000" dirty="0"/>
              <a:t> = </a:t>
            </a:r>
            <a:r>
              <a:rPr lang="cs-CZ" sz="2000" dirty="0" err="1"/>
              <a:t>m.g</a:t>
            </a:r>
            <a:endParaRPr lang="cs-CZ" sz="2000" dirty="0"/>
          </a:p>
          <a:p>
            <a:r>
              <a:rPr lang="cs-CZ" sz="2000" dirty="0"/>
              <a:t>T = F</a:t>
            </a:r>
            <a:r>
              <a:rPr lang="cs-CZ" sz="2000" baseline="-25000" dirty="0"/>
              <a:t>N</a:t>
            </a:r>
            <a:r>
              <a:rPr lang="cs-CZ" sz="2000" dirty="0"/>
              <a:t> .</a:t>
            </a:r>
            <a:r>
              <a:rPr lang="cs-CZ" sz="2000" dirty="0" err="1"/>
              <a:t>fm.a</a:t>
            </a:r>
            <a:r>
              <a:rPr lang="cs-CZ" sz="2000" dirty="0"/>
              <a:t> = </a:t>
            </a:r>
            <a:r>
              <a:rPr lang="cs-CZ" sz="2000" dirty="0" err="1"/>
              <a:t>m.g.f</a:t>
            </a:r>
            <a:r>
              <a:rPr lang="cs-CZ" sz="2000" dirty="0"/>
              <a:t>  </a:t>
            </a:r>
          </a:p>
          <a:p>
            <a:r>
              <a:rPr lang="cs-CZ" sz="2000" dirty="0"/>
              <a:t>a = </a:t>
            </a:r>
            <a:r>
              <a:rPr lang="cs-CZ" sz="2000" dirty="0" err="1"/>
              <a:t>g.f</a:t>
            </a:r>
            <a:r>
              <a:rPr lang="cs-CZ" sz="2000" dirty="0"/>
              <a:t> = 9,81.0,4 = </a:t>
            </a:r>
            <a:r>
              <a:rPr lang="cs-CZ" sz="2000" u="sng" dirty="0"/>
              <a:t>3,9 m.s</a:t>
            </a:r>
            <a:r>
              <a:rPr lang="cs-CZ" sz="2000" u="sng" baseline="30000" dirty="0"/>
              <a:t>-1</a:t>
            </a:r>
            <a:r>
              <a:rPr lang="cs-CZ" sz="2000" u="sng" dirty="0"/>
              <a:t> </a:t>
            </a:r>
          </a:p>
          <a:p>
            <a:endParaRPr lang="cs-CZ" sz="2000" dirty="0"/>
          </a:p>
        </p:txBody>
      </p:sp>
      <p:pic>
        <p:nvPicPr>
          <p:cNvPr id="12" name="Obrázek 11">
            <a:extLst>
              <a:ext uri="{FF2B5EF4-FFF2-40B4-BE49-F238E27FC236}">
                <a16:creationId xmlns:a16="http://schemas.microsoft.com/office/drawing/2014/main" id="{D6945C2A-BA42-4DDD-82C7-65361FF6B2EE}"/>
              </a:ext>
            </a:extLst>
          </p:cNvPr>
          <p:cNvPicPr>
            <a:picLocks noChangeAspect="1"/>
          </p:cNvPicPr>
          <p:nvPr/>
        </p:nvPicPr>
        <p:blipFill>
          <a:blip r:embed="rId3"/>
          <a:stretch>
            <a:fillRect/>
          </a:stretch>
        </p:blipFill>
        <p:spPr>
          <a:xfrm>
            <a:off x="187503" y="3459727"/>
            <a:ext cx="5841822" cy="3242653"/>
          </a:xfrm>
          <a:prstGeom prst="rect">
            <a:avLst/>
          </a:prstGeom>
        </p:spPr>
      </p:pic>
    </p:spTree>
    <p:extLst>
      <p:ext uri="{BB962C8B-B14F-4D97-AF65-F5344CB8AC3E}">
        <p14:creationId xmlns:p14="http://schemas.microsoft.com/office/powerpoint/2010/main" val="1994153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2FB25C45-DFA2-4A6F-AEC0-BC3BEE5005D2}"/>
              </a:ext>
            </a:extLst>
          </p:cNvPr>
          <p:cNvSpPr txBox="1"/>
          <p:nvPr/>
        </p:nvSpPr>
        <p:spPr>
          <a:xfrm>
            <a:off x="268466" y="134257"/>
            <a:ext cx="1072730" cy="461665"/>
          </a:xfrm>
          <a:prstGeom prst="rect">
            <a:avLst/>
          </a:prstGeom>
          <a:noFill/>
        </p:spPr>
        <p:txBody>
          <a:bodyPr wrap="none" rtlCol="0">
            <a:spAutoFit/>
          </a:bodyPr>
          <a:lstStyle/>
          <a:p>
            <a:r>
              <a:rPr lang="cs-CZ" sz="2400" b="1" dirty="0"/>
              <a:t>Příklad</a:t>
            </a:r>
          </a:p>
        </p:txBody>
      </p:sp>
      <p:sp>
        <p:nvSpPr>
          <p:cNvPr id="6" name="TextovéPole 5">
            <a:extLst>
              <a:ext uri="{FF2B5EF4-FFF2-40B4-BE49-F238E27FC236}">
                <a16:creationId xmlns:a16="http://schemas.microsoft.com/office/drawing/2014/main" id="{9147335C-61C2-4B49-AD6A-D828A598D563}"/>
              </a:ext>
            </a:extLst>
          </p:cNvPr>
          <p:cNvSpPr txBox="1"/>
          <p:nvPr/>
        </p:nvSpPr>
        <p:spPr>
          <a:xfrm>
            <a:off x="187503" y="687275"/>
            <a:ext cx="8768993" cy="1938992"/>
          </a:xfrm>
          <a:prstGeom prst="rect">
            <a:avLst/>
          </a:prstGeom>
          <a:noFill/>
        </p:spPr>
        <p:txBody>
          <a:bodyPr wrap="square">
            <a:spAutoFit/>
          </a:bodyPr>
          <a:lstStyle/>
          <a:p>
            <a:pPr algn="just"/>
            <a:r>
              <a:rPr lang="cs-CZ" sz="2000" dirty="0"/>
              <a:t>Kostka, na niž působí tíhová síla o velikosti 20 N spočívá na nakloněné rovině o úhlu sklonu </a:t>
            </a:r>
            <a:r>
              <a:rPr lang="el-GR" sz="2000" dirty="0"/>
              <a:t>α</a:t>
            </a:r>
            <a:r>
              <a:rPr lang="cs-CZ" sz="2000" dirty="0"/>
              <a:t> = 30°. Koeficient statického tření je </a:t>
            </a:r>
            <a:r>
              <a:rPr lang="cs-CZ" sz="2000" dirty="0" err="1"/>
              <a:t>f</a:t>
            </a:r>
            <a:r>
              <a:rPr lang="cs-CZ" sz="2000" baseline="-25000" dirty="0" err="1"/>
              <a:t>s</a:t>
            </a:r>
            <a:r>
              <a:rPr lang="cs-CZ" sz="2000" dirty="0"/>
              <a:t> = 0,25, koeficient dynamického tření </a:t>
            </a:r>
            <a:r>
              <a:rPr lang="cs-CZ" sz="2000" dirty="0" err="1"/>
              <a:t>f</a:t>
            </a:r>
            <a:r>
              <a:rPr lang="cs-CZ" sz="2000" baseline="-25000" dirty="0" err="1"/>
              <a:t>d</a:t>
            </a:r>
            <a:r>
              <a:rPr lang="cs-CZ" sz="2000" dirty="0"/>
              <a:t> = 0,15. a) Jaká je nejmenší velikost síly F</a:t>
            </a:r>
            <a:r>
              <a:rPr lang="cs-CZ" sz="2000" baseline="-25000" dirty="0"/>
              <a:t>1</a:t>
            </a:r>
            <a:r>
              <a:rPr lang="cs-CZ" sz="2000" dirty="0"/>
              <a:t> rovnoběžné s nakloněnou rovinou, která zabrání kostce ve skluzu? b) Jaká je nejmenší hodnota F</a:t>
            </a:r>
            <a:r>
              <a:rPr lang="cs-CZ" sz="2000" baseline="-25000" dirty="0"/>
              <a:t>2</a:t>
            </a:r>
            <a:r>
              <a:rPr lang="cs-CZ" sz="2000" dirty="0"/>
              <a:t>, při níž se začne kostka pohybovat po nakloněné rovině vzhůru? c) Při jaké hodnotě F</a:t>
            </a:r>
            <a:r>
              <a:rPr lang="cs-CZ" sz="2000" baseline="-25000" dirty="0"/>
              <a:t>3</a:t>
            </a:r>
            <a:r>
              <a:rPr lang="cs-CZ" sz="2000" dirty="0"/>
              <a:t> bude kostka stoupat stálou rychlostí?</a:t>
            </a:r>
          </a:p>
        </p:txBody>
      </p:sp>
      <p:pic>
        <p:nvPicPr>
          <p:cNvPr id="7" name="Obrázek 6">
            <a:extLst>
              <a:ext uri="{FF2B5EF4-FFF2-40B4-BE49-F238E27FC236}">
                <a16:creationId xmlns:a16="http://schemas.microsoft.com/office/drawing/2014/main" id="{65D10A65-311F-49C4-B741-EDD6F87EAB55}"/>
              </a:ext>
            </a:extLst>
          </p:cNvPr>
          <p:cNvPicPr>
            <a:picLocks noChangeAspect="1"/>
          </p:cNvPicPr>
          <p:nvPr/>
        </p:nvPicPr>
        <p:blipFill>
          <a:blip r:embed="rId2"/>
          <a:stretch>
            <a:fillRect/>
          </a:stretch>
        </p:blipFill>
        <p:spPr>
          <a:xfrm>
            <a:off x="5295899" y="2521278"/>
            <a:ext cx="3324225" cy="1662113"/>
          </a:xfrm>
          <a:prstGeom prst="rect">
            <a:avLst/>
          </a:prstGeom>
        </p:spPr>
      </p:pic>
      <p:pic>
        <p:nvPicPr>
          <p:cNvPr id="62466" name="Picture 2" descr="$F_1+f_sG\cos \alpha =G\sin \alpha $">
            <a:extLst>
              <a:ext uri="{FF2B5EF4-FFF2-40B4-BE49-F238E27FC236}">
                <a16:creationId xmlns:a16="http://schemas.microsoft.com/office/drawing/2014/main" id="{5567BC5C-904F-4FEB-AEAF-658B122D0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126" y="4352223"/>
            <a:ext cx="2398195" cy="209551"/>
          </a:xfrm>
          <a:prstGeom prst="rect">
            <a:avLst/>
          </a:prstGeom>
          <a:noFill/>
          <a:extLst>
            <a:ext uri="{909E8E84-426E-40DD-AFC4-6F175D3DCCD1}">
              <a14:hiddenFill xmlns:a14="http://schemas.microsoft.com/office/drawing/2010/main">
                <a:solidFill>
                  <a:srgbClr val="FFFFFF"/>
                </a:solidFill>
              </a14:hiddenFill>
            </a:ext>
          </a:extLst>
        </p:spPr>
      </p:pic>
      <p:pic>
        <p:nvPicPr>
          <p:cNvPr id="62468" name="Picture 4" descr="$f_sG\cos \alpha+G\sin \alpha=F_2 $">
            <a:extLst>
              <a:ext uri="{FF2B5EF4-FFF2-40B4-BE49-F238E27FC236}">
                <a16:creationId xmlns:a16="http://schemas.microsoft.com/office/drawing/2014/main" id="{31F6B4EA-1685-42EC-AD2E-03B42D728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479" y="4740918"/>
            <a:ext cx="2363258" cy="209550"/>
          </a:xfrm>
          <a:prstGeom prst="rect">
            <a:avLst/>
          </a:prstGeom>
          <a:noFill/>
          <a:extLst>
            <a:ext uri="{909E8E84-426E-40DD-AFC4-6F175D3DCCD1}">
              <a14:hiddenFill xmlns:a14="http://schemas.microsoft.com/office/drawing/2010/main">
                <a:solidFill>
                  <a:srgbClr val="FFFFFF"/>
                </a:solidFill>
              </a14:hiddenFill>
            </a:ext>
          </a:extLst>
        </p:spPr>
      </p:pic>
      <p:pic>
        <p:nvPicPr>
          <p:cNvPr id="62470" name="Picture 6" descr="$f_dG\cos \alpha+G\sin \alpha=F_3$">
            <a:extLst>
              <a:ext uri="{FF2B5EF4-FFF2-40B4-BE49-F238E27FC236}">
                <a16:creationId xmlns:a16="http://schemas.microsoft.com/office/drawing/2014/main" id="{01B4BE82-B62C-4C90-9557-48B0C8BB58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774" y="5169644"/>
            <a:ext cx="237490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35B87E02-BE43-4C9F-95A7-10424A9994E2}"/>
              </a:ext>
            </a:extLst>
          </p:cNvPr>
          <p:cNvPicPr>
            <a:picLocks noChangeAspect="1"/>
          </p:cNvPicPr>
          <p:nvPr/>
        </p:nvPicPr>
        <p:blipFill>
          <a:blip r:embed="rId6"/>
          <a:stretch>
            <a:fillRect/>
          </a:stretch>
        </p:blipFill>
        <p:spPr>
          <a:xfrm>
            <a:off x="268466" y="2790825"/>
            <a:ext cx="829115" cy="1171575"/>
          </a:xfrm>
          <a:prstGeom prst="rect">
            <a:avLst/>
          </a:prstGeom>
        </p:spPr>
      </p:pic>
      <p:pic>
        <p:nvPicPr>
          <p:cNvPr id="12" name="Obrázek 11">
            <a:extLst>
              <a:ext uri="{FF2B5EF4-FFF2-40B4-BE49-F238E27FC236}">
                <a16:creationId xmlns:a16="http://schemas.microsoft.com/office/drawing/2014/main" id="{BF6B3805-A47B-490E-B133-69B4FF0BCAE5}"/>
              </a:ext>
            </a:extLst>
          </p:cNvPr>
          <p:cNvPicPr>
            <a:picLocks noChangeAspect="1"/>
          </p:cNvPicPr>
          <p:nvPr/>
        </p:nvPicPr>
        <p:blipFill>
          <a:blip r:embed="rId7"/>
          <a:stretch>
            <a:fillRect/>
          </a:stretch>
        </p:blipFill>
        <p:spPr>
          <a:xfrm>
            <a:off x="2190354" y="2717620"/>
            <a:ext cx="2012771" cy="726068"/>
          </a:xfrm>
          <a:prstGeom prst="rect">
            <a:avLst/>
          </a:prstGeom>
        </p:spPr>
      </p:pic>
      <p:sp>
        <p:nvSpPr>
          <p:cNvPr id="3" name="TextovéPole 2">
            <a:extLst>
              <a:ext uri="{FF2B5EF4-FFF2-40B4-BE49-F238E27FC236}">
                <a16:creationId xmlns:a16="http://schemas.microsoft.com/office/drawing/2014/main" id="{C0EF5AF8-68F2-4BB7-B19D-713F3C620005}"/>
              </a:ext>
            </a:extLst>
          </p:cNvPr>
          <p:cNvSpPr txBox="1"/>
          <p:nvPr/>
        </p:nvSpPr>
        <p:spPr>
          <a:xfrm>
            <a:off x="3153875" y="4521141"/>
            <a:ext cx="5669950" cy="1169551"/>
          </a:xfrm>
          <a:prstGeom prst="rect">
            <a:avLst/>
          </a:prstGeom>
          <a:noFill/>
        </p:spPr>
        <p:txBody>
          <a:bodyPr wrap="none" rtlCol="0">
            <a:spAutoFit/>
          </a:bodyPr>
          <a:lstStyle/>
          <a:p>
            <a:r>
              <a:rPr lang="cs-CZ" dirty="0"/>
              <a:t>F</a:t>
            </a:r>
            <a:r>
              <a:rPr lang="cs-CZ" baseline="-25000" dirty="0"/>
              <a:t>1</a:t>
            </a:r>
            <a:r>
              <a:rPr lang="cs-CZ" dirty="0"/>
              <a:t> = G.(sin</a:t>
            </a:r>
            <a:r>
              <a:rPr lang="el-GR" dirty="0"/>
              <a:t>α</a:t>
            </a:r>
            <a:r>
              <a:rPr lang="cs-CZ" dirty="0"/>
              <a:t> – </a:t>
            </a:r>
            <a:r>
              <a:rPr lang="cs-CZ" dirty="0" err="1"/>
              <a:t>f</a:t>
            </a:r>
            <a:r>
              <a:rPr lang="cs-CZ" baseline="-25000" dirty="0" err="1"/>
              <a:t>s</a:t>
            </a:r>
            <a:r>
              <a:rPr lang="cs-CZ" dirty="0" err="1"/>
              <a:t>.cos</a:t>
            </a:r>
            <a:r>
              <a:rPr lang="el-GR" dirty="0"/>
              <a:t>α</a:t>
            </a:r>
            <a:r>
              <a:rPr lang="cs-CZ" dirty="0"/>
              <a:t>) = 20.(sin 30° – 0.25.cos 30°) = </a:t>
            </a:r>
            <a:r>
              <a:rPr lang="cs-CZ" u="sng" dirty="0"/>
              <a:t>5, 7 N</a:t>
            </a:r>
          </a:p>
          <a:p>
            <a:endParaRPr lang="cs-CZ" sz="800" dirty="0"/>
          </a:p>
          <a:p>
            <a:r>
              <a:rPr lang="cs-CZ" dirty="0"/>
              <a:t>F</a:t>
            </a:r>
            <a:r>
              <a:rPr lang="cs-CZ" baseline="-25000" dirty="0"/>
              <a:t>2</a:t>
            </a:r>
            <a:r>
              <a:rPr lang="cs-CZ" dirty="0"/>
              <a:t> = G.(sin</a:t>
            </a:r>
            <a:r>
              <a:rPr lang="el-GR" dirty="0"/>
              <a:t>α</a:t>
            </a:r>
            <a:r>
              <a:rPr lang="cs-CZ" dirty="0"/>
              <a:t> + </a:t>
            </a:r>
            <a:r>
              <a:rPr lang="cs-CZ" dirty="0" err="1"/>
              <a:t>f</a:t>
            </a:r>
            <a:r>
              <a:rPr lang="cs-CZ" baseline="-25000" dirty="0" err="1"/>
              <a:t>s</a:t>
            </a:r>
            <a:r>
              <a:rPr lang="cs-CZ" dirty="0" err="1"/>
              <a:t>.cos</a:t>
            </a:r>
            <a:r>
              <a:rPr lang="el-GR" dirty="0"/>
              <a:t>α</a:t>
            </a:r>
            <a:r>
              <a:rPr lang="cs-CZ" dirty="0"/>
              <a:t>) = 20.(sin 30° + 0.25.cos 30°) = </a:t>
            </a:r>
            <a:r>
              <a:rPr lang="cs-CZ" u="sng" dirty="0"/>
              <a:t>14,3 N</a:t>
            </a:r>
          </a:p>
          <a:p>
            <a:endParaRPr lang="cs-CZ" sz="800" dirty="0"/>
          </a:p>
          <a:p>
            <a:r>
              <a:rPr lang="cs-CZ" dirty="0"/>
              <a:t>F</a:t>
            </a:r>
            <a:r>
              <a:rPr lang="cs-CZ" baseline="-25000" dirty="0"/>
              <a:t>3</a:t>
            </a:r>
            <a:r>
              <a:rPr lang="cs-CZ" dirty="0"/>
              <a:t> = G.(sin</a:t>
            </a:r>
            <a:r>
              <a:rPr lang="el-GR" dirty="0"/>
              <a:t>α</a:t>
            </a:r>
            <a:r>
              <a:rPr lang="cs-CZ" dirty="0"/>
              <a:t> + </a:t>
            </a:r>
            <a:r>
              <a:rPr lang="cs-CZ" dirty="0" err="1"/>
              <a:t>f</a:t>
            </a:r>
            <a:r>
              <a:rPr lang="cs-CZ" baseline="-25000" dirty="0" err="1"/>
              <a:t>d</a:t>
            </a:r>
            <a:r>
              <a:rPr lang="cs-CZ" dirty="0" err="1"/>
              <a:t>.cos</a:t>
            </a:r>
            <a:r>
              <a:rPr lang="el-GR" dirty="0"/>
              <a:t>α</a:t>
            </a:r>
            <a:r>
              <a:rPr lang="cs-CZ" dirty="0"/>
              <a:t>) = 20.(sin 30° + 0.15.cos 30°) = </a:t>
            </a:r>
            <a:r>
              <a:rPr lang="cs-CZ" u="sng" dirty="0"/>
              <a:t>12,6 N</a:t>
            </a:r>
          </a:p>
        </p:txBody>
      </p:sp>
    </p:spTree>
    <p:extLst>
      <p:ext uri="{BB962C8B-B14F-4D97-AF65-F5344CB8AC3E}">
        <p14:creationId xmlns:p14="http://schemas.microsoft.com/office/powerpoint/2010/main" val="1898372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Soubor:Copenhagen Metro escalators.jpg">
            <a:hlinkClick r:id="rId2"/>
            <a:extLst>
              <a:ext uri="{FF2B5EF4-FFF2-40B4-BE49-F238E27FC236}">
                <a16:creationId xmlns:a16="http://schemas.microsoft.com/office/drawing/2014/main" id="{8A1C3291-4214-4B53-8E3F-0D9C3CD1D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75" y="340013"/>
            <a:ext cx="3419599" cy="2247637"/>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Práce a zápis poznámek 25.5. – 7.6. Nadpis: Jednoduché stroje a zařízení • nakloněná  rovina • kladka • pák">
            <a:extLst>
              <a:ext uri="{FF2B5EF4-FFF2-40B4-BE49-F238E27FC236}">
                <a16:creationId xmlns:a16="http://schemas.microsoft.com/office/drawing/2014/main" id="{285F8551-79A2-4EF3-B87C-1D6D8A95BF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925" y="406425"/>
            <a:ext cx="2095500" cy="218122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VYSOKÉ UČENÍ TECHNICKÉ V BRNĚ POJÍZDNÝ PÁSOVÝ DOPRAVNÍK">
            <a:extLst>
              <a:ext uri="{FF2B5EF4-FFF2-40B4-BE49-F238E27FC236}">
                <a16:creationId xmlns:a16="http://schemas.microsoft.com/office/drawing/2014/main" id="{3507F381-8B78-49A4-B3DD-3001EA8124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6175" y="318389"/>
            <a:ext cx="3058448" cy="229088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9380A5F8-2383-4966-AB2D-7334D607D301}"/>
              </a:ext>
            </a:extLst>
          </p:cNvPr>
          <p:cNvSpPr txBox="1"/>
          <p:nvPr/>
        </p:nvSpPr>
        <p:spPr>
          <a:xfrm>
            <a:off x="147575" y="3837383"/>
            <a:ext cx="8610600" cy="1015663"/>
          </a:xfrm>
          <a:prstGeom prst="rect">
            <a:avLst/>
          </a:prstGeom>
          <a:noFill/>
        </p:spPr>
        <p:txBody>
          <a:bodyPr wrap="square">
            <a:spAutoFit/>
          </a:bodyPr>
          <a:lstStyle/>
          <a:p>
            <a:pPr marL="0" indent="0" algn="just">
              <a:buNone/>
            </a:pPr>
            <a:r>
              <a:rPr lang="cs-CZ" sz="2000" dirty="0"/>
              <a:t>Vozíčkář o hmotnosti 75 kg musí na svém vozíku o hmotnosti 58 kg překonat převýšení 90 cm po nakloněné rovině o délce 146 cm. Jakou práci musí vozíčkář vykonat?</a:t>
            </a:r>
          </a:p>
        </p:txBody>
      </p:sp>
      <p:sp>
        <p:nvSpPr>
          <p:cNvPr id="4" name="TextovéPole 3">
            <a:extLst>
              <a:ext uri="{FF2B5EF4-FFF2-40B4-BE49-F238E27FC236}">
                <a16:creationId xmlns:a16="http://schemas.microsoft.com/office/drawing/2014/main" id="{651E483A-D50C-458C-8233-1D43157F0B80}"/>
              </a:ext>
            </a:extLst>
          </p:cNvPr>
          <p:cNvSpPr txBox="1"/>
          <p:nvPr/>
        </p:nvSpPr>
        <p:spPr>
          <a:xfrm>
            <a:off x="252350" y="4886771"/>
            <a:ext cx="5810250" cy="1631216"/>
          </a:xfrm>
          <a:prstGeom prst="rect">
            <a:avLst/>
          </a:prstGeom>
          <a:noFill/>
        </p:spPr>
        <p:txBody>
          <a:bodyPr wrap="square">
            <a:spAutoFit/>
          </a:bodyPr>
          <a:lstStyle/>
          <a:p>
            <a:pPr marL="0" indent="0">
              <a:buNone/>
            </a:pPr>
            <a:r>
              <a:rPr lang="cs-CZ" sz="2000" dirty="0"/>
              <a:t>m</a:t>
            </a:r>
            <a:r>
              <a:rPr lang="cs-CZ" sz="2000" baseline="-25000" dirty="0"/>
              <a:t>1</a:t>
            </a:r>
            <a:r>
              <a:rPr lang="cs-CZ" sz="2000" dirty="0"/>
              <a:t> = 75 kg</a:t>
            </a:r>
          </a:p>
          <a:p>
            <a:pPr marL="0" indent="0">
              <a:buNone/>
            </a:pPr>
            <a:r>
              <a:rPr lang="cs-CZ" sz="2000" dirty="0"/>
              <a:t>m</a:t>
            </a:r>
            <a:r>
              <a:rPr lang="cs-CZ" sz="2000" baseline="-25000" dirty="0"/>
              <a:t>2</a:t>
            </a:r>
            <a:r>
              <a:rPr lang="cs-CZ" sz="2000" dirty="0"/>
              <a:t> = 58 kg</a:t>
            </a:r>
          </a:p>
          <a:p>
            <a:pPr marL="0" indent="0">
              <a:buNone/>
            </a:pPr>
            <a:r>
              <a:rPr lang="cs-CZ" sz="2000" dirty="0"/>
              <a:t>h = 90 cm = 0,9 m</a:t>
            </a:r>
          </a:p>
          <a:p>
            <a:pPr marL="0" indent="0">
              <a:buNone/>
            </a:pPr>
            <a:r>
              <a:rPr lang="cs-CZ" sz="2000" dirty="0"/>
              <a:t>s = 146 cm = 1,46 m</a:t>
            </a:r>
          </a:p>
          <a:p>
            <a:pPr marL="0" indent="0">
              <a:buNone/>
            </a:pPr>
            <a:r>
              <a:rPr lang="cs-CZ" sz="2000" dirty="0"/>
              <a:t>W = ? </a:t>
            </a:r>
          </a:p>
        </p:txBody>
      </p:sp>
      <mc:AlternateContent xmlns:mc="http://schemas.openxmlformats.org/markup-compatibility/2006" xmlns:a14="http://schemas.microsoft.com/office/drawing/2010/main">
        <mc:Choice Requires="a14">
          <p:sp>
            <p:nvSpPr>
              <p:cNvPr id="6" name="TextovéPole 5">
                <a:extLst>
                  <a:ext uri="{FF2B5EF4-FFF2-40B4-BE49-F238E27FC236}">
                    <a16:creationId xmlns:a16="http://schemas.microsoft.com/office/drawing/2014/main" id="{273CAA8C-F736-4751-AC55-A33D1C7E7626}"/>
                  </a:ext>
                </a:extLst>
              </p:cNvPr>
              <p:cNvSpPr txBox="1"/>
              <p:nvPr/>
            </p:nvSpPr>
            <p:spPr>
              <a:xfrm>
                <a:off x="3386075" y="4584829"/>
                <a:ext cx="4572000" cy="1933158"/>
              </a:xfrm>
              <a:prstGeom prst="rect">
                <a:avLst/>
              </a:prstGeom>
              <a:noFill/>
            </p:spPr>
            <p:txBody>
              <a:bodyPr wrap="square">
                <a:spAutoFit/>
              </a:bodyPr>
              <a:lstStyle/>
              <a:p>
                <a:pPr marL="0" indent="0">
                  <a:buNone/>
                </a:pPr>
                <a:r>
                  <a:rPr lang="cs-CZ" sz="2000" dirty="0"/>
                  <a:t>m = m</a:t>
                </a:r>
                <a:r>
                  <a:rPr lang="cs-CZ" sz="2000" baseline="-25000" dirty="0"/>
                  <a:t>1</a:t>
                </a:r>
                <a:r>
                  <a:rPr lang="cs-CZ" sz="2000" dirty="0"/>
                  <a:t> + m</a:t>
                </a:r>
                <a:r>
                  <a:rPr lang="cs-CZ" sz="2000" baseline="-25000" dirty="0"/>
                  <a:t>2</a:t>
                </a:r>
                <a:r>
                  <a:rPr lang="cs-CZ" sz="2000" dirty="0"/>
                  <a:t> = 75 + 58 = 133 kg</a:t>
                </a:r>
              </a:p>
              <a:p>
                <a:pPr marL="0" indent="0">
                  <a:buNone/>
                </a:pPr>
                <a:r>
                  <a:rPr lang="cs-CZ" sz="2000" dirty="0"/>
                  <a:t>F = F</a:t>
                </a:r>
                <a:r>
                  <a:rPr lang="cs-CZ" sz="2000" baseline="-25000" dirty="0"/>
                  <a:t>G</a:t>
                </a:r>
                <a14:m>
                  <m:oMath xmlns:m="http://schemas.openxmlformats.org/officeDocument/2006/math">
                    <m:f>
                      <m:fPr>
                        <m:ctrlPr>
                          <a:rPr lang="cs-CZ" sz="2000" i="1" smtClean="0">
                            <a:latin typeface="Cambria Math" panose="02040503050406030204" pitchFamily="18" charset="0"/>
                          </a:rPr>
                        </m:ctrlPr>
                      </m:fPr>
                      <m:num>
                        <m:r>
                          <a:rPr lang="cs-CZ" sz="2000" b="0" i="1" smtClean="0">
                            <a:latin typeface="Cambria Math" panose="02040503050406030204" pitchFamily="18" charset="0"/>
                          </a:rPr>
                          <m:t>h</m:t>
                        </m:r>
                      </m:num>
                      <m:den>
                        <m:r>
                          <a:rPr lang="cs-CZ" sz="2000" b="0" i="1" smtClean="0">
                            <a:latin typeface="Cambria Math" panose="02040503050406030204" pitchFamily="18" charset="0"/>
                          </a:rPr>
                          <m:t>𝑠</m:t>
                        </m:r>
                      </m:den>
                    </m:f>
                  </m:oMath>
                </a14:m>
                <a:endParaRPr lang="cs-CZ" sz="2000" dirty="0"/>
              </a:p>
              <a:p>
                <a:pPr marL="0" indent="0">
                  <a:buNone/>
                </a:pPr>
                <a:r>
                  <a:rPr lang="cs-CZ" sz="2000" dirty="0"/>
                  <a:t>F</a:t>
                </a:r>
                <a:r>
                  <a:rPr lang="cs-CZ" sz="2000" baseline="-25000" dirty="0"/>
                  <a:t>G</a:t>
                </a:r>
                <a:r>
                  <a:rPr lang="cs-CZ" sz="2000" dirty="0"/>
                  <a:t> = m . g = 133 . 10 = 1 330 N</a:t>
                </a:r>
              </a:p>
              <a:p>
                <a:pPr marL="0" indent="0">
                  <a:buNone/>
                </a:pPr>
                <a:r>
                  <a:rPr lang="cs-CZ" sz="2000" dirty="0"/>
                  <a:t>F = 1 330 </a:t>
                </a:r>
                <a14:m>
                  <m:oMath xmlns:m="http://schemas.openxmlformats.org/officeDocument/2006/math">
                    <m:f>
                      <m:fPr>
                        <m:ctrlPr>
                          <a:rPr lang="cs-CZ" sz="2000" i="1" smtClean="0">
                            <a:latin typeface="Cambria Math" panose="02040503050406030204" pitchFamily="18" charset="0"/>
                          </a:rPr>
                        </m:ctrlPr>
                      </m:fPr>
                      <m:num>
                        <m:r>
                          <a:rPr lang="cs-CZ" sz="2000" b="0" i="1" smtClean="0">
                            <a:latin typeface="Cambria Math" panose="02040503050406030204" pitchFamily="18" charset="0"/>
                          </a:rPr>
                          <m:t>0,9</m:t>
                        </m:r>
                      </m:num>
                      <m:den>
                        <m:r>
                          <a:rPr lang="cs-CZ" sz="2000" b="0" i="1" smtClean="0">
                            <a:latin typeface="Cambria Math" panose="02040503050406030204" pitchFamily="18" charset="0"/>
                          </a:rPr>
                          <m:t>1,46</m:t>
                        </m:r>
                      </m:den>
                    </m:f>
                  </m:oMath>
                </a14:m>
                <a:r>
                  <a:rPr lang="cs-CZ" sz="2000" dirty="0"/>
                  <a:t> =  819,9 N</a:t>
                </a:r>
              </a:p>
              <a:p>
                <a:pPr marL="0" indent="0">
                  <a:buNone/>
                </a:pPr>
                <a:r>
                  <a:rPr lang="cs-CZ" sz="2000" dirty="0"/>
                  <a:t>W = F . s = 819,9 . 1,46 = 1 197 J = </a:t>
                </a:r>
                <a:r>
                  <a:rPr lang="cs-CZ" sz="2000" u="sng" dirty="0"/>
                  <a:t>1,2 </a:t>
                </a:r>
                <a:r>
                  <a:rPr lang="cs-CZ" sz="2000" u="sng" dirty="0" err="1"/>
                  <a:t>kJ</a:t>
                </a:r>
                <a:endParaRPr lang="cs-CZ" sz="2000" u="sng" dirty="0"/>
              </a:p>
            </p:txBody>
          </p:sp>
        </mc:Choice>
        <mc:Fallback xmlns="">
          <p:sp>
            <p:nvSpPr>
              <p:cNvPr id="6" name="TextovéPole 5">
                <a:extLst>
                  <a:ext uri="{FF2B5EF4-FFF2-40B4-BE49-F238E27FC236}">
                    <a16:creationId xmlns:a16="http://schemas.microsoft.com/office/drawing/2014/main" id="{273CAA8C-F736-4751-AC55-A33D1C7E7626}"/>
                  </a:ext>
                </a:extLst>
              </p:cNvPr>
              <p:cNvSpPr txBox="1">
                <a:spLocks noRot="1" noChangeAspect="1" noMove="1" noResize="1" noEditPoints="1" noAdjustHandles="1" noChangeArrowheads="1" noChangeShapeType="1" noTextEdit="1"/>
              </p:cNvSpPr>
              <p:nvPr/>
            </p:nvSpPr>
            <p:spPr>
              <a:xfrm>
                <a:off x="3386075" y="4584829"/>
                <a:ext cx="4572000" cy="1933158"/>
              </a:xfrm>
              <a:prstGeom prst="rect">
                <a:avLst/>
              </a:prstGeom>
              <a:blipFill>
                <a:blip r:embed="rId6"/>
                <a:stretch>
                  <a:fillRect l="-1333" t="-1577" b="-4101"/>
                </a:stretch>
              </a:blipFill>
            </p:spPr>
            <p:txBody>
              <a:bodyPr/>
              <a:lstStyle/>
              <a:p>
                <a:r>
                  <a:rPr lang="cs-CZ">
                    <a:noFill/>
                  </a:rPr>
                  <a:t> </a:t>
                </a:r>
              </a:p>
            </p:txBody>
          </p:sp>
        </mc:Fallback>
      </mc:AlternateContent>
      <p:sp>
        <p:nvSpPr>
          <p:cNvPr id="8" name="TextovéPole 7">
            <a:extLst>
              <a:ext uri="{FF2B5EF4-FFF2-40B4-BE49-F238E27FC236}">
                <a16:creationId xmlns:a16="http://schemas.microsoft.com/office/drawing/2014/main" id="{573F7FD4-2BA2-4124-8C64-3E89673742A5}"/>
              </a:ext>
            </a:extLst>
          </p:cNvPr>
          <p:cNvSpPr txBox="1"/>
          <p:nvPr/>
        </p:nvSpPr>
        <p:spPr>
          <a:xfrm>
            <a:off x="252350" y="3266523"/>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22889589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E4A6EC-EEC9-4F71-8DA8-1652D1FF242B}"/>
              </a:ext>
            </a:extLst>
          </p:cNvPr>
          <p:cNvSpPr>
            <a:spLocks noGrp="1"/>
          </p:cNvSpPr>
          <p:nvPr>
            <p:ph type="title"/>
          </p:nvPr>
        </p:nvSpPr>
        <p:spPr>
          <a:xfrm>
            <a:off x="210754" y="208034"/>
            <a:ext cx="7886700" cy="707886"/>
          </a:xfrm>
        </p:spPr>
        <p:txBody>
          <a:bodyPr>
            <a:normAutofit/>
          </a:bodyPr>
          <a:lstStyle/>
          <a:p>
            <a:r>
              <a:rPr lang="cs-CZ" sz="2400" b="1" dirty="0">
                <a:latin typeface="+mn-lt"/>
              </a:rPr>
              <a:t>Šroub</a:t>
            </a:r>
          </a:p>
        </p:txBody>
      </p:sp>
      <p:sp>
        <p:nvSpPr>
          <p:cNvPr id="3" name="TextovéPole 2">
            <a:extLst>
              <a:ext uri="{FF2B5EF4-FFF2-40B4-BE49-F238E27FC236}">
                <a16:creationId xmlns:a16="http://schemas.microsoft.com/office/drawing/2014/main" id="{DE9C5F9A-2D99-4F77-818F-DBF8D647BA35}"/>
              </a:ext>
            </a:extLst>
          </p:cNvPr>
          <p:cNvSpPr txBox="1"/>
          <p:nvPr/>
        </p:nvSpPr>
        <p:spPr>
          <a:xfrm>
            <a:off x="210754" y="775369"/>
            <a:ext cx="8327071" cy="1138773"/>
          </a:xfrm>
          <a:prstGeom prst="rect">
            <a:avLst/>
          </a:prstGeom>
          <a:noFill/>
        </p:spPr>
        <p:txBody>
          <a:bodyPr wrap="square" rtlCol="0">
            <a:spAutoFit/>
          </a:bodyPr>
          <a:lstStyle/>
          <a:p>
            <a:r>
              <a:rPr lang="cs-CZ" sz="2000" dirty="0"/>
              <a:t>Síla F působí na obvodu kružnice, jejímž poloměrem r je buď poloměr hlavice, resp. je roven délce klíče. Při jedné otočce vykoná síla F práci 2.</a:t>
            </a:r>
            <a:r>
              <a:rPr lang="el-GR" sz="2000" dirty="0"/>
              <a:t>π</a:t>
            </a:r>
            <a:r>
              <a:rPr lang="cs-CZ" sz="2000" dirty="0"/>
              <a:t>.</a:t>
            </a:r>
            <a:r>
              <a:rPr lang="cs-CZ" sz="2000" dirty="0" err="1"/>
              <a:t>r.F</a:t>
            </a:r>
            <a:r>
              <a:rPr lang="cs-CZ" sz="2000" dirty="0"/>
              <a:t>. Šroubem překonáváme tíhu </a:t>
            </a:r>
            <a:r>
              <a:rPr lang="cs-CZ" sz="2000" dirty="0" err="1"/>
              <a:t>F</a:t>
            </a:r>
            <a:r>
              <a:rPr lang="cs-CZ" sz="2000" baseline="-25000" dirty="0" err="1"/>
              <a:t>g</a:t>
            </a:r>
            <a:r>
              <a:rPr lang="cs-CZ" sz="2000" dirty="0"/>
              <a:t>, záporná práce je </a:t>
            </a:r>
            <a:r>
              <a:rPr lang="cs-CZ" sz="2000" dirty="0" err="1"/>
              <a:t>F</a:t>
            </a:r>
            <a:r>
              <a:rPr lang="cs-CZ" sz="2000" baseline="-25000" dirty="0" err="1"/>
              <a:t>g</a:t>
            </a:r>
            <a:r>
              <a:rPr lang="cs-CZ" sz="2000" dirty="0" err="1"/>
              <a:t>.h</a:t>
            </a:r>
            <a:r>
              <a:rPr lang="cs-CZ" sz="2000" dirty="0"/>
              <a:t>.  Odtud</a:t>
            </a:r>
          </a:p>
          <a:p>
            <a:endParaRPr lang="cs-CZ" sz="800" dirty="0"/>
          </a:p>
        </p:txBody>
      </p:sp>
      <p:pic>
        <p:nvPicPr>
          <p:cNvPr id="6" name="Obrázek 5">
            <a:extLst>
              <a:ext uri="{FF2B5EF4-FFF2-40B4-BE49-F238E27FC236}">
                <a16:creationId xmlns:a16="http://schemas.microsoft.com/office/drawing/2014/main" id="{16E6D0CB-174F-4D62-A26B-9A2EA60078D7}"/>
              </a:ext>
            </a:extLst>
          </p:cNvPr>
          <p:cNvPicPr>
            <a:picLocks noChangeAspect="1"/>
          </p:cNvPicPr>
          <p:nvPr/>
        </p:nvPicPr>
        <p:blipFill>
          <a:blip r:embed="rId2"/>
          <a:stretch>
            <a:fillRect/>
          </a:stretch>
        </p:blipFill>
        <p:spPr>
          <a:xfrm>
            <a:off x="2807155" y="2624445"/>
            <a:ext cx="3134267" cy="801486"/>
          </a:xfrm>
          <a:prstGeom prst="rect">
            <a:avLst/>
          </a:prstGeom>
        </p:spPr>
      </p:pic>
      <p:pic>
        <p:nvPicPr>
          <p:cNvPr id="86018" name="Picture 2">
            <a:extLst>
              <a:ext uri="{FF2B5EF4-FFF2-40B4-BE49-F238E27FC236}">
                <a16:creationId xmlns:a16="http://schemas.microsoft.com/office/drawing/2014/main" id="{6C5803C1-8458-4645-ACE6-AFAE89A2E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9" y="1588308"/>
            <a:ext cx="2404878" cy="2095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a:extLst>
              <a:ext uri="{FF2B5EF4-FFF2-40B4-BE49-F238E27FC236}">
                <a16:creationId xmlns:a16="http://schemas.microsoft.com/office/drawing/2014/main" id="{C5B4E4E8-9004-4663-9A8C-A727C76A57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6125" y="4493780"/>
            <a:ext cx="2017583" cy="2229474"/>
          </a:xfrm>
          <a:prstGeom prst="rect">
            <a:avLst/>
          </a:prstGeom>
          <a:noFill/>
          <a:extLst>
            <a:ext uri="{909E8E84-426E-40DD-AFC4-6F175D3DCCD1}">
              <a14:hiddenFill xmlns:a14="http://schemas.microsoft.com/office/drawing/2010/main">
                <a:solidFill>
                  <a:srgbClr val="FFFFFF"/>
                </a:solidFill>
              </a14:hiddenFill>
            </a:ext>
          </a:extLst>
        </p:spPr>
      </p:pic>
      <p:sp>
        <p:nvSpPr>
          <p:cNvPr id="23" name="TextovéPole 22">
            <a:extLst>
              <a:ext uri="{FF2B5EF4-FFF2-40B4-BE49-F238E27FC236}">
                <a16:creationId xmlns:a16="http://schemas.microsoft.com/office/drawing/2014/main" id="{90A2F1B8-47D5-4A9B-93F2-22B1FF38594B}"/>
              </a:ext>
            </a:extLst>
          </p:cNvPr>
          <p:cNvSpPr txBox="1"/>
          <p:nvPr/>
        </p:nvSpPr>
        <p:spPr>
          <a:xfrm>
            <a:off x="211458" y="4381530"/>
            <a:ext cx="6735754" cy="2246769"/>
          </a:xfrm>
          <a:prstGeom prst="rect">
            <a:avLst/>
          </a:prstGeom>
          <a:noFill/>
        </p:spPr>
        <p:txBody>
          <a:bodyPr wrap="square">
            <a:spAutoFit/>
          </a:bodyPr>
          <a:lstStyle/>
          <a:p>
            <a:pPr algn="just"/>
            <a:r>
              <a:rPr lang="cs-CZ" sz="2000" dirty="0"/>
              <a:t>Při utahování šroubu působí síla  </a:t>
            </a:r>
            <a:r>
              <a:rPr lang="cs-CZ" sz="2000" b="1" dirty="0"/>
              <a:t>F</a:t>
            </a:r>
            <a:r>
              <a:rPr lang="cs-CZ" sz="2000" baseline="-25000" dirty="0"/>
              <a:t>1</a:t>
            </a:r>
            <a:r>
              <a:rPr lang="cs-CZ" sz="2000" dirty="0"/>
              <a:t> podél závitu o délce l = 2.</a:t>
            </a:r>
            <a:r>
              <a:rPr lang="el-GR" sz="2000" dirty="0"/>
              <a:t>π</a:t>
            </a:r>
            <a:r>
              <a:rPr lang="cs-CZ" sz="2000" dirty="0"/>
              <a:t>.</a:t>
            </a:r>
            <a:r>
              <a:rPr lang="cs-CZ" sz="2000" i="1" dirty="0"/>
              <a:t>r</a:t>
            </a:r>
            <a:r>
              <a:rPr lang="cs-CZ" sz="2000" dirty="0"/>
              <a:t>, kde </a:t>
            </a:r>
            <a:r>
              <a:rPr lang="cs-CZ" sz="2000" i="1" dirty="0"/>
              <a:t>r</a:t>
            </a:r>
            <a:r>
              <a:rPr lang="cs-CZ" sz="2000" dirty="0"/>
              <a:t> je poloměr šroubovice. </a:t>
            </a:r>
          </a:p>
          <a:p>
            <a:pPr algn="just"/>
            <a:r>
              <a:rPr lang="cs-CZ" sz="2000" dirty="0"/>
              <a:t>Při jednom otočení šroubu vykoná tato síla </a:t>
            </a:r>
            <a:r>
              <a:rPr lang="cs-CZ" sz="2000" b="1" dirty="0"/>
              <a:t>práci</a:t>
            </a:r>
            <a:r>
              <a:rPr lang="cs-CZ" sz="2000" dirty="0"/>
              <a:t> </a:t>
            </a:r>
            <a:r>
              <a:rPr lang="cs-CZ" sz="2000" i="1" dirty="0"/>
              <a:t>W</a:t>
            </a:r>
            <a:r>
              <a:rPr lang="cs-CZ" sz="2000" baseline="-25000" dirty="0"/>
              <a:t>1</a:t>
            </a:r>
            <a:r>
              <a:rPr lang="cs-CZ" sz="2000" dirty="0"/>
              <a:t> = </a:t>
            </a:r>
            <a:r>
              <a:rPr lang="cs-CZ" sz="2000" i="1" dirty="0"/>
              <a:t>F</a:t>
            </a:r>
            <a:r>
              <a:rPr lang="cs-CZ" sz="2000" baseline="-25000" dirty="0"/>
              <a:t>1</a:t>
            </a:r>
            <a:r>
              <a:rPr lang="cs-CZ" sz="2000" dirty="0"/>
              <a:t>.2.</a:t>
            </a:r>
            <a:r>
              <a:rPr lang="el-GR" sz="2000" dirty="0"/>
              <a:t>π</a:t>
            </a:r>
            <a:r>
              <a:rPr lang="cs-CZ" sz="2000" dirty="0"/>
              <a:t>.</a:t>
            </a:r>
            <a:r>
              <a:rPr lang="cs-CZ" sz="2000" i="1" dirty="0"/>
              <a:t>r</a:t>
            </a:r>
            <a:r>
              <a:rPr lang="cs-CZ" sz="2000" dirty="0"/>
              <a:t>. Při tom se šroub, který působí na matici (hmoždinku, dřevo, …) silou, posune o výšku závitu </a:t>
            </a:r>
            <a:r>
              <a:rPr lang="cs-CZ" sz="2000" i="1" dirty="0"/>
              <a:t>h</a:t>
            </a:r>
            <a:r>
              <a:rPr lang="cs-CZ" sz="2000" dirty="0"/>
              <a:t>. Práce vykonaná šroubem je tedy </a:t>
            </a:r>
            <a:r>
              <a:rPr lang="cs-CZ" sz="2000" i="1" dirty="0"/>
              <a:t>W</a:t>
            </a:r>
            <a:r>
              <a:rPr lang="cs-CZ" sz="2000" baseline="-25000" dirty="0"/>
              <a:t>2</a:t>
            </a:r>
            <a:r>
              <a:rPr lang="cs-CZ" sz="2000" dirty="0"/>
              <a:t> = </a:t>
            </a:r>
            <a:r>
              <a:rPr lang="cs-CZ" sz="2000" i="1" dirty="0"/>
              <a:t>F</a:t>
            </a:r>
            <a:r>
              <a:rPr lang="cs-CZ" sz="2000" baseline="-25000" dirty="0"/>
              <a:t>2</a:t>
            </a:r>
            <a:r>
              <a:rPr lang="cs-CZ" sz="2000" dirty="0"/>
              <a:t>.</a:t>
            </a:r>
            <a:r>
              <a:rPr lang="cs-CZ" sz="2000" i="1" dirty="0"/>
              <a:t>h</a:t>
            </a:r>
            <a:r>
              <a:rPr lang="cs-CZ" sz="2000" dirty="0"/>
              <a:t>. Neuvažujeme-li odporové síly, dostáváme podmínku </a:t>
            </a:r>
            <a:r>
              <a:rPr lang="cs-CZ" sz="2000" b="1" dirty="0"/>
              <a:t>rovnováhy sil </a:t>
            </a:r>
            <a:r>
              <a:rPr lang="cs-CZ" sz="2000" dirty="0"/>
              <a:t>na šroubu ve tvaru </a:t>
            </a:r>
            <a:r>
              <a:rPr lang="cs-CZ" sz="2000" i="1" u="sng" dirty="0"/>
              <a:t>F</a:t>
            </a:r>
            <a:r>
              <a:rPr lang="cs-CZ" sz="2000" u="sng" baseline="-25000" dirty="0"/>
              <a:t>1</a:t>
            </a:r>
            <a:r>
              <a:rPr lang="cs-CZ" sz="2000" u="sng" dirty="0"/>
              <a:t>.2.</a:t>
            </a:r>
            <a:r>
              <a:rPr lang="el-GR" sz="2000" u="sng" dirty="0"/>
              <a:t>π</a:t>
            </a:r>
            <a:r>
              <a:rPr lang="cs-CZ" sz="2000" u="sng" dirty="0"/>
              <a:t>.</a:t>
            </a:r>
            <a:r>
              <a:rPr lang="cs-CZ" sz="2000" i="1" u="sng" dirty="0"/>
              <a:t>r </a:t>
            </a:r>
            <a:r>
              <a:rPr lang="cs-CZ" sz="2000" u="sng" dirty="0"/>
              <a:t>= </a:t>
            </a:r>
            <a:r>
              <a:rPr lang="cs-CZ" sz="2000" i="1" u="sng" dirty="0"/>
              <a:t>F</a:t>
            </a:r>
            <a:r>
              <a:rPr lang="cs-CZ" sz="2000" u="sng" baseline="-25000" dirty="0"/>
              <a:t>2</a:t>
            </a:r>
            <a:r>
              <a:rPr lang="cs-CZ" sz="2000" u="sng" dirty="0"/>
              <a:t>. h</a:t>
            </a:r>
            <a:r>
              <a:rPr lang="cs-CZ" sz="2000" dirty="0"/>
              <a:t>. </a:t>
            </a:r>
          </a:p>
        </p:txBody>
      </p:sp>
      <p:sp>
        <p:nvSpPr>
          <p:cNvPr id="25" name="TextovéPole 24">
            <a:extLst>
              <a:ext uri="{FF2B5EF4-FFF2-40B4-BE49-F238E27FC236}">
                <a16:creationId xmlns:a16="http://schemas.microsoft.com/office/drawing/2014/main" id="{125483B3-DDFD-423A-97B7-5B06B5FBBCA5}"/>
              </a:ext>
            </a:extLst>
          </p:cNvPr>
          <p:cNvSpPr txBox="1"/>
          <p:nvPr/>
        </p:nvSpPr>
        <p:spPr>
          <a:xfrm>
            <a:off x="152712" y="3698320"/>
            <a:ext cx="8710996" cy="707886"/>
          </a:xfrm>
          <a:prstGeom prst="rect">
            <a:avLst/>
          </a:prstGeom>
          <a:noFill/>
        </p:spPr>
        <p:txBody>
          <a:bodyPr wrap="square">
            <a:spAutoFit/>
          </a:bodyPr>
          <a:lstStyle/>
          <a:p>
            <a:r>
              <a:rPr lang="cs-CZ" sz="2000" dirty="0"/>
              <a:t>V </a:t>
            </a:r>
            <a:r>
              <a:rPr lang="cs-CZ" sz="2000" b="1" dirty="0"/>
              <a:t>dynamice</a:t>
            </a:r>
            <a:r>
              <a:rPr lang="cs-CZ" sz="2000" dirty="0"/>
              <a:t> lze šroubovici lze také chápat jako nakloněnou rovinu navinutou na válec. </a:t>
            </a:r>
          </a:p>
        </p:txBody>
      </p:sp>
      <p:sp>
        <p:nvSpPr>
          <p:cNvPr id="29" name="TextovéPole 28">
            <a:extLst>
              <a:ext uri="{FF2B5EF4-FFF2-40B4-BE49-F238E27FC236}">
                <a16:creationId xmlns:a16="http://schemas.microsoft.com/office/drawing/2014/main" id="{06E0F638-DE83-412F-B665-44F7C5417C8E}"/>
              </a:ext>
            </a:extLst>
          </p:cNvPr>
          <p:cNvSpPr txBox="1"/>
          <p:nvPr/>
        </p:nvSpPr>
        <p:spPr>
          <a:xfrm>
            <a:off x="1685925" y="2001716"/>
            <a:ext cx="4572000" cy="400110"/>
          </a:xfrm>
          <a:prstGeom prst="rect">
            <a:avLst/>
          </a:prstGeom>
          <a:noFill/>
        </p:spPr>
        <p:txBody>
          <a:bodyPr wrap="square">
            <a:spAutoFit/>
          </a:bodyPr>
          <a:lstStyle/>
          <a:p>
            <a:pPr algn="ctr"/>
            <a:r>
              <a:rPr lang="cs-CZ" sz="2000" dirty="0"/>
              <a:t>2.</a:t>
            </a:r>
            <a:r>
              <a:rPr lang="el-GR" sz="2000" dirty="0"/>
              <a:t>π</a:t>
            </a:r>
            <a:r>
              <a:rPr lang="cs-CZ" sz="2000" dirty="0"/>
              <a:t>.</a:t>
            </a:r>
            <a:r>
              <a:rPr lang="cs-CZ" sz="2000" dirty="0" err="1"/>
              <a:t>r.F</a:t>
            </a:r>
            <a:r>
              <a:rPr lang="cs-CZ" sz="2000" dirty="0"/>
              <a:t> = </a:t>
            </a:r>
            <a:r>
              <a:rPr lang="cs-CZ" sz="2000" dirty="0" err="1"/>
              <a:t>F</a:t>
            </a:r>
            <a:r>
              <a:rPr lang="cs-CZ" sz="2000" baseline="-25000" dirty="0" err="1"/>
              <a:t>g</a:t>
            </a:r>
            <a:r>
              <a:rPr lang="cs-CZ" sz="2000" dirty="0" err="1"/>
              <a:t>.h</a:t>
            </a:r>
            <a:endParaRPr lang="cs-CZ" sz="2000" dirty="0"/>
          </a:p>
        </p:txBody>
      </p:sp>
      <p:pic>
        <p:nvPicPr>
          <p:cNvPr id="4" name="Picture 8">
            <a:extLst>
              <a:ext uri="{FF2B5EF4-FFF2-40B4-BE49-F238E27FC236}">
                <a16:creationId xmlns:a16="http://schemas.microsoft.com/office/drawing/2014/main" id="{4A5EAF66-48C4-4ECC-AA8F-6E395A7BCA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4470" y="1638751"/>
            <a:ext cx="2390940" cy="191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3469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E05D6B8-6940-4EB5-8038-35C80283228C}"/>
              </a:ext>
            </a:extLst>
          </p:cNvPr>
          <p:cNvSpPr txBox="1"/>
          <p:nvPr/>
        </p:nvSpPr>
        <p:spPr>
          <a:xfrm>
            <a:off x="142875" y="232619"/>
            <a:ext cx="8724900" cy="4093428"/>
          </a:xfrm>
          <a:prstGeom prst="rect">
            <a:avLst/>
          </a:prstGeom>
          <a:noFill/>
        </p:spPr>
        <p:txBody>
          <a:bodyPr wrap="square">
            <a:spAutoFit/>
          </a:bodyPr>
          <a:lstStyle/>
          <a:p>
            <a:pPr algn="just"/>
            <a:r>
              <a:rPr lang="cs-CZ" sz="2000" b="0" i="0" u="sng" dirty="0">
                <a:solidFill>
                  <a:srgbClr val="333333"/>
                </a:solidFill>
                <a:effectLst/>
              </a:rPr>
              <a:t>Prochází–</a:t>
            </a:r>
            <a:r>
              <a:rPr lang="cs-CZ" sz="2000" b="0" i="0" u="sng" dirty="0" err="1">
                <a:solidFill>
                  <a:srgbClr val="333333"/>
                </a:solidFill>
                <a:effectLst/>
              </a:rPr>
              <a:t>li</a:t>
            </a:r>
            <a:r>
              <a:rPr lang="cs-CZ" sz="2000" b="0" i="0" u="sng" dirty="0">
                <a:solidFill>
                  <a:srgbClr val="333333"/>
                </a:solidFill>
                <a:effectLst/>
              </a:rPr>
              <a:t> osa otáčení těžištěm tělesa a zároveň má směr některého z hlavních momentů setrvačnosti tělesa, otáčí se kolem ní těleso bez toho, aby na ložiska působilo nějakými dodatečnými silami </a:t>
            </a:r>
            <a:r>
              <a:rPr lang="cs-CZ" sz="2000" b="0" i="0" dirty="0">
                <a:solidFill>
                  <a:srgbClr val="333333"/>
                </a:solidFill>
                <a:effectLst/>
              </a:rPr>
              <a:t>(kromě tíhové síly). Těleso trvale rotuje kolem této osy, dokonce i když k ní není upevněno. </a:t>
            </a:r>
          </a:p>
          <a:p>
            <a:pPr algn="just"/>
            <a:endParaRPr lang="cs-CZ" sz="2000" dirty="0">
              <a:solidFill>
                <a:srgbClr val="333333"/>
              </a:solidFill>
            </a:endParaRPr>
          </a:p>
          <a:p>
            <a:pPr algn="just"/>
            <a:r>
              <a:rPr lang="cs-CZ" sz="2000" b="0" i="0" u="sng" dirty="0">
                <a:solidFill>
                  <a:srgbClr val="333333"/>
                </a:solidFill>
                <a:effectLst/>
              </a:rPr>
              <a:t>Pro těleso, otáčející se kolem volné osy, platí zákon setrvačnosti</a:t>
            </a:r>
            <a:r>
              <a:rPr lang="cs-CZ" sz="2000" b="0" i="0" dirty="0">
                <a:solidFill>
                  <a:srgbClr val="333333"/>
                </a:solidFill>
                <a:effectLst/>
              </a:rPr>
              <a:t>: Nepůsobí–</a:t>
            </a:r>
            <a:r>
              <a:rPr lang="cs-CZ" sz="2000" b="0" i="0" dirty="0" err="1">
                <a:solidFill>
                  <a:srgbClr val="333333"/>
                </a:solidFill>
                <a:effectLst/>
              </a:rPr>
              <a:t>li</a:t>
            </a:r>
            <a:r>
              <a:rPr lang="cs-CZ" sz="2000" b="0" i="0" dirty="0">
                <a:solidFill>
                  <a:srgbClr val="333333"/>
                </a:solidFill>
                <a:effectLst/>
              </a:rPr>
              <a:t> na těleso vnější síly, zachovává se úhlová rychlost a také směr osy otáčení vzhledem k inerciální vztažné soustavě.</a:t>
            </a:r>
          </a:p>
          <a:p>
            <a:pPr algn="just"/>
            <a:br>
              <a:rPr lang="cs-CZ" sz="2000" dirty="0"/>
            </a:br>
            <a:r>
              <a:rPr lang="cs-CZ" sz="2000" b="0" i="0" dirty="0">
                <a:solidFill>
                  <a:srgbClr val="333333"/>
                </a:solidFill>
                <a:effectLst/>
              </a:rPr>
              <a:t>Otáčení tělesa je stabilní kolem volných os s největším a nejmenším momentem setrvačnosti, nejstabilnější pak kolem osy, vzhledem ke které má těleso největší moment setrvačnosti. Poznatky o volných osách se využívají při konstrukci rotujících součástí strojů a zařízení – rotory, setrvačníky. </a:t>
            </a:r>
          </a:p>
        </p:txBody>
      </p:sp>
    </p:spTree>
    <p:extLst>
      <p:ext uri="{BB962C8B-B14F-4D97-AF65-F5344CB8AC3E}">
        <p14:creationId xmlns:p14="http://schemas.microsoft.com/office/powerpoint/2010/main" val="31511913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8" name="Picture 4" descr="Po kliknutí se otevře PDF verze obrázku">
            <a:extLst>
              <a:ext uri="{FF2B5EF4-FFF2-40B4-BE49-F238E27FC236}">
                <a16:creationId xmlns:a16="http://schemas.microsoft.com/office/drawing/2014/main" id="{206EAF40-CFEA-43A6-BD2C-E520B6FD2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509" y="1131678"/>
            <a:ext cx="4063481" cy="1984620"/>
          </a:xfrm>
          <a:prstGeom prst="rect">
            <a:avLst/>
          </a:prstGeom>
          <a:noFill/>
          <a:extLst>
            <a:ext uri="{909E8E84-426E-40DD-AFC4-6F175D3DCCD1}">
              <a14:hiddenFill xmlns:a14="http://schemas.microsoft.com/office/drawing/2010/main">
                <a:solidFill>
                  <a:srgbClr val="FFFFFF"/>
                </a:solidFill>
              </a14:hiddenFill>
            </a:ext>
          </a:extLst>
        </p:spPr>
      </p:pic>
      <p:pic>
        <p:nvPicPr>
          <p:cNvPr id="287750" name="Picture 6" descr="Po kliknutí se otevře PDF verze obrázku">
            <a:extLst>
              <a:ext uri="{FF2B5EF4-FFF2-40B4-BE49-F238E27FC236}">
                <a16:creationId xmlns:a16="http://schemas.microsoft.com/office/drawing/2014/main" id="{153982E1-0A58-4559-814D-7516E8505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048" y="1002686"/>
            <a:ext cx="973186" cy="1984621"/>
          </a:xfrm>
          <a:prstGeom prst="rect">
            <a:avLst/>
          </a:prstGeom>
          <a:noFill/>
          <a:extLst>
            <a:ext uri="{909E8E84-426E-40DD-AFC4-6F175D3DCCD1}">
              <a14:hiddenFill xmlns:a14="http://schemas.microsoft.com/office/drawing/2010/main">
                <a:solidFill>
                  <a:srgbClr val="FFFFFF"/>
                </a:solidFill>
              </a14:hiddenFill>
            </a:ext>
          </a:extLst>
        </p:spPr>
      </p:pic>
      <p:pic>
        <p:nvPicPr>
          <p:cNvPr id="287752" name="Picture 8" descr="Po kliknutí se otevře PDF verze obrázku">
            <a:extLst>
              <a:ext uri="{FF2B5EF4-FFF2-40B4-BE49-F238E27FC236}">
                <a16:creationId xmlns:a16="http://schemas.microsoft.com/office/drawing/2014/main" id="{759EF49C-C208-45AC-802B-32D089F29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0756" y="1025503"/>
            <a:ext cx="950809" cy="19389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ulka 32">
            <a:extLst>
              <a:ext uri="{FF2B5EF4-FFF2-40B4-BE49-F238E27FC236}">
                <a16:creationId xmlns:a16="http://schemas.microsoft.com/office/drawing/2014/main" id="{52B6CD60-F581-4636-8E83-89732F47C963}"/>
              </a:ext>
            </a:extLst>
          </p:cNvPr>
          <p:cNvGraphicFramePr>
            <a:graphicFrameLocks noGrp="1"/>
          </p:cNvGraphicFramePr>
          <p:nvPr/>
        </p:nvGraphicFramePr>
        <p:xfrm>
          <a:off x="5120877" y="1695435"/>
          <a:ext cx="1138180" cy="529191"/>
        </p:xfrm>
        <a:graphic>
          <a:graphicData uri="http://schemas.openxmlformats.org/drawingml/2006/table">
            <a:tbl>
              <a:tblPr/>
              <a:tblGrid>
                <a:gridCol w="1138180">
                  <a:extLst>
                    <a:ext uri="{9D8B030D-6E8A-4147-A177-3AD203B41FA5}">
                      <a16:colId xmlns:a16="http://schemas.microsoft.com/office/drawing/2014/main" val="733842083"/>
                    </a:ext>
                  </a:extLst>
                </a:gridCol>
              </a:tblGrid>
              <a:tr h="529191">
                <a:tc>
                  <a:txBody>
                    <a:bodyPr/>
                    <a:lstStyle/>
                    <a:p>
                      <a:pPr algn="ctr"/>
                      <a:r>
                        <a:rPr lang="cs-CZ" sz="2400" dirty="0">
                          <a:effectLst/>
                          <a:latin typeface="arial" panose="020B0604020202020204" pitchFamily="34" charset="0"/>
                        </a:rPr>
                        <a:t>→</a:t>
                      </a:r>
                      <a:endParaRPr lang="cs-CZ" sz="1200" dirty="0">
                        <a:effectLst/>
                        <a:latin typeface="arial" panose="020B0604020202020204" pitchFamily="34" charset="0"/>
                      </a:endParaRPr>
                    </a:p>
                  </a:txBody>
                  <a:tcPr anchor="ctr">
                    <a:lnL>
                      <a:noFill/>
                    </a:lnL>
                    <a:lnR>
                      <a:noFill/>
                    </a:lnR>
                    <a:lnT>
                      <a:noFill/>
                    </a:lnT>
                    <a:lnB>
                      <a:noFill/>
                    </a:lnB>
                  </a:tcPr>
                </a:tc>
                <a:extLst>
                  <a:ext uri="{0D108BD9-81ED-4DB2-BD59-A6C34878D82A}">
                    <a16:rowId xmlns:a16="http://schemas.microsoft.com/office/drawing/2014/main" val="4259327593"/>
                  </a:ext>
                </a:extLst>
              </a:tr>
            </a:tbl>
          </a:graphicData>
        </a:graphic>
      </p:graphicFrame>
      <p:sp>
        <p:nvSpPr>
          <p:cNvPr id="45" name="TextovéPole 44">
            <a:extLst>
              <a:ext uri="{FF2B5EF4-FFF2-40B4-BE49-F238E27FC236}">
                <a16:creationId xmlns:a16="http://schemas.microsoft.com/office/drawing/2014/main" id="{6726F9CE-2ADA-4A68-BD2F-6D0F43C31041}"/>
              </a:ext>
            </a:extLst>
          </p:cNvPr>
          <p:cNvSpPr txBox="1"/>
          <p:nvPr/>
        </p:nvSpPr>
        <p:spPr>
          <a:xfrm>
            <a:off x="172348" y="3084254"/>
            <a:ext cx="8799304" cy="1323439"/>
          </a:xfrm>
          <a:prstGeom prst="rect">
            <a:avLst/>
          </a:prstGeom>
          <a:noFill/>
        </p:spPr>
        <p:txBody>
          <a:bodyPr wrap="square">
            <a:spAutoFit/>
          </a:bodyPr>
          <a:lstStyle/>
          <a:p>
            <a:pPr algn="just"/>
            <a:r>
              <a:rPr lang="cs-CZ" sz="2000" b="0" i="1" dirty="0">
                <a:solidFill>
                  <a:srgbClr val="606060"/>
                </a:solidFill>
                <a:effectLst/>
              </a:rPr>
              <a:t>r</a:t>
            </a:r>
            <a:r>
              <a:rPr lang="cs-CZ" sz="2000" b="0" i="0" dirty="0">
                <a:solidFill>
                  <a:srgbClr val="000000"/>
                </a:solidFill>
                <a:effectLst/>
              </a:rPr>
              <a:t> je poloměr šroubovice </a:t>
            </a:r>
            <a:r>
              <a:rPr lang="cs-CZ" sz="2000" b="0" i="1" dirty="0">
                <a:solidFill>
                  <a:srgbClr val="606060"/>
                </a:solidFill>
                <a:effectLst/>
              </a:rPr>
              <a:t>h</a:t>
            </a:r>
            <a:r>
              <a:rPr lang="cs-CZ" sz="2000" b="0" dirty="0">
                <a:solidFill>
                  <a:srgbClr val="606060"/>
                </a:solidFill>
                <a:effectLst/>
              </a:rPr>
              <a:t>,</a:t>
            </a:r>
            <a:r>
              <a:rPr lang="cs-CZ" sz="2000" b="0" i="1" dirty="0">
                <a:solidFill>
                  <a:srgbClr val="606060"/>
                </a:solidFill>
                <a:effectLst/>
              </a:rPr>
              <a:t> o</a:t>
            </a:r>
            <a:r>
              <a:rPr lang="cs-CZ" sz="2000" b="0" i="0" dirty="0">
                <a:solidFill>
                  <a:srgbClr val="000000"/>
                </a:solidFill>
                <a:effectLst/>
              </a:rPr>
              <a:t> je osa šroubovice, </a:t>
            </a:r>
            <a:r>
              <a:rPr lang="cs-CZ" sz="2000" b="0" i="1" dirty="0">
                <a:solidFill>
                  <a:srgbClr val="606060"/>
                </a:solidFill>
                <a:effectLst/>
              </a:rPr>
              <a:t>v</a:t>
            </a:r>
            <a:r>
              <a:rPr lang="cs-CZ" sz="2000" b="0" i="0" dirty="0">
                <a:solidFill>
                  <a:srgbClr val="000000"/>
                </a:solidFill>
                <a:effectLst/>
              </a:rPr>
              <a:t> je výška závitu,</a:t>
            </a:r>
            <a:br>
              <a:rPr lang="cs-CZ" sz="2000" dirty="0"/>
            </a:br>
            <a:r>
              <a:rPr lang="el-GR" sz="2000" b="0" i="1" dirty="0">
                <a:solidFill>
                  <a:srgbClr val="606060"/>
                </a:solidFill>
                <a:effectLst/>
              </a:rPr>
              <a:t>α</a:t>
            </a:r>
            <a:r>
              <a:rPr lang="el-GR" sz="2000" b="0" i="0" dirty="0">
                <a:solidFill>
                  <a:srgbClr val="000000"/>
                </a:solidFill>
                <a:effectLst/>
              </a:rPr>
              <a:t> </a:t>
            </a:r>
            <a:r>
              <a:rPr lang="cs-CZ" sz="2000" b="0" i="0" dirty="0">
                <a:solidFill>
                  <a:srgbClr val="000000"/>
                </a:solidFill>
                <a:effectLst/>
              </a:rPr>
              <a:t>je</a:t>
            </a:r>
            <a:r>
              <a:rPr lang="el-GR" sz="2000" b="0" i="0" dirty="0">
                <a:solidFill>
                  <a:srgbClr val="000000"/>
                </a:solidFill>
                <a:effectLst/>
              </a:rPr>
              <a:t> </a:t>
            </a:r>
            <a:r>
              <a:rPr lang="cs-CZ" sz="2000" b="0" i="0" dirty="0">
                <a:solidFill>
                  <a:srgbClr val="000000"/>
                </a:solidFill>
                <a:effectLst/>
              </a:rPr>
              <a:t>sklon šroubovice, </a:t>
            </a:r>
            <a:r>
              <a:rPr lang="cs-CZ" sz="2000" b="0" i="0" dirty="0" err="1">
                <a:solidFill>
                  <a:srgbClr val="000000"/>
                </a:solidFill>
                <a:effectLst/>
              </a:rPr>
              <a:t>tan</a:t>
            </a:r>
            <a:r>
              <a:rPr lang="cs-CZ" sz="2000" b="0" i="0" dirty="0">
                <a:solidFill>
                  <a:srgbClr val="000000"/>
                </a:solidFill>
                <a:effectLst/>
              </a:rPr>
              <a:t> </a:t>
            </a:r>
            <a:r>
              <a:rPr lang="el-GR" sz="2000" b="0" i="1" dirty="0">
                <a:solidFill>
                  <a:srgbClr val="606060"/>
                </a:solidFill>
                <a:effectLst/>
              </a:rPr>
              <a:t>α</a:t>
            </a:r>
            <a:r>
              <a:rPr lang="el-GR" sz="2000" b="0" i="0" dirty="0">
                <a:solidFill>
                  <a:srgbClr val="000000"/>
                </a:solidFill>
                <a:effectLst/>
              </a:rPr>
              <a:t> </a:t>
            </a:r>
            <a:r>
              <a:rPr lang="cs-CZ" sz="2000" b="0" i="0" dirty="0">
                <a:solidFill>
                  <a:srgbClr val="000000"/>
                </a:solidFill>
                <a:effectLst/>
              </a:rPr>
              <a:t>je</a:t>
            </a:r>
            <a:r>
              <a:rPr lang="el-GR" sz="2000" b="0" i="0" dirty="0">
                <a:solidFill>
                  <a:srgbClr val="000000"/>
                </a:solidFill>
                <a:effectLst/>
              </a:rPr>
              <a:t> </a:t>
            </a:r>
            <a:r>
              <a:rPr lang="cs-CZ" sz="2000" b="0" i="0" dirty="0">
                <a:solidFill>
                  <a:srgbClr val="000000"/>
                </a:solidFill>
                <a:effectLst/>
              </a:rPr>
              <a:t>spád šroubovice (stejný v každém bodě – křivka konstantního spádu), </a:t>
            </a:r>
            <a:r>
              <a:rPr lang="cs-CZ" sz="2000" b="0" i="1" dirty="0">
                <a:solidFill>
                  <a:srgbClr val="606060"/>
                </a:solidFill>
                <a:effectLst/>
              </a:rPr>
              <a:t>v</a:t>
            </a:r>
            <a:r>
              <a:rPr lang="cs-CZ" sz="2000" b="0" i="1" baseline="-25000" dirty="0">
                <a:solidFill>
                  <a:srgbClr val="606060"/>
                </a:solidFill>
                <a:effectLst/>
              </a:rPr>
              <a:t>0</a:t>
            </a:r>
            <a:r>
              <a:rPr lang="cs-CZ" sz="2000" b="0" i="0" dirty="0">
                <a:solidFill>
                  <a:srgbClr val="000000"/>
                </a:solidFill>
                <a:effectLst/>
              </a:rPr>
              <a:t> je redukovaná výška závitu (parametr šroubovice); platí: </a:t>
            </a:r>
            <a:r>
              <a:rPr lang="cs-CZ" sz="2000" b="0" i="1" dirty="0">
                <a:solidFill>
                  <a:srgbClr val="606060"/>
                </a:solidFill>
                <a:effectLst/>
              </a:rPr>
              <a:t>v</a:t>
            </a:r>
            <a:r>
              <a:rPr lang="cs-CZ" sz="2000" b="0" i="1" baseline="-25000" dirty="0">
                <a:solidFill>
                  <a:srgbClr val="606060"/>
                </a:solidFill>
                <a:effectLst/>
              </a:rPr>
              <a:t>0</a:t>
            </a:r>
            <a:r>
              <a:rPr lang="cs-CZ" sz="2000" b="0" i="1" dirty="0">
                <a:solidFill>
                  <a:srgbClr val="606060"/>
                </a:solidFill>
                <a:effectLst/>
              </a:rPr>
              <a:t>/v=r/(2</a:t>
            </a:r>
            <a:r>
              <a:rPr lang="el-GR" sz="2000" b="0" i="1" dirty="0">
                <a:solidFill>
                  <a:srgbClr val="606060"/>
                </a:solidFill>
                <a:effectLst/>
              </a:rPr>
              <a:t>π</a:t>
            </a:r>
            <a:r>
              <a:rPr lang="cs-CZ" sz="2000" b="0" i="1" dirty="0">
                <a:solidFill>
                  <a:srgbClr val="606060"/>
                </a:solidFill>
                <a:effectLst/>
              </a:rPr>
              <a:t>r)</a:t>
            </a:r>
            <a:r>
              <a:rPr lang="cs-CZ" sz="2000" b="0" i="0" dirty="0">
                <a:solidFill>
                  <a:srgbClr val="000000"/>
                </a:solidFill>
                <a:effectLst/>
              </a:rPr>
              <a:t>, a tedy </a:t>
            </a:r>
            <a:r>
              <a:rPr lang="cs-CZ" sz="2000" b="0" i="1" dirty="0">
                <a:solidFill>
                  <a:srgbClr val="606060"/>
                </a:solidFill>
                <a:effectLst/>
              </a:rPr>
              <a:t>v</a:t>
            </a:r>
            <a:r>
              <a:rPr lang="cs-CZ" sz="2000" b="0" i="1" baseline="-25000" dirty="0">
                <a:solidFill>
                  <a:srgbClr val="606060"/>
                </a:solidFill>
                <a:effectLst/>
              </a:rPr>
              <a:t>0</a:t>
            </a:r>
            <a:r>
              <a:rPr lang="cs-CZ" sz="2000" b="0" i="1" dirty="0">
                <a:solidFill>
                  <a:srgbClr val="606060"/>
                </a:solidFill>
                <a:effectLst/>
              </a:rPr>
              <a:t>=v/(2</a:t>
            </a:r>
            <a:r>
              <a:rPr lang="el-GR" sz="2000" b="0" i="1" dirty="0">
                <a:solidFill>
                  <a:srgbClr val="606060"/>
                </a:solidFill>
                <a:effectLst/>
              </a:rPr>
              <a:t>π)=</a:t>
            </a:r>
            <a:r>
              <a:rPr lang="cs-CZ" sz="2000" b="0" i="1" dirty="0">
                <a:solidFill>
                  <a:srgbClr val="606060"/>
                </a:solidFill>
                <a:effectLst/>
              </a:rPr>
              <a:t>cca v/6.</a:t>
            </a:r>
            <a:endParaRPr lang="cs-CZ" sz="2000" dirty="0"/>
          </a:p>
        </p:txBody>
      </p:sp>
      <p:sp>
        <p:nvSpPr>
          <p:cNvPr id="49" name="TextovéPole 48">
            <a:extLst>
              <a:ext uri="{FF2B5EF4-FFF2-40B4-BE49-F238E27FC236}">
                <a16:creationId xmlns:a16="http://schemas.microsoft.com/office/drawing/2014/main" id="{A72269D0-AC0A-45B4-8B30-FC240EECF00F}"/>
              </a:ext>
            </a:extLst>
          </p:cNvPr>
          <p:cNvSpPr txBox="1"/>
          <p:nvPr/>
        </p:nvSpPr>
        <p:spPr>
          <a:xfrm>
            <a:off x="172348" y="272050"/>
            <a:ext cx="8710996" cy="461665"/>
          </a:xfrm>
          <a:prstGeom prst="rect">
            <a:avLst/>
          </a:prstGeom>
          <a:noFill/>
        </p:spPr>
        <p:txBody>
          <a:bodyPr wrap="square">
            <a:spAutoFit/>
          </a:bodyPr>
          <a:lstStyle/>
          <a:p>
            <a:r>
              <a:rPr lang="cs-CZ" sz="2400" b="1" dirty="0"/>
              <a:t>Šroubovice jako nakloněná rovina navinutá na válec </a:t>
            </a:r>
          </a:p>
        </p:txBody>
      </p:sp>
      <p:pic>
        <p:nvPicPr>
          <p:cNvPr id="2" name="Obrázek 1">
            <a:extLst>
              <a:ext uri="{FF2B5EF4-FFF2-40B4-BE49-F238E27FC236}">
                <a16:creationId xmlns:a16="http://schemas.microsoft.com/office/drawing/2014/main" id="{9431E78A-7515-4AD6-890A-4B86E7A6E783}"/>
              </a:ext>
            </a:extLst>
          </p:cNvPr>
          <p:cNvPicPr>
            <a:picLocks noChangeAspect="1"/>
          </p:cNvPicPr>
          <p:nvPr/>
        </p:nvPicPr>
        <p:blipFill>
          <a:blip r:embed="rId5"/>
          <a:stretch>
            <a:fillRect/>
          </a:stretch>
        </p:blipFill>
        <p:spPr>
          <a:xfrm>
            <a:off x="703741" y="4699077"/>
            <a:ext cx="4417136" cy="1789126"/>
          </a:xfrm>
          <a:prstGeom prst="rect">
            <a:avLst/>
          </a:prstGeom>
        </p:spPr>
      </p:pic>
      <p:pic>
        <p:nvPicPr>
          <p:cNvPr id="9218" name="Picture 2" descr="See the source image">
            <a:extLst>
              <a:ext uri="{FF2B5EF4-FFF2-40B4-BE49-F238E27FC236}">
                <a16:creationId xmlns:a16="http://schemas.microsoft.com/office/drawing/2014/main" id="{198D59AE-52F9-4D68-8A1F-0B848AA044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6476" y="4527536"/>
            <a:ext cx="1709108" cy="1984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660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AC5C9D16-503D-4D39-89CA-6856C2F2A0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75" y="1333500"/>
            <a:ext cx="2476500" cy="2381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23F11E95-6D37-4E7C-BB61-B8AA41E4DB81}"/>
              </a:ext>
            </a:extLst>
          </p:cNvPr>
          <p:cNvSpPr txBox="1"/>
          <p:nvPr/>
        </p:nvSpPr>
        <p:spPr>
          <a:xfrm>
            <a:off x="285612" y="804386"/>
            <a:ext cx="8572775" cy="707886"/>
          </a:xfrm>
          <a:prstGeom prst="rect">
            <a:avLst/>
          </a:prstGeom>
          <a:noFill/>
        </p:spPr>
        <p:txBody>
          <a:bodyPr wrap="square">
            <a:spAutoFit/>
          </a:bodyPr>
          <a:lstStyle/>
          <a:p>
            <a:pPr algn="just"/>
            <a:r>
              <a:rPr lang="cs-CZ" sz="2000" b="0" i="0" dirty="0">
                <a:solidFill>
                  <a:srgbClr val="333333"/>
                </a:solidFill>
                <a:effectLst/>
              </a:rPr>
              <a:t>Jak velká je maximální tíha břemene, které lze zvednout šroubem o poloměru 30 cm a se stoupáním závitu 1 mm při působení síly 500 N?</a:t>
            </a:r>
          </a:p>
        </p:txBody>
      </p:sp>
      <p:sp>
        <p:nvSpPr>
          <p:cNvPr id="10" name="TextovéPole 9">
            <a:extLst>
              <a:ext uri="{FF2B5EF4-FFF2-40B4-BE49-F238E27FC236}">
                <a16:creationId xmlns:a16="http://schemas.microsoft.com/office/drawing/2014/main" id="{E8402459-0464-4BBA-A4BA-C606CC899370}"/>
              </a:ext>
            </a:extLst>
          </p:cNvPr>
          <p:cNvSpPr txBox="1"/>
          <p:nvPr/>
        </p:nvSpPr>
        <p:spPr>
          <a:xfrm>
            <a:off x="331994" y="1574598"/>
            <a:ext cx="1438275" cy="1323439"/>
          </a:xfrm>
          <a:prstGeom prst="rect">
            <a:avLst/>
          </a:prstGeom>
          <a:noFill/>
        </p:spPr>
        <p:txBody>
          <a:bodyPr wrap="square">
            <a:spAutoFit/>
          </a:bodyPr>
          <a:lstStyle/>
          <a:p>
            <a:pPr algn="just"/>
            <a:r>
              <a:rPr lang="pt-BR" sz="2000" b="0" i="1" dirty="0">
                <a:solidFill>
                  <a:srgbClr val="333333"/>
                </a:solidFill>
                <a:effectLst/>
              </a:rPr>
              <a:t>F</a:t>
            </a:r>
            <a:r>
              <a:rPr lang="pt-BR" sz="2000" b="0" i="0" dirty="0">
                <a:solidFill>
                  <a:srgbClr val="333333"/>
                </a:solidFill>
                <a:effectLst/>
              </a:rPr>
              <a:t> = 500 N </a:t>
            </a:r>
            <a:endParaRPr lang="cs-CZ" sz="2000" b="0" i="0" dirty="0">
              <a:solidFill>
                <a:srgbClr val="333333"/>
              </a:solidFill>
              <a:effectLst/>
            </a:endParaRPr>
          </a:p>
          <a:p>
            <a:pPr algn="just"/>
            <a:r>
              <a:rPr lang="pt-BR" sz="2000" b="0" i="1" dirty="0">
                <a:solidFill>
                  <a:srgbClr val="333333"/>
                </a:solidFill>
                <a:effectLst/>
              </a:rPr>
              <a:t>r</a:t>
            </a:r>
            <a:r>
              <a:rPr lang="pt-BR" sz="2000" b="0" i="0" dirty="0">
                <a:solidFill>
                  <a:srgbClr val="333333"/>
                </a:solidFill>
                <a:effectLst/>
              </a:rPr>
              <a:t> = 0,3 m </a:t>
            </a:r>
            <a:endParaRPr lang="cs-CZ" sz="2000" b="0" i="0" dirty="0">
              <a:solidFill>
                <a:srgbClr val="333333"/>
              </a:solidFill>
              <a:effectLst/>
            </a:endParaRPr>
          </a:p>
          <a:p>
            <a:pPr algn="just"/>
            <a:r>
              <a:rPr lang="pt-BR" sz="2000" b="0" i="1" dirty="0">
                <a:solidFill>
                  <a:srgbClr val="333333"/>
                </a:solidFill>
                <a:effectLst/>
              </a:rPr>
              <a:t>h</a:t>
            </a:r>
            <a:r>
              <a:rPr lang="pt-BR" sz="2000" b="0" i="0" dirty="0">
                <a:solidFill>
                  <a:srgbClr val="333333"/>
                </a:solidFill>
                <a:effectLst/>
              </a:rPr>
              <a:t> = 0,001 m</a:t>
            </a:r>
          </a:p>
          <a:p>
            <a:pPr algn="just"/>
            <a:r>
              <a:rPr lang="pt-BR" sz="2000" b="0" i="1" dirty="0">
                <a:solidFill>
                  <a:srgbClr val="333333"/>
                </a:solidFill>
                <a:effectLst/>
              </a:rPr>
              <a:t>G</a:t>
            </a:r>
            <a:r>
              <a:rPr lang="pt-BR" sz="2000" b="0" i="0" dirty="0">
                <a:solidFill>
                  <a:srgbClr val="333333"/>
                </a:solidFill>
                <a:effectLst/>
              </a:rPr>
              <a:t> = ?</a:t>
            </a:r>
          </a:p>
        </p:txBody>
      </p:sp>
      <p:pic>
        <p:nvPicPr>
          <p:cNvPr id="12292" name="Picture 4">
            <a:extLst>
              <a:ext uri="{FF2B5EF4-FFF2-40B4-BE49-F238E27FC236}">
                <a16:creationId xmlns:a16="http://schemas.microsoft.com/office/drawing/2014/main" id="{54B333C7-D6DF-4ABF-B9D2-95704BD441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5462" y="1648571"/>
            <a:ext cx="17272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1C636D03-2D6B-4FBC-AAE9-3BD04EA0FE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6669" y="2076075"/>
            <a:ext cx="3038194" cy="6046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714F0FCB-29C4-4F8C-9F65-5379D08ECA28}"/>
              </a:ext>
            </a:extLst>
          </p:cNvPr>
          <p:cNvSpPr txBox="1"/>
          <p:nvPr/>
        </p:nvSpPr>
        <p:spPr>
          <a:xfrm>
            <a:off x="4385745" y="2603413"/>
            <a:ext cx="1319592" cy="400110"/>
          </a:xfrm>
          <a:prstGeom prst="rect">
            <a:avLst/>
          </a:prstGeom>
          <a:noFill/>
        </p:spPr>
        <p:txBody>
          <a:bodyPr wrap="none" rtlCol="0">
            <a:spAutoFit/>
          </a:bodyPr>
          <a:lstStyle/>
          <a:p>
            <a:r>
              <a:rPr lang="cs-CZ" sz="2000" i="1" dirty="0"/>
              <a:t>G</a:t>
            </a:r>
            <a:r>
              <a:rPr lang="cs-CZ" sz="2000" dirty="0"/>
              <a:t> = </a:t>
            </a:r>
            <a:r>
              <a:rPr lang="cs-CZ" sz="2000" u="sng" dirty="0"/>
              <a:t>942 </a:t>
            </a:r>
            <a:r>
              <a:rPr lang="cs-CZ" sz="2000" u="sng" dirty="0" err="1"/>
              <a:t>kN</a:t>
            </a:r>
            <a:endParaRPr lang="cs-CZ" sz="2000" u="sng" dirty="0"/>
          </a:p>
        </p:txBody>
      </p:sp>
      <p:sp>
        <p:nvSpPr>
          <p:cNvPr id="12" name="TextovéPole 11">
            <a:extLst>
              <a:ext uri="{FF2B5EF4-FFF2-40B4-BE49-F238E27FC236}">
                <a16:creationId xmlns:a16="http://schemas.microsoft.com/office/drawing/2014/main" id="{F26569C0-D185-4458-ABEC-1A6E12ECCE41}"/>
              </a:ext>
            </a:extLst>
          </p:cNvPr>
          <p:cNvSpPr txBox="1"/>
          <p:nvPr/>
        </p:nvSpPr>
        <p:spPr>
          <a:xfrm>
            <a:off x="285612" y="223991"/>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27335749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04" name="Picture 12">
            <a:extLst>
              <a:ext uri="{FF2B5EF4-FFF2-40B4-BE49-F238E27FC236}">
                <a16:creationId xmlns:a16="http://schemas.microsoft.com/office/drawing/2014/main" id="{A1B09CDB-925A-47D4-BE58-633202835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7496" y="2556258"/>
            <a:ext cx="2150929" cy="1906505"/>
          </a:xfrm>
          <a:prstGeom prst="rect">
            <a:avLst/>
          </a:prstGeom>
          <a:noFill/>
          <a:extLst>
            <a:ext uri="{909E8E84-426E-40DD-AFC4-6F175D3DCCD1}">
              <a14:hiddenFill xmlns:a14="http://schemas.microsoft.com/office/drawing/2010/main">
                <a:solidFill>
                  <a:srgbClr val="FFFFFF"/>
                </a:solidFill>
              </a14:hiddenFill>
            </a:ext>
          </a:extLst>
        </p:spPr>
      </p:pic>
      <p:pic>
        <p:nvPicPr>
          <p:cNvPr id="84996" name="Picture 4" descr="Wedge ( Read ) | Physics | CK-12 Foundation">
            <a:extLst>
              <a:ext uri="{FF2B5EF4-FFF2-40B4-BE49-F238E27FC236}">
                <a16:creationId xmlns:a16="http://schemas.microsoft.com/office/drawing/2014/main" id="{2CFAE3DF-AF7D-45BF-A7EA-9E2AAF033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047" y="2212075"/>
            <a:ext cx="1630767" cy="210023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6AE4A6EC-EEC9-4F71-8DA8-1652D1FF242B}"/>
              </a:ext>
            </a:extLst>
          </p:cNvPr>
          <p:cNvSpPr>
            <a:spLocks noGrp="1"/>
          </p:cNvSpPr>
          <p:nvPr>
            <p:ph type="title"/>
          </p:nvPr>
        </p:nvSpPr>
        <p:spPr>
          <a:xfrm>
            <a:off x="280824" y="230585"/>
            <a:ext cx="7886700" cy="374613"/>
          </a:xfrm>
        </p:spPr>
        <p:txBody>
          <a:bodyPr>
            <a:noAutofit/>
          </a:bodyPr>
          <a:lstStyle/>
          <a:p>
            <a:r>
              <a:rPr lang="cs-CZ" sz="2400" b="1" dirty="0">
                <a:latin typeface="+mn-lt"/>
              </a:rPr>
              <a:t>Klín</a:t>
            </a:r>
          </a:p>
        </p:txBody>
      </p:sp>
      <p:sp>
        <p:nvSpPr>
          <p:cNvPr id="8" name="TextovéPole 7">
            <a:extLst>
              <a:ext uri="{FF2B5EF4-FFF2-40B4-BE49-F238E27FC236}">
                <a16:creationId xmlns:a16="http://schemas.microsoft.com/office/drawing/2014/main" id="{7BA457DE-9CB3-4B15-91AD-813452A0774B}"/>
              </a:ext>
            </a:extLst>
          </p:cNvPr>
          <p:cNvSpPr txBox="1"/>
          <p:nvPr/>
        </p:nvSpPr>
        <p:spPr>
          <a:xfrm>
            <a:off x="228738" y="765120"/>
            <a:ext cx="8614883" cy="1631216"/>
          </a:xfrm>
          <a:prstGeom prst="rect">
            <a:avLst/>
          </a:prstGeom>
          <a:noFill/>
        </p:spPr>
        <p:txBody>
          <a:bodyPr wrap="square">
            <a:spAutoFit/>
          </a:bodyPr>
          <a:lstStyle/>
          <a:p>
            <a:pPr algn="just"/>
            <a:r>
              <a:rPr lang="cs-CZ" sz="2000" b="1" dirty="0"/>
              <a:t>Klín</a:t>
            </a:r>
            <a:r>
              <a:rPr lang="cs-CZ" sz="2000" dirty="0"/>
              <a:t> je jednoduchý stroj, </a:t>
            </a:r>
            <a:r>
              <a:rPr lang="cs-CZ" sz="2000" b="0" i="0" dirty="0">
                <a:solidFill>
                  <a:srgbClr val="333333"/>
                </a:solidFill>
                <a:effectLst/>
              </a:rPr>
              <a:t>založený na principu nakloněné roviny, </a:t>
            </a:r>
            <a:r>
              <a:rPr lang="cs-CZ" sz="2000" dirty="0"/>
              <a:t>jehož jedinou částí je těleso s průřezem ve tvaru trojúhelníku (trojboký hranol, kužel, jehlan). </a:t>
            </a:r>
            <a:r>
              <a:rPr lang="cs-CZ" sz="2000" u="sng" dirty="0"/>
              <a:t>Síla, která působí na podstavu klínu, se rozloží ve směru kolmém na boční stěny</a:t>
            </a:r>
            <a:r>
              <a:rPr lang="cs-CZ" sz="2000" dirty="0"/>
              <a:t>. </a:t>
            </a:r>
            <a:r>
              <a:rPr lang="cs-CZ" sz="2000" u="sng" dirty="0"/>
              <a:t>Velikost silových složek závisí na úhlu, který svírají boční stěny, čím je tento úhel menší (klín je ostřejší), tím jsou síly větší</a:t>
            </a:r>
            <a:r>
              <a:rPr lang="cs-CZ" sz="2000" dirty="0"/>
              <a:t>.</a:t>
            </a:r>
          </a:p>
        </p:txBody>
      </p:sp>
      <p:pic>
        <p:nvPicPr>
          <p:cNvPr id="84994" name="Picture 2">
            <a:extLst>
              <a:ext uri="{FF2B5EF4-FFF2-40B4-BE49-F238E27FC236}">
                <a16:creationId xmlns:a16="http://schemas.microsoft.com/office/drawing/2014/main" id="{455F0D5F-AD69-400E-ABAE-AFB7DAD5CF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066" y="2150636"/>
            <a:ext cx="901696" cy="2161669"/>
          </a:xfrm>
          <a:prstGeom prst="rect">
            <a:avLst/>
          </a:prstGeom>
          <a:noFill/>
          <a:extLst>
            <a:ext uri="{909E8E84-426E-40DD-AFC4-6F175D3DCCD1}">
              <a14:hiddenFill xmlns:a14="http://schemas.microsoft.com/office/drawing/2010/main">
                <a:solidFill>
                  <a:srgbClr val="FFFFFF"/>
                </a:solidFill>
              </a14:hiddenFill>
            </a:ext>
          </a:extLst>
        </p:spPr>
      </p:pic>
      <p:pic>
        <p:nvPicPr>
          <p:cNvPr id="85002" name="Picture 10" descr="Pin on Experiencias para crianças">
            <a:extLst>
              <a:ext uri="{FF2B5EF4-FFF2-40B4-BE49-F238E27FC236}">
                <a16:creationId xmlns:a16="http://schemas.microsoft.com/office/drawing/2014/main" id="{4C5D9C33-3FD3-46EF-9303-E78ED849CC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3271" y="2502686"/>
            <a:ext cx="2661205" cy="18096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312B5AEA-CDA7-41DB-B4EA-05D96D6E20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8541" y="4722942"/>
            <a:ext cx="285750" cy="88582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6C813A3E-A054-4770-9408-250E8A5971ED}"/>
              </a:ext>
            </a:extLst>
          </p:cNvPr>
          <p:cNvSpPr txBox="1"/>
          <p:nvPr/>
        </p:nvSpPr>
        <p:spPr>
          <a:xfrm>
            <a:off x="6319927" y="5608767"/>
            <a:ext cx="2709774" cy="646331"/>
          </a:xfrm>
          <a:prstGeom prst="rect">
            <a:avLst/>
          </a:prstGeom>
          <a:noFill/>
        </p:spPr>
        <p:txBody>
          <a:bodyPr wrap="square">
            <a:spAutoFit/>
          </a:bodyPr>
          <a:lstStyle/>
          <a:p>
            <a:r>
              <a:rPr lang="cs-CZ" sz="1800" dirty="0"/>
              <a:t>vrut </a:t>
            </a:r>
          </a:p>
          <a:p>
            <a:r>
              <a:rPr lang="cs-CZ" sz="1800" dirty="0"/>
              <a:t>(klín společně se šroubem)</a:t>
            </a:r>
            <a:endParaRPr lang="cs-CZ" dirty="0"/>
          </a:p>
        </p:txBody>
      </p:sp>
      <p:sp>
        <p:nvSpPr>
          <p:cNvPr id="26" name="TextovéPole 25">
            <a:extLst>
              <a:ext uri="{FF2B5EF4-FFF2-40B4-BE49-F238E27FC236}">
                <a16:creationId xmlns:a16="http://schemas.microsoft.com/office/drawing/2014/main" id="{159FB6B2-7F54-4E9D-9056-F774718ED648}"/>
              </a:ext>
            </a:extLst>
          </p:cNvPr>
          <p:cNvSpPr txBox="1"/>
          <p:nvPr/>
        </p:nvSpPr>
        <p:spPr>
          <a:xfrm>
            <a:off x="290300" y="4505916"/>
            <a:ext cx="5648125" cy="923330"/>
          </a:xfrm>
          <a:prstGeom prst="rect">
            <a:avLst/>
          </a:prstGeom>
          <a:noFill/>
        </p:spPr>
        <p:txBody>
          <a:bodyPr wrap="square">
            <a:spAutoFit/>
          </a:bodyPr>
          <a:lstStyle/>
          <a:p>
            <a:r>
              <a:rPr lang="cs-CZ" b="0" i="0" dirty="0">
                <a:solidFill>
                  <a:srgbClr val="333333"/>
                </a:solidFill>
                <a:effectLst/>
                <a:latin typeface="Open Sans"/>
              </a:rPr>
              <a:t>Klín můžeme použít jako součást řezných nástrojů obráběcích strojů, zahradnického náčiní (motyka, rýč, pluh), nože, sekery, jehly, ... </a:t>
            </a:r>
            <a:endParaRPr lang="cs-CZ" dirty="0"/>
          </a:p>
        </p:txBody>
      </p:sp>
      <p:pic>
        <p:nvPicPr>
          <p:cNvPr id="15" name="Obrázek 14">
            <a:extLst>
              <a:ext uri="{FF2B5EF4-FFF2-40B4-BE49-F238E27FC236}">
                <a16:creationId xmlns:a16="http://schemas.microsoft.com/office/drawing/2014/main" id="{9EBE6026-0386-4A9B-819D-BDB6384476AB}"/>
              </a:ext>
            </a:extLst>
          </p:cNvPr>
          <p:cNvPicPr>
            <a:picLocks noChangeAspect="1"/>
          </p:cNvPicPr>
          <p:nvPr/>
        </p:nvPicPr>
        <p:blipFill>
          <a:blip r:embed="rId7"/>
          <a:stretch>
            <a:fillRect/>
          </a:stretch>
        </p:blipFill>
        <p:spPr>
          <a:xfrm>
            <a:off x="7660363" y="4584274"/>
            <a:ext cx="1147926" cy="1024493"/>
          </a:xfrm>
          <a:prstGeom prst="rect">
            <a:avLst/>
          </a:prstGeom>
        </p:spPr>
      </p:pic>
      <p:sp>
        <p:nvSpPr>
          <p:cNvPr id="22" name="TextovéPole 21">
            <a:extLst>
              <a:ext uri="{FF2B5EF4-FFF2-40B4-BE49-F238E27FC236}">
                <a16:creationId xmlns:a16="http://schemas.microsoft.com/office/drawing/2014/main" id="{C3C7C60B-0DE9-487F-A2D1-BE555C4F14EF}"/>
              </a:ext>
            </a:extLst>
          </p:cNvPr>
          <p:cNvSpPr txBox="1"/>
          <p:nvPr/>
        </p:nvSpPr>
        <p:spPr>
          <a:xfrm flipH="1">
            <a:off x="2240812" y="5946022"/>
            <a:ext cx="1513236" cy="646331"/>
          </a:xfrm>
          <a:prstGeom prst="rect">
            <a:avLst/>
          </a:prstGeom>
          <a:noFill/>
        </p:spPr>
        <p:txBody>
          <a:bodyPr wrap="square" rtlCol="0">
            <a:spAutoFit/>
          </a:bodyPr>
          <a:lstStyle/>
          <a:p>
            <a:r>
              <a:rPr lang="cs-CZ" dirty="0"/>
              <a:t>Hlodavé zuby (řezáky)</a:t>
            </a:r>
          </a:p>
        </p:txBody>
      </p:sp>
      <p:pic>
        <p:nvPicPr>
          <p:cNvPr id="16390" name="Picture 6" descr="See the source image">
            <a:extLst>
              <a:ext uri="{FF2B5EF4-FFF2-40B4-BE49-F238E27FC236}">
                <a16:creationId xmlns:a16="http://schemas.microsoft.com/office/drawing/2014/main" id="{2937A066-FE93-4E3D-B191-960B874363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7918" y="5205453"/>
            <a:ext cx="1976438" cy="148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7368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229AF8EE-2640-4B89-B499-AD9F91FB4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5746" y="771921"/>
            <a:ext cx="2352521" cy="2239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A4E44BCC-4C12-4598-9B9F-D6BAB8323E4C}"/>
              </a:ext>
            </a:extLst>
          </p:cNvPr>
          <p:cNvSpPr txBox="1"/>
          <p:nvPr/>
        </p:nvSpPr>
        <p:spPr>
          <a:xfrm>
            <a:off x="219228" y="3668648"/>
            <a:ext cx="8791421" cy="646331"/>
          </a:xfrm>
          <a:prstGeom prst="rect">
            <a:avLst/>
          </a:prstGeom>
          <a:noFill/>
        </p:spPr>
        <p:txBody>
          <a:bodyPr wrap="square">
            <a:spAutoFit/>
          </a:bodyPr>
          <a:lstStyle/>
          <a:p>
            <a:r>
              <a:rPr lang="cs-CZ" b="0" i="0" dirty="0">
                <a:solidFill>
                  <a:srgbClr val="333333"/>
                </a:solidFill>
                <a:effectLst/>
                <a:latin typeface="Open Sans"/>
              </a:rPr>
              <a:t>kde </a:t>
            </a:r>
            <a:r>
              <a:rPr lang="cs-CZ" b="0" i="1" dirty="0">
                <a:solidFill>
                  <a:srgbClr val="333333"/>
                </a:solidFill>
                <a:effectLst/>
                <a:latin typeface="Open Sans"/>
              </a:rPr>
              <a:t>f</a:t>
            </a:r>
            <a:r>
              <a:rPr lang="cs-CZ" b="0" i="0" dirty="0">
                <a:solidFill>
                  <a:srgbClr val="333333"/>
                </a:solidFill>
                <a:effectLst/>
                <a:latin typeface="Open Sans"/>
              </a:rPr>
              <a:t> je součinitel smykového tření. V praxi se poměr </a:t>
            </a:r>
            <a:r>
              <a:rPr lang="cs-CZ" b="0" i="1" dirty="0">
                <a:solidFill>
                  <a:srgbClr val="333333"/>
                </a:solidFill>
                <a:effectLst/>
                <a:latin typeface="Open Sans"/>
              </a:rPr>
              <a:t>b/a</a:t>
            </a:r>
            <a:r>
              <a:rPr lang="cs-CZ" b="0" i="0" dirty="0">
                <a:solidFill>
                  <a:srgbClr val="333333"/>
                </a:solidFill>
                <a:effectLst/>
                <a:latin typeface="Open Sans"/>
              </a:rPr>
              <a:t> (úkos) volí značně menší. </a:t>
            </a:r>
            <a:r>
              <a:rPr lang="cs-CZ" b="0" i="0" u="sng" dirty="0" err="1">
                <a:solidFill>
                  <a:srgbClr val="333333"/>
                </a:solidFill>
                <a:effectLst/>
                <a:latin typeface="Open Sans"/>
              </a:rPr>
              <a:t>Samodržné</a:t>
            </a:r>
            <a:r>
              <a:rPr lang="cs-CZ" b="0" i="0" u="sng" dirty="0">
                <a:solidFill>
                  <a:srgbClr val="333333"/>
                </a:solidFill>
                <a:effectLst/>
                <a:latin typeface="Open Sans"/>
              </a:rPr>
              <a:t> klíny musí být ty, které se používají jako zarážky, podpěry</a:t>
            </a:r>
            <a:r>
              <a:rPr lang="cs-CZ" b="0" i="0" dirty="0">
                <a:solidFill>
                  <a:srgbClr val="333333"/>
                </a:solidFill>
                <a:effectLst/>
                <a:latin typeface="Open Sans"/>
              </a:rPr>
              <a:t>.</a:t>
            </a:r>
            <a:endParaRPr lang="cs-CZ" dirty="0"/>
          </a:p>
        </p:txBody>
      </p:sp>
      <p:sp>
        <p:nvSpPr>
          <p:cNvPr id="14" name="TextovéPole 13">
            <a:extLst>
              <a:ext uri="{FF2B5EF4-FFF2-40B4-BE49-F238E27FC236}">
                <a16:creationId xmlns:a16="http://schemas.microsoft.com/office/drawing/2014/main" id="{1F5B1CC4-E2C7-4CD0-9BC4-11C2F51F79DE}"/>
              </a:ext>
            </a:extLst>
          </p:cNvPr>
          <p:cNvSpPr txBox="1"/>
          <p:nvPr/>
        </p:nvSpPr>
        <p:spPr>
          <a:xfrm>
            <a:off x="219229" y="956947"/>
            <a:ext cx="6506517" cy="646331"/>
          </a:xfrm>
          <a:prstGeom prst="rect">
            <a:avLst/>
          </a:prstGeom>
          <a:noFill/>
        </p:spPr>
        <p:txBody>
          <a:bodyPr wrap="square">
            <a:spAutoFit/>
          </a:bodyPr>
          <a:lstStyle/>
          <a:p>
            <a:pPr algn="just"/>
            <a:r>
              <a:rPr lang="cs-CZ" b="0" i="0" dirty="0">
                <a:solidFill>
                  <a:srgbClr val="333333"/>
                </a:solidFill>
                <a:effectLst/>
                <a:latin typeface="Open Sans"/>
              </a:rPr>
              <a:t>Síla </a:t>
            </a:r>
            <a:r>
              <a:rPr lang="cs-CZ" b="0" i="1" dirty="0">
                <a:solidFill>
                  <a:srgbClr val="333333"/>
                </a:solidFill>
                <a:effectLst/>
                <a:latin typeface="Open Sans"/>
              </a:rPr>
              <a:t>F</a:t>
            </a:r>
            <a:r>
              <a:rPr lang="cs-CZ" b="0" i="0" dirty="0">
                <a:solidFill>
                  <a:srgbClr val="333333"/>
                </a:solidFill>
                <a:effectLst/>
                <a:latin typeface="Open Sans"/>
              </a:rPr>
              <a:t> působící na klín vyrovnává tíhu podkládaného tělesa ve stejném poměru, jako jsou rozměry klínu</a:t>
            </a:r>
            <a:endParaRPr lang="cs-CZ" dirty="0"/>
          </a:p>
        </p:txBody>
      </p:sp>
      <p:pic>
        <p:nvPicPr>
          <p:cNvPr id="16" name="Picture 2">
            <a:extLst>
              <a:ext uri="{FF2B5EF4-FFF2-40B4-BE49-F238E27FC236}">
                <a16:creationId xmlns:a16="http://schemas.microsoft.com/office/drawing/2014/main" id="{AF211593-0DE7-4431-94BC-04BCAE7F8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639" y="1632046"/>
            <a:ext cx="919975" cy="717268"/>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38E2A470-B0B3-401A-B445-D73E2287CAAE}"/>
              </a:ext>
            </a:extLst>
          </p:cNvPr>
          <p:cNvSpPr txBox="1"/>
          <p:nvPr/>
        </p:nvSpPr>
        <p:spPr>
          <a:xfrm>
            <a:off x="342901" y="2365190"/>
            <a:ext cx="5981700" cy="646331"/>
          </a:xfrm>
          <a:prstGeom prst="rect">
            <a:avLst/>
          </a:prstGeom>
          <a:noFill/>
        </p:spPr>
        <p:txBody>
          <a:bodyPr wrap="square">
            <a:spAutoFit/>
          </a:bodyPr>
          <a:lstStyle/>
          <a:p>
            <a:pPr algn="just"/>
            <a:r>
              <a:rPr lang="cs-CZ" b="0" i="0" dirty="0">
                <a:solidFill>
                  <a:srgbClr val="333333"/>
                </a:solidFill>
                <a:effectLst/>
                <a:latin typeface="Open Sans"/>
              </a:rPr>
              <a:t>Klín, který se nedá silou působící na boky vymáčknout, je </a:t>
            </a:r>
            <a:r>
              <a:rPr lang="cs-CZ" b="1" i="0" dirty="0">
                <a:solidFill>
                  <a:srgbClr val="333333"/>
                </a:solidFill>
                <a:effectLst/>
                <a:latin typeface="Open Sans"/>
              </a:rPr>
              <a:t>samosvorný</a:t>
            </a:r>
            <a:r>
              <a:rPr lang="cs-CZ" b="0" i="0" dirty="0">
                <a:solidFill>
                  <a:srgbClr val="333333"/>
                </a:solidFill>
                <a:effectLst/>
                <a:latin typeface="Open Sans"/>
              </a:rPr>
              <a:t> (</a:t>
            </a:r>
            <a:r>
              <a:rPr lang="cs-CZ" b="0" i="0" dirty="0" err="1">
                <a:solidFill>
                  <a:srgbClr val="333333"/>
                </a:solidFill>
                <a:effectLst/>
                <a:latin typeface="Open Sans"/>
              </a:rPr>
              <a:t>samodržný</a:t>
            </a:r>
            <a:r>
              <a:rPr lang="cs-CZ" b="0" i="0" dirty="0">
                <a:solidFill>
                  <a:srgbClr val="333333"/>
                </a:solidFill>
                <a:effectLst/>
                <a:latin typeface="Open Sans"/>
              </a:rPr>
              <a:t>). Pro samosvorný klín platí</a:t>
            </a:r>
            <a:endParaRPr lang="cs-CZ" dirty="0"/>
          </a:p>
        </p:txBody>
      </p:sp>
      <p:pic>
        <p:nvPicPr>
          <p:cNvPr id="20" name="Picture 4">
            <a:extLst>
              <a:ext uri="{FF2B5EF4-FFF2-40B4-BE49-F238E27FC236}">
                <a16:creationId xmlns:a16="http://schemas.microsoft.com/office/drawing/2014/main" id="{AAAC0783-770D-49D0-83A2-5EBBC3940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1130" y="3096611"/>
            <a:ext cx="671484" cy="555265"/>
          </a:xfrm>
          <a:prstGeom prst="rect">
            <a:avLst/>
          </a:prstGeom>
          <a:noFill/>
          <a:extLst>
            <a:ext uri="{909E8E84-426E-40DD-AFC4-6F175D3DCCD1}">
              <a14:hiddenFill xmlns:a14="http://schemas.microsoft.com/office/drawing/2010/main">
                <a:solidFill>
                  <a:srgbClr val="FFFFFF"/>
                </a:solidFill>
              </a14:hiddenFill>
            </a:ext>
          </a:extLst>
        </p:spPr>
      </p:pic>
      <p:sp>
        <p:nvSpPr>
          <p:cNvPr id="22" name="TextovéPole 21">
            <a:extLst>
              <a:ext uri="{FF2B5EF4-FFF2-40B4-BE49-F238E27FC236}">
                <a16:creationId xmlns:a16="http://schemas.microsoft.com/office/drawing/2014/main" id="{A3F1990B-D397-4C1D-AB4F-8672C1B26E6C}"/>
              </a:ext>
            </a:extLst>
          </p:cNvPr>
          <p:cNvSpPr txBox="1"/>
          <p:nvPr/>
        </p:nvSpPr>
        <p:spPr>
          <a:xfrm>
            <a:off x="219228" y="310436"/>
            <a:ext cx="2171699" cy="400110"/>
          </a:xfrm>
          <a:prstGeom prst="rect">
            <a:avLst/>
          </a:prstGeom>
          <a:noFill/>
        </p:spPr>
        <p:txBody>
          <a:bodyPr wrap="square" rtlCol="0">
            <a:spAutoFit/>
          </a:bodyPr>
          <a:lstStyle/>
          <a:p>
            <a:r>
              <a:rPr lang="cs-CZ" sz="2000" b="1" dirty="0"/>
              <a:t>Klín jako zarážka</a:t>
            </a:r>
          </a:p>
        </p:txBody>
      </p:sp>
      <p:pic>
        <p:nvPicPr>
          <p:cNvPr id="25" name="Obrázek 24">
            <a:extLst>
              <a:ext uri="{FF2B5EF4-FFF2-40B4-BE49-F238E27FC236}">
                <a16:creationId xmlns:a16="http://schemas.microsoft.com/office/drawing/2014/main" id="{9D94A7F7-F0B5-4F7E-BD6D-4B9FFB959742}"/>
              </a:ext>
            </a:extLst>
          </p:cNvPr>
          <p:cNvPicPr>
            <a:picLocks noChangeAspect="1"/>
          </p:cNvPicPr>
          <p:nvPr/>
        </p:nvPicPr>
        <p:blipFill>
          <a:blip r:embed="rId5"/>
          <a:stretch>
            <a:fillRect/>
          </a:stretch>
        </p:blipFill>
        <p:spPr>
          <a:xfrm>
            <a:off x="619126" y="4762500"/>
            <a:ext cx="2252200" cy="1692736"/>
          </a:xfrm>
          <a:prstGeom prst="rect">
            <a:avLst/>
          </a:prstGeom>
        </p:spPr>
      </p:pic>
    </p:spTree>
    <p:extLst>
      <p:ext uri="{BB962C8B-B14F-4D97-AF65-F5344CB8AC3E}">
        <p14:creationId xmlns:p14="http://schemas.microsoft.com/office/powerpoint/2010/main" val="661139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Základy biomechaniky">
            <a:extLst>
              <a:ext uri="{FF2B5EF4-FFF2-40B4-BE49-F238E27FC236}">
                <a16:creationId xmlns:a16="http://schemas.microsoft.com/office/drawing/2014/main" id="{6FBD7401-4A90-4106-8392-B79934501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50" y="3323076"/>
            <a:ext cx="4045300" cy="223697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7D1CEBD7-495D-42F3-AA19-5A6A1FCE7F35}"/>
              </a:ext>
            </a:extLst>
          </p:cNvPr>
          <p:cNvPicPr>
            <a:picLocks noChangeAspect="1"/>
          </p:cNvPicPr>
          <p:nvPr/>
        </p:nvPicPr>
        <p:blipFill>
          <a:blip r:embed="rId3"/>
          <a:stretch>
            <a:fillRect/>
          </a:stretch>
        </p:blipFill>
        <p:spPr>
          <a:xfrm>
            <a:off x="4681538" y="2025340"/>
            <a:ext cx="4257675" cy="3705225"/>
          </a:xfrm>
          <a:prstGeom prst="rect">
            <a:avLst/>
          </a:prstGeom>
        </p:spPr>
      </p:pic>
      <p:sp>
        <p:nvSpPr>
          <p:cNvPr id="9" name="TextovéPole 8">
            <a:extLst>
              <a:ext uri="{FF2B5EF4-FFF2-40B4-BE49-F238E27FC236}">
                <a16:creationId xmlns:a16="http://schemas.microsoft.com/office/drawing/2014/main" id="{FEBF6A15-78DB-4020-A9E8-40A8AD94B64A}"/>
              </a:ext>
            </a:extLst>
          </p:cNvPr>
          <p:cNvSpPr txBox="1"/>
          <p:nvPr/>
        </p:nvSpPr>
        <p:spPr>
          <a:xfrm>
            <a:off x="1191068" y="347572"/>
            <a:ext cx="7267132" cy="830997"/>
          </a:xfrm>
          <a:prstGeom prst="rect">
            <a:avLst/>
          </a:prstGeom>
          <a:noFill/>
        </p:spPr>
        <p:txBody>
          <a:bodyPr wrap="square">
            <a:spAutoFit/>
          </a:bodyPr>
          <a:lstStyle/>
          <a:p>
            <a:pPr algn="ctr"/>
            <a:r>
              <a:rPr lang="cs-CZ" sz="2400" b="1" i="0" dirty="0">
                <a:solidFill>
                  <a:srgbClr val="000000"/>
                </a:solidFill>
                <a:effectLst/>
                <a:latin typeface="Times New Roman" panose="02020603050405020304" pitchFamily="18" charset="0"/>
              </a:rPr>
              <a:t>Vzájemně si odpovídající veličiny při přímočarém a rotačním pohybu</a:t>
            </a:r>
          </a:p>
        </p:txBody>
      </p:sp>
      <p:sp>
        <p:nvSpPr>
          <p:cNvPr id="8" name="TextovéPole 7">
            <a:extLst>
              <a:ext uri="{FF2B5EF4-FFF2-40B4-BE49-F238E27FC236}">
                <a16:creationId xmlns:a16="http://schemas.microsoft.com/office/drawing/2014/main" id="{740EC7FC-FFD2-4A73-9839-461268335222}"/>
              </a:ext>
            </a:extLst>
          </p:cNvPr>
          <p:cNvSpPr txBox="1"/>
          <p:nvPr/>
        </p:nvSpPr>
        <p:spPr>
          <a:xfrm flipH="1">
            <a:off x="240950" y="2025340"/>
            <a:ext cx="4257674" cy="707886"/>
          </a:xfrm>
          <a:prstGeom prst="rect">
            <a:avLst/>
          </a:prstGeom>
          <a:noFill/>
        </p:spPr>
        <p:txBody>
          <a:bodyPr wrap="square" rtlCol="0">
            <a:spAutoFit/>
          </a:bodyPr>
          <a:lstStyle/>
          <a:p>
            <a:pPr algn="just"/>
            <a:r>
              <a:rPr lang="cs-CZ" sz="2000" dirty="0"/>
              <a:t>Všechny veličiny posuvného pohybu mají své protějšky pro rotační pohyb.</a:t>
            </a:r>
          </a:p>
        </p:txBody>
      </p:sp>
    </p:spTree>
    <p:extLst>
      <p:ext uri="{BB962C8B-B14F-4D97-AF65-F5344CB8AC3E}">
        <p14:creationId xmlns:p14="http://schemas.microsoft.com/office/powerpoint/2010/main" val="2289726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8FC3E40-27D8-4036-97A0-C2B483AF9550}"/>
              </a:ext>
            </a:extLst>
          </p:cNvPr>
          <p:cNvSpPr txBox="1"/>
          <p:nvPr/>
        </p:nvSpPr>
        <p:spPr>
          <a:xfrm>
            <a:off x="371337" y="355493"/>
            <a:ext cx="4827988" cy="461665"/>
          </a:xfrm>
          <a:prstGeom prst="rect">
            <a:avLst/>
          </a:prstGeom>
          <a:noFill/>
        </p:spPr>
        <p:txBody>
          <a:bodyPr wrap="none" rtlCol="0">
            <a:spAutoFit/>
          </a:bodyPr>
          <a:lstStyle/>
          <a:p>
            <a:r>
              <a:rPr lang="cs-CZ" sz="2400" b="1" dirty="0"/>
              <a:t>Moment síly</a:t>
            </a:r>
            <a:r>
              <a:rPr lang="en-US" sz="2400" b="1" dirty="0"/>
              <a:t> v</a:t>
            </a:r>
            <a:r>
              <a:rPr lang="cs-CZ" sz="2400" b="1" dirty="0"/>
              <a:t>z</a:t>
            </a:r>
            <a:r>
              <a:rPr lang="en-US" sz="2400" b="1" dirty="0" err="1"/>
              <a:t>hledem</a:t>
            </a:r>
            <a:r>
              <a:rPr lang="en-US" sz="2400" b="1" dirty="0"/>
              <a:t> k </a:t>
            </a:r>
            <a:r>
              <a:rPr lang="en-US" sz="2400" b="1" dirty="0" err="1"/>
              <a:t>ose</a:t>
            </a:r>
            <a:r>
              <a:rPr lang="en-US" sz="2400" b="1" dirty="0"/>
              <a:t> </a:t>
            </a:r>
            <a:r>
              <a:rPr lang="en-US" sz="2400" b="1" dirty="0" err="1"/>
              <a:t>ot</a:t>
            </a:r>
            <a:r>
              <a:rPr lang="cs-CZ" sz="2400" b="1" dirty="0" err="1"/>
              <a:t>áč</a:t>
            </a:r>
            <a:r>
              <a:rPr lang="en-US" sz="2400" b="1" dirty="0" err="1"/>
              <a:t>en</a:t>
            </a:r>
            <a:r>
              <a:rPr lang="cs-CZ" sz="2400" b="1" dirty="0"/>
              <a:t>í</a:t>
            </a:r>
          </a:p>
        </p:txBody>
      </p:sp>
      <p:sp>
        <p:nvSpPr>
          <p:cNvPr id="2" name="TextovéPole 1">
            <a:extLst>
              <a:ext uri="{FF2B5EF4-FFF2-40B4-BE49-F238E27FC236}">
                <a16:creationId xmlns:a16="http://schemas.microsoft.com/office/drawing/2014/main" id="{14A9558A-D05E-4263-9ABB-30037B525767}"/>
              </a:ext>
            </a:extLst>
          </p:cNvPr>
          <p:cNvSpPr txBox="1"/>
          <p:nvPr/>
        </p:nvSpPr>
        <p:spPr>
          <a:xfrm>
            <a:off x="277403" y="924844"/>
            <a:ext cx="8476180" cy="1323439"/>
          </a:xfrm>
          <a:prstGeom prst="rect">
            <a:avLst/>
          </a:prstGeom>
          <a:noFill/>
        </p:spPr>
        <p:txBody>
          <a:bodyPr wrap="square" rtlCol="0">
            <a:spAutoFit/>
          </a:bodyPr>
          <a:lstStyle/>
          <a:p>
            <a:pPr algn="just"/>
            <a:r>
              <a:rPr lang="cs-CZ" sz="2000" dirty="0"/>
              <a:t>Má-li se těleso uvést do otáčivého pohybu, musí se na něj působit silou.  </a:t>
            </a:r>
            <a:r>
              <a:rPr lang="cs-CZ" sz="2000" b="1" u="sng" dirty="0"/>
              <a:t>Otáčivý účinek síly</a:t>
            </a:r>
            <a:r>
              <a:rPr lang="cs-CZ" sz="2000" u="sng" dirty="0"/>
              <a:t> závisí </a:t>
            </a:r>
            <a:r>
              <a:rPr lang="cs-CZ" sz="2000" dirty="0"/>
              <a:t>kromě </a:t>
            </a:r>
            <a:r>
              <a:rPr lang="cs-CZ" sz="2000" u="sng" dirty="0"/>
              <a:t>velikosti a směru </a:t>
            </a:r>
            <a:r>
              <a:rPr lang="cs-CZ" sz="2000" dirty="0"/>
              <a:t>působící síly také na </a:t>
            </a:r>
            <a:r>
              <a:rPr lang="cs-CZ" sz="2000" b="1" u="sng" dirty="0">
                <a:solidFill>
                  <a:srgbClr val="0070C0"/>
                </a:solidFill>
              </a:rPr>
              <a:t>poloze</a:t>
            </a:r>
            <a:r>
              <a:rPr lang="cs-CZ" sz="2000" b="1" dirty="0">
                <a:solidFill>
                  <a:srgbClr val="0070C0"/>
                </a:solidFill>
              </a:rPr>
              <a:t> </a:t>
            </a:r>
            <a:r>
              <a:rPr lang="cs-CZ" sz="2000" b="1" u="sng" dirty="0">
                <a:solidFill>
                  <a:srgbClr val="0070C0"/>
                </a:solidFill>
              </a:rPr>
              <a:t>jejího</a:t>
            </a:r>
            <a:r>
              <a:rPr lang="cs-CZ" sz="2000" b="1" dirty="0">
                <a:solidFill>
                  <a:srgbClr val="0070C0"/>
                </a:solidFill>
              </a:rPr>
              <a:t> </a:t>
            </a:r>
            <a:r>
              <a:rPr lang="cs-CZ" sz="2000" b="1" u="sng" dirty="0">
                <a:solidFill>
                  <a:srgbClr val="0070C0"/>
                </a:solidFill>
              </a:rPr>
              <a:t>působiště</a:t>
            </a:r>
            <a:r>
              <a:rPr lang="cs-CZ" sz="2000" dirty="0"/>
              <a:t>. Je charakterizován vektorovou fyzikální veličinou nazvanou </a:t>
            </a:r>
            <a:r>
              <a:rPr lang="cs-CZ" sz="2000" b="1" dirty="0"/>
              <a:t>moment síly vzhledem k ose otáčení</a:t>
            </a:r>
            <a:r>
              <a:rPr lang="cs-CZ" sz="2000" dirty="0"/>
              <a:t> (</a:t>
            </a:r>
            <a:r>
              <a:rPr lang="cs-CZ" sz="2000" b="1" dirty="0"/>
              <a:t>M</a:t>
            </a:r>
            <a:r>
              <a:rPr lang="cs-CZ" sz="2000" dirty="0"/>
              <a:t>), jednotka N.m. </a:t>
            </a:r>
          </a:p>
        </p:txBody>
      </p:sp>
      <p:sp>
        <p:nvSpPr>
          <p:cNvPr id="13" name="Rectangle 3">
            <a:extLst>
              <a:ext uri="{FF2B5EF4-FFF2-40B4-BE49-F238E27FC236}">
                <a16:creationId xmlns:a16="http://schemas.microsoft.com/office/drawing/2014/main" id="{F6FD21A1-A77E-4910-9520-A613669876BC}"/>
              </a:ext>
            </a:extLst>
          </p:cNvPr>
          <p:cNvSpPr>
            <a:spLocks noChangeArrowheads="1"/>
          </p:cNvSpPr>
          <p:nvPr/>
        </p:nvSpPr>
        <p:spPr bwMode="auto">
          <a:xfrm>
            <a:off x="277403" y="2247958"/>
            <a:ext cx="6081356"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cs-CZ" altLang="cs-CZ" sz="2000" b="1" dirty="0">
                <a:solidFill>
                  <a:srgbClr val="000000"/>
                </a:solidFill>
                <a:latin typeface="+mn-lt"/>
                <a:cs typeface="Arial" panose="020B0604020202020204" pitchFamily="34" charset="0"/>
              </a:rPr>
              <a:t>M</a:t>
            </a:r>
            <a:r>
              <a:rPr kumimoji="0" lang="cs-CZ" altLang="cs-CZ" sz="2000" b="1" i="0" u="none" strike="noStrike" cap="none" normalizeH="0" baseline="0" dirty="0">
                <a:ln>
                  <a:noFill/>
                </a:ln>
                <a:solidFill>
                  <a:srgbClr val="000000"/>
                </a:solidFill>
                <a:effectLst/>
                <a:latin typeface="+mn-lt"/>
                <a:cs typeface="Arial" panose="020B0604020202020204" pitchFamily="34" charset="0"/>
              </a:rPr>
              <a:t>oment síly </a:t>
            </a:r>
            <a:r>
              <a:rPr kumimoji="0" lang="cs-CZ" altLang="cs-CZ" sz="2000" b="1" i="1" u="none" strike="noStrike" cap="none" normalizeH="0" baseline="0" dirty="0">
                <a:ln>
                  <a:noFill/>
                </a:ln>
                <a:solidFill>
                  <a:srgbClr val="000000"/>
                </a:solidFill>
                <a:effectLst/>
                <a:latin typeface="+mn-lt"/>
                <a:cs typeface="Arial" panose="020B0604020202020204" pitchFamily="34" charset="0"/>
              </a:rPr>
              <a:t>M</a:t>
            </a:r>
            <a:r>
              <a:rPr kumimoji="0" lang="cs-CZ" altLang="cs-CZ" sz="2000" b="0" i="0" u="none" strike="noStrike" cap="none" normalizeH="0" baseline="0" dirty="0">
                <a:ln>
                  <a:noFill/>
                </a:ln>
                <a:solidFill>
                  <a:srgbClr val="000000"/>
                </a:solidFill>
                <a:effectLst/>
                <a:latin typeface="+mn-lt"/>
                <a:cs typeface="Arial" panose="020B0604020202020204" pitchFamily="34" charset="0"/>
              </a:rPr>
              <a:t> lze vyjádřit pomocí vektorového součinu:</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rgbClr val="000000"/>
              </a:solidFill>
              <a:effectLst/>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000" dirty="0">
              <a:solidFill>
                <a:srgbClr val="000000"/>
              </a:solidFill>
              <a:latin typeface="+mn-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Arial" panose="020B0604020202020204" pitchFamily="34" charset="0"/>
              </a:rPr>
              <a:t>kde </a:t>
            </a:r>
            <a:r>
              <a:rPr kumimoji="0" lang="cs-CZ" altLang="cs-CZ" sz="2000" b="1" i="1" u="none" strike="noStrike" cap="none" normalizeH="0" baseline="0" dirty="0">
                <a:ln>
                  <a:noFill/>
                </a:ln>
                <a:solidFill>
                  <a:srgbClr val="000000"/>
                </a:solidFill>
                <a:effectLst/>
                <a:latin typeface="+mn-lt"/>
                <a:cs typeface="Arial" panose="020B0604020202020204" pitchFamily="34" charset="0"/>
              </a:rPr>
              <a:t>r</a:t>
            </a:r>
            <a:r>
              <a:rPr kumimoji="0" lang="cs-CZ" altLang="cs-CZ" sz="2000" b="0" i="0" u="none" strike="noStrike" cap="none" normalizeH="0" baseline="0" dirty="0">
                <a:ln>
                  <a:noFill/>
                </a:ln>
                <a:solidFill>
                  <a:srgbClr val="000000"/>
                </a:solidFill>
                <a:effectLst/>
                <a:latin typeface="+mn-lt"/>
                <a:cs typeface="Arial" panose="020B0604020202020204" pitchFamily="34" charset="0"/>
              </a:rPr>
              <a:t> je polohový vektor působiště síly </a:t>
            </a:r>
            <a:r>
              <a:rPr kumimoji="0" lang="cs-CZ" altLang="cs-CZ" sz="2000" b="1" i="1" u="none" strike="noStrike" cap="none" normalizeH="0" baseline="0" dirty="0">
                <a:ln>
                  <a:noFill/>
                </a:ln>
                <a:solidFill>
                  <a:srgbClr val="000000"/>
                </a:solidFill>
                <a:effectLst/>
                <a:latin typeface="+mn-lt"/>
                <a:cs typeface="Arial" panose="020B0604020202020204" pitchFamily="34" charset="0"/>
              </a:rPr>
              <a:t>F</a:t>
            </a:r>
            <a:r>
              <a:rPr kumimoji="0" lang="cs-CZ" altLang="cs-CZ" sz="2000" b="0" i="0" u="none" strike="noStrike" cap="none" normalizeH="0" baseline="0" dirty="0">
                <a:ln>
                  <a:noFill/>
                </a:ln>
                <a:solidFill>
                  <a:srgbClr val="000000"/>
                </a:solidFill>
                <a:effectLst/>
                <a:latin typeface="+mn-lt"/>
                <a:cs typeface="Arial" panose="020B0604020202020204" pitchFamily="34" charset="0"/>
              </a:rPr>
              <a:t> vzhledem k ose otáčení jako počátku.</a:t>
            </a:r>
            <a:endParaRPr kumimoji="0" lang="cs-CZ" altLang="cs-CZ" sz="2000" b="0" i="0" u="none" strike="noStrike" cap="none" normalizeH="0" baseline="0" dirty="0">
              <a:ln>
                <a:noFill/>
              </a:ln>
              <a:solidFill>
                <a:schemeClr val="tx1"/>
              </a:solidFill>
              <a:effectLst/>
              <a:latin typeface="+mn-lt"/>
            </a:endParaRPr>
          </a:p>
        </p:txBody>
      </p:sp>
      <p:pic>
        <p:nvPicPr>
          <p:cNvPr id="15" name="Picture 5">
            <a:extLst>
              <a:ext uri="{FF2B5EF4-FFF2-40B4-BE49-F238E27FC236}">
                <a16:creationId xmlns:a16="http://schemas.microsoft.com/office/drawing/2014/main" id="{8334B066-7BEC-4A7D-903C-FD2B99FA0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4018" y="2722220"/>
            <a:ext cx="1238841" cy="2966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Right Hand Rule for Vector Product | Electrical engineering, Math, Education">
            <a:extLst>
              <a:ext uri="{FF2B5EF4-FFF2-40B4-BE49-F238E27FC236}">
                <a16:creationId xmlns:a16="http://schemas.microsoft.com/office/drawing/2014/main" id="{BCC3694C-52FA-486D-A3D5-656E0A1D3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2547" y="2355969"/>
            <a:ext cx="1809750" cy="1928320"/>
          </a:xfrm>
          <a:prstGeom prst="rect">
            <a:avLst/>
          </a:prstGeom>
          <a:noFill/>
          <a:extLst>
            <a:ext uri="{909E8E84-426E-40DD-AFC4-6F175D3DCCD1}">
              <a14:hiddenFill xmlns:a14="http://schemas.microsoft.com/office/drawing/2010/main">
                <a:solidFill>
                  <a:srgbClr val="FFFFFF"/>
                </a:solidFill>
              </a14:hiddenFill>
            </a:ext>
          </a:extLst>
        </p:spPr>
      </p:pic>
      <p:pic>
        <p:nvPicPr>
          <p:cNvPr id="21" name="Obrázek 20">
            <a:extLst>
              <a:ext uri="{FF2B5EF4-FFF2-40B4-BE49-F238E27FC236}">
                <a16:creationId xmlns:a16="http://schemas.microsoft.com/office/drawing/2014/main" id="{EF23EE28-2D95-4194-8652-3C778131C0AD}"/>
              </a:ext>
            </a:extLst>
          </p:cNvPr>
          <p:cNvPicPr>
            <a:picLocks noChangeAspect="1"/>
          </p:cNvPicPr>
          <p:nvPr/>
        </p:nvPicPr>
        <p:blipFill>
          <a:blip r:embed="rId4"/>
          <a:stretch>
            <a:fillRect/>
          </a:stretch>
        </p:blipFill>
        <p:spPr>
          <a:xfrm>
            <a:off x="4232265" y="4697189"/>
            <a:ext cx="2219325" cy="1895475"/>
          </a:xfrm>
          <a:prstGeom prst="rect">
            <a:avLst/>
          </a:prstGeom>
        </p:spPr>
      </p:pic>
      <p:sp>
        <p:nvSpPr>
          <p:cNvPr id="23" name="TextovéPole 22">
            <a:extLst>
              <a:ext uri="{FF2B5EF4-FFF2-40B4-BE49-F238E27FC236}">
                <a16:creationId xmlns:a16="http://schemas.microsoft.com/office/drawing/2014/main" id="{20149B5E-829F-4EB2-B3B2-01BD724D8615}"/>
              </a:ext>
            </a:extLst>
          </p:cNvPr>
          <p:cNvSpPr txBox="1"/>
          <p:nvPr/>
        </p:nvSpPr>
        <p:spPr>
          <a:xfrm>
            <a:off x="324370" y="4035897"/>
            <a:ext cx="6411210" cy="400110"/>
          </a:xfrm>
          <a:prstGeom prst="rect">
            <a:avLst/>
          </a:prstGeom>
          <a:noFill/>
        </p:spPr>
        <p:txBody>
          <a:bodyPr wrap="square" rtlCol="0">
            <a:spAutoFit/>
          </a:bodyPr>
          <a:lstStyle/>
          <a:p>
            <a:r>
              <a:rPr lang="cs-CZ" sz="2000" b="1" dirty="0"/>
              <a:t>Směr momentu síly M </a:t>
            </a:r>
            <a:r>
              <a:rPr lang="cs-CZ" sz="2000" dirty="0"/>
              <a:t>je určen pravidlem pravé ruky  </a:t>
            </a:r>
          </a:p>
        </p:txBody>
      </p:sp>
      <p:pic>
        <p:nvPicPr>
          <p:cNvPr id="3" name="Obrázek 2" descr="Obsah obrázku exteriér, kolo, motocykl, černá&#10;&#10;Popis byl vytvořen automaticky">
            <a:extLst>
              <a:ext uri="{FF2B5EF4-FFF2-40B4-BE49-F238E27FC236}">
                <a16:creationId xmlns:a16="http://schemas.microsoft.com/office/drawing/2014/main" id="{15082E69-D418-483C-98AF-BD17ECAD0F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590" y="4737518"/>
            <a:ext cx="3299488" cy="1858540"/>
          </a:xfrm>
          <a:prstGeom prst="rect">
            <a:avLst/>
          </a:prstGeom>
        </p:spPr>
      </p:pic>
      <p:pic>
        <p:nvPicPr>
          <p:cNvPr id="75778" name="Picture 2">
            <a:extLst>
              <a:ext uri="{FF2B5EF4-FFF2-40B4-BE49-F238E27FC236}">
                <a16:creationId xmlns:a16="http://schemas.microsoft.com/office/drawing/2014/main" id="{8F50EE4F-F5BF-46B5-A6DD-17D3314A12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7701" y="4900025"/>
            <a:ext cx="2019300" cy="153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72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ovéPole 22">
            <a:extLst>
              <a:ext uri="{FF2B5EF4-FFF2-40B4-BE49-F238E27FC236}">
                <a16:creationId xmlns:a16="http://schemas.microsoft.com/office/drawing/2014/main" id="{20149B5E-829F-4EB2-B3B2-01BD724D8615}"/>
              </a:ext>
            </a:extLst>
          </p:cNvPr>
          <p:cNvSpPr txBox="1"/>
          <p:nvPr/>
        </p:nvSpPr>
        <p:spPr>
          <a:xfrm>
            <a:off x="151511" y="1877173"/>
            <a:ext cx="6411210" cy="1015663"/>
          </a:xfrm>
          <a:prstGeom prst="rect">
            <a:avLst/>
          </a:prstGeom>
          <a:noFill/>
        </p:spPr>
        <p:txBody>
          <a:bodyPr wrap="square" rtlCol="0">
            <a:spAutoFit/>
          </a:bodyPr>
          <a:lstStyle/>
          <a:p>
            <a:r>
              <a:rPr lang="cs-CZ" sz="2000" b="1" dirty="0"/>
              <a:t>Velikost momentu síly </a:t>
            </a:r>
            <a:r>
              <a:rPr lang="cs-CZ" sz="2000" i="1" dirty="0"/>
              <a:t>M</a:t>
            </a:r>
            <a:r>
              <a:rPr lang="cs-CZ" sz="2000" b="1" dirty="0"/>
              <a:t> </a:t>
            </a:r>
            <a:r>
              <a:rPr lang="cs-CZ" sz="2000" dirty="0"/>
              <a:t>je   </a:t>
            </a:r>
          </a:p>
          <a:p>
            <a:pPr algn="ctr"/>
            <a:r>
              <a:rPr lang="cs-CZ" sz="2000" dirty="0"/>
              <a:t>  </a:t>
            </a:r>
            <a:r>
              <a:rPr lang="cs-CZ" sz="2000" i="1" dirty="0"/>
              <a:t>M</a:t>
            </a:r>
            <a:r>
              <a:rPr lang="cs-CZ" sz="2000" dirty="0"/>
              <a:t> = </a:t>
            </a:r>
            <a:r>
              <a:rPr lang="cs-CZ" sz="2000" i="1" dirty="0"/>
              <a:t>F</a:t>
            </a:r>
            <a:r>
              <a:rPr lang="cs-CZ" sz="2000" dirty="0"/>
              <a:t> . </a:t>
            </a:r>
            <a:r>
              <a:rPr lang="cs-CZ" sz="2000" i="1" dirty="0"/>
              <a:t>d = F .r .</a:t>
            </a:r>
            <a:r>
              <a:rPr lang="cs-CZ" sz="2000" dirty="0"/>
              <a:t>sin</a:t>
            </a:r>
            <a:r>
              <a:rPr lang="el-GR" sz="2000" dirty="0"/>
              <a:t>α</a:t>
            </a:r>
            <a:r>
              <a:rPr lang="cs-CZ" sz="2000" i="1" dirty="0"/>
              <a:t> </a:t>
            </a:r>
          </a:p>
          <a:p>
            <a:endParaRPr lang="cs-CZ" sz="2000" dirty="0"/>
          </a:p>
        </p:txBody>
      </p:sp>
      <p:pic>
        <p:nvPicPr>
          <p:cNvPr id="25" name="Obrázek 24">
            <a:extLst>
              <a:ext uri="{FF2B5EF4-FFF2-40B4-BE49-F238E27FC236}">
                <a16:creationId xmlns:a16="http://schemas.microsoft.com/office/drawing/2014/main" id="{43DABA76-FBA2-4322-8ABE-0AA997B766AB}"/>
              </a:ext>
            </a:extLst>
          </p:cNvPr>
          <p:cNvPicPr>
            <a:picLocks noChangeAspect="1"/>
          </p:cNvPicPr>
          <p:nvPr/>
        </p:nvPicPr>
        <p:blipFill>
          <a:blip r:embed="rId2"/>
          <a:stretch>
            <a:fillRect/>
          </a:stretch>
        </p:blipFill>
        <p:spPr>
          <a:xfrm>
            <a:off x="5786885" y="2267410"/>
            <a:ext cx="1506972" cy="1406507"/>
          </a:xfrm>
          <a:prstGeom prst="rect">
            <a:avLst/>
          </a:prstGeom>
        </p:spPr>
      </p:pic>
      <p:pic>
        <p:nvPicPr>
          <p:cNvPr id="29" name="Obrázek 28">
            <a:extLst>
              <a:ext uri="{FF2B5EF4-FFF2-40B4-BE49-F238E27FC236}">
                <a16:creationId xmlns:a16="http://schemas.microsoft.com/office/drawing/2014/main" id="{B6F1B266-6690-4DC1-AE8B-1067A8B3D96E}"/>
              </a:ext>
            </a:extLst>
          </p:cNvPr>
          <p:cNvPicPr>
            <a:picLocks noChangeAspect="1"/>
          </p:cNvPicPr>
          <p:nvPr/>
        </p:nvPicPr>
        <p:blipFill>
          <a:blip r:embed="rId3"/>
          <a:stretch>
            <a:fillRect/>
          </a:stretch>
        </p:blipFill>
        <p:spPr>
          <a:xfrm>
            <a:off x="7461259" y="2304091"/>
            <a:ext cx="1453386" cy="1471003"/>
          </a:xfrm>
          <a:prstGeom prst="rect">
            <a:avLst/>
          </a:prstGeom>
        </p:spPr>
      </p:pic>
      <p:sp>
        <p:nvSpPr>
          <p:cNvPr id="31" name="TextovéPole 30">
            <a:extLst>
              <a:ext uri="{FF2B5EF4-FFF2-40B4-BE49-F238E27FC236}">
                <a16:creationId xmlns:a16="http://schemas.microsoft.com/office/drawing/2014/main" id="{2C55B6D4-0FF5-41E4-B85A-AFF114125F8E}"/>
              </a:ext>
            </a:extLst>
          </p:cNvPr>
          <p:cNvSpPr txBox="1"/>
          <p:nvPr/>
        </p:nvSpPr>
        <p:spPr>
          <a:xfrm>
            <a:off x="129160" y="4293144"/>
            <a:ext cx="8664578" cy="1015663"/>
          </a:xfrm>
          <a:prstGeom prst="rect">
            <a:avLst/>
          </a:prstGeom>
          <a:noFill/>
        </p:spPr>
        <p:txBody>
          <a:bodyPr wrap="square" rtlCol="0">
            <a:spAutoFit/>
          </a:bodyPr>
          <a:lstStyle/>
          <a:p>
            <a:pPr algn="just"/>
            <a:r>
              <a:rPr lang="cs-CZ" sz="2000" dirty="0"/>
              <a:t>Při konstantní síle je velikost momentu </a:t>
            </a:r>
            <a:r>
              <a:rPr lang="cs-CZ" sz="2000" b="1" dirty="0"/>
              <a:t>M</a:t>
            </a:r>
            <a:r>
              <a:rPr lang="cs-CZ" sz="2000" dirty="0"/>
              <a:t> tím větší, čím větší je </a:t>
            </a:r>
            <a:r>
              <a:rPr lang="cs-CZ" sz="2000" b="1" dirty="0"/>
              <a:t>rameno síly </a:t>
            </a:r>
            <a:r>
              <a:rPr lang="cs-CZ" sz="2000" i="1" dirty="0"/>
              <a:t>d</a:t>
            </a:r>
            <a:r>
              <a:rPr lang="cs-CZ" sz="2000" dirty="0"/>
              <a:t>.  </a:t>
            </a:r>
            <a:r>
              <a:rPr lang="cs-CZ" sz="2000" u="sng" dirty="0"/>
              <a:t>Prochází-li vektorová přímka osou otáčení</a:t>
            </a:r>
            <a:r>
              <a:rPr lang="cs-CZ" sz="2000" dirty="0"/>
              <a:t>, je d = 0 a </a:t>
            </a:r>
            <a:r>
              <a:rPr lang="cs-CZ" sz="2000" b="1" dirty="0"/>
              <a:t>M</a:t>
            </a:r>
            <a:r>
              <a:rPr lang="cs-CZ" sz="2000" dirty="0"/>
              <a:t> = 0 a </a:t>
            </a:r>
            <a:r>
              <a:rPr lang="cs-CZ" sz="2000" u="sng" dirty="0"/>
              <a:t>síla</a:t>
            </a:r>
            <a:r>
              <a:rPr lang="cs-CZ" sz="2000" dirty="0"/>
              <a:t> </a:t>
            </a:r>
            <a:r>
              <a:rPr lang="cs-CZ" sz="2000" b="1" dirty="0"/>
              <a:t>F</a:t>
            </a:r>
            <a:r>
              <a:rPr lang="cs-CZ" sz="2000" dirty="0"/>
              <a:t> </a:t>
            </a:r>
            <a:r>
              <a:rPr lang="cs-CZ" sz="2000" u="sng" dirty="0"/>
              <a:t>nemá na těleso otáčivý účinek</a:t>
            </a:r>
            <a:r>
              <a:rPr lang="cs-CZ" sz="2000" dirty="0"/>
              <a:t>.</a:t>
            </a:r>
          </a:p>
        </p:txBody>
      </p:sp>
      <p:pic>
        <p:nvPicPr>
          <p:cNvPr id="33" name="Obrázek 32">
            <a:extLst>
              <a:ext uri="{FF2B5EF4-FFF2-40B4-BE49-F238E27FC236}">
                <a16:creationId xmlns:a16="http://schemas.microsoft.com/office/drawing/2014/main" id="{C051F539-3DC6-4878-8572-415A1C60EAC9}"/>
              </a:ext>
            </a:extLst>
          </p:cNvPr>
          <p:cNvPicPr>
            <a:picLocks noChangeAspect="1"/>
          </p:cNvPicPr>
          <p:nvPr/>
        </p:nvPicPr>
        <p:blipFill>
          <a:blip r:embed="rId4"/>
          <a:stretch>
            <a:fillRect/>
          </a:stretch>
        </p:blipFill>
        <p:spPr>
          <a:xfrm>
            <a:off x="2958489" y="5166374"/>
            <a:ext cx="4335368" cy="1540714"/>
          </a:xfrm>
          <a:prstGeom prst="rect">
            <a:avLst/>
          </a:prstGeom>
        </p:spPr>
      </p:pic>
      <p:pic>
        <p:nvPicPr>
          <p:cNvPr id="35" name="Obrázek 34">
            <a:extLst>
              <a:ext uri="{FF2B5EF4-FFF2-40B4-BE49-F238E27FC236}">
                <a16:creationId xmlns:a16="http://schemas.microsoft.com/office/drawing/2014/main" id="{AA62E272-18CE-40A1-9095-73B350CC781B}"/>
              </a:ext>
            </a:extLst>
          </p:cNvPr>
          <p:cNvPicPr>
            <a:picLocks noChangeAspect="1"/>
          </p:cNvPicPr>
          <p:nvPr/>
        </p:nvPicPr>
        <p:blipFill>
          <a:blip r:embed="rId5"/>
          <a:stretch>
            <a:fillRect/>
          </a:stretch>
        </p:blipFill>
        <p:spPr>
          <a:xfrm>
            <a:off x="544648" y="3121569"/>
            <a:ext cx="4581525" cy="1171575"/>
          </a:xfrm>
          <a:prstGeom prst="rect">
            <a:avLst/>
          </a:prstGeom>
        </p:spPr>
      </p:pic>
      <p:sp>
        <p:nvSpPr>
          <p:cNvPr id="37" name="TextovéPole 36">
            <a:extLst>
              <a:ext uri="{FF2B5EF4-FFF2-40B4-BE49-F238E27FC236}">
                <a16:creationId xmlns:a16="http://schemas.microsoft.com/office/drawing/2014/main" id="{84CDAB4D-B8AB-4DC2-85EC-ED9361862FF3}"/>
              </a:ext>
            </a:extLst>
          </p:cNvPr>
          <p:cNvSpPr txBox="1"/>
          <p:nvPr/>
        </p:nvSpPr>
        <p:spPr>
          <a:xfrm>
            <a:off x="129160" y="242283"/>
            <a:ext cx="8785485" cy="1015663"/>
          </a:xfrm>
          <a:prstGeom prst="rect">
            <a:avLst/>
          </a:prstGeom>
          <a:noFill/>
        </p:spPr>
        <p:txBody>
          <a:bodyPr wrap="square">
            <a:spAutoFit/>
          </a:bodyPr>
          <a:lstStyle/>
          <a:p>
            <a:pPr algn="just"/>
            <a:r>
              <a:rPr lang="cs-CZ" sz="2000" b="0" i="0" dirty="0">
                <a:solidFill>
                  <a:srgbClr val="000000"/>
                </a:solidFill>
                <a:effectLst/>
              </a:rPr>
              <a:t>Působí-li síla otáčení tělesa </a:t>
            </a:r>
            <a:r>
              <a:rPr lang="cs-CZ" sz="2000" b="0" i="1" dirty="0">
                <a:solidFill>
                  <a:srgbClr val="000000"/>
                </a:solidFill>
                <a:effectLst/>
              </a:rPr>
              <a:t>ve směru hodinových ručiček</a:t>
            </a:r>
            <a:r>
              <a:rPr lang="cs-CZ" sz="2000" b="0" i="0" dirty="0">
                <a:solidFill>
                  <a:srgbClr val="000000"/>
                </a:solidFill>
                <a:effectLst/>
              </a:rPr>
              <a:t>, má příslušný moment síly znaménko </a:t>
            </a:r>
            <a:r>
              <a:rPr lang="cs-CZ" sz="2000" b="0" i="0" u="sng" dirty="0">
                <a:solidFill>
                  <a:srgbClr val="000000"/>
                </a:solidFill>
                <a:effectLst/>
              </a:rPr>
              <a:t>záporné</a:t>
            </a:r>
            <a:r>
              <a:rPr lang="cs-CZ" sz="2000" b="0" i="0" dirty="0">
                <a:solidFill>
                  <a:srgbClr val="000000"/>
                </a:solidFill>
                <a:effectLst/>
              </a:rPr>
              <a:t>. Působí-li síla otáčení tělesa </a:t>
            </a:r>
            <a:r>
              <a:rPr lang="cs-CZ" sz="2000" b="0" i="1" dirty="0">
                <a:solidFill>
                  <a:srgbClr val="000000"/>
                </a:solidFill>
                <a:effectLst/>
              </a:rPr>
              <a:t>proti</a:t>
            </a:r>
            <a:r>
              <a:rPr lang="cs-CZ" sz="2000" b="0" i="0" dirty="0">
                <a:solidFill>
                  <a:srgbClr val="000000"/>
                </a:solidFill>
                <a:effectLst/>
              </a:rPr>
              <a:t> </a:t>
            </a:r>
            <a:r>
              <a:rPr lang="cs-CZ" sz="2000" b="0" i="1" dirty="0">
                <a:solidFill>
                  <a:srgbClr val="000000"/>
                </a:solidFill>
                <a:effectLst/>
              </a:rPr>
              <a:t>směru hodinových ručiček</a:t>
            </a:r>
            <a:r>
              <a:rPr lang="cs-CZ" sz="2000" b="0" i="0" dirty="0">
                <a:solidFill>
                  <a:srgbClr val="000000"/>
                </a:solidFill>
                <a:effectLst/>
              </a:rPr>
              <a:t>, moment síly má znaménko </a:t>
            </a:r>
            <a:r>
              <a:rPr lang="cs-CZ" sz="2000" b="0" i="1" dirty="0">
                <a:solidFill>
                  <a:srgbClr val="000000"/>
                </a:solidFill>
                <a:effectLst/>
              </a:rPr>
              <a:t>kladné</a:t>
            </a:r>
            <a:r>
              <a:rPr lang="cs-CZ" sz="2000" b="0" i="0" dirty="0">
                <a:solidFill>
                  <a:srgbClr val="000000"/>
                </a:solidFill>
                <a:effectLst/>
              </a:rPr>
              <a:t>.</a:t>
            </a:r>
            <a:endParaRPr lang="cs-CZ" sz="2000" dirty="0"/>
          </a:p>
        </p:txBody>
      </p:sp>
    </p:spTree>
    <p:extLst>
      <p:ext uri="{BB962C8B-B14F-4D97-AF65-F5344CB8AC3E}">
        <p14:creationId xmlns:p14="http://schemas.microsoft.com/office/powerpoint/2010/main" val="320193718"/>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Office Theme</Template>
  <TotalTime>9438</TotalTime>
  <Words>5849</Words>
  <Application>Microsoft Office PowerPoint</Application>
  <PresentationFormat>Předvádění na obrazovce (4:3)</PresentationFormat>
  <Paragraphs>373</Paragraphs>
  <Slides>63</Slides>
  <Notes>0</Notes>
  <HiddenSlides>0</HiddenSlides>
  <MMClips>0</MMClips>
  <ScaleCrop>false</ScaleCrop>
  <HeadingPairs>
    <vt:vector size="8" baseType="variant">
      <vt:variant>
        <vt:lpstr>Použitá písma</vt:lpstr>
      </vt:variant>
      <vt:variant>
        <vt:i4>9</vt:i4>
      </vt:variant>
      <vt:variant>
        <vt:lpstr>Motiv</vt:lpstr>
      </vt:variant>
      <vt:variant>
        <vt:i4>1</vt:i4>
      </vt:variant>
      <vt:variant>
        <vt:lpstr>Vložené servery OLE</vt:lpstr>
      </vt:variant>
      <vt:variant>
        <vt:i4>1</vt:i4>
      </vt:variant>
      <vt:variant>
        <vt:lpstr>Nadpisy snímků</vt:lpstr>
      </vt:variant>
      <vt:variant>
        <vt:i4>63</vt:i4>
      </vt:variant>
    </vt:vector>
  </HeadingPairs>
  <TitlesOfParts>
    <vt:vector size="74" baseType="lpstr">
      <vt:lpstr>Arial</vt:lpstr>
      <vt:lpstr>Arial</vt:lpstr>
      <vt:lpstr>Calibri</vt:lpstr>
      <vt:lpstr>Calibri Light</vt:lpstr>
      <vt:lpstr>Cambria Math</vt:lpstr>
      <vt:lpstr>Helvetica Neue</vt:lpstr>
      <vt:lpstr>Open Sans</vt:lpstr>
      <vt:lpstr>Times New Roman</vt:lpstr>
      <vt:lpstr>Wingdings</vt:lpstr>
      <vt:lpstr>Motiv Office</vt:lpstr>
      <vt:lpstr>Equation</vt:lpstr>
      <vt:lpstr>Mechanika tuhého tělesa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Dvojice sil</vt:lpstr>
      <vt:lpstr>Prezentace aplikace PowerPoint</vt:lpstr>
      <vt:lpstr>Moment hybnosti (impulsmoment, točivost)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Těžiště (hmotný střed) tuhého tělesa</vt:lpstr>
      <vt:lpstr>Prezentace aplikace PowerPoint</vt:lpstr>
      <vt:lpstr>Prezentace aplikace PowerPoint</vt:lpstr>
      <vt:lpstr>Prezentace aplikace PowerPoint</vt:lpstr>
      <vt:lpstr>Rovnovážné polohy tuhého tělesa</vt:lpstr>
      <vt:lpstr>Prezentace aplikace PowerPoint</vt:lpstr>
      <vt:lpstr>Prezentace aplikace PowerPoint</vt:lpstr>
      <vt:lpstr>Prezentace aplikace PowerPoint</vt:lpstr>
      <vt:lpstr>Kinetická energie tuhého tělesa</vt:lpstr>
      <vt:lpstr>Moment setrvačnosti</vt:lpstr>
      <vt:lpstr>Prezentace aplikace PowerPoint</vt:lpstr>
      <vt:lpstr>Prezentace aplikace PowerPoint</vt:lpstr>
      <vt:lpstr>Setrvačník, gyroskopický jev</vt:lpstr>
      <vt:lpstr>Prezentace aplikace PowerPoint</vt:lpstr>
      <vt:lpstr>Prezentace aplikace PowerPoint</vt:lpstr>
      <vt:lpstr>Jednoduché stroje založené na rovnováze momentů sil</vt:lpstr>
      <vt:lpstr>Páka</vt:lpstr>
      <vt:lpstr>Prezentace aplikace PowerPoint</vt:lpstr>
      <vt:lpstr>Prezentace aplikace PowerPoint</vt:lpstr>
      <vt:lpstr>Prezentace aplikace PowerPoint</vt:lpstr>
      <vt:lpstr>Prezentace aplikace PowerPoint</vt:lpstr>
      <vt:lpstr>Kladka</vt:lpstr>
      <vt:lpstr>Prezentace aplikace PowerPoint</vt:lpstr>
      <vt:lpstr>Kolo na hřídeli a klika</vt:lpstr>
      <vt:lpstr>Prezentace aplikace PowerPoint</vt:lpstr>
      <vt:lpstr>Prezentace aplikace PowerPoint</vt:lpstr>
      <vt:lpstr>Nakloněná rovina</vt:lpstr>
      <vt:lpstr>Rozklad tíhové síly na nakloněné rovině</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Šroub</vt:lpstr>
      <vt:lpstr>Prezentace aplikace PowerPoint</vt:lpstr>
      <vt:lpstr>Prezentace aplikace PowerPoint</vt:lpstr>
      <vt:lpstr>Klín</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Neinerciální vztažné soustavy</dc:title>
  <dc:creator>Lubomír Prokeš</dc:creator>
  <cp:lastModifiedBy>Lubomír Prokeš</cp:lastModifiedBy>
  <cp:revision>553</cp:revision>
  <dcterms:created xsi:type="dcterms:W3CDTF">2020-10-23T10:03:02Z</dcterms:created>
  <dcterms:modified xsi:type="dcterms:W3CDTF">2023-10-09T13:47:19Z</dcterms:modified>
</cp:coreProperties>
</file>