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6" r:id="rId19"/>
    <p:sldId id="282" r:id="rId20"/>
    <p:sldId id="286" r:id="rId21"/>
    <p:sldId id="288" r:id="rId22"/>
    <p:sldId id="277" r:id="rId23"/>
    <p:sldId id="279" r:id="rId24"/>
    <p:sldId id="280" r:id="rId25"/>
    <p:sldId id="278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3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5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8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8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82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52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76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9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35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655C-0696-475E-8EF2-5C20604C2A12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78C3-8F6B-4DFC-AEE2-C14C4A4AC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6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47494"/>
            <a:ext cx="10515600" cy="1325563"/>
          </a:xfrm>
        </p:spPr>
        <p:txBody>
          <a:bodyPr/>
          <a:lstStyle/>
          <a:p>
            <a:r>
              <a:rPr lang="cs-CZ" dirty="0" smtClean="0"/>
              <a:t>vypařování                           var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" y="733497"/>
            <a:ext cx="4245569" cy="33569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69" y="577370"/>
            <a:ext cx="3915759" cy="35676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543" y="3315921"/>
            <a:ext cx="3414314" cy="35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2371" y="952954"/>
            <a:ext cx="5339443" cy="3521075"/>
          </a:xfrm>
        </p:spPr>
        <p:txBody>
          <a:bodyPr/>
          <a:lstStyle/>
          <a:p>
            <a:r>
              <a:rPr lang="cs-CZ" b="1" dirty="0" err="1" smtClean="0"/>
              <a:t>Hopplerův</a:t>
            </a:r>
            <a:r>
              <a:rPr lang="cs-CZ" b="1" dirty="0" smtClean="0"/>
              <a:t> – tělískový viskozimetr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0" y="4807"/>
            <a:ext cx="5676900" cy="68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447"/>
            <a:ext cx="10515600" cy="1325563"/>
          </a:xfrm>
        </p:spPr>
        <p:txBody>
          <a:bodyPr/>
          <a:lstStyle/>
          <a:p>
            <a:r>
              <a:rPr lang="cs-CZ" dirty="0" smtClean="0"/>
              <a:t>Analýza struktury krystalů</a:t>
            </a:r>
            <a:br>
              <a:rPr lang="cs-CZ" dirty="0" smtClean="0"/>
            </a:br>
            <a:r>
              <a:rPr lang="cs-CZ" dirty="0" smtClean="0"/>
              <a:t>struktura vypovídá </a:t>
            </a:r>
            <a:r>
              <a:rPr lang="cs-CZ" smtClean="0"/>
              <a:t>o funkci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2010"/>
            <a:ext cx="7442852" cy="45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son and Crick&amp;#39;s 3D Model of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81199"/>
            <a:ext cx="48672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is Day In History | February 28th 1953: Watson and Crick discover DNA...  | Dna, Science nature, Rosalind frank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7" y="2960914"/>
            <a:ext cx="38004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38200" y="66447"/>
            <a:ext cx="10515600" cy="1914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1953 – určení struktury DNA pomocí RTG difrakce – vznik oboru Molekulární biologie</a:t>
            </a:r>
          </a:p>
          <a:p>
            <a:r>
              <a:rPr lang="cs-CZ" dirty="0" smtClean="0"/>
              <a:t>Watson, Crick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73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476369" cy="27105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5825"/>
            <a:ext cx="10123313" cy="22928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587" y="421821"/>
            <a:ext cx="7387413" cy="2334986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27385" y="3593634"/>
            <a:ext cx="5196568" cy="17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3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3" y="1387928"/>
            <a:ext cx="11993013" cy="41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1" y="-1"/>
            <a:ext cx="11923259" cy="67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1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0" y="2239059"/>
            <a:ext cx="11316380" cy="4096427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267200" y="425677"/>
            <a:ext cx="4631871" cy="994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Debyeova</a:t>
            </a:r>
            <a:r>
              <a:rPr lang="cs-CZ" dirty="0" smtClean="0"/>
              <a:t> metoda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80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664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Analýza velmi malých objektů (</a:t>
            </a:r>
            <a:r>
              <a:rPr lang="cs-CZ" dirty="0" err="1" smtClean="0"/>
              <a:t>nanokrystaly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Difrakce elektronů, difrakce neutronů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35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 prezentací: CHEMIE PRO I. ROČNÍK GYMNÁZIA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7" y="-18290"/>
            <a:ext cx="9168385" cy="68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3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80976"/>
            <a:ext cx="12192000" cy="829691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 korespondujících stavů – příklad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ltitude and air pressure &amp; Everest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18"/>
            <a:ext cx="6242304" cy="47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oiling point water (celsius) versus altitude (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81" y="792480"/>
            <a:ext cx="5964666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9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80416" y="207264"/>
                <a:ext cx="11826240" cy="617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Kritické hodnoty O</a:t>
                </a:r>
                <a:r>
                  <a:rPr lang="cs-CZ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N</a:t>
                </a:r>
                <a:r>
                  <a:rPr lang="cs-CZ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jsou:</a:t>
                </a:r>
              </a:p>
              <a:p>
                <a:pPr marL="0" indent="0">
                  <a:buNone/>
                </a:pP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Při -88 °C a 4,539 </a:t>
                </a:r>
                <a:r>
                  <a:rPr lang="cs-CZ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má kyslík molární objem 0,272 dm</a:t>
                </a:r>
                <a:r>
                  <a:rPr lang="cs-CZ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cs-CZ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Vypočítejte hodnoty jeho redukovaných veličin za těchto podmínek.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4,439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5,036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=0,9013</m:t>
                    </m:r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−88+273,15</m:t>
                            </m:r>
                          </m:e>
                        </m: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154,3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1,200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0,272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0,074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3,676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207264"/>
                <a:ext cx="11826240" cy="6176963"/>
              </a:xfrm>
              <a:blipFill rotWithShape="0">
                <a:blip r:embed="rId2"/>
                <a:stretch>
                  <a:fillRect l="-1031" t="-16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51239"/>
              </p:ext>
            </p:extLst>
          </p:nvPr>
        </p:nvGraphicFramePr>
        <p:xfrm>
          <a:off x="5611876" y="110066"/>
          <a:ext cx="6494781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995"/>
                <a:gridCol w="1268026"/>
                <a:gridCol w="1743536"/>
                <a:gridCol w="2800224"/>
              </a:tblGrid>
              <a:tr h="370840">
                <a:tc>
                  <a:txBody>
                    <a:bodyPr/>
                    <a:lstStyle/>
                    <a:p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28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(K)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28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cs-CZ" sz="28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2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cs-CZ" sz="28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m,K</a:t>
                      </a:r>
                      <a:r>
                        <a:rPr lang="cs-CZ" sz="28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(dm</a:t>
                      </a:r>
                      <a:r>
                        <a:rPr lang="cs-CZ" sz="2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cs-CZ" sz="2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cs-CZ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cs-CZ" sz="28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154,3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5,036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0,074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28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126,0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3,394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0,090</a:t>
                      </a:r>
                      <a:endParaRPr lang="cs-CZ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7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590581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arenR" startAt="2"/>
                </a:pPr>
                <a:r>
                  <a:rPr lang="cs-CZ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Vypočítejte </a:t>
                </a:r>
                <a:r>
                  <a:rPr lang="cs-CZ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molární objem dusíku při -121,95°C a 3,059 </a:t>
                </a:r>
                <a:r>
                  <a:rPr lang="cs-CZ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MPa</a:t>
                </a:r>
                <a:r>
                  <a:rPr lang="cs-CZ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cs-CZ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Teplota dusíku je nízká a tlak je vysoký. Proto nelze použít stavovou rovnici ideálního plynu. Jsou zadané kritické veličiny, vystupující v principu korespondujících stavů. Zkusíme tento princip využít. Vypočteme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za podmínek uvedených v zadání. Pokud budou shodné s již vypočtenými hodnotami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=1,200 </a:t>
                </a:r>
                <a:r>
                  <a:rPr lang="cs-CZ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=0,9013</m:t>
                    </m:r>
                  </m:oMath>
                </a14:m>
                <a:r>
                  <a:rPr lang="cs-CZ" sz="2600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mus</m:t>
                    </m:r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</m:t>
                    </m:r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shodovat</m:t>
                    </m:r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hodnota</m:t>
                    </m:r>
                    <m:r>
                      <a:rPr lang="cs-CZ" sz="2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3,059</m:t>
                        </m:r>
                      </m:num>
                      <m:den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3,394</m:t>
                        </m:r>
                      </m:den>
                    </m:f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=0,9013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−121,95+273,15</m:t>
                            </m:r>
                          </m:e>
                        </m:d>
                      </m:num>
                      <m:den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126,0</m:t>
                        </m:r>
                      </m:den>
                    </m:f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1,200</m:t>
                    </m:r>
                  </m:oMath>
                </a14:m>
                <a:r>
                  <a:rPr lang="cs-CZ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3,676</m:t>
                    </m:r>
                  </m:oMath>
                </a14:m>
                <a:endParaRPr lang="cs-CZ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26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=3,676</m:t>
                    </m:r>
                    <m:r>
                      <a:rPr lang="cs-CZ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cs-CZ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0,090</m:t>
                        </m:r>
                      </m:den>
                    </m:f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</a:t>
                </a:r>
                <a:endParaRPr lang="cs-CZ" sz="26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 smtClean="0">
                    <a:cs typeface="Arial" panose="020B0604020202020204" pitchFamily="34" charset="0"/>
                  </a:rPr>
                  <a:t>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cs-CZ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2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cs-CZ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0,090·3,676 = 0,3308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cs-CZ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cs-CZ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cs-CZ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590581"/>
              </a:xfrm>
              <a:blipFill rotWithShape="0">
                <a:blip r:embed="rId2"/>
                <a:stretch>
                  <a:fillRect l="-900" t="-833" b="-1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avá složená závorka 1"/>
          <p:cNvSpPr/>
          <p:nvPr/>
        </p:nvSpPr>
        <p:spPr>
          <a:xfrm>
            <a:off x="7891905" y="3956419"/>
            <a:ext cx="195072" cy="1341120"/>
          </a:xfrm>
          <a:prstGeom prst="rightBrace">
            <a:avLst>
              <a:gd name="adj1" fmla="val 8333"/>
              <a:gd name="adj2" fmla="val 5177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3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ěsi a čisté látky, metody dělení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83" y="0"/>
            <a:ext cx="91440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3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měsi a jejich dělení Mgr. Jakub Janíček VY_32_INOVACE_Ch1r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4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terogenní směs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16" y="585216"/>
            <a:ext cx="6272784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loritan sodný 25% 500 g - NaClO2 - CAS: 7758-1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3" y="0"/>
            <a:ext cx="5781929" cy="57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3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ěsi a jejich dělení Mgr. Jakub Janíček VY_32_INOVACE_Ch1r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3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0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ordinace.cz/img/articles/16b9/16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2" y="2461377"/>
            <a:ext cx="7802880" cy="43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-97536" y="66447"/>
            <a:ext cx="12289536" cy="1914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Intenzivní a extenzivní veličiny</a:t>
            </a:r>
          </a:p>
          <a:p>
            <a:r>
              <a:rPr lang="cs-CZ" sz="3200" dirty="0" smtClean="0"/>
              <a:t>Přírodní zákony platí nezávisle na množství látek. Pro matematickou formulaci zákonů potřebujeme také veličiny nezávislé na množství látek.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97779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194816" y="66447"/>
            <a:ext cx="10997184" cy="1914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Děje vratné a nevratné</a:t>
            </a:r>
          </a:p>
          <a:p>
            <a:r>
              <a:rPr lang="cs-CZ" sz="3200" dirty="0" smtClean="0"/>
              <a:t>Vratné – do původního stavu se vrátí STEJNOU CESTOU</a:t>
            </a:r>
            <a:endParaRPr lang="cs-CZ" sz="3200" dirty="0"/>
          </a:p>
        </p:txBody>
      </p:sp>
      <p:sp>
        <p:nvSpPr>
          <p:cNvPr id="2" name="AutoShape 10" descr="Ne/používáme kreditní karty, aneb, co je to vlastně ta kreditka a debetka ?  – Bankovní special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2" name="Picture 16" descr="https://www.nadzemi.cz/data/article/mainImages/full/536-DSC06717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1458000"/>
            <a:ext cx="720173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7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402"/>
            <a:ext cx="12134850" cy="4238625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036320" y="66447"/>
            <a:ext cx="11155680" cy="1914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Termodynamická rovnováha</a:t>
            </a:r>
          </a:p>
          <a:p>
            <a:r>
              <a:rPr lang="cs-CZ" sz="3200" dirty="0" smtClean="0"/>
              <a:t>Neustálé změny oběma směry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1208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03" y="2084832"/>
            <a:ext cx="3822521" cy="1743456"/>
          </a:xfrm>
        </p:spPr>
        <p:txBody>
          <a:bodyPr>
            <a:normAutofit/>
          </a:bodyPr>
          <a:lstStyle/>
          <a:p>
            <a:r>
              <a:rPr lang="cs-CZ" dirty="0" smtClean="0"/>
              <a:t>Povrchové  napětí</a:t>
            </a:r>
            <a:endParaRPr lang="cs-CZ" dirty="0"/>
          </a:p>
        </p:txBody>
      </p:sp>
      <p:pic>
        <p:nvPicPr>
          <p:cNvPr id="1026" name="Picture 2" descr="https://upload.wikimedia.org/wikipedia/commons/thumb/3/36/Wasserl%C3%A4ufer_bei_der_Paarung_crop.jpg/1024px-Wasserl%C3%A4ufer_bei_der_Paarung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5" y="1"/>
            <a:ext cx="822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2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74208" cy="30655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105150"/>
          </a:xfrm>
          <a:prstGeom prst="rect">
            <a:avLst/>
          </a:prstGeom>
        </p:spPr>
      </p:pic>
      <p:pic>
        <p:nvPicPr>
          <p:cNvPr id="2056" name="Picture 8" descr="Řešení klimatické krize? Kapající voda má rozzářit žárovky nebo dobít mobil  | BusinessInfo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34" y="3305462"/>
            <a:ext cx="5327766" cy="35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2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Povrchové napětí – odtrhovací metoda</a:t>
            </a:r>
            <a:endParaRPr lang="cs-CZ" dirty="0"/>
          </a:p>
        </p:txBody>
      </p:sp>
      <p:pic>
        <p:nvPicPr>
          <p:cNvPr id="3074" name="Picture 2" descr="https://vydavatelstvi-old.vscht.cz/knihy/uid_es-001/figures/metody.odtrhavaci_metody.animac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531896" cy="39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3653"/>
            <a:ext cx="4375998" cy="36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3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048" y="0"/>
            <a:ext cx="11349696" cy="12632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Kapilární elevace                  Kapilární deprese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elevation</a:t>
            </a:r>
            <a:r>
              <a:rPr lang="cs-CZ" dirty="0" smtClean="0"/>
              <a:t> – zvednutí               </a:t>
            </a:r>
            <a:r>
              <a:rPr lang="cs-CZ" dirty="0" err="1" smtClean="0"/>
              <a:t>depression</a:t>
            </a:r>
            <a:r>
              <a:rPr lang="cs-CZ" dirty="0" smtClean="0"/>
              <a:t> - pokles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4" y="1263249"/>
            <a:ext cx="2684206" cy="24861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896" y="1199501"/>
            <a:ext cx="3261706" cy="26136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690" y="3511201"/>
            <a:ext cx="2008794" cy="28464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783" y="3540697"/>
            <a:ext cx="3552025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Stalagmometrie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53" y="1817391"/>
            <a:ext cx="4115425" cy="4960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87" y="2035494"/>
            <a:ext cx="2861793" cy="32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350" y="164159"/>
            <a:ext cx="2321171" cy="820580"/>
          </a:xfrm>
        </p:spPr>
        <p:txBody>
          <a:bodyPr/>
          <a:lstStyle/>
          <a:p>
            <a:r>
              <a:rPr lang="cs-CZ" b="1" dirty="0" smtClean="0"/>
              <a:t>Viskozita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98" y="984739"/>
            <a:ext cx="5387873" cy="31652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043" y="3118757"/>
            <a:ext cx="6222582" cy="35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Výtokový viskozimetr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020094"/>
            <a:ext cx="274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263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201</Words>
  <Application>Microsoft Office PowerPoint</Application>
  <PresentationFormat>Širokoúhlá obrazovka</PresentationFormat>
  <Paragraphs>50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Motiv Office</vt:lpstr>
      <vt:lpstr>vypařování                           var</vt:lpstr>
      <vt:lpstr>Prezentace aplikace PowerPoint</vt:lpstr>
      <vt:lpstr>Povrchové  napětí</vt:lpstr>
      <vt:lpstr>Prezentace aplikace PowerPoint</vt:lpstr>
      <vt:lpstr>Povrchové napětí – odtrhovací metoda</vt:lpstr>
      <vt:lpstr>     Kapilární elevace                  Kapilární deprese elevation – zvednutí               depression - pokles</vt:lpstr>
      <vt:lpstr>Stalagmometrie</vt:lpstr>
      <vt:lpstr>Viskozita</vt:lpstr>
      <vt:lpstr>Výtokový viskozimetr</vt:lpstr>
      <vt:lpstr>Hopplerův – tělískový viskozimetr</vt:lpstr>
      <vt:lpstr>Analýza struktury krystalů struktura vypovídá o funkci…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Princip korespondujících stavů –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Povrchové  napětí</dc:title>
  <dc:creator>Cídlová</dc:creator>
  <cp:lastModifiedBy>Cídlová</cp:lastModifiedBy>
  <cp:revision>38</cp:revision>
  <dcterms:created xsi:type="dcterms:W3CDTF">2021-09-20T08:08:46Z</dcterms:created>
  <dcterms:modified xsi:type="dcterms:W3CDTF">2022-09-20T11:15:31Z</dcterms:modified>
</cp:coreProperties>
</file>