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85" r:id="rId8"/>
    <p:sldId id="286" r:id="rId9"/>
    <p:sldId id="287" r:id="rId10"/>
    <p:sldId id="258" r:id="rId11"/>
    <p:sldId id="288" r:id="rId12"/>
    <p:sldId id="289" r:id="rId13"/>
    <p:sldId id="290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s.wikipedia.org/wiki/Karboxylov%C3%A9_kyselin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ANTIBIOTIKA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d/d8/Beta-lactam_antibiotics_example_1.svg/800px-Beta-lactam_antibiotics_example_1.svg.png">
            <a:extLst>
              <a:ext uri="{FF2B5EF4-FFF2-40B4-BE49-F238E27FC236}">
                <a16:creationId xmlns:a16="http://schemas.microsoft.com/office/drawing/2014/main" id="{B896A0A0-D7EA-48D1-9CEA-8CBFE61195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42" y="68826"/>
            <a:ext cx="6331974" cy="665643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E572F16-C24D-4CC3-89D7-9158272CE0BE}"/>
              </a:ext>
            </a:extLst>
          </p:cNvPr>
          <p:cNvSpPr txBox="1"/>
          <p:nvPr/>
        </p:nvSpPr>
        <p:spPr>
          <a:xfrm>
            <a:off x="216310" y="550606"/>
            <a:ext cx="53487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β-</a:t>
            </a:r>
            <a:r>
              <a:rPr lang="cs-CZ" sz="3600" b="1" dirty="0" err="1">
                <a:solidFill>
                  <a:srgbClr val="FF0000"/>
                </a:solidFill>
              </a:rPr>
              <a:t>laktamový</a:t>
            </a:r>
            <a:r>
              <a:rPr lang="cs-CZ" sz="3600" b="1" dirty="0">
                <a:solidFill>
                  <a:srgbClr val="FF0000"/>
                </a:solidFill>
              </a:rPr>
              <a:t> kruh: </a:t>
            </a:r>
          </a:p>
          <a:p>
            <a:r>
              <a:rPr lang="cs-CZ" sz="2800" dirty="0"/>
              <a:t> </a:t>
            </a:r>
          </a:p>
          <a:p>
            <a:r>
              <a:rPr lang="cs-CZ" sz="2800" b="1" dirty="0">
                <a:solidFill>
                  <a:srgbClr val="FFFF00"/>
                </a:solidFill>
              </a:rPr>
              <a:t>1) peniciliny, </a:t>
            </a: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r>
              <a:rPr lang="cs-CZ" sz="2800" b="1" dirty="0">
                <a:solidFill>
                  <a:srgbClr val="FFFF00"/>
                </a:solidFill>
              </a:rPr>
              <a:t>2) cefalosporiny</a:t>
            </a:r>
          </a:p>
        </p:txBody>
      </p:sp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Zabraňují tvorbě trojrozměrné struktury buněčné stěny bakterií.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 tomu dochází třemi mechanismy: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vazba na penicilin-vazebné proteiny </a:t>
            </a:r>
            <a:r>
              <a:rPr lang="cs-CZ" sz="2800" dirty="0"/>
              <a:t>(</a:t>
            </a:r>
            <a:r>
              <a:rPr lang="cs-CZ" sz="2800" i="1" dirty="0" err="1"/>
              <a:t>penicillin-binding</a:t>
            </a:r>
            <a:r>
              <a:rPr lang="cs-CZ" sz="2800" i="1" dirty="0"/>
              <a:t> </a:t>
            </a:r>
            <a:r>
              <a:rPr lang="cs-CZ" sz="2800" i="1" dirty="0" err="1"/>
              <a:t>proteins</a:t>
            </a:r>
            <a:r>
              <a:rPr lang="cs-CZ" sz="2800" dirty="0"/>
              <a:t>, PBP);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inhibice syntézy buněčné stěny</a:t>
            </a:r>
            <a:r>
              <a:rPr lang="cs-CZ" sz="2800" dirty="0"/>
              <a:t> přerušením </a:t>
            </a:r>
            <a:r>
              <a:rPr lang="cs-CZ" sz="2800" dirty="0" err="1"/>
              <a:t>transpeptidace</a:t>
            </a:r>
            <a:r>
              <a:rPr lang="cs-CZ" sz="2800" dirty="0"/>
              <a:t> </a:t>
            </a:r>
            <a:r>
              <a:rPr lang="cs-CZ" sz="2800" dirty="0" err="1"/>
              <a:t>peptidoglykanu</a:t>
            </a:r>
            <a:r>
              <a:rPr lang="cs-CZ" sz="2800" dirty="0"/>
              <a:t> </a:t>
            </a:r>
            <a:r>
              <a:rPr lang="cs-CZ" sz="2800" dirty="0" err="1"/>
              <a:t>mureinu</a:t>
            </a:r>
            <a:r>
              <a:rPr lang="cs-CZ" sz="2800" dirty="0"/>
              <a:t> (</a:t>
            </a:r>
            <a:r>
              <a:rPr lang="cs-CZ" sz="2800" dirty="0" err="1"/>
              <a:t>peptidoglykan</a:t>
            </a:r>
            <a:r>
              <a:rPr lang="cs-CZ" sz="2800" dirty="0"/>
              <a:t> je polymer dodávající bakteriím jejich tvar a tuhost);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aktivace enzymů působících lyticky na buněčnou stěnu.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69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wikiskripta.eu/sites/www.wikiskripta.eu/images/e/ea/Penicillin.png">
            <a:extLst>
              <a:ext uri="{FF2B5EF4-FFF2-40B4-BE49-F238E27FC236}">
                <a16:creationId xmlns:a16="http://schemas.microsoft.com/office/drawing/2014/main" id="{A3A92CA0-8B01-4F41-9E97-C909A38840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0" y="589484"/>
            <a:ext cx="5142271" cy="266499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2EAD623-7F40-4B52-B7CF-821E5D211187}"/>
              </a:ext>
            </a:extLst>
          </p:cNvPr>
          <p:cNvSpPr txBox="1"/>
          <p:nvPr/>
        </p:nvSpPr>
        <p:spPr>
          <a:xfrm>
            <a:off x="481780" y="127819"/>
            <a:ext cx="178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Penicilin</a:t>
            </a:r>
          </a:p>
        </p:txBody>
      </p:sp>
      <p:pic>
        <p:nvPicPr>
          <p:cNvPr id="3076" name="Picture 4" descr="Oxacilin">
            <a:extLst>
              <a:ext uri="{FF2B5EF4-FFF2-40B4-BE49-F238E27FC236}">
                <a16:creationId xmlns:a16="http://schemas.microsoft.com/office/drawing/2014/main" id="{B0C9CA1D-1E04-4A1C-85FB-B03B1F06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1" y="3991446"/>
            <a:ext cx="5142270" cy="273873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0551B73-DC5E-4EC0-A42E-25379F5214A1}"/>
              </a:ext>
            </a:extLst>
          </p:cNvPr>
          <p:cNvSpPr txBox="1"/>
          <p:nvPr/>
        </p:nvSpPr>
        <p:spPr>
          <a:xfrm>
            <a:off x="481780" y="3529781"/>
            <a:ext cx="339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Oxacilin</a:t>
            </a:r>
          </a:p>
        </p:txBody>
      </p:sp>
      <p:pic>
        <p:nvPicPr>
          <p:cNvPr id="3078" name="Picture 6" descr="Ampicilin">
            <a:extLst>
              <a:ext uri="{FF2B5EF4-FFF2-40B4-BE49-F238E27FC236}">
                <a16:creationId xmlns:a16="http://schemas.microsoft.com/office/drawing/2014/main" id="{B0DDF1DB-6A22-4691-BCE9-B010415BC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68" y="589483"/>
            <a:ext cx="4935793" cy="266499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3948027-27F5-4ADB-8BEE-8ADB960E5D8C}"/>
              </a:ext>
            </a:extLst>
          </p:cNvPr>
          <p:cNvSpPr txBox="1"/>
          <p:nvPr/>
        </p:nvSpPr>
        <p:spPr>
          <a:xfrm>
            <a:off x="6715432" y="127819"/>
            <a:ext cx="206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Ampicilin</a:t>
            </a:r>
          </a:p>
        </p:txBody>
      </p:sp>
      <p:pic>
        <p:nvPicPr>
          <p:cNvPr id="3080" name="Picture 8" descr="Amoxicilin">
            <a:extLst>
              <a:ext uri="{FF2B5EF4-FFF2-40B4-BE49-F238E27FC236}">
                <a16:creationId xmlns:a16="http://schemas.microsoft.com/office/drawing/2014/main" id="{150F03D6-1DDA-4020-B3A5-93F96D916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3991445"/>
            <a:ext cx="5004619" cy="273873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7EB66C2-914E-4D07-91C0-59F52A4C571D}"/>
              </a:ext>
            </a:extLst>
          </p:cNvPr>
          <p:cNvSpPr txBox="1"/>
          <p:nvPr/>
        </p:nvSpPr>
        <p:spPr>
          <a:xfrm>
            <a:off x="6705599" y="3529781"/>
            <a:ext cx="1897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Amoxicilin</a:t>
            </a:r>
          </a:p>
        </p:txBody>
      </p:sp>
    </p:spTree>
    <p:extLst>
      <p:ext uri="{BB962C8B-B14F-4D97-AF65-F5344CB8AC3E}">
        <p14:creationId xmlns:p14="http://schemas.microsoft.com/office/powerpoint/2010/main" val="357488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Tetracykliny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79" y="726433"/>
            <a:ext cx="11877369" cy="59449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Tetracykliny</a:t>
            </a:r>
            <a:r>
              <a:rPr lang="cs-CZ" dirty="0"/>
              <a:t> jsou širokospektrá </a:t>
            </a:r>
            <a:r>
              <a:rPr lang="cs-CZ" dirty="0">
                <a:solidFill>
                  <a:srgbClr val="FFFF00"/>
                </a:solidFill>
              </a:rPr>
              <a:t>bakteriostatická antibiotika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Tetracykliny mají čtyři jádra (cykly) a specificky inhibují proteosyntézu </a:t>
            </a:r>
            <a:r>
              <a:rPr lang="cs-CZ" dirty="0">
                <a:solidFill>
                  <a:srgbClr val="FFFF00"/>
                </a:solidFill>
              </a:rPr>
              <a:t>reverzibilní vazbou na 30S podjednotku </a:t>
            </a:r>
            <a:r>
              <a:rPr lang="cs-CZ" dirty="0" err="1">
                <a:solidFill>
                  <a:srgbClr val="FFFF00"/>
                </a:solidFill>
              </a:rPr>
              <a:t>ribozómu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čímž zastaví proces translace proteinů bakterií.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Působí primárně bakteriostaticky především proti intracelulárním gramnegativním bakteriím a též proti mnoha druhům </a:t>
            </a:r>
            <a:r>
              <a:rPr lang="cs-CZ" dirty="0" err="1"/>
              <a:t>grampozitivních</a:t>
            </a:r>
            <a:r>
              <a:rPr lang="cs-CZ" dirty="0"/>
              <a:t> bakterií.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současnosti je u tetracyklinů problémem velké rozšíření rezistence.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Dříve byla hojně užívána v pediatrii, ovšem jen do doby než se zjistilo, že poškozují zubní sklovinu a růstové chrupavky.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Tetracykliny první generace </a:t>
            </a:r>
            <a:r>
              <a:rPr lang="cs-CZ" dirty="0"/>
              <a:t>jsou metabolickými produkty </a:t>
            </a:r>
            <a:r>
              <a:rPr lang="cs-CZ" b="1" dirty="0" err="1">
                <a:solidFill>
                  <a:srgbClr val="FFFF00"/>
                </a:solidFill>
              </a:rPr>
              <a:t>streptomycet</a:t>
            </a:r>
            <a:r>
              <a:rPr lang="cs-CZ" dirty="0"/>
              <a:t>, další jsou již </a:t>
            </a:r>
            <a:r>
              <a:rPr lang="cs-CZ" dirty="0" err="1"/>
              <a:t>semisyntetické</a:t>
            </a:r>
            <a:r>
              <a:rPr lang="cs-CZ" dirty="0"/>
              <a:t> látky od nich odvozené.</a:t>
            </a:r>
          </a:p>
        </p:txBody>
      </p:sp>
    </p:spTree>
    <p:extLst>
      <p:ext uri="{BB962C8B-B14F-4D97-AF65-F5344CB8AC3E}">
        <p14:creationId xmlns:p14="http://schemas.microsoft.com/office/powerpoint/2010/main" val="2890360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upload.wikimedia.org/wikipedia/commons/thumb/0/04/Tetracycline_ABCD_num.svg/250px-Tetracycline_ABCD_num.svg.png">
            <a:extLst>
              <a:ext uri="{FF2B5EF4-FFF2-40B4-BE49-F238E27FC236}">
                <a16:creationId xmlns:a16="http://schemas.microsoft.com/office/drawing/2014/main" id="{572557C4-6BFC-411C-97C0-FEB2FDD83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20" y="816077"/>
            <a:ext cx="11267768" cy="544707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43098FF-851F-4717-8D7C-994CAD139F55}"/>
              </a:ext>
            </a:extLst>
          </p:cNvPr>
          <p:cNvSpPr txBox="1"/>
          <p:nvPr/>
        </p:nvSpPr>
        <p:spPr>
          <a:xfrm>
            <a:off x="196646" y="132735"/>
            <a:ext cx="547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Obecná struktura tetracyklinů</a:t>
            </a:r>
          </a:p>
        </p:txBody>
      </p:sp>
    </p:spTree>
    <p:extLst>
      <p:ext uri="{BB962C8B-B14F-4D97-AF65-F5344CB8AC3E}">
        <p14:creationId xmlns:p14="http://schemas.microsoft.com/office/powerpoint/2010/main" val="199971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Makrolidová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antibiotika - </a:t>
            </a:r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Makrolidy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45" y="945974"/>
            <a:ext cx="11946333" cy="56737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Makrolidy</a:t>
            </a:r>
            <a:r>
              <a:rPr lang="cs-CZ" dirty="0"/>
              <a:t> jsou bakteriostatická antibiotika, na některé kmeny působící i baktericidně. Patří mezi antibiotika středně širokého spektra.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Základ struktury </a:t>
            </a:r>
            <a:r>
              <a:rPr lang="cs-CZ" dirty="0" err="1"/>
              <a:t>makrolidů</a:t>
            </a:r>
            <a:r>
              <a:rPr lang="cs-CZ" dirty="0"/>
              <a:t> tvoří </a:t>
            </a:r>
            <a:r>
              <a:rPr lang="cs-CZ" b="1" dirty="0" err="1">
                <a:solidFill>
                  <a:srgbClr val="FFFF00"/>
                </a:solidFill>
              </a:rPr>
              <a:t>makrocyklický</a:t>
            </a:r>
            <a:r>
              <a:rPr lang="cs-CZ" b="1" dirty="0">
                <a:solidFill>
                  <a:srgbClr val="FFFF00"/>
                </a:solidFill>
              </a:rPr>
              <a:t> laktonový kruh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Laktony</a:t>
            </a:r>
            <a:r>
              <a:rPr lang="cs-CZ" dirty="0"/>
              <a:t> jsou </a:t>
            </a:r>
            <a:r>
              <a:rPr lang="cs-CZ" dirty="0">
                <a:solidFill>
                  <a:srgbClr val="00FF00"/>
                </a:solidFill>
              </a:rPr>
              <a:t>vnitřní cyklické estery nasycených i nenasycených karboxylových</a:t>
            </a:r>
            <a:r>
              <a:rPr lang="cs-CZ" dirty="0">
                <a:solidFill>
                  <a:srgbClr val="00FF00"/>
                </a:solidFill>
                <a:hlinkClick r:id="rId2" tooltip="Karboxylové kyselin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dirty="0">
                <a:solidFill>
                  <a:srgbClr val="00FF00"/>
                </a:solidFill>
              </a:rPr>
              <a:t>kyselin</a:t>
            </a:r>
            <a:r>
              <a:rPr lang="cs-CZ" dirty="0"/>
              <a:t>, mají 1-oxacykloalkan-2-onovou strukturu (−(C=O)−O−).</a:t>
            </a:r>
          </a:p>
        </p:txBody>
      </p:sp>
      <p:pic>
        <p:nvPicPr>
          <p:cNvPr id="5122" name="Picture 2" descr="https://upload.wikimedia.org/wikipedia/commons/thumb/2/26/Lactone_Types.png/200px-Lactone_Types.png">
            <a:extLst>
              <a:ext uri="{FF2B5EF4-FFF2-40B4-BE49-F238E27FC236}">
                <a16:creationId xmlns:a16="http://schemas.microsoft.com/office/drawing/2014/main" id="{98712EFA-5636-425E-AC19-4EE201AF1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35" y="3576484"/>
            <a:ext cx="5195733" cy="208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CB4509-498A-41E1-9F44-C4C5DEC4FC7E}"/>
              </a:ext>
            </a:extLst>
          </p:cNvPr>
          <p:cNvSpPr txBox="1"/>
          <p:nvPr/>
        </p:nvSpPr>
        <p:spPr>
          <a:xfrm>
            <a:off x="609600" y="6046839"/>
            <a:ext cx="11450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 </a:t>
            </a:r>
            <a:r>
              <a:rPr lang="el-GR" sz="2800" b="1" dirty="0">
                <a:solidFill>
                  <a:srgbClr val="FFFF00"/>
                </a:solidFill>
              </a:rPr>
              <a:t>α-</a:t>
            </a:r>
            <a:r>
              <a:rPr lang="cs-CZ" sz="2800" b="1" dirty="0" err="1">
                <a:solidFill>
                  <a:srgbClr val="FFFF00"/>
                </a:solidFill>
              </a:rPr>
              <a:t>acetolakton</a:t>
            </a:r>
            <a:r>
              <a:rPr lang="cs-CZ" sz="2800" b="1" dirty="0">
                <a:solidFill>
                  <a:srgbClr val="FFFF00"/>
                </a:solidFill>
              </a:rPr>
              <a:t>, </a:t>
            </a:r>
            <a:r>
              <a:rPr lang="el-GR" sz="2800" b="1" dirty="0">
                <a:solidFill>
                  <a:srgbClr val="FFFF00"/>
                </a:solidFill>
              </a:rPr>
              <a:t>β-</a:t>
            </a:r>
            <a:r>
              <a:rPr lang="cs-CZ" sz="2800" b="1" dirty="0" err="1">
                <a:solidFill>
                  <a:srgbClr val="FFFF00"/>
                </a:solidFill>
              </a:rPr>
              <a:t>propiolakton</a:t>
            </a:r>
            <a:r>
              <a:rPr lang="cs-CZ" sz="2800" b="1" dirty="0">
                <a:solidFill>
                  <a:srgbClr val="FFFF00"/>
                </a:solidFill>
              </a:rPr>
              <a:t>, </a:t>
            </a:r>
            <a:r>
              <a:rPr lang="el-GR" sz="2800" b="1" dirty="0">
                <a:solidFill>
                  <a:srgbClr val="FFFF00"/>
                </a:solidFill>
              </a:rPr>
              <a:t>γ-</a:t>
            </a:r>
            <a:r>
              <a:rPr lang="cs-CZ" sz="2800" b="1" dirty="0" err="1">
                <a:solidFill>
                  <a:srgbClr val="FFFF00"/>
                </a:solidFill>
              </a:rPr>
              <a:t>butyrolakton</a:t>
            </a:r>
            <a:r>
              <a:rPr lang="cs-CZ" sz="2800" b="1" dirty="0">
                <a:solidFill>
                  <a:srgbClr val="FFFF00"/>
                </a:solidFill>
              </a:rPr>
              <a:t> a </a:t>
            </a:r>
            <a:r>
              <a:rPr lang="el-GR" sz="2800" b="1" dirty="0">
                <a:solidFill>
                  <a:srgbClr val="FFFF00"/>
                </a:solidFill>
              </a:rPr>
              <a:t>δ-</a:t>
            </a:r>
            <a:r>
              <a:rPr lang="cs-CZ" sz="2800" b="1" dirty="0" err="1">
                <a:solidFill>
                  <a:srgbClr val="FFFF00"/>
                </a:solidFill>
              </a:rPr>
              <a:t>valerolakton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31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Mechanismus účinku spočívá v </a:t>
            </a:r>
            <a:r>
              <a:rPr lang="cs-CZ" dirty="0">
                <a:solidFill>
                  <a:srgbClr val="FFFF00"/>
                </a:solidFill>
              </a:rPr>
              <a:t>inhibici proteosyntézy</a:t>
            </a:r>
            <a:r>
              <a:rPr lang="cs-CZ" dirty="0"/>
              <a:t>, a to </a:t>
            </a:r>
            <a:r>
              <a:rPr lang="cs-CZ" b="1" dirty="0">
                <a:solidFill>
                  <a:srgbClr val="FFFF00"/>
                </a:solidFill>
              </a:rPr>
              <a:t>reverzibilní vazbou na 50S podjednotku ribozomu.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 err="1"/>
              <a:t>Makrolidy</a:t>
            </a:r>
            <a:r>
              <a:rPr lang="cs-CZ" dirty="0"/>
              <a:t> jsou účinné zejména proti </a:t>
            </a:r>
            <a:r>
              <a:rPr lang="cs-CZ" b="1" dirty="0">
                <a:solidFill>
                  <a:srgbClr val="00FF00"/>
                </a:solidFill>
              </a:rPr>
              <a:t>G+ bakteriím</a:t>
            </a:r>
            <a:r>
              <a:rPr lang="cs-CZ" dirty="0"/>
              <a:t> (podobně jako peniciliny).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Působí také na </a:t>
            </a:r>
            <a:r>
              <a:rPr lang="cs-CZ" b="1" dirty="0">
                <a:solidFill>
                  <a:srgbClr val="00FF00"/>
                </a:solidFill>
              </a:rPr>
              <a:t>G− mikroorganismy</a:t>
            </a:r>
            <a:r>
              <a:rPr lang="cs-CZ" dirty="0"/>
              <a:t> (</a:t>
            </a:r>
            <a:r>
              <a:rPr lang="cs-CZ" i="1" dirty="0" err="1"/>
              <a:t>Bordetella</a:t>
            </a:r>
            <a:r>
              <a:rPr lang="cs-CZ" i="1" dirty="0"/>
              <a:t> </a:t>
            </a:r>
            <a:r>
              <a:rPr lang="cs-CZ" i="1" dirty="0" err="1"/>
              <a:t>pertussis</a:t>
            </a:r>
            <a:r>
              <a:rPr lang="cs-CZ" dirty="0"/>
              <a:t>, </a:t>
            </a:r>
            <a:r>
              <a:rPr lang="cs-CZ" i="1" dirty="0" err="1"/>
              <a:t>Campylobacter</a:t>
            </a:r>
            <a:r>
              <a:rPr lang="cs-CZ" i="1" dirty="0"/>
              <a:t> </a:t>
            </a:r>
            <a:r>
              <a:rPr lang="cs-CZ" i="1" dirty="0" err="1"/>
              <a:t>jejuni</a:t>
            </a:r>
            <a:r>
              <a:rPr lang="cs-CZ" dirty="0"/>
              <a:t>, </a:t>
            </a:r>
            <a:r>
              <a:rPr lang="cs-CZ" i="1" dirty="0" err="1"/>
              <a:t>Helicobacter</a:t>
            </a:r>
            <a:r>
              <a:rPr lang="cs-CZ" i="1" dirty="0"/>
              <a:t> </a:t>
            </a:r>
            <a:r>
              <a:rPr lang="cs-CZ" i="1" dirty="0" err="1"/>
              <a:t>pylori</a:t>
            </a:r>
            <a:r>
              <a:rPr lang="cs-CZ" dirty="0"/>
              <a:t>, </a:t>
            </a:r>
            <a:r>
              <a:rPr lang="cs-CZ" i="1" dirty="0" err="1"/>
              <a:t>Haemophilus</a:t>
            </a:r>
            <a:r>
              <a:rPr lang="cs-CZ" i="1" dirty="0"/>
              <a:t> </a:t>
            </a:r>
            <a:r>
              <a:rPr lang="cs-CZ" i="1" dirty="0" err="1"/>
              <a:t>influenzae</a:t>
            </a:r>
            <a:r>
              <a:rPr lang="cs-CZ" dirty="0"/>
              <a:t>, </a:t>
            </a:r>
            <a:r>
              <a:rPr lang="cs-CZ" i="1" dirty="0" err="1"/>
              <a:t>Neisseria</a:t>
            </a:r>
            <a:r>
              <a:rPr lang="cs-CZ" i="1" dirty="0"/>
              <a:t> </a:t>
            </a:r>
            <a:r>
              <a:rPr lang="cs-CZ" i="1" dirty="0" err="1"/>
              <a:t>catarrhalis</a:t>
            </a:r>
            <a:r>
              <a:rPr lang="cs-CZ" dirty="0"/>
              <a:t>) a </a:t>
            </a:r>
            <a:r>
              <a:rPr lang="cs-CZ" b="1" dirty="0">
                <a:solidFill>
                  <a:srgbClr val="00FF00"/>
                </a:solidFill>
              </a:rPr>
              <a:t>anaerobní patogeny</a:t>
            </a:r>
            <a:r>
              <a:rPr lang="cs-CZ" dirty="0"/>
              <a:t> kromě </a:t>
            </a:r>
            <a:r>
              <a:rPr lang="cs-CZ" i="1" dirty="0" err="1"/>
              <a:t>Bacteroides</a:t>
            </a:r>
            <a:r>
              <a:rPr lang="cs-CZ" i="1" dirty="0"/>
              <a:t> </a:t>
            </a:r>
            <a:r>
              <a:rPr lang="cs-CZ" i="1" dirty="0" err="1"/>
              <a:t>fragilis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Dále na </a:t>
            </a:r>
            <a:r>
              <a:rPr lang="cs-CZ" b="1" dirty="0" err="1">
                <a:solidFill>
                  <a:srgbClr val="00FF00"/>
                </a:solidFill>
              </a:rPr>
              <a:t>spirochety</a:t>
            </a:r>
            <a:r>
              <a:rPr lang="cs-CZ" dirty="0">
                <a:solidFill>
                  <a:srgbClr val="00FF00"/>
                </a:solidFill>
              </a:rPr>
              <a:t> </a:t>
            </a:r>
            <a:r>
              <a:rPr lang="cs-CZ" dirty="0"/>
              <a:t>(</a:t>
            </a:r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dirty="0"/>
              <a:t>, </a:t>
            </a:r>
            <a:r>
              <a:rPr lang="cs-CZ" i="1" dirty="0"/>
              <a:t>Leptospira</a:t>
            </a:r>
            <a:r>
              <a:rPr lang="cs-CZ" dirty="0"/>
              <a:t>, </a:t>
            </a:r>
            <a:r>
              <a:rPr lang="cs-CZ" i="1" dirty="0"/>
              <a:t>Treponema </a:t>
            </a:r>
            <a:r>
              <a:rPr lang="cs-CZ" i="1" dirty="0" err="1"/>
              <a:t>pallidum</a:t>
            </a:r>
            <a:r>
              <a:rPr lang="cs-CZ" dirty="0"/>
              <a:t>) a </a:t>
            </a:r>
            <a:r>
              <a:rPr lang="cs-CZ" b="1" dirty="0">
                <a:solidFill>
                  <a:srgbClr val="00FF00"/>
                </a:solidFill>
              </a:rPr>
              <a:t>intracelulární parazity</a:t>
            </a:r>
            <a:r>
              <a:rPr lang="cs-CZ" dirty="0"/>
              <a:t> (</a:t>
            </a:r>
            <a:r>
              <a:rPr lang="cs-CZ" i="1" dirty="0" err="1"/>
              <a:t>Mycoplasma</a:t>
            </a:r>
            <a:r>
              <a:rPr lang="cs-CZ" dirty="0"/>
              <a:t>, </a:t>
            </a:r>
            <a:r>
              <a:rPr lang="cs-CZ" i="1" dirty="0" err="1"/>
              <a:t>Legionella</a:t>
            </a:r>
            <a:r>
              <a:rPr lang="cs-CZ" i="1" dirty="0"/>
              <a:t> </a:t>
            </a:r>
            <a:r>
              <a:rPr lang="cs-CZ" i="1" dirty="0" err="1"/>
              <a:t>pneumophila</a:t>
            </a:r>
            <a:r>
              <a:rPr lang="cs-CZ" dirty="0"/>
              <a:t>, </a:t>
            </a:r>
            <a:r>
              <a:rPr lang="cs-CZ" i="1" dirty="0" err="1"/>
              <a:t>Chlamydia</a:t>
            </a:r>
            <a:r>
              <a:rPr lang="cs-CZ" i="1" dirty="0"/>
              <a:t> </a:t>
            </a:r>
            <a:r>
              <a:rPr lang="cs-CZ" i="1" dirty="0" err="1"/>
              <a:t>pneumoniae</a:t>
            </a:r>
            <a:r>
              <a:rPr lang="cs-CZ" dirty="0"/>
              <a:t>, </a:t>
            </a:r>
            <a:r>
              <a:rPr lang="cs-CZ" i="1" dirty="0" err="1"/>
              <a:t>Chlamydia</a:t>
            </a:r>
            <a:r>
              <a:rPr lang="cs-CZ" i="1" dirty="0"/>
              <a:t> </a:t>
            </a:r>
            <a:r>
              <a:rPr lang="cs-CZ" i="1" dirty="0" err="1"/>
              <a:t>trachomatis</a:t>
            </a:r>
            <a:r>
              <a:rPr lang="cs-CZ" dirty="0"/>
              <a:t>, </a:t>
            </a:r>
            <a:r>
              <a:rPr lang="cs-CZ" i="1" dirty="0" err="1"/>
              <a:t>Toxoplasma</a:t>
            </a:r>
            <a:r>
              <a:rPr lang="cs-CZ" i="1" dirty="0"/>
              <a:t> </a:t>
            </a:r>
            <a:r>
              <a:rPr lang="cs-CZ" i="1" dirty="0" err="1"/>
              <a:t>gondii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76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Polyenová </a:t>
            </a:r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makrolidová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antibiotika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79" y="864097"/>
            <a:ext cx="11877369" cy="5554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charakteristická tím, že ve své molekule mají </a:t>
            </a:r>
            <a:r>
              <a:rPr lang="cs-CZ" dirty="0">
                <a:solidFill>
                  <a:srgbClr val="FFFF00"/>
                </a:solidFill>
              </a:rPr>
              <a:t>konjugovaný systém dvojných vazeb</a:t>
            </a:r>
            <a:r>
              <a:rPr lang="cs-CZ" dirty="0"/>
              <a:t>, které působí jako chromofor.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účinná proti kvasinkám, houbám, prvokům, řasám a </a:t>
            </a:r>
            <a:r>
              <a:rPr lang="cs-CZ" dirty="0" err="1"/>
              <a:t>mykoplazmatům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upload.wikimedia.org/wikipedia/commons/thumb/4/49/Amphotericin_B_new.svg/langcs-300px-Amphotericin_B_new.svg.png">
            <a:extLst>
              <a:ext uri="{FF2B5EF4-FFF2-40B4-BE49-F238E27FC236}">
                <a16:creationId xmlns:a16="http://schemas.microsoft.com/office/drawing/2014/main" id="{71E83D12-E07D-49DD-BC5D-E9C0C6D04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87" y="2467898"/>
            <a:ext cx="8563897" cy="364776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F7AFDBB-D39D-4CB8-9591-6913C188B17E}"/>
              </a:ext>
            </a:extLst>
          </p:cNvPr>
          <p:cNvSpPr txBox="1"/>
          <p:nvPr/>
        </p:nvSpPr>
        <p:spPr>
          <a:xfrm>
            <a:off x="1946787" y="6223819"/>
            <a:ext cx="2418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FF00"/>
                </a:solidFill>
              </a:rPr>
              <a:t>Amfotericin</a:t>
            </a:r>
            <a:r>
              <a:rPr lang="cs-CZ" sz="2800" b="1" dirty="0">
                <a:solidFill>
                  <a:srgbClr val="FFFF00"/>
                </a:solidFill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1092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251927"/>
            <a:ext cx="11700587" cy="641013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200" dirty="0"/>
              <a:t>Jsou to látky </a:t>
            </a:r>
            <a:r>
              <a:rPr lang="cs-CZ" sz="3200" dirty="0">
                <a:solidFill>
                  <a:srgbClr val="FFFF00"/>
                </a:solidFill>
              </a:rPr>
              <a:t>mikrobiálního původu</a:t>
            </a:r>
            <a:r>
              <a:rPr lang="cs-CZ" sz="3200" dirty="0"/>
              <a:t>, které mají </a:t>
            </a:r>
            <a:r>
              <a:rPr lang="cs-CZ" sz="3200" b="1" dirty="0">
                <a:solidFill>
                  <a:srgbClr val="FFFF00"/>
                </a:solidFill>
              </a:rPr>
              <a:t>schopnost potlačovat růst jiných druhů mikroorganismů</a:t>
            </a:r>
            <a:r>
              <a:rPr lang="cs-CZ" sz="3200" dirty="0"/>
              <a:t>, čímž producenti antibiotik získávají pro sebe potřebný životní prostor a živiny.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Tato definice již plně neplatí, neboť látky s těmito účinky jsou schopny produkovat také rostliny a živočichové.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Za počátek éry antibiotik se považuje rok </a:t>
            </a:r>
            <a:r>
              <a:rPr lang="cs-CZ" sz="3200" b="1" dirty="0">
                <a:solidFill>
                  <a:srgbClr val="FFFF00"/>
                </a:solidFill>
              </a:rPr>
              <a:t>1929</a:t>
            </a:r>
            <a:r>
              <a:rPr lang="cs-CZ" sz="3200" dirty="0"/>
              <a:t>, kdy si </a:t>
            </a:r>
            <a:r>
              <a:rPr lang="cs-CZ" sz="3200" b="1" dirty="0">
                <a:solidFill>
                  <a:srgbClr val="FFFF00"/>
                </a:solidFill>
              </a:rPr>
              <a:t>Alexander Fleming </a:t>
            </a:r>
            <a:r>
              <a:rPr lang="cs-CZ" sz="3200" dirty="0"/>
              <a:t>(GB)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inhibice růstu </a:t>
            </a:r>
            <a:r>
              <a:rPr lang="cs-CZ" sz="3200" b="1" dirty="0">
                <a:solidFill>
                  <a:srgbClr val="FFFF00"/>
                </a:solidFill>
              </a:rPr>
              <a:t>stafylokoků</a:t>
            </a:r>
            <a:r>
              <a:rPr lang="cs-CZ" sz="3200" dirty="0"/>
              <a:t> v okolí kolonie plísně </a:t>
            </a:r>
            <a:r>
              <a:rPr lang="cs-CZ" sz="3200" i="1" dirty="0" err="1">
                <a:solidFill>
                  <a:srgbClr val="FFFF00"/>
                </a:solidFill>
              </a:rPr>
              <a:t>Penicillium</a:t>
            </a:r>
            <a:r>
              <a:rPr lang="cs-CZ" sz="3200" i="1" dirty="0">
                <a:solidFill>
                  <a:srgbClr val="FFFF00"/>
                </a:solidFill>
              </a:rPr>
              <a:t> </a:t>
            </a:r>
            <a:r>
              <a:rPr lang="cs-CZ" sz="3200" i="1" dirty="0" err="1">
                <a:solidFill>
                  <a:srgbClr val="FFFF00"/>
                </a:solidFill>
              </a:rPr>
              <a:t>notatum</a:t>
            </a:r>
            <a:r>
              <a:rPr lang="cs-CZ" sz="3200" i="1" dirty="0"/>
              <a:t> </a:t>
            </a:r>
            <a:r>
              <a:rPr lang="cs-CZ" sz="3200" dirty="0"/>
              <a:t>a objevil tak </a:t>
            </a:r>
            <a:r>
              <a:rPr lang="cs-CZ" sz="3200" b="1" dirty="0">
                <a:solidFill>
                  <a:srgbClr val="FF0000"/>
                </a:solidFill>
              </a:rPr>
              <a:t>penicilin</a:t>
            </a:r>
            <a:r>
              <a:rPr lang="cs-CZ" sz="3200" dirty="0"/>
              <a:t>, který byl k léčbě lidského organismu poprvé použit v roce 1941.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O několik let později </a:t>
            </a:r>
            <a:r>
              <a:rPr lang="cs-CZ" sz="3200" b="1" dirty="0" err="1">
                <a:solidFill>
                  <a:srgbClr val="FFFF00"/>
                </a:solidFill>
              </a:rPr>
              <a:t>Selman</a:t>
            </a:r>
            <a:r>
              <a:rPr lang="cs-CZ" sz="3200" b="1" dirty="0">
                <a:solidFill>
                  <a:srgbClr val="FFFF00"/>
                </a:solidFill>
              </a:rPr>
              <a:t> Abraham </a:t>
            </a:r>
            <a:r>
              <a:rPr lang="cs-CZ" sz="3200" b="1" dirty="0" err="1">
                <a:solidFill>
                  <a:srgbClr val="FFFF00"/>
                </a:solidFill>
              </a:rPr>
              <a:t>Waksman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(USA) izoloval z půdních aktinomycet aktinomycin a </a:t>
            </a:r>
            <a:r>
              <a:rPr lang="cs-CZ" sz="3200" b="1" dirty="0">
                <a:solidFill>
                  <a:srgbClr val="FFFF00"/>
                </a:solidFill>
              </a:rPr>
              <a:t>streptomycin</a:t>
            </a:r>
            <a:r>
              <a:rPr lang="cs-CZ" sz="3200" dirty="0"/>
              <a:t> a nazval tyto látky </a:t>
            </a:r>
            <a:r>
              <a:rPr lang="cs-CZ" sz="3200" b="1" dirty="0">
                <a:solidFill>
                  <a:srgbClr val="FF0000"/>
                </a:solidFill>
              </a:rPr>
              <a:t>antibiotika.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Objev streptomycinu, který byl účinný v léčbě tuberkulózy stimuloval intenzivní výzkum v oblasti látek produkovaných mikroorganismy.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současné době (před 40 lety) se izoluje ročně kolem 50 nových antibiotik.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nich se však pouze několik málo uplatňuje v praxi.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Odhaduje se, že různé firmy dnes (před 40) lety vyrábějí asi 80 různých antibiotik.</a:t>
            </a:r>
          </a:p>
        </p:txBody>
      </p:sp>
    </p:spTree>
    <p:extLst>
      <p:ext uri="{BB962C8B-B14F-4D97-AF65-F5344CB8AC3E}">
        <p14:creationId xmlns:p14="http://schemas.microsoft.com/office/powerpoint/2010/main" val="356442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10700657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FF00"/>
                </a:solidFill>
                <a:latin typeface="+mn-lt"/>
              </a:rPr>
              <a:t>Rozdělení antibiotik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606490"/>
            <a:ext cx="11430000" cy="60182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hlediska chemického složení jsou antibiotika komplikované sloučeniny, jejichž syntetická příprava je velmi náročná.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Proto se dává přednost fermentační výrobě za použití a selektování vysoce produkčních kmenů.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Antibiotika se dělí podle různých hledisek – chemické struktury, účinnosti, mechanismu působení apod.  Obvykle se dělí do pěti hlavních skupin: 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Peptidová antibiotika </a:t>
            </a:r>
            <a:r>
              <a:rPr lang="cs-CZ" dirty="0"/>
              <a:t>(je jich známo více než 200, např. </a:t>
            </a:r>
            <a:r>
              <a:rPr lang="cs-CZ" dirty="0">
                <a:solidFill>
                  <a:srgbClr val="FFFF00"/>
                </a:solidFill>
              </a:rPr>
              <a:t>gramicidiny a </a:t>
            </a:r>
            <a:r>
              <a:rPr lang="cs-CZ" dirty="0" err="1">
                <a:solidFill>
                  <a:srgbClr val="FFFF00"/>
                </a:solidFill>
              </a:rPr>
              <a:t>tyrocidiny</a:t>
            </a:r>
            <a:r>
              <a:rPr lang="cs-CZ" dirty="0">
                <a:solidFill>
                  <a:srgbClr val="FFFF00"/>
                </a:solidFill>
              </a:rPr>
              <a:t>)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Peniciliny a cefalosporiny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Tetracykliny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 err="1">
                <a:solidFill>
                  <a:srgbClr val="FFFF00"/>
                </a:solidFill>
              </a:rPr>
              <a:t>Makrolidová</a:t>
            </a:r>
            <a:r>
              <a:rPr lang="cs-CZ" b="1" dirty="0">
                <a:solidFill>
                  <a:srgbClr val="FFFF00"/>
                </a:solidFill>
              </a:rPr>
              <a:t> antibiotika</a:t>
            </a:r>
            <a:r>
              <a:rPr lang="cs-CZ" dirty="0"/>
              <a:t> (mají v molekule laktonové kruhy, např. </a:t>
            </a:r>
            <a:r>
              <a:rPr lang="cs-CZ" dirty="0">
                <a:solidFill>
                  <a:srgbClr val="FFFF00"/>
                </a:solidFill>
              </a:rPr>
              <a:t>erytromyciny)</a:t>
            </a:r>
            <a:r>
              <a:rPr lang="cs-CZ" dirty="0"/>
              <a:t>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Polyenová antibiotika</a:t>
            </a:r>
            <a:r>
              <a:rPr lang="cs-CZ" dirty="0"/>
              <a:t> (např. </a:t>
            </a:r>
            <a:r>
              <a:rPr lang="cs-CZ" dirty="0" err="1">
                <a:solidFill>
                  <a:srgbClr val="FFFF00"/>
                </a:solidFill>
              </a:rPr>
              <a:t>amfotericiny</a:t>
            </a:r>
            <a:r>
              <a:rPr lang="cs-CZ" dirty="0"/>
              <a:t>).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Antibiotika jsou </a:t>
            </a:r>
            <a:r>
              <a:rPr lang="cs-CZ" dirty="0">
                <a:solidFill>
                  <a:srgbClr val="FFFF00"/>
                </a:solidFill>
              </a:rPr>
              <a:t>sekundární metabolity </a:t>
            </a:r>
            <a:r>
              <a:rPr lang="cs-CZ" dirty="0"/>
              <a:t>a jejich metabolismus je </a:t>
            </a:r>
            <a:r>
              <a:rPr lang="cs-CZ" dirty="0">
                <a:solidFill>
                  <a:srgbClr val="FFFF00"/>
                </a:solidFill>
              </a:rPr>
              <a:t>odvětvením drah primárního metabolismu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 toho důvodu je možné, že tentýž organismus je schopen produkovat několik modifikací základní látky, např. aktinomyciny, </a:t>
            </a:r>
            <a:r>
              <a:rPr lang="cs-CZ" dirty="0" err="1"/>
              <a:t>rodomyciny</a:t>
            </a:r>
            <a:r>
              <a:rPr lang="cs-CZ" dirty="0"/>
              <a:t>, polymyxiny apod.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rozvětvenosti drah sekundárního metabolismu a z pozorování intenzity produkce antibiotik vyplývá, že organismus producenta zřejmě nemá tak striktní a přesný regulační mechanismus pro tvorbu těchto látek, jako mají primární metabolity.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Základní látky, jako jsou např. proteiny organismus neprodukuje v nadbytku, zatímco sekundární metabolity ano.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Nejvíce rozšířené je používání antibiotik produkovaných </a:t>
            </a:r>
            <a:r>
              <a:rPr lang="cs-CZ" b="1" dirty="0">
                <a:solidFill>
                  <a:srgbClr val="FFFF00"/>
                </a:solidFill>
              </a:rPr>
              <a:t>houbami a bakteriemi</a:t>
            </a:r>
            <a:r>
              <a:rPr lang="cs-CZ" dirty="0"/>
              <a:t> v medicíně jako jedněch z nejúčinnějších prostředků (chemoterapeutik) </a:t>
            </a:r>
            <a:r>
              <a:rPr lang="cs-CZ" b="1" dirty="0">
                <a:solidFill>
                  <a:srgbClr val="FFFF00"/>
                </a:solidFill>
              </a:rPr>
              <a:t>proti chorobám zapříčiněným patogenními mikroorganismy. </a:t>
            </a:r>
          </a:p>
        </p:txBody>
      </p:sp>
    </p:spTree>
    <p:extLst>
      <p:ext uri="{BB962C8B-B14F-4D97-AF65-F5344CB8AC3E}">
        <p14:creationId xmlns:p14="http://schemas.microsoft.com/office/powerpoint/2010/main" val="195035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některých případech se antibiotika používají i při </a:t>
            </a:r>
            <a:r>
              <a:rPr lang="cs-CZ" dirty="0">
                <a:solidFill>
                  <a:srgbClr val="FFFF00"/>
                </a:solidFill>
              </a:rPr>
              <a:t>chemoterapii některých zhoubných nádorů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při výkrmu hospodářských zvířat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Účinek antibiotik se projevuje různým způsobem a mechanismem.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Každé antibiotikum má svůj okruh působení, přičemž na různé druhy mikroorganismů působí letálně v jiných dávkách.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Pokud se použijí </a:t>
            </a:r>
            <a:r>
              <a:rPr lang="cs-CZ" dirty="0">
                <a:solidFill>
                  <a:srgbClr val="FF0000"/>
                </a:solidFill>
              </a:rPr>
              <a:t>subletální dávky </a:t>
            </a:r>
            <a:r>
              <a:rPr lang="cs-CZ" dirty="0"/>
              <a:t>(např. se nedobere dávka antibiotika) vytváří se u cílového mikroorganismu </a:t>
            </a:r>
            <a:r>
              <a:rPr lang="cs-CZ" b="1" dirty="0">
                <a:solidFill>
                  <a:srgbClr val="FF0000"/>
                </a:solidFill>
              </a:rPr>
              <a:t>rezistence</a:t>
            </a:r>
            <a:r>
              <a:rPr lang="cs-CZ" dirty="0"/>
              <a:t> na toto antibiotikum.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Důsledkem toho je nutnost neustálého zvyšování dávek některých antibiotik v klinické praxi nebo ukončení jejich používání.</a:t>
            </a:r>
          </a:p>
        </p:txBody>
      </p:sp>
    </p:spTree>
    <p:extLst>
      <p:ext uri="{BB962C8B-B14F-4D97-AF65-F5344CB8AC3E}">
        <p14:creationId xmlns:p14="http://schemas.microsoft.com/office/powerpoint/2010/main" val="4159232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Polypeptidová antibiotika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8" y="858418"/>
            <a:ext cx="11364685" cy="57196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Polypeptidová ATB jsou chemickou strukturou rozvětvené cyklické polypeptidy.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Obsahují často neobvyklé aminokyseliny.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/>
              <a:t>Peptidová ATB často vytvářejí komplexy s ionty kovů a </a:t>
            </a:r>
            <a:r>
              <a:rPr lang="cs-CZ" b="1" dirty="0">
                <a:solidFill>
                  <a:srgbClr val="FFFF00"/>
                </a:solidFill>
              </a:rPr>
              <a:t>mění tak iontovou permeabilitu bakteriálních membrán.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vlastnosti </a:t>
            </a:r>
            <a:r>
              <a:rPr lang="cs-CZ" dirty="0">
                <a:solidFill>
                  <a:srgbClr val="FFFF00"/>
                </a:solidFill>
              </a:rPr>
              <a:t>kationických detergentů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Působí tedy jako </a:t>
            </a:r>
            <a:r>
              <a:rPr lang="cs-CZ" dirty="0">
                <a:solidFill>
                  <a:srgbClr val="FFFF00"/>
                </a:solidFill>
              </a:rPr>
              <a:t>povrchově aktivní látky.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Váží se na vnější membránu gramnegativních bakterií a vedou k její </a:t>
            </a:r>
            <a:r>
              <a:rPr lang="cs-CZ" b="1" dirty="0">
                <a:solidFill>
                  <a:srgbClr val="FF0000"/>
                </a:solidFill>
              </a:rPr>
              <a:t>destabilizaci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 vyústí v </a:t>
            </a:r>
            <a:r>
              <a:rPr lang="cs-CZ" b="1" dirty="0">
                <a:solidFill>
                  <a:srgbClr val="FF0000"/>
                </a:solidFill>
              </a:rPr>
              <a:t>únik intracelulárních komponent a usmrcení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Účinek polypeptidových ATB je </a:t>
            </a:r>
            <a:r>
              <a:rPr lang="cs-CZ" b="1" dirty="0">
                <a:solidFill>
                  <a:srgbClr val="FFFF00"/>
                </a:solidFill>
              </a:rPr>
              <a:t>baktericidní.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4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Polypeptidová antibiotika jsou účinná na </a:t>
            </a:r>
            <a:r>
              <a:rPr lang="cs-CZ" b="1" dirty="0">
                <a:solidFill>
                  <a:srgbClr val="FFFF00"/>
                </a:solidFill>
              </a:rPr>
              <a:t>gramnegativní tyčky</a:t>
            </a:r>
            <a:r>
              <a:rPr lang="cs-CZ" dirty="0"/>
              <a:t> (</a:t>
            </a:r>
            <a:r>
              <a:rPr lang="cs-CZ" dirty="0" err="1"/>
              <a:t>Enterobakterie</a:t>
            </a:r>
            <a:r>
              <a:rPr lang="cs-CZ" dirty="0"/>
              <a:t>, </a:t>
            </a:r>
            <a:r>
              <a:rPr lang="cs-CZ" i="1" dirty="0" err="1"/>
              <a:t>Pseudomonas</a:t>
            </a:r>
            <a:r>
              <a:rPr lang="cs-CZ" i="1" dirty="0"/>
              <a:t> </a:t>
            </a:r>
            <a:r>
              <a:rPr lang="cs-CZ" i="1" dirty="0" err="1"/>
              <a:t>aeruginosa</a:t>
            </a:r>
            <a:r>
              <a:rPr lang="cs-CZ" dirty="0"/>
              <a:t>, </a:t>
            </a:r>
            <a:r>
              <a:rPr lang="cs-CZ" dirty="0" err="1"/>
              <a:t>Acinetobakter</a:t>
            </a:r>
            <a:r>
              <a:rPr lang="cs-CZ" dirty="0"/>
              <a:t>, </a:t>
            </a:r>
            <a:r>
              <a:rPr lang="cs-CZ" i="1" dirty="0" err="1"/>
              <a:t>Haemophilus</a:t>
            </a:r>
            <a:r>
              <a:rPr lang="cs-CZ" i="1" dirty="0"/>
              <a:t> </a:t>
            </a:r>
            <a:r>
              <a:rPr lang="cs-CZ" i="1" dirty="0" err="1"/>
              <a:t>influenzae</a:t>
            </a:r>
            <a:r>
              <a:rPr lang="cs-CZ" dirty="0"/>
              <a:t> </a:t>
            </a:r>
            <a:r>
              <a:rPr lang="cs-CZ" dirty="0" err="1"/>
              <a:t>atd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Aplikují se při léčbě infekčních komplikacích popálenin, inhalační léčbě infekce </a:t>
            </a:r>
            <a:r>
              <a:rPr lang="cs-CZ" i="1" dirty="0"/>
              <a:t>P. </a:t>
            </a:r>
            <a:r>
              <a:rPr lang="cs-CZ" i="1" dirty="0" err="1"/>
              <a:t>aeruginosa</a:t>
            </a:r>
            <a:r>
              <a:rPr lang="cs-CZ" i="1" dirty="0"/>
              <a:t> </a:t>
            </a:r>
            <a:r>
              <a:rPr lang="cs-CZ" dirty="0"/>
              <a:t>u cystické fibrózy, dále u </a:t>
            </a:r>
            <a:r>
              <a:rPr lang="cs-CZ" dirty="0" err="1"/>
              <a:t>imunosuprimovaných</a:t>
            </a:r>
            <a:r>
              <a:rPr lang="cs-CZ" dirty="0"/>
              <a:t> pacientů, závažných G- </a:t>
            </a:r>
            <a:r>
              <a:rPr lang="cs-CZ" dirty="0" err="1"/>
              <a:t>nozokomiálních</a:t>
            </a:r>
            <a:r>
              <a:rPr lang="cs-CZ" dirty="0"/>
              <a:t> infekcí.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Lze je použít jako alternativu při rezistenci na jiná ATB (cefalosporiny 3.generace, aminoglykosidy, </a:t>
            </a:r>
            <a:r>
              <a:rPr lang="cs-CZ" dirty="0" err="1"/>
              <a:t>karbapenemy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66"/>
                </a:solidFill>
              </a:rPr>
              <a:t>Nežádoucí účinky </a:t>
            </a:r>
            <a:r>
              <a:rPr lang="cs-CZ" dirty="0"/>
              <a:t>polypeptidových ATB mohou být závažné: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 </a:t>
            </a:r>
            <a:r>
              <a:rPr lang="cs-CZ" sz="2800" b="1" dirty="0" err="1">
                <a:solidFill>
                  <a:srgbClr val="FF0066"/>
                </a:solidFill>
              </a:rPr>
              <a:t>neurotoxicita</a:t>
            </a:r>
            <a:r>
              <a:rPr lang="cs-CZ" sz="2800" dirty="0">
                <a:solidFill>
                  <a:srgbClr val="FF0066"/>
                </a:solidFill>
              </a:rPr>
              <a:t>,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66"/>
                </a:solidFill>
              </a:rPr>
              <a:t> </a:t>
            </a:r>
            <a:r>
              <a:rPr lang="cs-CZ" sz="2800" b="1" dirty="0" err="1">
                <a:solidFill>
                  <a:srgbClr val="FF0066"/>
                </a:solidFill>
              </a:rPr>
              <a:t>pseudomembranozní</a:t>
            </a:r>
            <a:r>
              <a:rPr lang="cs-CZ" sz="2800" b="1" dirty="0">
                <a:solidFill>
                  <a:srgbClr val="FF0066"/>
                </a:solidFill>
              </a:rPr>
              <a:t> kolitida</a:t>
            </a:r>
            <a:r>
              <a:rPr lang="cs-CZ" sz="2800" dirty="0">
                <a:solidFill>
                  <a:srgbClr val="FF0066"/>
                </a:solidFill>
              </a:rPr>
              <a:t>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FF0066"/>
                </a:solidFill>
              </a:rPr>
              <a:t> vzácně </a:t>
            </a:r>
            <a:r>
              <a:rPr lang="cs-CZ" sz="2800" b="1" dirty="0" err="1">
                <a:solidFill>
                  <a:srgbClr val="FF0066"/>
                </a:solidFill>
              </a:rPr>
              <a:t>nefrotoxicita</a:t>
            </a:r>
            <a:r>
              <a:rPr lang="cs-CZ" sz="2800" dirty="0">
                <a:solidFill>
                  <a:srgbClr val="FF0066"/>
                </a:solidFill>
              </a:rPr>
              <a:t>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116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Peniciliny a cefalosporiny - </a:t>
            </a:r>
            <a:r>
              <a:rPr lang="el-GR" b="1" dirty="0">
                <a:solidFill>
                  <a:srgbClr val="00FF00"/>
                </a:solidFill>
              </a:rPr>
              <a:t>β-</a:t>
            </a:r>
            <a:r>
              <a:rPr lang="cs-CZ" b="1" dirty="0" err="1">
                <a:solidFill>
                  <a:srgbClr val="00FF00"/>
                </a:solidFill>
              </a:rPr>
              <a:t>laktamová</a:t>
            </a:r>
            <a:r>
              <a:rPr lang="cs-CZ" b="1" dirty="0">
                <a:solidFill>
                  <a:srgbClr val="00FF00"/>
                </a:solidFill>
              </a:rPr>
              <a:t> antibiotika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41" y="858417"/>
            <a:ext cx="11473543" cy="57196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</a:t>
            </a:r>
            <a:r>
              <a:rPr lang="cs-CZ" dirty="0">
                <a:sym typeface="Symbol" panose="05050102010706020507" pitchFamily="18" charset="2"/>
              </a:rPr>
              <a:t>-</a:t>
            </a:r>
            <a:r>
              <a:rPr lang="cs-CZ" dirty="0" err="1">
                <a:sym typeface="Symbol" panose="05050102010706020507" pitchFamily="18" charset="2"/>
              </a:rPr>
              <a:t>laktamová</a:t>
            </a:r>
            <a:r>
              <a:rPr lang="cs-CZ" dirty="0">
                <a:sym typeface="Symbol" panose="05050102010706020507" pitchFamily="18" charset="2"/>
              </a:rPr>
              <a:t> antibiotika řadíme 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peniciliny </a:t>
            </a:r>
            <a:r>
              <a:rPr lang="cs-CZ" dirty="0">
                <a:sym typeface="Symbol" panose="05050102010706020507" pitchFamily="18" charset="2"/>
              </a:rPr>
              <a:t>(jsou produkovány plísněmi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Penicilium</a:t>
            </a:r>
            <a:r>
              <a:rPr lang="cs-CZ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notatum</a:t>
            </a:r>
            <a:r>
              <a:rPr lang="cs-CZ" dirty="0">
                <a:sym typeface="Symbol" panose="05050102010706020507" pitchFamily="18" charset="2"/>
              </a:rPr>
              <a:t> a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Penicilium</a:t>
            </a:r>
            <a:r>
              <a:rPr lang="cs-CZ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chrysogenum</a:t>
            </a:r>
            <a:r>
              <a:rPr lang="cs-CZ" dirty="0">
                <a:sym typeface="Symbol" panose="05050102010706020507" pitchFamily="18" charset="2"/>
              </a:rPr>
              <a:t>)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, cefalosporiny, </a:t>
            </a:r>
            <a:r>
              <a:rPr lang="cs-CZ" dirty="0" err="1">
                <a:solidFill>
                  <a:srgbClr val="FFFF00"/>
                </a:solidFill>
                <a:sym typeface="Symbol" panose="05050102010706020507" pitchFamily="18" charset="2"/>
              </a:rPr>
              <a:t>monobaktamy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 a </a:t>
            </a:r>
            <a:r>
              <a:rPr lang="cs-CZ" dirty="0" err="1">
                <a:solidFill>
                  <a:srgbClr val="FFFF00"/>
                </a:solidFill>
                <a:sym typeface="Symbol" panose="05050102010706020507" pitchFamily="18" charset="2"/>
              </a:rPr>
              <a:t>karbapenemy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/>
              <a:t>Poslední dvě skupiny patří mezi tzv. novější </a:t>
            </a:r>
            <a:r>
              <a:rPr lang="cs-CZ" dirty="0" err="1"/>
              <a:t>betalaktamy</a:t>
            </a:r>
            <a:r>
              <a:rPr lang="cs-CZ" dirty="0"/>
              <a:t>.</a:t>
            </a:r>
          </a:p>
          <a:p>
            <a:r>
              <a:rPr lang="cs-CZ" dirty="0"/>
              <a:t> Společným znakem pro všechny skupiny je přítomnost </a:t>
            </a:r>
            <a:r>
              <a:rPr lang="el-GR" b="1" dirty="0">
                <a:solidFill>
                  <a:srgbClr val="FFFF00"/>
                </a:solidFill>
              </a:rPr>
              <a:t>β-</a:t>
            </a:r>
            <a:r>
              <a:rPr lang="cs-CZ" b="1" dirty="0" err="1">
                <a:solidFill>
                  <a:srgbClr val="FFFF00"/>
                </a:solidFill>
              </a:rPr>
              <a:t>laktamového</a:t>
            </a:r>
            <a:r>
              <a:rPr lang="cs-CZ" b="1" dirty="0">
                <a:solidFill>
                  <a:srgbClr val="FFFF00"/>
                </a:solidFill>
              </a:rPr>
              <a:t> kruhu</a:t>
            </a:r>
            <a:r>
              <a:rPr lang="cs-CZ" dirty="0"/>
              <a:t>, díky kterému dochází k </a:t>
            </a:r>
            <a:r>
              <a:rPr lang="cs-CZ" dirty="0">
                <a:solidFill>
                  <a:srgbClr val="FF0000"/>
                </a:solidFill>
              </a:rPr>
              <a:t>poškození buněčné stěny bakterií, což nese za následek smrt mikroorganismu. </a:t>
            </a:r>
          </a:p>
        </p:txBody>
      </p:sp>
      <p:pic>
        <p:nvPicPr>
          <p:cNvPr id="1026" name="Picture 2" descr="https://www.wikiskripta.eu/sites/www.wikiskripta.eu/images/d/dc/%CE%92-laktamov%C3%BD_kruh.png">
            <a:extLst>
              <a:ext uri="{FF2B5EF4-FFF2-40B4-BE49-F238E27FC236}">
                <a16:creationId xmlns:a16="http://schemas.microsoft.com/office/drawing/2014/main" id="{C93C7016-A3E4-45E0-9FBE-E59060344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37" y="4163222"/>
            <a:ext cx="2666999" cy="262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6C29292-FF56-4BD7-8008-57153CC2A4CD}"/>
              </a:ext>
            </a:extLst>
          </p:cNvPr>
          <p:cNvSpPr txBox="1"/>
          <p:nvPr/>
        </p:nvSpPr>
        <p:spPr>
          <a:xfrm>
            <a:off x="806245" y="6233652"/>
            <a:ext cx="386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FFFF00"/>
                </a:solidFill>
              </a:rPr>
              <a:t>β-</a:t>
            </a:r>
            <a:r>
              <a:rPr lang="cs-CZ" sz="3200" b="1" dirty="0" err="1">
                <a:solidFill>
                  <a:srgbClr val="FFFF00"/>
                </a:solidFill>
              </a:rPr>
              <a:t>laktamový</a:t>
            </a:r>
            <a:r>
              <a:rPr lang="cs-CZ" sz="3200" b="1" dirty="0">
                <a:solidFill>
                  <a:srgbClr val="FFFF00"/>
                </a:solidFill>
              </a:rPr>
              <a:t> kruh </a:t>
            </a:r>
          </a:p>
        </p:txBody>
      </p:sp>
    </p:spTree>
    <p:extLst>
      <p:ext uri="{BB962C8B-B14F-4D97-AF65-F5344CB8AC3E}">
        <p14:creationId xmlns:p14="http://schemas.microsoft.com/office/powerpoint/2010/main" val="78467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2018</TotalTime>
  <Words>1177</Words>
  <Application>Microsoft Office PowerPoint</Application>
  <PresentationFormat>Širokoúhlá obrazovka</PresentationFormat>
  <Paragraphs>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ANTIBIOTIKA</vt:lpstr>
      <vt:lpstr>Prezentace aplikace PowerPoint</vt:lpstr>
      <vt:lpstr>Prezentace aplikace PowerPoint</vt:lpstr>
      <vt:lpstr>Rozdělení antibiotik</vt:lpstr>
      <vt:lpstr>Prezentace aplikace PowerPoint</vt:lpstr>
      <vt:lpstr>Prezentace aplikace PowerPoint</vt:lpstr>
      <vt:lpstr>Polypeptidová antibiotika </vt:lpstr>
      <vt:lpstr>Prezentace aplikace PowerPoint</vt:lpstr>
      <vt:lpstr>Peniciliny a cefalosporiny - β-laktamová antibiotika</vt:lpstr>
      <vt:lpstr>Prezentace aplikace PowerPoint</vt:lpstr>
      <vt:lpstr>Prezentace aplikace PowerPoint</vt:lpstr>
      <vt:lpstr>Prezentace aplikace PowerPoint</vt:lpstr>
      <vt:lpstr>Tetracykliny </vt:lpstr>
      <vt:lpstr>Prezentace aplikace PowerPoint</vt:lpstr>
      <vt:lpstr>Makrolidová antibiotika - Makrolidy </vt:lpstr>
      <vt:lpstr>Prezentace aplikace PowerPoint</vt:lpstr>
      <vt:lpstr>Polyenová makrolidová antibiotika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95</cp:revision>
  <dcterms:created xsi:type="dcterms:W3CDTF">2020-12-07T09:11:08Z</dcterms:created>
  <dcterms:modified xsi:type="dcterms:W3CDTF">2023-11-20T21:43:43Z</dcterms:modified>
</cp:coreProperties>
</file>