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71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80" r:id="rId19"/>
    <p:sldId id="281" r:id="rId20"/>
    <p:sldId id="282" r:id="rId21"/>
    <p:sldId id="274" r:id="rId22"/>
    <p:sldId id="275" r:id="rId23"/>
    <p:sldId id="276" r:id="rId24"/>
    <p:sldId id="277" r:id="rId25"/>
    <p:sldId id="278" r:id="rId26"/>
    <p:sldId id="27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67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42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45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31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74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84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37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85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86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41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34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E69-32FC-47E1-A33F-FFB9FD128F2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99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35E69-32FC-47E1-A33F-FFB9FD128F2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0620-EB42-4992-9940-2D940C68C0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842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kiskripta.eu/w/Specifick%C3%A1_imunita" TargetMode="External"/><Relationship Id="rId3" Type="http://schemas.openxmlformats.org/officeDocument/2006/relationships/hyperlink" Target="https://www.wikiskripta.eu/w/Fagocyty" TargetMode="External"/><Relationship Id="rId7" Type="http://schemas.openxmlformats.org/officeDocument/2006/relationships/hyperlink" Target="https://www.wikiskripta.eu/w/Interferony" TargetMode="External"/><Relationship Id="rId2" Type="http://schemas.openxmlformats.org/officeDocument/2006/relationships/hyperlink" Target="https://www.wikiskripta.eu/w/Nespecifick%C3%A1_imunit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kiskripta.eu/w/Komplement" TargetMode="External"/><Relationship Id="rId11" Type="http://schemas.openxmlformats.org/officeDocument/2006/relationships/hyperlink" Target="https://www.wikiskripta.eu/w/Protil%C3%A1tky" TargetMode="External"/><Relationship Id="rId5" Type="http://schemas.openxmlformats.org/officeDocument/2006/relationships/hyperlink" Target="https://www.wikiskripta.eu/w/NK_bu%C5%88ky" TargetMode="External"/><Relationship Id="rId10" Type="http://schemas.openxmlformats.org/officeDocument/2006/relationships/hyperlink" Target="https://www.wikiskripta.eu/w/B-lymfocyty" TargetMode="External"/><Relationship Id="rId4" Type="http://schemas.openxmlformats.org/officeDocument/2006/relationships/hyperlink" Target="https://www.wikiskripta.eu/w/Makrof%C3%A1gy" TargetMode="External"/><Relationship Id="rId9" Type="http://schemas.openxmlformats.org/officeDocument/2006/relationships/hyperlink" Target="https://www.wikiskripta.eu/w/T-lymfocyty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14E8B-85F6-4B95-B0DF-8A148757D4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Úvod do mechanismů imunitních procesů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6F11F2-A7FB-428B-BE9F-24A1A00C82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133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632"/>
            <a:ext cx="10822859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Buněčná složka nespecifické imunity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543664"/>
            <a:ext cx="11307097" cy="53143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 </a:t>
            </a:r>
            <a:r>
              <a:rPr lang="cs-CZ" b="1" dirty="0">
                <a:solidFill>
                  <a:srgbClr val="FF0000"/>
                </a:solidFill>
              </a:rPr>
              <a:t>Fagocyty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b="1" dirty="0" err="1">
                <a:solidFill>
                  <a:srgbClr val="FFFF00"/>
                </a:solidFill>
              </a:rPr>
              <a:t>Neutrofily</a:t>
            </a:r>
            <a:r>
              <a:rPr lang="cs-CZ" sz="2800" b="1" dirty="0">
                <a:solidFill>
                  <a:srgbClr val="FFFF00"/>
                </a:solidFill>
              </a:rPr>
              <a:t> (mikrofágy) </a:t>
            </a:r>
            <a:r>
              <a:rPr lang="cs-CZ" sz="2800" dirty="0"/>
              <a:t>– žijí krátce, nejsou APC.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Monocyty -</a:t>
            </a:r>
            <a:r>
              <a:rPr lang="cs-CZ" sz="2800" dirty="0"/>
              <a:t> jejich tkáňová forma = makrofágy – žijí dlouho.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Dendritické buňky</a:t>
            </a:r>
            <a:r>
              <a:rPr lang="cs-CZ" sz="2800" dirty="0"/>
              <a:t> a další </a:t>
            </a:r>
            <a:r>
              <a:rPr lang="cs-CZ" sz="2800" dirty="0" err="1"/>
              <a:t>APCs</a:t>
            </a:r>
            <a:r>
              <a:rPr lang="cs-CZ" sz="2800" dirty="0"/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 err="1">
                <a:solidFill>
                  <a:srgbClr val="FFFF00"/>
                </a:solidFill>
              </a:rPr>
              <a:t>Eosinofily</a:t>
            </a:r>
            <a:r>
              <a:rPr lang="cs-CZ" sz="2800" b="1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Mastocyty</a:t>
            </a:r>
            <a:r>
              <a:rPr lang="cs-CZ" dirty="0"/>
              <a:t> (žírné buňky, </a:t>
            </a:r>
            <a:r>
              <a:rPr lang="cs-CZ" dirty="0" err="1"/>
              <a:t>heparinocyt</a:t>
            </a:r>
            <a:r>
              <a:rPr lang="cs-CZ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Bazofily</a:t>
            </a:r>
            <a:r>
              <a:rPr lang="cs-CZ" b="1" dirty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NK-buňky.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018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632"/>
            <a:ext cx="10822859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Fagocyty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40542"/>
            <a:ext cx="11307097" cy="57174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Tyto buňky jsou schopné </a:t>
            </a:r>
            <a:r>
              <a:rPr lang="cs-CZ" b="1" dirty="0">
                <a:solidFill>
                  <a:srgbClr val="FFFF00"/>
                </a:solidFill>
              </a:rPr>
              <a:t>diapedézy</a:t>
            </a:r>
            <a:r>
              <a:rPr lang="cs-CZ" dirty="0"/>
              <a:t> (na základě chemotaxe) a přechodu do poškozené tkáně, kde vytvářejí panožky a </a:t>
            </a:r>
            <a:r>
              <a:rPr lang="cs-CZ" b="1" dirty="0">
                <a:solidFill>
                  <a:srgbClr val="FFFF00"/>
                </a:solidFill>
              </a:rPr>
              <a:t>pohlcují cizorodé částice a buňky.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rgbClr val="FFFF00"/>
                </a:solidFill>
              </a:rPr>
              <a:t> </a:t>
            </a:r>
            <a:r>
              <a:rPr lang="cs-CZ" sz="2800" b="1" dirty="0"/>
              <a:t>b</a:t>
            </a:r>
            <a:r>
              <a:rPr lang="cs-CZ" dirty="0"/>
              <a:t>uňky primárně určené k fagocytóze se označují pojmem</a:t>
            </a:r>
            <a:r>
              <a:rPr lang="cs-CZ" b="1" dirty="0"/>
              <a:t> </a:t>
            </a:r>
            <a:r>
              <a:rPr lang="cs-CZ" b="1" dirty="0">
                <a:solidFill>
                  <a:srgbClr val="FF0000"/>
                </a:solidFill>
              </a:rPr>
              <a:t>profesionální fagocyty</a:t>
            </a:r>
            <a:r>
              <a:rPr lang="cs-CZ" dirty="0">
                <a:solidFill>
                  <a:srgbClr val="FF0000"/>
                </a:solidFill>
              </a:rPr>
              <a:t>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patří mezi ně </a:t>
            </a:r>
            <a:r>
              <a:rPr lang="cs-CZ" b="1" dirty="0" err="1">
                <a:solidFill>
                  <a:srgbClr val="00B0F0"/>
                </a:solidFill>
              </a:rPr>
              <a:t>neutrofily</a:t>
            </a:r>
            <a:r>
              <a:rPr lang="cs-CZ" b="1" dirty="0">
                <a:solidFill>
                  <a:srgbClr val="00B0F0"/>
                </a:solidFill>
              </a:rPr>
              <a:t>, </a:t>
            </a:r>
            <a:r>
              <a:rPr lang="cs-CZ" b="1" dirty="0" err="1">
                <a:solidFill>
                  <a:srgbClr val="00B0F0"/>
                </a:solidFill>
              </a:rPr>
              <a:t>eosinofily</a:t>
            </a:r>
            <a:r>
              <a:rPr lang="cs-CZ" b="1" dirty="0">
                <a:solidFill>
                  <a:srgbClr val="00B0F0"/>
                </a:solidFill>
              </a:rPr>
              <a:t>, monocyty → makrofágy.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tvoří základ buněčné nespecifické imunity a hrají </a:t>
            </a:r>
            <a:r>
              <a:rPr lang="cs-CZ" b="1" dirty="0">
                <a:solidFill>
                  <a:srgbClr val="FFFF00"/>
                </a:solidFill>
              </a:rPr>
              <a:t>ústřední roli v zánětlivé reakci.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err="1">
                <a:solidFill>
                  <a:srgbClr val="00B0F0"/>
                </a:solidFill>
              </a:rPr>
              <a:t>Neutrofily</a:t>
            </a:r>
            <a:r>
              <a:rPr lang="cs-CZ" dirty="0">
                <a:solidFill>
                  <a:srgbClr val="00B0F0"/>
                </a:solidFill>
              </a:rPr>
              <a:t> </a:t>
            </a:r>
            <a:r>
              <a:rPr lang="cs-CZ" dirty="0"/>
              <a:t>však neexprimují MHC II. třídy, nemohou tedy prezentovat antigen složkám specifické imunity a nepatří tedy mezi APC – antigen </a:t>
            </a:r>
            <a:r>
              <a:rPr lang="cs-CZ" dirty="0" err="1"/>
              <a:t>prezentujíci</a:t>
            </a:r>
            <a:r>
              <a:rPr lang="cs-CZ" dirty="0"/>
              <a:t> buňky.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jejich význam spočívá </a:t>
            </a:r>
            <a:r>
              <a:rPr lang="cs-CZ" b="1" dirty="0">
                <a:solidFill>
                  <a:srgbClr val="FFFF00"/>
                </a:solidFill>
              </a:rPr>
              <a:t>v obraně proti extracelulárním bakteriím.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98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8E9B80-807B-43BF-A4A9-AFBB73655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3794"/>
            <a:ext cx="10515600" cy="639096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Eozinofily</a:t>
            </a:r>
            <a:r>
              <a:rPr lang="cs-CZ" b="1" dirty="0"/>
              <a:t> (eozinofilní granulocyty)</a:t>
            </a:r>
            <a:r>
              <a:rPr lang="cs-CZ" dirty="0"/>
              <a:t> je druh bílých krvinek, které se řadí mezi granulocyty (společně s </a:t>
            </a:r>
            <a:r>
              <a:rPr lang="cs-CZ" dirty="0" err="1"/>
              <a:t>neutrofily</a:t>
            </a:r>
            <a:r>
              <a:rPr lang="cs-CZ" dirty="0"/>
              <a:t> a </a:t>
            </a:r>
            <a:r>
              <a:rPr lang="cs-CZ" dirty="0" err="1"/>
              <a:t>bazofily</a:t>
            </a:r>
            <a:r>
              <a:rPr lang="cs-CZ" dirty="0"/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celkového počtu bílých krvinek tvoří eozinofily 1–3 %.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mají </a:t>
            </a:r>
            <a:r>
              <a:rPr lang="cs-CZ" dirty="0" err="1"/>
              <a:t>dvoulaločnaté</a:t>
            </a:r>
            <a:r>
              <a:rPr lang="cs-CZ" dirty="0"/>
              <a:t> jádro a tmavě růžová granula ve své cytoplazmě.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hrají důležitou </a:t>
            </a:r>
            <a:r>
              <a:rPr lang="cs-CZ" b="1" dirty="0">
                <a:solidFill>
                  <a:srgbClr val="FFFF00"/>
                </a:solidFill>
              </a:rPr>
              <a:t>roli při alergických reakcích (fagocytují komplex alergen-protilátka)</a:t>
            </a:r>
            <a:r>
              <a:rPr lang="cs-CZ" dirty="0"/>
              <a:t> a při ochraně </a:t>
            </a:r>
            <a:r>
              <a:rPr lang="cs-CZ" b="1" dirty="0">
                <a:solidFill>
                  <a:srgbClr val="FFFF00"/>
                </a:solidFill>
              </a:rPr>
              <a:t>proti parazitárním onemocněním </a:t>
            </a:r>
            <a:r>
              <a:rPr lang="cs-CZ" dirty="0"/>
              <a:t>(ze svých granul vypouštějí látky, které poškozují parazity).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>
                <a:solidFill>
                  <a:srgbClr val="00B0F0"/>
                </a:solidFill>
              </a:rPr>
              <a:t>Makrofágy</a:t>
            </a:r>
            <a:r>
              <a:rPr lang="cs-CZ" dirty="0"/>
              <a:t> jsou specializované na „uklízení“ pozůstatků organismu vlastních buněk zahynulých </a:t>
            </a:r>
            <a:r>
              <a:rPr lang="cs-CZ" dirty="0" err="1"/>
              <a:t>apoptózou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uplatňují se dále v obraně </a:t>
            </a:r>
            <a:r>
              <a:rPr lang="cs-CZ" b="1" dirty="0">
                <a:solidFill>
                  <a:srgbClr val="FFFF00"/>
                </a:solidFill>
              </a:rPr>
              <a:t>proti intracelulárním bakteriím.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Rychlostní rozdíl v zásahu je ten, že granulocyty konají hned a makrofágy až po aktivaci signály, například: (</a:t>
            </a:r>
            <a:r>
              <a:rPr lang="cs-CZ" dirty="0" err="1"/>
              <a:t>cytokiny</a:t>
            </a:r>
            <a:r>
              <a:rPr lang="cs-CZ" dirty="0"/>
              <a:t> T-lymfocytů, interferon-</a:t>
            </a:r>
            <a:r>
              <a:rPr lang="cs-CZ" dirty="0">
                <a:sym typeface="Symbol" panose="05050102010706020507" pitchFamily="18" charset="2"/>
              </a:rPr>
              <a:t>, TNF).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54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632"/>
            <a:ext cx="10822859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Likvidace fagocytózou pohlceného organismu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40542"/>
            <a:ext cx="11307097" cy="57174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Během vytváření </a:t>
            </a:r>
            <a:r>
              <a:rPr lang="cs-CZ" dirty="0" err="1"/>
              <a:t>fagosomu</a:t>
            </a:r>
            <a:r>
              <a:rPr lang="cs-CZ" dirty="0"/>
              <a:t> a hlavně po ukončení nastane jeho </a:t>
            </a:r>
            <a:r>
              <a:rPr lang="cs-CZ" b="1" dirty="0">
                <a:solidFill>
                  <a:srgbClr val="FFFF00"/>
                </a:solidFill>
              </a:rPr>
              <a:t>fúze s </a:t>
            </a:r>
            <a:r>
              <a:rPr lang="cs-CZ" b="1" dirty="0" err="1">
                <a:solidFill>
                  <a:srgbClr val="FFFF00"/>
                </a:solidFill>
              </a:rPr>
              <a:t>lyzosomy</a:t>
            </a:r>
            <a:r>
              <a:rPr lang="cs-CZ" b="1" dirty="0">
                <a:solidFill>
                  <a:srgbClr val="FFFF00"/>
                </a:solidFill>
              </a:rPr>
              <a:t> </a:t>
            </a:r>
            <a:r>
              <a:rPr lang="cs-CZ" dirty="0"/>
              <a:t>(</a:t>
            </a:r>
            <a:r>
              <a:rPr lang="cs-CZ" dirty="0" err="1"/>
              <a:t>azurofilní</a:t>
            </a:r>
            <a:r>
              <a:rPr lang="cs-CZ" dirty="0"/>
              <a:t> granula), které obsahují hodně baktericidních látek (</a:t>
            </a:r>
            <a:r>
              <a:rPr lang="cs-CZ" dirty="0" err="1"/>
              <a:t>defensiny</a:t>
            </a:r>
            <a:r>
              <a:rPr lang="cs-CZ" dirty="0"/>
              <a:t>), hydrolytických enzymů (</a:t>
            </a:r>
            <a:r>
              <a:rPr lang="cs-CZ" dirty="0" err="1"/>
              <a:t>kathepsiny</a:t>
            </a:r>
            <a:r>
              <a:rPr lang="cs-CZ" dirty="0"/>
              <a:t>, </a:t>
            </a:r>
            <a:r>
              <a:rPr lang="cs-CZ" dirty="0" err="1"/>
              <a:t>lyzozym</a:t>
            </a:r>
            <a:r>
              <a:rPr lang="cs-CZ" dirty="0"/>
              <a:t>) v pH 4–5,…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napadají a ničí pohlcené mikroorganismy.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interakce </a:t>
            </a:r>
            <a:r>
              <a:rPr lang="cs-CZ" dirty="0" err="1"/>
              <a:t>Fc</a:t>
            </a:r>
            <a:r>
              <a:rPr lang="cs-CZ" dirty="0"/>
              <a:t>-receptorů, komplementových receptorů + </a:t>
            </a:r>
            <a:r>
              <a:rPr lang="cs-CZ" dirty="0" err="1"/>
              <a:t>opsonizované</a:t>
            </a:r>
            <a:r>
              <a:rPr lang="cs-CZ" dirty="0"/>
              <a:t> částice → rychlá aktivace NADPH-oxidázy → katalyzuje reakci NADPH + O</a:t>
            </a:r>
            <a:r>
              <a:rPr lang="cs-CZ" baseline="-25000" dirty="0"/>
              <a:t>2</a:t>
            </a:r>
            <a:r>
              <a:rPr lang="cs-CZ" dirty="0"/>
              <a:t> → NADP+ + superoxidový radikál (•O</a:t>
            </a:r>
            <a:r>
              <a:rPr lang="cs-CZ" baseline="-25000" dirty="0"/>
              <a:t>2</a:t>
            </a:r>
            <a:r>
              <a:rPr lang="cs-CZ" baseline="30000" dirty="0"/>
              <a:t>−</a:t>
            </a:r>
            <a:r>
              <a:rPr lang="cs-CZ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vzniká z něj dalšími reakcemi singletový kyslík, peroxid vodíku, hydroxylový radikál = reaktivní kyslíkové intermediáty (ROI) → velmi reaktivní, oxidační; narušují strukturu mikroorganismu, ničí aktivitu enzymů, poškozují DNA.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NO</a:t>
            </a:r>
            <a:r>
              <a:rPr lang="cs-CZ" dirty="0"/>
              <a:t> – mikrobicidní prostředek fagocytů. NO-</a:t>
            </a:r>
            <a:r>
              <a:rPr lang="cs-CZ" dirty="0" err="1"/>
              <a:t>syntáza</a:t>
            </a:r>
            <a:r>
              <a:rPr lang="cs-CZ" dirty="0"/>
              <a:t>; aktivace NO-</a:t>
            </a:r>
            <a:r>
              <a:rPr lang="cs-CZ" dirty="0" err="1"/>
              <a:t>syntázy</a:t>
            </a:r>
            <a:r>
              <a:rPr lang="cs-CZ" dirty="0"/>
              <a:t> v makrofázích vlivem </a:t>
            </a:r>
            <a:r>
              <a:rPr lang="cs-CZ" dirty="0" err="1"/>
              <a:t>cytokinů</a:t>
            </a:r>
            <a:r>
              <a:rPr lang="cs-CZ" dirty="0"/>
              <a:t> z TH1  – účinný v </a:t>
            </a:r>
            <a:r>
              <a:rPr lang="cs-CZ" b="1" dirty="0">
                <a:solidFill>
                  <a:srgbClr val="FFFF00"/>
                </a:solidFill>
              </a:rPr>
              <a:t>pohlcování intracelulárních patogenů.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100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632"/>
            <a:ext cx="10822859" cy="693074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B0F0"/>
                </a:solidFill>
                <a:latin typeface="+mn-lt"/>
              </a:rPr>
              <a:t>Dendritické buňky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78" y="1007706"/>
            <a:ext cx="11513202" cy="5535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Dendritické buňky</a:t>
            </a:r>
            <a:r>
              <a:rPr lang="cs-CZ" dirty="0"/>
              <a:t> patří mezi nejúčinnější antigen prezentující buňky (APS) a jsou spojovacím článkem mezi nespecifickou a specifickou imunitou.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dendritické buňky vznikají jako ostatní imunitní buňky z </a:t>
            </a:r>
            <a:r>
              <a:rPr lang="cs-CZ" b="1" dirty="0">
                <a:solidFill>
                  <a:srgbClr val="FFFF00"/>
                </a:solidFill>
              </a:rPr>
              <a:t>hematopoetických kmenových buněk </a:t>
            </a:r>
            <a:r>
              <a:rPr lang="cs-CZ" dirty="0"/>
              <a:t>a</a:t>
            </a:r>
            <a:r>
              <a:rPr lang="cs-CZ" b="1" dirty="0"/>
              <a:t> </a:t>
            </a:r>
            <a:r>
              <a:rPr lang="cs-CZ" dirty="0"/>
              <a:t>mají schopnost fagocytózy.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https://upload.wikimedia.org/wikipedia/commons/thumb/3/3b/Dendritic_cell.JPG/300px-Dendritic_cell.JPG">
            <a:extLst>
              <a:ext uri="{FF2B5EF4-FFF2-40B4-BE49-F238E27FC236}">
                <a16:creationId xmlns:a16="http://schemas.microsoft.com/office/drawing/2014/main" id="{FA6F9212-639F-4C24-8F0A-ADC3BA9F7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161" y="3156155"/>
            <a:ext cx="5820697" cy="338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283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632"/>
            <a:ext cx="10822859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Mastocyty (žírné buňky)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40542"/>
            <a:ext cx="11307097" cy="57174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Žírné buňky</a:t>
            </a:r>
            <a:r>
              <a:rPr lang="cs-CZ" dirty="0"/>
              <a:t> (neboli mastocyty či </a:t>
            </a:r>
            <a:r>
              <a:rPr lang="cs-CZ" dirty="0" err="1"/>
              <a:t>heparinocyty</a:t>
            </a:r>
            <a:r>
              <a:rPr lang="cs-CZ" dirty="0"/>
              <a:t>) jsou lokalizovány zejména </a:t>
            </a:r>
            <a:r>
              <a:rPr lang="cs-CZ" b="1" dirty="0">
                <a:solidFill>
                  <a:srgbClr val="FFFF00"/>
                </a:solidFill>
              </a:rPr>
              <a:t>v pojivové tkáni nebo podél krevních kapilár.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 podobné bazofilním granulocytům – ve své cytoplazmě mají granula s heparinem (proto </a:t>
            </a:r>
            <a:r>
              <a:rPr lang="cs-CZ" dirty="0" err="1"/>
              <a:t>heparinocyty</a:t>
            </a:r>
            <a:r>
              <a:rPr lang="cs-CZ" dirty="0"/>
              <a:t>) a histaminem a na svém povrchu receptory pro </a:t>
            </a:r>
            <a:r>
              <a:rPr lang="cs-CZ" dirty="0" err="1"/>
              <a:t>IgE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Uplatňují se v alergických reakcích a zánětlivých procesech.</a:t>
            </a:r>
          </a:p>
          <a:p>
            <a:pPr marL="0" indent="0">
              <a:buNone/>
            </a:pPr>
            <a:br>
              <a:rPr lang="cs-CZ" dirty="0"/>
            </a:br>
            <a:endParaRPr lang="cs-CZ" b="1" dirty="0">
              <a:solidFill>
                <a:srgbClr val="FFFF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 descr="https://upload.wikimedia.org/wikipedia/commons/thumb/f/f6/Mast_cell.jpg/200px-Mast_cell.jpg">
            <a:extLst>
              <a:ext uri="{FF2B5EF4-FFF2-40B4-BE49-F238E27FC236}">
                <a16:creationId xmlns:a16="http://schemas.microsoft.com/office/drawing/2014/main" id="{18D4C1C4-65B9-47F3-B7BD-FC3EFB5AC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039" y="4188541"/>
            <a:ext cx="4542503" cy="255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upload.wikimedia.org/wikipedia/commons/3/34/Mast_cell.png">
            <a:extLst>
              <a:ext uri="{FF2B5EF4-FFF2-40B4-BE49-F238E27FC236}">
                <a16:creationId xmlns:a16="http://schemas.microsoft.com/office/drawing/2014/main" id="{E7D453D3-5E68-4714-8A00-67FDC803D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775" y="4188540"/>
            <a:ext cx="4473674" cy="255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972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98323"/>
            <a:ext cx="10822859" cy="1106029"/>
          </a:xfrm>
        </p:spPr>
        <p:txBody>
          <a:bodyPr>
            <a:noAutofit/>
          </a:bodyPr>
          <a:lstStyle/>
          <a:p>
            <a:r>
              <a:rPr lang="cs-CZ" sz="3600" b="1" dirty="0" err="1">
                <a:solidFill>
                  <a:srgbClr val="FF0000"/>
                </a:solidFill>
                <a:latin typeface="+mn-lt"/>
              </a:rPr>
              <a:t>Bazofily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 (bazofilní granulocyty)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845574"/>
            <a:ext cx="11307097" cy="60124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Bazofilní granulocyty (</a:t>
            </a:r>
            <a:r>
              <a:rPr lang="cs-CZ" b="1" dirty="0" err="1"/>
              <a:t>bazofily</a:t>
            </a:r>
            <a:r>
              <a:rPr lang="cs-CZ" b="1" dirty="0"/>
              <a:t>)</a:t>
            </a:r>
            <a:r>
              <a:rPr lang="cs-CZ" dirty="0"/>
              <a:t> jsou bílé krvinky, které </a:t>
            </a:r>
            <a:r>
              <a:rPr lang="cs-CZ" b="1" dirty="0">
                <a:solidFill>
                  <a:srgbClr val="FFFF00"/>
                </a:solidFill>
              </a:rPr>
              <a:t>se řadí mezi granulocyty</a:t>
            </a:r>
            <a:r>
              <a:rPr lang="cs-CZ" dirty="0"/>
              <a:t> (společně s eozinofily a </a:t>
            </a:r>
            <a:r>
              <a:rPr lang="cs-CZ" dirty="0" err="1"/>
              <a:t>neutrofily</a:t>
            </a:r>
            <a:r>
              <a:rPr lang="cs-CZ" dirty="0"/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celkového počtu bílých krvinek tvoří </a:t>
            </a:r>
            <a:r>
              <a:rPr lang="cs-CZ" dirty="0" err="1"/>
              <a:t>bazofily</a:t>
            </a: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méně než 1 %.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mají </a:t>
            </a:r>
            <a:r>
              <a:rPr lang="cs-CZ" b="1" dirty="0" err="1"/>
              <a:t>dvoulaločnaté</a:t>
            </a:r>
            <a:r>
              <a:rPr lang="cs-CZ" b="1" dirty="0"/>
              <a:t> jádro</a:t>
            </a:r>
            <a:r>
              <a:rPr lang="cs-CZ" dirty="0"/>
              <a:t> a </a:t>
            </a:r>
            <a:r>
              <a:rPr lang="cs-CZ" b="1" dirty="0"/>
              <a:t>tmavě fialová granula</a:t>
            </a:r>
            <a:r>
              <a:rPr lang="cs-CZ" dirty="0"/>
              <a:t> v cytoplazmě, která obsahují velké množství </a:t>
            </a:r>
            <a:r>
              <a:rPr lang="cs-CZ" b="1" dirty="0">
                <a:solidFill>
                  <a:srgbClr val="FFFF00"/>
                </a:solidFill>
              </a:rPr>
              <a:t>heparinu a histaminu.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bazofilní granulocyty se uplatňují </a:t>
            </a:r>
            <a:r>
              <a:rPr lang="cs-CZ" b="1" dirty="0">
                <a:solidFill>
                  <a:srgbClr val="FFFF00"/>
                </a:solidFill>
              </a:rPr>
              <a:t>při vzniku alergické reakce a dále se podílejí na likvidaci parazitárních onemocnění.</a:t>
            </a:r>
            <a:br>
              <a:rPr lang="cs-CZ" b="1" dirty="0">
                <a:solidFill>
                  <a:srgbClr val="FFFF00"/>
                </a:solidFill>
              </a:rPr>
            </a:br>
            <a:endParaRPr lang="cs-CZ" b="1" dirty="0">
              <a:solidFill>
                <a:srgbClr val="FFFF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122" name="Picture 2" descr="https://upload.wikimedia.org/wikipedia/commons/thumb/8/83/Basophil.jpg/200px-Basophil.jpg">
            <a:extLst>
              <a:ext uri="{FF2B5EF4-FFF2-40B4-BE49-F238E27FC236}">
                <a16:creationId xmlns:a16="http://schemas.microsoft.com/office/drawing/2014/main" id="{324988BA-026F-4FFD-914C-059650C00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4119716"/>
            <a:ext cx="4579376" cy="259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upload.wikimedia.org/wikipedia/commons/0/03/Basophil.png">
            <a:extLst>
              <a:ext uri="{FF2B5EF4-FFF2-40B4-BE49-F238E27FC236}">
                <a16:creationId xmlns:a16="http://schemas.microsoft.com/office/drawing/2014/main" id="{0A828B30-9E6D-4884-8FA5-C0E578B43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119717"/>
            <a:ext cx="4968977" cy="259571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884625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AC1F9-7EA1-480C-BE42-BC9175247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123" y="1"/>
            <a:ext cx="10950677" cy="120936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NK buňky (natural </a:t>
            </a:r>
            <a:r>
              <a:rPr lang="cs-CZ" sz="3600" b="1" dirty="0" err="1">
                <a:solidFill>
                  <a:srgbClr val="FF0000"/>
                </a:solidFill>
                <a:latin typeface="+mn-lt"/>
              </a:rPr>
              <a:t>killer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3600" b="1" dirty="0" err="1">
                <a:solidFill>
                  <a:srgbClr val="FF0000"/>
                </a:solidFill>
                <a:latin typeface="+mn-lt"/>
              </a:rPr>
              <a:t>cells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, přirození zabíječi)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437434-1E3B-43D5-B729-F897B7461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291" y="1140542"/>
            <a:ext cx="11346425" cy="51445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představují třetí hlavní subpopulaci lymfocytů (15–20 % lymfocytů).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 vývojově bližší T-lymfocytům než B-lymfocytům.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jsou schopny rychle zabíjet některé nádorové buňky a buňky infikované virem.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velké granulární lymfocyty.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nemají antigenně specifické receptory.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zásadní funkcí je </a:t>
            </a:r>
            <a:r>
              <a:rPr lang="cs-CZ" b="1" dirty="0"/>
              <a:t>obrana</a:t>
            </a:r>
            <a:r>
              <a:rPr lang="cs-CZ" dirty="0"/>
              <a:t> proti virovým, bakteriálním a parazitárním infekcím. 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6" name="Picture 2" descr="https://upload.wikimedia.org/wikipedia/commons/6/6f/Natural_killer_cell.png">
            <a:extLst>
              <a:ext uri="{FF2B5EF4-FFF2-40B4-BE49-F238E27FC236}">
                <a16:creationId xmlns:a16="http://schemas.microsoft.com/office/drawing/2014/main" id="{DABC64FD-9776-4395-891B-14FC06696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044" y="4768645"/>
            <a:ext cx="2819860" cy="181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95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595" y="0"/>
            <a:ext cx="10992464" cy="1007706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Humorální složka nespecifické imunity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914400"/>
            <a:ext cx="11307097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KOMPLEMENT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Komplement</a:t>
            </a:r>
            <a:r>
              <a:rPr lang="cs-CZ" dirty="0"/>
              <a:t> tvoří asi 30 sérových a membránových proteinů.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složky komplementu se </a:t>
            </a:r>
            <a:r>
              <a:rPr lang="cs-CZ" b="1" dirty="0"/>
              <a:t>kaskádovitě aktivují</a:t>
            </a:r>
            <a:r>
              <a:rPr lang="cs-CZ" dirty="0"/>
              <a:t> a tím spouštějí imunitní reakci.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h</a:t>
            </a:r>
            <a:r>
              <a:rPr lang="cs-CZ" dirty="0"/>
              <a:t>lavními složkami je 9 sérových </a:t>
            </a:r>
            <a:r>
              <a:rPr lang="cs-CZ" b="1" dirty="0"/>
              <a:t>proteinů C1 − C9</a:t>
            </a:r>
            <a:r>
              <a:rPr lang="cs-CZ" dirty="0"/>
              <a:t>, dále </a:t>
            </a:r>
            <a:r>
              <a:rPr lang="cs-CZ" b="1" dirty="0"/>
              <a:t>faktory</a:t>
            </a:r>
            <a:r>
              <a:rPr lang="cs-CZ" dirty="0"/>
              <a:t> (B, D, P), </a:t>
            </a:r>
            <a:r>
              <a:rPr lang="cs-CZ" b="1" dirty="0"/>
              <a:t>inhibitory</a:t>
            </a:r>
            <a:r>
              <a:rPr lang="cs-CZ" dirty="0"/>
              <a:t> a </a:t>
            </a:r>
            <a:r>
              <a:rPr lang="cs-CZ" b="1" dirty="0" err="1"/>
              <a:t>inaktivátory</a:t>
            </a:r>
            <a:r>
              <a:rPr lang="cs-CZ" dirty="0"/>
              <a:t> (H, I).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většina jich je syntetizována v játrech, ostatní v makrofázích a fibroblastech.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různé podněty spouští kaskádovitou aktivaci jednotlivých složek.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871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422787"/>
            <a:ext cx="11307097" cy="64352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ústřední složkou je </a:t>
            </a:r>
            <a:r>
              <a:rPr lang="cs-CZ" dirty="0">
                <a:solidFill>
                  <a:srgbClr val="FFFF00"/>
                </a:solidFill>
              </a:rPr>
              <a:t>C3 (fragment C3b se kovalentně váže na mikrobiální povrch).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meziprodukty této kaskádovité reakce mají výrazné biologické funkce, jako jsou </a:t>
            </a:r>
            <a:r>
              <a:rPr lang="cs-CZ" b="1" dirty="0" err="1">
                <a:solidFill>
                  <a:srgbClr val="FFFF00"/>
                </a:solidFill>
              </a:rPr>
              <a:t>opsonizace</a:t>
            </a:r>
            <a:r>
              <a:rPr lang="cs-CZ" b="1" dirty="0">
                <a:solidFill>
                  <a:srgbClr val="FFFF00"/>
                </a:solidFill>
              </a:rPr>
              <a:t> a chemotaxe.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terminálním produktem kaskády je komplex proteinů </a:t>
            </a:r>
            <a:r>
              <a:rPr lang="cs-CZ" b="1" dirty="0"/>
              <a:t>C5b, C6, C7, C8, C9</a:t>
            </a:r>
            <a:r>
              <a:rPr lang="cs-CZ" dirty="0"/>
              <a:t> nazývaný </a:t>
            </a:r>
            <a:r>
              <a:rPr lang="cs-CZ" b="1" dirty="0">
                <a:solidFill>
                  <a:srgbClr val="FFFF00"/>
                </a:solidFill>
              </a:rPr>
              <a:t>MAC (</a:t>
            </a:r>
            <a:r>
              <a:rPr lang="cs-CZ" b="1" i="1" dirty="0" err="1">
                <a:solidFill>
                  <a:srgbClr val="FFFF00"/>
                </a:solidFill>
              </a:rPr>
              <a:t>membrane</a:t>
            </a:r>
            <a:r>
              <a:rPr lang="cs-CZ" b="1" i="1" dirty="0">
                <a:solidFill>
                  <a:srgbClr val="FFFF00"/>
                </a:solidFill>
              </a:rPr>
              <a:t> </a:t>
            </a:r>
            <a:r>
              <a:rPr lang="cs-CZ" b="1" i="1" dirty="0" err="1">
                <a:solidFill>
                  <a:srgbClr val="FFFF00"/>
                </a:solidFill>
              </a:rPr>
              <a:t>attack</a:t>
            </a:r>
            <a:r>
              <a:rPr lang="cs-CZ" b="1" i="1" dirty="0">
                <a:solidFill>
                  <a:srgbClr val="FFFF00"/>
                </a:solidFill>
              </a:rPr>
              <a:t> </a:t>
            </a:r>
            <a:r>
              <a:rPr lang="cs-CZ" b="1" i="1" dirty="0" err="1">
                <a:solidFill>
                  <a:srgbClr val="FFFF00"/>
                </a:solidFill>
              </a:rPr>
              <a:t>complex</a:t>
            </a:r>
            <a:r>
              <a:rPr lang="cs-CZ" b="1" dirty="0">
                <a:solidFill>
                  <a:srgbClr val="FFFF00"/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ten </a:t>
            </a:r>
            <a:r>
              <a:rPr lang="cs-CZ" b="1" dirty="0">
                <a:solidFill>
                  <a:srgbClr val="FF0000"/>
                </a:solidFill>
              </a:rPr>
              <a:t>perforuje cytoplasmatické membrány některých patogenních buněk a působí jejich </a:t>
            </a:r>
            <a:r>
              <a:rPr lang="cs-CZ" b="1" dirty="0" err="1">
                <a:solidFill>
                  <a:srgbClr val="FF0000"/>
                </a:solidFill>
              </a:rPr>
              <a:t>lýzu</a:t>
            </a:r>
            <a:r>
              <a:rPr lang="cs-CZ" b="1" dirty="0">
                <a:solidFill>
                  <a:srgbClr val="FF0000"/>
                </a:solidFill>
              </a:rPr>
              <a:t>, zabíjí je.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FF00"/>
                </a:solidFill>
              </a:rPr>
              <a:t>OPSONIZACE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/>
              <a:t>Opsonizace</a:t>
            </a:r>
            <a:r>
              <a:rPr lang="cs-CZ" dirty="0"/>
              <a:t> je proces, při kterém jsou "označeny" buňky nebo částice určené k fagocytóze.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opsonizace</a:t>
            </a:r>
            <a:r>
              <a:rPr lang="cs-CZ" dirty="0"/>
              <a:t> usnadňuje (v některých případech umožňuje) fagocytózu.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látky, které zabezpečují </a:t>
            </a:r>
            <a:r>
              <a:rPr lang="cs-CZ" dirty="0" err="1"/>
              <a:t>opsonizaci</a:t>
            </a:r>
            <a:r>
              <a:rPr lang="cs-CZ" dirty="0"/>
              <a:t>, se označují opsoniny.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588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70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Imunitní systém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738"/>
            <a:ext cx="10515600" cy="59622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udržuje integritu organismu.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rozpoznává organismu cizorodé nebo pozměněné struktury (antigeny).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patří spolu s nervovým systémem a endokrinním systémem mezi regulační systémy.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Imunita = schopnost organismu bránit se proti chorobám (bránit se virům, bakteriím a také nádorovým buňkám).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Imunitní systém </a:t>
            </a:r>
            <a:r>
              <a:rPr lang="cs-CZ" dirty="0"/>
              <a:t>- difúzní orgán (u dospělého člověka 1000 g) složený: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10</a:t>
            </a:r>
            <a:r>
              <a:rPr lang="cs-CZ" baseline="30000" dirty="0"/>
              <a:t>12</a:t>
            </a:r>
            <a:r>
              <a:rPr lang="cs-CZ" dirty="0"/>
              <a:t> lymfocytů (druh bílých krvinek)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přídavné buňky (makrofágy atd.)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10</a:t>
            </a:r>
            <a:r>
              <a:rPr lang="cs-CZ" baseline="30000" dirty="0"/>
              <a:t>20</a:t>
            </a:r>
            <a:r>
              <a:rPr lang="cs-CZ" dirty="0"/>
              <a:t> molekul protilátek (</a:t>
            </a:r>
            <a:r>
              <a:rPr lang="cs-CZ" dirty="0" err="1"/>
              <a:t>Ig</a:t>
            </a:r>
            <a:r>
              <a:rPr lang="cs-CZ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miliony molekul výkonných a regulačních látek (</a:t>
            </a:r>
            <a:r>
              <a:rPr lang="cs-CZ" dirty="0" err="1"/>
              <a:t>imunohormony</a:t>
            </a:r>
            <a:r>
              <a:rPr lang="cs-CZ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složky komplementu - mikrobicidní a cytotoxické buňky</a:t>
            </a:r>
          </a:p>
        </p:txBody>
      </p:sp>
    </p:spTree>
    <p:extLst>
      <p:ext uri="{BB962C8B-B14F-4D97-AF65-F5344CB8AC3E}">
        <p14:creationId xmlns:p14="http://schemas.microsoft.com/office/powerpoint/2010/main" val="4173619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412955"/>
            <a:ext cx="11307097" cy="6445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PROTEINY AKUTNÍ FÁZE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Jedná se o skupinu proteinů, </a:t>
            </a:r>
            <a:r>
              <a:rPr lang="cs-CZ" b="1" dirty="0">
                <a:solidFill>
                  <a:srgbClr val="FFFF00"/>
                </a:solidFill>
              </a:rPr>
              <a:t>jejichž hladina se po aktivaci imunitního systému výrazně a poměrně rychle zvedne </a:t>
            </a:r>
            <a:r>
              <a:rPr lang="cs-CZ" dirty="0"/>
              <a:t>(např. některé složky komplementu).</a:t>
            </a:r>
          </a:p>
          <a:p>
            <a:pPr marL="0" indent="0">
              <a:buClr>
                <a:schemeClr val="tx1"/>
              </a:buCl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cs-CZ" b="1" dirty="0">
                <a:solidFill>
                  <a:srgbClr val="FF0000"/>
                </a:solidFill>
              </a:rPr>
              <a:t>INTERFERONY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Interferony</a:t>
            </a:r>
            <a:r>
              <a:rPr lang="cs-CZ" dirty="0"/>
              <a:t> působící </a:t>
            </a:r>
            <a:r>
              <a:rPr lang="cs-CZ" b="1" dirty="0">
                <a:solidFill>
                  <a:srgbClr val="FFFF00"/>
                </a:solidFill>
              </a:rPr>
              <a:t>v protivirové obraně a to </a:t>
            </a:r>
            <a:r>
              <a:rPr lang="cs-CZ" b="1" dirty="0" err="1">
                <a:solidFill>
                  <a:srgbClr val="FFFF00"/>
                </a:solidFill>
              </a:rPr>
              <a:t>parakrinně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(tj. na buňky ve svém okolí).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Interferony se navazují na membrány okolních buněk a zvyšují jejich rezistenci k virové infekci. </a:t>
            </a:r>
          </a:p>
          <a:p>
            <a:pPr marL="0" indent="0">
              <a:buClr>
                <a:schemeClr val="tx1"/>
              </a:buClr>
              <a:buNone/>
            </a:pPr>
            <a:endParaRPr lang="cs-CZ" dirty="0"/>
          </a:p>
          <a:p>
            <a:pPr marL="0" indent="0">
              <a:buClr>
                <a:schemeClr val="tx1"/>
              </a:buCl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141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822859" cy="1007706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Specifická imunita (získaná)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40542"/>
            <a:ext cx="11307097" cy="57174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Fylogeneticky novější část imunitního systému (výskyt jen u obratlovců).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 genomu jedince jsou obsaženy pouze její základy.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průběhu vývoje a diferenciace dochází ke změnám genomu jednotlivých buněk, které se pak odráží na jejich fenotypu.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specifická imunita se fyziologicky rozvíjí až po narození.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nefunguje samostatně, vždy spolupracuje s přirozenou imunitou (nespecifickou).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 </a:t>
            </a:r>
            <a:r>
              <a:rPr lang="cs-CZ" dirty="0"/>
              <a:t>Většina poruch specifické imunity má velmi vážné následky (např. AIDS).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488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822859" cy="1007706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Charakteristika specifické imunity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40542"/>
            <a:ext cx="11307097" cy="57174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je tvořena dvěma složkami: </a:t>
            </a:r>
            <a:r>
              <a:rPr lang="cs-CZ" dirty="0">
                <a:solidFill>
                  <a:srgbClr val="FFFF00"/>
                </a:solidFill>
              </a:rPr>
              <a:t>buněčnou a humorální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>
                <a:solidFill>
                  <a:srgbClr val="FFFF00"/>
                </a:solidFill>
              </a:rPr>
              <a:t>antigenní specifita</a:t>
            </a:r>
            <a:endParaRPr lang="cs-CZ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aktivace až </a:t>
            </a:r>
            <a:r>
              <a:rPr lang="cs-CZ" b="1" dirty="0"/>
              <a:t>po setkání se “</a:t>
            </a:r>
            <a:r>
              <a:rPr lang="cs-CZ" b="1" i="1" dirty="0"/>
              <a:t>svým“</a:t>
            </a:r>
            <a:r>
              <a:rPr lang="cs-CZ" b="1" dirty="0"/>
              <a:t> antigenem. 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>
                <a:solidFill>
                  <a:srgbClr val="FFFF00"/>
                </a:solidFill>
              </a:rPr>
              <a:t>pomalejší nástup</a:t>
            </a:r>
            <a:r>
              <a:rPr lang="cs-CZ" dirty="0"/>
              <a:t> než nespecifické mechanismy;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jiný průběh u opakovaného setkání</a:t>
            </a:r>
            <a:r>
              <a:rPr lang="cs-CZ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schopnost pamatovat si.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355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595" y="314632"/>
            <a:ext cx="10992464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Buněčná složka specifické imunity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01214"/>
            <a:ext cx="11307097" cy="575678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Buněčnou složku</a:t>
            </a:r>
            <a:r>
              <a:rPr lang="cs-CZ" dirty="0"/>
              <a:t> specifické imunity tvoří </a:t>
            </a:r>
            <a:r>
              <a:rPr lang="cs-CZ" b="1" dirty="0">
                <a:solidFill>
                  <a:srgbClr val="FF0000"/>
                </a:solidFill>
              </a:rPr>
              <a:t>T-lymfocyty, B-lymfocyty a plazmatické buňky.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vznikají v kostní dřeni </a:t>
            </a:r>
            <a:r>
              <a:rPr lang="cs-CZ" b="1" dirty="0">
                <a:solidFill>
                  <a:srgbClr val="FFFF00"/>
                </a:solidFill>
              </a:rPr>
              <a:t>z lymfoidního </a:t>
            </a:r>
            <a:r>
              <a:rPr lang="cs-CZ" b="1" dirty="0" err="1">
                <a:solidFill>
                  <a:srgbClr val="FFFF00"/>
                </a:solidFill>
              </a:rPr>
              <a:t>progenitoru</a:t>
            </a:r>
            <a:r>
              <a:rPr lang="cs-CZ" b="1" dirty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T-lymfocyty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Putují do </a:t>
            </a:r>
            <a:r>
              <a:rPr lang="cs-CZ" dirty="0" err="1"/>
              <a:t>thymu</a:t>
            </a:r>
            <a:r>
              <a:rPr lang="cs-CZ" dirty="0"/>
              <a:t> (</a:t>
            </a:r>
            <a:r>
              <a:rPr lang="cs-CZ" dirty="0" err="1"/>
              <a:t>thymocyty</a:t>
            </a:r>
            <a:r>
              <a:rPr lang="cs-CZ" dirty="0"/>
              <a:t>), </a:t>
            </a:r>
            <a:r>
              <a:rPr lang="cs-CZ" b="1" dirty="0">
                <a:solidFill>
                  <a:srgbClr val="FFFF00"/>
                </a:solidFill>
              </a:rPr>
              <a:t>kde se množí a kde dochází k určení specifity.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buňky zaměřené proti vlastním antigenům nebo s nefunkčními mechanismy rozpoznávání jsou ničeny.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asi jen 5 % přežívá a odchází krví do sekundárních lymfatických orgánů.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zde se setkávají se svým antigenem a dochází k aktivaci.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 odeznění reakce zůstávají </a:t>
            </a:r>
            <a:r>
              <a:rPr lang="cs-CZ" b="1" dirty="0">
                <a:solidFill>
                  <a:srgbClr val="FFFF00"/>
                </a:solidFill>
              </a:rPr>
              <a:t>paměťové T-lymfocyty</a:t>
            </a:r>
            <a:r>
              <a:rPr lang="cs-CZ" dirty="0">
                <a:solidFill>
                  <a:srgbClr val="FFFF00"/>
                </a:solidFill>
              </a:rPr>
              <a:t>.</a:t>
            </a:r>
            <a:endParaRPr lang="cs-CZ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058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707923"/>
            <a:ext cx="11307097" cy="6150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B-lymfocyty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Jejich specifita je určena v kostní dřeni.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odtud se uvolňují do krve a osidlují sekundární lymfatické orgány.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jsou aktivovány především </a:t>
            </a:r>
            <a:r>
              <a:rPr lang="cs-CZ" b="1" dirty="0" err="1">
                <a:solidFill>
                  <a:srgbClr val="FFFF00"/>
                </a:solidFill>
              </a:rPr>
              <a:t>helperskými</a:t>
            </a:r>
            <a:r>
              <a:rPr lang="cs-CZ" b="1" dirty="0">
                <a:solidFill>
                  <a:srgbClr val="FFFF00"/>
                </a:solidFill>
              </a:rPr>
              <a:t> T</a:t>
            </a:r>
            <a:r>
              <a:rPr lang="cs-CZ" b="1" baseline="-25000" dirty="0">
                <a:solidFill>
                  <a:srgbClr val="FFFF00"/>
                </a:solidFill>
              </a:rPr>
              <a:t>H</a:t>
            </a:r>
            <a:r>
              <a:rPr lang="cs-CZ" b="1" dirty="0">
                <a:solidFill>
                  <a:srgbClr val="FFFF00"/>
                </a:solidFill>
              </a:rPr>
              <a:t>-lymfocyty.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po aktivaci se zmnoží</a:t>
            </a:r>
            <a:r>
              <a:rPr lang="cs-CZ" dirty="0"/>
              <a:t> a část se mění na </a:t>
            </a:r>
            <a:r>
              <a:rPr lang="cs-CZ" b="1" dirty="0">
                <a:solidFill>
                  <a:srgbClr val="FFFF00"/>
                </a:solidFill>
              </a:rPr>
              <a:t>paměťové B-lymfocyty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 význam pro očkování.</a:t>
            </a:r>
            <a:endParaRPr lang="cs-CZ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většina dozraje v plazmatické buňky, </a:t>
            </a:r>
            <a:r>
              <a:rPr lang="cs-CZ" dirty="0"/>
              <a:t>které produkují </a:t>
            </a:r>
            <a:r>
              <a:rPr lang="cs-CZ" b="1" dirty="0">
                <a:solidFill>
                  <a:srgbClr val="FF0000"/>
                </a:solidFill>
              </a:rPr>
              <a:t>protilátky</a:t>
            </a:r>
            <a:r>
              <a:rPr lang="cs-CZ" dirty="0"/>
              <a:t> a přesouvají se zpět do kostní dřeně.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41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595" y="314632"/>
            <a:ext cx="10992464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Humorální složka specifické imunity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01214"/>
            <a:ext cx="11307097" cy="57567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Humorální složku specifické imunity tvoří především </a:t>
            </a:r>
            <a:r>
              <a:rPr lang="cs-CZ" b="1" dirty="0">
                <a:solidFill>
                  <a:srgbClr val="FF0000"/>
                </a:solidFill>
              </a:rPr>
              <a:t>protilátky a </a:t>
            </a:r>
            <a:r>
              <a:rPr lang="cs-CZ" b="1" dirty="0" err="1">
                <a:solidFill>
                  <a:srgbClr val="FF0000"/>
                </a:solidFill>
              </a:rPr>
              <a:t>cytokiny</a:t>
            </a:r>
            <a:r>
              <a:rPr lang="cs-CZ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PROTILÁTKY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jsou to látky bílkovinné povahy, patřící do </a:t>
            </a:r>
            <a:r>
              <a:rPr lang="cs-CZ" b="1" dirty="0">
                <a:solidFill>
                  <a:srgbClr val="FFFF00"/>
                </a:solidFill>
              </a:rPr>
              <a:t>imunoglobulinové rodiny.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mají schopnost </a:t>
            </a:r>
            <a:r>
              <a:rPr lang="cs-CZ" b="1" dirty="0">
                <a:solidFill>
                  <a:srgbClr val="FFFF00"/>
                </a:solidFill>
              </a:rPr>
              <a:t>specificky se vázat na antigen.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vzniklá vazba má charakter nekovalentních interakcí.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protilátky jsou vytvářeny </a:t>
            </a:r>
            <a:r>
              <a:rPr lang="cs-CZ" b="1" dirty="0"/>
              <a:t>B-lymfocyty </a:t>
            </a:r>
            <a:r>
              <a:rPr lang="cs-CZ" dirty="0"/>
              <a:t>a </a:t>
            </a:r>
            <a:r>
              <a:rPr lang="cs-CZ" b="1" dirty="0"/>
              <a:t>plasmatickými buňkami</a:t>
            </a:r>
            <a:r>
              <a:rPr lang="cs-CZ" dirty="0"/>
              <a:t>, jež z B-lymfocytů v rámci terminální diferenciace vznikají.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imunoglobuliny najdeme u obratlovců </a:t>
            </a:r>
            <a:r>
              <a:rPr lang="cs-CZ" b="1" dirty="0">
                <a:solidFill>
                  <a:srgbClr val="FFFF00"/>
                </a:solidFill>
              </a:rPr>
              <a:t>v krevním séru, tělních tekutinách a také na povrchu B-lymfocytů.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protilátky mají krátké biologické poločasy – od 2 do 23 dní a </a:t>
            </a:r>
            <a:r>
              <a:rPr lang="cs-CZ" b="1" dirty="0">
                <a:solidFill>
                  <a:srgbClr val="FF0000"/>
                </a:solidFill>
              </a:rPr>
              <a:t>hrají zásadní roli v obraně organismu.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758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363794"/>
            <a:ext cx="11307097" cy="6494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CYTOKINY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 err="1"/>
              <a:t>Cytokiny</a:t>
            </a:r>
            <a:r>
              <a:rPr lang="cs-CZ" dirty="0"/>
              <a:t> jsou molekuly, které </a:t>
            </a:r>
            <a:r>
              <a:rPr lang="cs-CZ" b="1" dirty="0">
                <a:solidFill>
                  <a:srgbClr val="FFFF00"/>
                </a:solidFill>
              </a:rPr>
              <a:t>přenáší důležitou informaci mezi buňkami </a:t>
            </a:r>
            <a:r>
              <a:rPr lang="cs-CZ" dirty="0"/>
              <a:t>a </a:t>
            </a:r>
            <a:r>
              <a:rPr lang="cs-CZ" b="1" dirty="0">
                <a:solidFill>
                  <a:srgbClr val="FFFF00"/>
                </a:solidFill>
              </a:rPr>
              <a:t>mají vliv na regulaci růstu, dělení buňky, diferenciaci, zánět a obranyschopnost.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 jsou zároveň </a:t>
            </a:r>
            <a:r>
              <a:rPr lang="cs-CZ" b="1" dirty="0">
                <a:solidFill>
                  <a:srgbClr val="FFFF00"/>
                </a:solidFill>
              </a:rPr>
              <a:t>základními regulátory imunitního systému </a:t>
            </a:r>
            <a:r>
              <a:rPr lang="cs-CZ" dirty="0"/>
              <a:t>a pro některé účely je nutné koordinované působení několika různých </a:t>
            </a:r>
            <a:r>
              <a:rPr lang="cs-CZ" dirty="0" err="1"/>
              <a:t>cytokinů</a:t>
            </a:r>
            <a:r>
              <a:rPr lang="cs-CZ" dirty="0"/>
              <a:t> (synergistické a antagonistické interakce mezi </a:t>
            </a:r>
            <a:r>
              <a:rPr lang="cs-CZ" dirty="0" err="1"/>
              <a:t>cytokiny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tzv. </a:t>
            </a:r>
            <a:r>
              <a:rPr lang="cs-CZ" b="1" dirty="0">
                <a:solidFill>
                  <a:srgbClr val="FFFF00"/>
                </a:solidFill>
              </a:rPr>
              <a:t>cytokinová síť.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 </a:t>
            </a:r>
            <a:r>
              <a:rPr lang="cs-CZ" dirty="0" err="1"/>
              <a:t>Cytokiny</a:t>
            </a:r>
            <a:r>
              <a:rPr lang="cs-CZ" dirty="0"/>
              <a:t> se v těle nachází buď rozpuštěné v tekutině (plazma, tkáňová tekutina) nebo vázané na membránu (tzv. membránové formy).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52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70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Funkce imunitního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8335"/>
            <a:ext cx="10515600" cy="5439748"/>
          </a:xfrm>
        </p:spPr>
        <p:txBody>
          <a:bodyPr/>
          <a:lstStyle/>
          <a:p>
            <a:pPr marL="514350" indent="-514350">
              <a:buClr>
                <a:srgbClr val="FF0000"/>
              </a:buClr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Obranyschopnost</a:t>
            </a:r>
            <a:r>
              <a:rPr lang="cs-CZ" dirty="0">
                <a:solidFill>
                  <a:srgbClr val="FF0000"/>
                </a:solidFill>
              </a:rPr>
              <a:t>:</a:t>
            </a:r>
            <a:r>
              <a:rPr lang="cs-CZ" dirty="0"/>
              <a:t> chrání organismus proti patogenním mikroorganismům a jejich toxinům.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cs-CZ" b="1" dirty="0" err="1">
                <a:solidFill>
                  <a:srgbClr val="FF0000"/>
                </a:solidFill>
              </a:rPr>
              <a:t>Autotolerance</a:t>
            </a:r>
            <a:r>
              <a:rPr lang="cs-CZ" dirty="0">
                <a:solidFill>
                  <a:srgbClr val="FF0000"/>
                </a:solidFill>
              </a:rPr>
              <a:t>:</a:t>
            </a:r>
            <a:r>
              <a:rPr lang="cs-CZ" dirty="0"/>
              <a:t> rozpoznává vlastní tkáně.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Imunitní dohled</a:t>
            </a:r>
            <a:r>
              <a:rPr lang="cs-CZ" dirty="0">
                <a:solidFill>
                  <a:srgbClr val="FF0000"/>
                </a:solidFill>
              </a:rPr>
              <a:t>: </a:t>
            </a:r>
            <a:r>
              <a:rPr lang="cs-CZ" dirty="0"/>
              <a:t>rozpoznává vnitřní patologicky </a:t>
            </a:r>
            <a:r>
              <a:rPr lang="cs-CZ" dirty="0" err="1"/>
              <a:t>pozměněnéstruktury</a:t>
            </a:r>
            <a:r>
              <a:rPr lang="cs-CZ" dirty="0"/>
              <a:t>; odstraňuje staré, poškozené, mutované buňky.</a:t>
            </a:r>
          </a:p>
        </p:txBody>
      </p:sp>
    </p:spTree>
    <p:extLst>
      <p:ext uri="{BB962C8B-B14F-4D97-AF65-F5344CB8AC3E}">
        <p14:creationId xmlns:p14="http://schemas.microsoft.com/office/powerpoint/2010/main" val="2599001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70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Komunikace uvnitř imunitního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738"/>
            <a:ext cx="10515600" cy="59622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Komunikace mezi buňkami imunitního systému se děje prostřednictvím </a:t>
            </a:r>
            <a:r>
              <a:rPr lang="cs-CZ" b="1" dirty="0">
                <a:solidFill>
                  <a:srgbClr val="FFFF00"/>
                </a:solidFill>
              </a:rPr>
              <a:t>signálních molekul</a:t>
            </a:r>
            <a:r>
              <a:rPr lang="cs-CZ" dirty="0">
                <a:solidFill>
                  <a:srgbClr val="FFFF00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jako </a:t>
            </a:r>
            <a:r>
              <a:rPr lang="cs-CZ" sz="2800" b="1" dirty="0"/>
              <a:t>přímé interakce molekul v membránách</a:t>
            </a:r>
            <a:endParaRPr lang="cs-CZ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prostřednictvím </a:t>
            </a:r>
            <a:r>
              <a:rPr lang="cs-CZ" sz="2800" b="1" dirty="0" err="1"/>
              <a:t>secernovaných</a:t>
            </a:r>
            <a:r>
              <a:rPr lang="cs-CZ" sz="2800" b="1" dirty="0"/>
              <a:t> molekul</a:t>
            </a:r>
            <a:r>
              <a:rPr lang="cs-CZ" sz="2800" dirty="0"/>
              <a:t>, kam patří: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800" dirty="0"/>
              <a:t> </a:t>
            </a:r>
            <a:r>
              <a:rPr lang="cs-CZ" sz="2800" b="1" dirty="0" err="1">
                <a:solidFill>
                  <a:srgbClr val="00B0F0"/>
                </a:solidFill>
              </a:rPr>
              <a:t>cytokiny</a:t>
            </a:r>
            <a:r>
              <a:rPr lang="cs-CZ" sz="2800" b="1" dirty="0">
                <a:solidFill>
                  <a:srgbClr val="00B0F0"/>
                </a:solidFill>
              </a:rPr>
              <a:t> </a:t>
            </a:r>
            <a:r>
              <a:rPr lang="cs-CZ" sz="2800" dirty="0"/>
              <a:t>– proteinové molekuly,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00B0F0"/>
                </a:solidFill>
              </a:rPr>
              <a:t>deriváty kyseliny arachidonové </a:t>
            </a:r>
            <a:r>
              <a:rPr lang="cs-CZ" sz="2800" dirty="0"/>
              <a:t>(</a:t>
            </a:r>
            <a:r>
              <a:rPr lang="cs-CZ" sz="2800" dirty="0" err="1"/>
              <a:t>eikosanoidy</a:t>
            </a:r>
            <a:r>
              <a:rPr lang="cs-CZ" sz="2800" dirty="0"/>
              <a:t>) – </a:t>
            </a:r>
            <a:r>
              <a:rPr lang="cs-CZ" sz="2800" b="1" dirty="0">
                <a:solidFill>
                  <a:srgbClr val="00B0F0"/>
                </a:solidFill>
              </a:rPr>
              <a:t>prostaglandiny, </a:t>
            </a:r>
            <a:r>
              <a:rPr lang="cs-CZ" sz="2800" b="1" dirty="0" err="1">
                <a:solidFill>
                  <a:srgbClr val="00B0F0"/>
                </a:solidFill>
              </a:rPr>
              <a:t>leukotrieny</a:t>
            </a:r>
            <a:r>
              <a:rPr lang="cs-CZ" sz="2800" b="1" dirty="0">
                <a:solidFill>
                  <a:srgbClr val="00B0F0"/>
                </a:solidFill>
              </a:rPr>
              <a:t>, </a:t>
            </a:r>
            <a:r>
              <a:rPr lang="cs-CZ" sz="2800" b="1" dirty="0" err="1">
                <a:solidFill>
                  <a:srgbClr val="00B0F0"/>
                </a:solidFill>
              </a:rPr>
              <a:t>tromboxany</a:t>
            </a:r>
            <a:r>
              <a:rPr lang="cs-CZ" sz="2800" b="1" dirty="0">
                <a:solidFill>
                  <a:srgbClr val="00B0F0"/>
                </a:solidFill>
              </a:rPr>
              <a:t>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00B0F0"/>
                </a:solidFill>
              </a:rPr>
              <a:t>Oxid dusnatý </a:t>
            </a:r>
            <a:r>
              <a:rPr lang="cs-CZ" sz="2800" dirty="0"/>
              <a:t>a jiné…</a:t>
            </a:r>
          </a:p>
          <a:p>
            <a:pPr marL="914400" lvl="2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919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705"/>
          </a:xfrm>
        </p:spPr>
        <p:txBody>
          <a:bodyPr>
            <a:normAutofit/>
          </a:bodyPr>
          <a:lstStyle/>
          <a:p>
            <a:r>
              <a:rPr lang="cs-CZ" sz="3600" b="1" dirty="0" err="1">
                <a:solidFill>
                  <a:srgbClr val="00B0F0"/>
                </a:solidFill>
                <a:latin typeface="+mn-lt"/>
              </a:rPr>
              <a:t>Cytokiny</a:t>
            </a:r>
            <a:endParaRPr lang="cs-CZ" sz="36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738"/>
            <a:ext cx="10515600" cy="59622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Cytokiny</a:t>
            </a:r>
            <a:r>
              <a:rPr lang="cs-CZ" dirty="0"/>
              <a:t> jsou specifickou skupinou </a:t>
            </a:r>
            <a:r>
              <a:rPr lang="cs-CZ" b="1" dirty="0">
                <a:solidFill>
                  <a:srgbClr val="FFFF00"/>
                </a:solidFill>
              </a:rPr>
              <a:t>proteinových mediátorů,</a:t>
            </a:r>
            <a:r>
              <a:rPr lang="cs-CZ" dirty="0"/>
              <a:t> které jsou </a:t>
            </a:r>
            <a:r>
              <a:rPr lang="cs-CZ" b="1" dirty="0" err="1">
                <a:solidFill>
                  <a:srgbClr val="FFFF00"/>
                </a:solidFill>
              </a:rPr>
              <a:t>secernovány</a:t>
            </a:r>
            <a:r>
              <a:rPr lang="cs-CZ" b="1" dirty="0">
                <a:solidFill>
                  <a:srgbClr val="FFFF00"/>
                </a:solidFill>
              </a:rPr>
              <a:t> většinou </a:t>
            </a:r>
            <a:r>
              <a:rPr lang="cs-CZ" b="1" dirty="0">
                <a:solidFill>
                  <a:srgbClr val="FF0000"/>
                </a:solidFill>
              </a:rPr>
              <a:t>T-lymfocyty </a:t>
            </a:r>
            <a:r>
              <a:rPr lang="cs-CZ" b="1" dirty="0"/>
              <a:t>a </a:t>
            </a:r>
            <a:r>
              <a:rPr lang="cs-CZ" b="1" dirty="0">
                <a:solidFill>
                  <a:srgbClr val="FF0000"/>
                </a:solidFill>
              </a:rPr>
              <a:t>makrofágy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dirty="0"/>
              <a:t> ale též jinými buňkami.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cytokiny</a:t>
            </a:r>
            <a:r>
              <a:rPr lang="cs-CZ" dirty="0"/>
              <a:t> produkované leukocyty se nazývají </a:t>
            </a:r>
            <a:r>
              <a:rPr lang="cs-CZ" b="1" dirty="0" err="1">
                <a:solidFill>
                  <a:srgbClr val="00B0F0"/>
                </a:solidFill>
              </a:rPr>
              <a:t>interleukiny</a:t>
            </a:r>
            <a:r>
              <a:rPr lang="cs-CZ" dirty="0"/>
              <a:t> (leukocyty se jimi ovlivňují navzájem).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lymfocytů jsou </a:t>
            </a:r>
            <a:r>
              <a:rPr lang="cs-CZ" dirty="0" err="1"/>
              <a:t>secernovány</a:t>
            </a: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lymfokiny</a:t>
            </a:r>
            <a:r>
              <a:rPr lang="cs-CZ" dirty="0"/>
              <a:t> a z makrofágů a monocytů </a:t>
            </a:r>
            <a:r>
              <a:rPr lang="cs-CZ" b="1" dirty="0" err="1">
                <a:solidFill>
                  <a:srgbClr val="00B0F0"/>
                </a:solidFill>
              </a:rPr>
              <a:t>monokiny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cytokiny</a:t>
            </a:r>
            <a:r>
              <a:rPr lang="cs-CZ" dirty="0"/>
              <a:t> hrají důležitou úlohu při: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aktivaci</a:t>
            </a:r>
            <a:r>
              <a:rPr lang="cs-CZ" sz="2800" dirty="0"/>
              <a:t> efektorové fáze </a:t>
            </a:r>
            <a:r>
              <a:rPr lang="cs-CZ" sz="2800" b="1" dirty="0">
                <a:solidFill>
                  <a:srgbClr val="FFFF00"/>
                </a:solidFill>
              </a:rPr>
              <a:t>vrozené i specifické imunity.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kontrolují </a:t>
            </a:r>
            <a:r>
              <a:rPr lang="cs-CZ" sz="2800" b="1" dirty="0">
                <a:solidFill>
                  <a:srgbClr val="FFFF00"/>
                </a:solidFill>
              </a:rPr>
              <a:t>vývoj a funkci buněk imunitního systému</a:t>
            </a:r>
            <a:r>
              <a:rPr lang="cs-CZ" sz="2800" dirty="0"/>
              <a:t>, stejně tak i jiných buněk.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jsou významnými molekulami, které mohou ovlivňovat </a:t>
            </a:r>
            <a:r>
              <a:rPr lang="cs-CZ" sz="2800" b="1" dirty="0">
                <a:solidFill>
                  <a:srgbClr val="FFFF00"/>
                </a:solidFill>
              </a:rPr>
              <a:t>proliferaci, diferenciaci a migraci buněk.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124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8E9B80-807B-43BF-A4A9-AFBB73655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9837"/>
            <a:ext cx="10515600" cy="5943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 rozdíl od hormonů jsou </a:t>
            </a:r>
            <a:r>
              <a:rPr lang="cs-CZ" dirty="0" err="1"/>
              <a:t>cytokiny</a:t>
            </a:r>
            <a:r>
              <a:rPr lang="cs-CZ" dirty="0"/>
              <a:t> produkovány nikoliv v žlázových útvarech, ale různými jednotlivými buňkami, především působí lokálně.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jejich aktivitu lze rozdělit do pěti větších okruhů: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vývoj humorální a buněčné imunitní odpovědi,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navození zánětlivé reakce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regulace </a:t>
            </a:r>
            <a:r>
              <a:rPr lang="cs-CZ" sz="2800" dirty="0" err="1"/>
              <a:t>hematopoeze</a:t>
            </a:r>
            <a:r>
              <a:rPr lang="cs-CZ" sz="2800" dirty="0"/>
              <a:t> (krvetvorby)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kontrola buněčné proliferace a diferenciace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indukce hojení poranění.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053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70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Struktura imunitního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738"/>
            <a:ext cx="10515600" cy="596226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63B2804-5178-4858-9B28-D1DE1E18F5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985270"/>
              </p:ext>
            </p:extLst>
          </p:nvPr>
        </p:nvGraphicFramePr>
        <p:xfrm>
          <a:off x="501445" y="895738"/>
          <a:ext cx="11189109" cy="5642714"/>
        </p:xfrm>
        <a:graphic>
          <a:graphicData uri="http://schemas.openxmlformats.org/drawingml/2006/table">
            <a:tbl>
              <a:tblPr/>
              <a:tblGrid>
                <a:gridCol w="3755923">
                  <a:extLst>
                    <a:ext uri="{9D8B030D-6E8A-4147-A177-3AD203B41FA5}">
                      <a16:colId xmlns:a16="http://schemas.microsoft.com/office/drawing/2014/main" val="2274461345"/>
                    </a:ext>
                  </a:extLst>
                </a:gridCol>
                <a:gridCol w="3703483">
                  <a:extLst>
                    <a:ext uri="{9D8B030D-6E8A-4147-A177-3AD203B41FA5}">
                      <a16:colId xmlns:a16="http://schemas.microsoft.com/office/drawing/2014/main" val="1584922173"/>
                    </a:ext>
                  </a:extLst>
                </a:gridCol>
                <a:gridCol w="3729703">
                  <a:extLst>
                    <a:ext uri="{9D8B030D-6E8A-4147-A177-3AD203B41FA5}">
                      <a16:colId xmlns:a16="http://schemas.microsoft.com/office/drawing/2014/main" val="3835856335"/>
                    </a:ext>
                  </a:extLst>
                </a:gridCol>
              </a:tblGrid>
              <a:tr h="806102">
                <a:tc rowSpan="5">
                  <a:txBody>
                    <a:bodyPr/>
                    <a:lstStyle/>
                    <a:p>
                      <a:r>
                        <a:rPr lang="cs-CZ" b="1" u="none" strike="noStrike" dirty="0">
                          <a:solidFill>
                            <a:srgbClr val="007BFF"/>
                          </a:solidFill>
                          <a:effectLst/>
                          <a:hlinkClick r:id="rId2" tooltip="Nespecifická imunita"/>
                        </a:rPr>
                        <a:t>Přirozená imunita</a:t>
                      </a:r>
                      <a:r>
                        <a:rPr lang="cs-CZ" dirty="0">
                          <a:effectLst/>
                        </a:rPr>
                        <a:t>(též </a:t>
                      </a:r>
                      <a:r>
                        <a:rPr lang="cs-CZ" b="1" dirty="0">
                          <a:effectLst/>
                        </a:rPr>
                        <a:t>antigenně nespecifická</a:t>
                      </a:r>
                      <a:r>
                        <a:rPr lang="cs-CZ" dirty="0">
                          <a:effectLst/>
                        </a:rPr>
                        <a:t>, </a:t>
                      </a:r>
                      <a:r>
                        <a:rPr lang="cs-CZ" b="1" dirty="0">
                          <a:effectLst/>
                        </a:rPr>
                        <a:t>vrozená</a:t>
                      </a:r>
                      <a:r>
                        <a:rPr lang="cs-CZ" dirty="0">
                          <a:effectLst/>
                        </a:rPr>
                        <a:t>, </a:t>
                      </a:r>
                      <a:r>
                        <a:rPr lang="cs-CZ" b="1" dirty="0">
                          <a:effectLst/>
                        </a:rPr>
                        <a:t>neadaptivní</a:t>
                      </a:r>
                      <a:r>
                        <a:rPr lang="cs-CZ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  <a:effectLst/>
                        </a:rPr>
                        <a:t>buněčná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007BFF"/>
                          </a:solidFill>
                          <a:effectLst/>
                          <a:hlinkClick r:id="rId3" tooltip="Fagocyty"/>
                        </a:rPr>
                        <a:t>fagocyty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902293"/>
                  </a:ext>
                </a:extLst>
              </a:tr>
              <a:tr h="8061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007BFF"/>
                          </a:solidFill>
                          <a:effectLst/>
                          <a:hlinkClick r:id="rId4" tooltip="Makrofágy"/>
                        </a:rPr>
                        <a:t>makrofágy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502563"/>
                  </a:ext>
                </a:extLst>
              </a:tr>
              <a:tr h="8061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007BFF"/>
                          </a:solidFill>
                          <a:effectLst/>
                          <a:hlinkClick r:id="rId5" tooltip="NK buňky"/>
                        </a:rPr>
                        <a:t>NK-buňky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291074"/>
                  </a:ext>
                </a:extLst>
              </a:tr>
              <a:tr h="8061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  <a:effectLst/>
                        </a:rPr>
                        <a:t>humorální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007BFF"/>
                          </a:solidFill>
                          <a:effectLst/>
                          <a:hlinkClick r:id="rId6" tooltip="Komplement"/>
                        </a:rPr>
                        <a:t>komplement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779718"/>
                  </a:ext>
                </a:extLst>
              </a:tr>
              <a:tr h="8061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u="none" strike="noStrike" dirty="0">
                          <a:solidFill>
                            <a:srgbClr val="007BFF"/>
                          </a:solidFill>
                          <a:effectLst/>
                          <a:hlinkClick r:id="rId7" tooltip="Interferony"/>
                        </a:rPr>
                        <a:t>interferony</a:t>
                      </a:r>
                      <a:r>
                        <a:rPr lang="cs-CZ" dirty="0">
                          <a:effectLst/>
                        </a:rPr>
                        <a:t> (IFN)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647707"/>
                  </a:ext>
                </a:extLst>
              </a:tr>
              <a:tr h="806102">
                <a:tc rowSpan="2">
                  <a:txBody>
                    <a:bodyPr/>
                    <a:lstStyle/>
                    <a:p>
                      <a:r>
                        <a:rPr lang="cs-CZ" b="1" u="none" strike="noStrike">
                          <a:solidFill>
                            <a:srgbClr val="007BFF"/>
                          </a:solidFill>
                          <a:effectLst/>
                          <a:hlinkClick r:id="rId8" tooltip="Specifická imunita"/>
                        </a:rPr>
                        <a:t>Specifická imunita</a:t>
                      </a:r>
                      <a:r>
                        <a:rPr lang="cs-CZ">
                          <a:effectLst/>
                        </a:rPr>
                        <a:t>(též </a:t>
                      </a:r>
                      <a:r>
                        <a:rPr lang="cs-CZ" b="1">
                          <a:effectLst/>
                        </a:rPr>
                        <a:t>získaná</a:t>
                      </a:r>
                      <a:r>
                        <a:rPr lang="cs-CZ">
                          <a:effectLst/>
                        </a:rPr>
                        <a:t>, </a:t>
                      </a:r>
                      <a:r>
                        <a:rPr lang="cs-CZ" b="1">
                          <a:effectLst/>
                        </a:rPr>
                        <a:t>adaptivní</a:t>
                      </a:r>
                      <a:r>
                        <a:rPr lang="cs-CZ">
                          <a:effectLst/>
                        </a:rPr>
                        <a:t>)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  <a:effectLst/>
                        </a:rPr>
                        <a:t>buněčná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007BFF"/>
                          </a:solidFill>
                          <a:effectLst/>
                          <a:hlinkClick r:id="rId9" tooltip="T-lymfocyty"/>
                        </a:rPr>
                        <a:t>T-lymfocyty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360848"/>
                  </a:ext>
                </a:extLst>
              </a:tr>
              <a:tr h="8061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  <a:effectLst/>
                        </a:rPr>
                        <a:t>humorální</a:t>
                      </a: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 dirty="0">
                          <a:solidFill>
                            <a:srgbClr val="007BFF"/>
                          </a:solidFill>
                          <a:effectLst/>
                          <a:hlinkClick r:id="rId10" tooltip="B-lymfocyty"/>
                        </a:rPr>
                        <a:t>B-lymfocyty</a:t>
                      </a:r>
                      <a:r>
                        <a:rPr lang="cs-CZ" dirty="0">
                          <a:effectLst/>
                        </a:rPr>
                        <a:t> → </a:t>
                      </a:r>
                      <a:r>
                        <a:rPr lang="cs-CZ" u="none" strike="noStrike" dirty="0">
                          <a:solidFill>
                            <a:srgbClr val="007BFF"/>
                          </a:solidFill>
                          <a:effectLst/>
                          <a:hlinkClick r:id="rId11" tooltip="Protilátky"/>
                        </a:rPr>
                        <a:t>protilátky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695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808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7705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Srovnání specifické a nespecifické imunity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738"/>
            <a:ext cx="10515600" cy="596226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 descr="https://www.wikiskripta.eu/images/thumb/f/f6/Imun5.jpg/300px-Imun5.jpg">
            <a:extLst>
              <a:ext uri="{FF2B5EF4-FFF2-40B4-BE49-F238E27FC236}">
                <a16:creationId xmlns:a16="http://schemas.microsoft.com/office/drawing/2014/main" id="{6E51A696-7EB0-4FD2-B900-B477CACF6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25" y="1007705"/>
            <a:ext cx="10245213" cy="5560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177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78770-8B2F-4522-992C-F632AD06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632"/>
            <a:ext cx="10822859" cy="6930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Nespecifická imunita (vrozené, přirozené, neadaptivní)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2E659-923E-44EF-B34F-EAF7D463A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140542"/>
            <a:ext cx="11307097" cy="57174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 veškeré informace jsou </a:t>
            </a:r>
            <a:r>
              <a:rPr lang="cs-CZ" b="1" dirty="0">
                <a:solidFill>
                  <a:srgbClr val="FFFF00"/>
                </a:solidFill>
              </a:rPr>
              <a:t>neměnně zapsány v DNA </a:t>
            </a:r>
            <a:r>
              <a:rPr lang="cs-CZ" dirty="0"/>
              <a:t>a přítomny už v zygotě.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nespecifická imunita odpovídá po každém setkání s „antigenem“ stejnými mechanismy, </a:t>
            </a:r>
            <a:r>
              <a:rPr lang="cs-CZ" b="1" dirty="0">
                <a:solidFill>
                  <a:srgbClr val="FFFF00"/>
                </a:solidFill>
              </a:rPr>
              <a:t>nemá</a:t>
            </a:r>
            <a:r>
              <a:rPr lang="cs-CZ" dirty="0">
                <a:solidFill>
                  <a:srgbClr val="FFFF00"/>
                </a:solidFill>
              </a:rPr>
              <a:t> </a:t>
            </a:r>
            <a:r>
              <a:rPr lang="cs-CZ" b="1" dirty="0">
                <a:solidFill>
                  <a:srgbClr val="FFFF00"/>
                </a:solidFill>
              </a:rPr>
              <a:t>paměť</a:t>
            </a:r>
            <a:r>
              <a:rPr lang="cs-CZ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tvoří ji především </a:t>
            </a:r>
            <a:r>
              <a:rPr lang="cs-CZ" b="1" dirty="0">
                <a:solidFill>
                  <a:srgbClr val="FFFF00"/>
                </a:solidFill>
              </a:rPr>
              <a:t>složky komplementu a fagocyty</a:t>
            </a:r>
            <a:r>
              <a:rPr lang="cs-CZ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není zaměřena na likvidaci specifického antigenu, ale za to je velmi </a:t>
            </a:r>
            <a:r>
              <a:rPr lang="cs-CZ" b="1" dirty="0"/>
              <a:t>pohotová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buňky se nachází neustále v krvi, takže aktivace je v případě potřeby takřka okamžitá (minuty až hodiny).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evolučně je </a:t>
            </a:r>
            <a:r>
              <a:rPr lang="cs-CZ" b="1" dirty="0"/>
              <a:t>starší</a:t>
            </a:r>
            <a:r>
              <a:rPr lang="cs-CZ" dirty="0"/>
              <a:t> než specifická imunita.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tvořena 2 složkami: </a:t>
            </a:r>
            <a:r>
              <a:rPr lang="cs-CZ" b="1" dirty="0">
                <a:solidFill>
                  <a:srgbClr val="FFFF00"/>
                </a:solidFill>
              </a:rPr>
              <a:t>buněčná a humorální</a:t>
            </a:r>
            <a:r>
              <a:rPr lang="cs-CZ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patří sem i bariérové funkce těla, tj. kůže, sliznice aj. (obecně struktury zabraňující proniknutí cizorodých částic do organizmu).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475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1394</TotalTime>
  <Words>2104</Words>
  <Application>Microsoft Office PowerPoint</Application>
  <PresentationFormat>Širokoúhlá obrazovka</PresentationFormat>
  <Paragraphs>195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Wingdings</vt:lpstr>
      <vt:lpstr>Office Theme</vt:lpstr>
      <vt:lpstr>Úvod do mechanismů imunitních procesů</vt:lpstr>
      <vt:lpstr>Imunitní systém</vt:lpstr>
      <vt:lpstr>Funkce imunitního systému</vt:lpstr>
      <vt:lpstr>Komunikace uvnitř imunitního systému</vt:lpstr>
      <vt:lpstr>Cytokiny</vt:lpstr>
      <vt:lpstr>Prezentace aplikace PowerPoint</vt:lpstr>
      <vt:lpstr>Struktura imunitního systému</vt:lpstr>
      <vt:lpstr>Srovnání specifické a nespecifické imunity</vt:lpstr>
      <vt:lpstr>Nespecifická imunita (vrozené, přirozené, neadaptivní)</vt:lpstr>
      <vt:lpstr>Buněčná složka nespecifické imunity</vt:lpstr>
      <vt:lpstr>Fagocyty</vt:lpstr>
      <vt:lpstr>Prezentace aplikace PowerPoint</vt:lpstr>
      <vt:lpstr>Likvidace fagocytózou pohlceného organismu</vt:lpstr>
      <vt:lpstr>Dendritické buňky</vt:lpstr>
      <vt:lpstr>Mastocyty (žírné buňky)</vt:lpstr>
      <vt:lpstr>Bazofily (bazofilní granulocyty)</vt:lpstr>
      <vt:lpstr>NK buňky (natural killer cells, přirození zabíječi)</vt:lpstr>
      <vt:lpstr>Humorální složka nespecifické imunity</vt:lpstr>
      <vt:lpstr>Prezentace aplikace PowerPoint</vt:lpstr>
      <vt:lpstr>Prezentace aplikace PowerPoint</vt:lpstr>
      <vt:lpstr>Specifická imunita (získaná) </vt:lpstr>
      <vt:lpstr>Charakteristika specifické imunity </vt:lpstr>
      <vt:lpstr>Buněčná složka specifické imunity</vt:lpstr>
      <vt:lpstr>Prezentace aplikace PowerPoint</vt:lpstr>
      <vt:lpstr>Humorální složka specifické imunity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mechanismů imunitních procesů</dc:title>
  <dc:creator>Ptáček Petr, Mgr.</dc:creator>
  <cp:lastModifiedBy>Ptáček Petr, Mgr.</cp:lastModifiedBy>
  <cp:revision>65</cp:revision>
  <dcterms:created xsi:type="dcterms:W3CDTF">2020-12-14T07:14:27Z</dcterms:created>
  <dcterms:modified xsi:type="dcterms:W3CDTF">2020-12-15T06:30:05Z</dcterms:modified>
</cp:coreProperties>
</file>