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0" r:id="rId2"/>
    <p:sldId id="671" r:id="rId3"/>
    <p:sldId id="565" r:id="rId4"/>
    <p:sldId id="459" r:id="rId5"/>
    <p:sldId id="669" r:id="rId6"/>
    <p:sldId id="672" r:id="rId7"/>
    <p:sldId id="567" r:id="rId8"/>
    <p:sldId id="572" r:id="rId9"/>
    <p:sldId id="573" r:id="rId10"/>
    <p:sldId id="458" r:id="rId11"/>
    <p:sldId id="673" r:id="rId12"/>
    <p:sldId id="571" r:id="rId13"/>
    <p:sldId id="574" r:id="rId14"/>
    <p:sldId id="568" r:id="rId15"/>
    <p:sldId id="557" r:id="rId16"/>
    <p:sldId id="674" r:id="rId17"/>
    <p:sldId id="562" r:id="rId18"/>
    <p:sldId id="664" r:id="rId19"/>
    <p:sldId id="569" r:id="rId20"/>
    <p:sldId id="466" r:id="rId21"/>
    <p:sldId id="570" r:id="rId22"/>
    <p:sldId id="4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76953-0D10-49BA-9343-FB9C18A9C43E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CB08F-19AE-4AE8-9530-B7F549256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3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4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93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7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EAA-2251-48A2-96BB-D75EB395CF61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EF80E-32CE-4EB8-B57D-4129F9AD0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latin typeface="+mn-lt"/>
              </a:rPr>
              <a:t>Kinematika</a:t>
            </a:r>
            <a:endParaRPr lang="cs-CZ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8926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C35E09F4-79F5-4F29-91BB-FBC41B9B6E6B}"/>
              </a:ext>
            </a:extLst>
          </p:cNvPr>
          <p:cNvSpPr txBox="1"/>
          <p:nvPr/>
        </p:nvSpPr>
        <p:spPr>
          <a:xfrm>
            <a:off x="114299" y="291219"/>
            <a:ext cx="8824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Hlaveň pušky má délku 60 cm. Střela proběhne hlavní za dobu 0,002 s. Vypočítejte průměrné zrychlení střely a velikost rychlosti střely v okamžiku opuštění hlavně.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2A281B5-0007-4193-B401-A0B52DAA6A5C}"/>
              </a:ext>
            </a:extLst>
          </p:cNvPr>
          <p:cNvSpPr txBox="1"/>
          <p:nvPr/>
        </p:nvSpPr>
        <p:spPr>
          <a:xfrm>
            <a:off x="126204" y="2179849"/>
            <a:ext cx="8824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  <a:r>
              <a:rPr lang="cs-CZ" sz="2000" dirty="0"/>
              <a:t>y</a:t>
            </a:r>
            <a:r>
              <a:rPr lang="en-US" sz="2000" dirty="0" err="1"/>
              <a:t>chl</a:t>
            </a:r>
            <a:r>
              <a:rPr lang="cs-CZ" sz="2000" dirty="0"/>
              <a:t>í</a:t>
            </a:r>
            <a:r>
              <a:rPr lang="en-US" sz="2000" dirty="0"/>
              <a:t>k </a:t>
            </a:r>
            <a:r>
              <a:rPr lang="en-US" sz="2000" dirty="0" err="1"/>
              <a:t>jedouc</a:t>
            </a:r>
            <a:r>
              <a:rPr lang="cs-CZ" sz="2000" dirty="0"/>
              <a:t>í rychlostí 120 km.h</a:t>
            </a:r>
            <a:r>
              <a:rPr lang="cs-CZ" sz="2000" baseline="30000" dirty="0"/>
              <a:t>-1</a:t>
            </a:r>
            <a:r>
              <a:rPr lang="cs-CZ" sz="2000" dirty="0"/>
              <a:t> brzdí se záporným zrychlením </a:t>
            </a:r>
            <a:r>
              <a:rPr lang="en-US" sz="2000" dirty="0"/>
              <a:t>-0.3 m.s</a:t>
            </a:r>
            <a:r>
              <a:rPr lang="en-US" sz="2000" baseline="30000" dirty="0"/>
              <a:t>-2</a:t>
            </a:r>
            <a:r>
              <a:rPr lang="en-US" sz="2000" dirty="0"/>
              <a:t>. V jak</a:t>
            </a:r>
            <a:r>
              <a:rPr lang="cs-CZ" sz="2000" dirty="0"/>
              <a:t>é vzdálenosti před stanicí začne rovnoměrně brzdit, má-li se ve stanici zastavit?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137BA5-E4E4-4DB9-8531-EB4113427A90}"/>
              </a:ext>
            </a:extLst>
          </p:cNvPr>
          <p:cNvSpPr txBox="1"/>
          <p:nvPr/>
        </p:nvSpPr>
        <p:spPr>
          <a:xfrm>
            <a:off x="192882" y="3935309"/>
            <a:ext cx="875823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</a:t>
            </a:r>
            <a:r>
              <a:rPr lang="cs-CZ" sz="2000" dirty="0" err="1"/>
              <a:t>ákladní</a:t>
            </a:r>
            <a:r>
              <a:rPr lang="cs-CZ" sz="2000" dirty="0"/>
              <a:t> výtah dopravuje materiál do výše 12,0 m. Rozjíždí se se stálým zrychlením 0,90 m.s</a:t>
            </a:r>
            <a:r>
              <a:rPr lang="cs-CZ" sz="2000" baseline="30000" dirty="0"/>
              <a:t>-2</a:t>
            </a:r>
            <a:r>
              <a:rPr lang="cs-CZ" sz="2000" dirty="0"/>
              <a:t>.  Potom se pohybuje rovnoměrně rychlostí 2,0 m.s</a:t>
            </a:r>
            <a:r>
              <a:rPr lang="cs-CZ" sz="2000" baseline="30000" dirty="0"/>
              <a:t>-1</a:t>
            </a:r>
            <a:r>
              <a:rPr lang="cs-CZ" sz="2000" dirty="0"/>
              <a:t>. Zbytek dráhy 2,5 m před zastavením se pohybuje rovnoměrně zpomaleným pohybem. Na jak dlouhé dráze koná výtah pohyb rovnoměrně zrychlený? Jak dlouho se výtah pohybuje rovnoměrně? Určete velikost záporného zrychlení. Určete dobu výstupu.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0A9DB9-D367-4E09-AAA9-FB9313918E97}"/>
              </a:ext>
            </a:extLst>
          </p:cNvPr>
          <p:cNvSpPr txBox="1"/>
          <p:nvPr/>
        </p:nvSpPr>
        <p:spPr>
          <a:xfrm>
            <a:off x="147638" y="999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[3.10</a:t>
            </a:r>
            <a:r>
              <a:rPr lang="en-US" sz="2000" baseline="30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600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521C158-3666-4FBA-91E5-2737E5759473}"/>
              </a:ext>
            </a:extLst>
          </p:cNvPr>
          <p:cNvSpPr txBox="1"/>
          <p:nvPr/>
        </p:nvSpPr>
        <p:spPr>
          <a:xfrm>
            <a:off x="192882" y="293390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85 k</a:t>
            </a:r>
            <a:r>
              <a:rPr lang="en-US" sz="2000" dirty="0">
                <a:solidFill>
                  <a:srgbClr val="0070C0"/>
                </a:solidFill>
              </a:rPr>
              <a:t>m]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D880FC-0A61-471C-B30E-DBD67A403F52}"/>
              </a:ext>
            </a:extLst>
          </p:cNvPr>
          <p:cNvSpPr txBox="1"/>
          <p:nvPr/>
        </p:nvSpPr>
        <p:spPr>
          <a:xfrm>
            <a:off x="349703" y="565884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[2,2 m, 3,6 s, -0,8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2,2 s, 8,3 s]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831851"/>
            <a:ext cx="619125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Rovnoměrný pohyb po kružnici</a:t>
            </a:r>
          </a:p>
        </p:txBody>
      </p:sp>
    </p:spTree>
    <p:extLst>
      <p:ext uri="{BB962C8B-B14F-4D97-AF65-F5344CB8AC3E}">
        <p14:creationId xmlns:p14="http://schemas.microsoft.com/office/powerpoint/2010/main" val="395325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51154C2-B7B4-4AE9-A5CD-D925E4E07932}"/>
              </a:ext>
            </a:extLst>
          </p:cNvPr>
          <p:cNvSpPr txBox="1"/>
          <p:nvPr/>
        </p:nvSpPr>
        <p:spPr>
          <a:xfrm>
            <a:off x="143172" y="243350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Vrtule letadla se otáčí úhlovou rychlostí 220 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Jak velkou rychlostí </a:t>
            </a:r>
            <a:r>
              <a:rPr lang="cs-CZ" sz="2000" b="0" i="1" u="none" strike="noStrike" baseline="0" dirty="0"/>
              <a:t>v </a:t>
            </a:r>
            <a:r>
              <a:rPr lang="cs-CZ" sz="2000" b="0" i="0" u="none" strike="noStrike" baseline="0" dirty="0"/>
              <a:t>se pohybují body na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koncích vrtule, jejichž vzdálenost od osy otáčení je 160 cm? Jakou dráhu </a:t>
            </a:r>
            <a:r>
              <a:rPr lang="cs-CZ" sz="2000" b="0" i="1" u="none" strike="noStrike" baseline="0" dirty="0"/>
              <a:t>s </a:t>
            </a:r>
            <a:r>
              <a:rPr lang="cs-CZ" sz="2000" b="0" i="0" u="none" strike="noStrike" baseline="0" dirty="0"/>
              <a:t>uletí letadlo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během jedné otáčky vrtule, letí-li rychlostí 600 km.h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?</a:t>
            </a:r>
            <a:endParaRPr lang="en-US" sz="2000" b="0" i="0" u="none" strike="noStrike" baseline="0" dirty="0"/>
          </a:p>
          <a:p>
            <a:pPr algn="l"/>
            <a:endParaRPr lang="en-US" sz="800" dirty="0"/>
          </a:p>
          <a:p>
            <a:pPr algn="l"/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220 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r = </a:t>
            </a:r>
            <a:r>
              <a:rPr lang="cs-CZ" sz="2000" b="0" i="0" u="none" strike="noStrike" baseline="0" dirty="0"/>
              <a:t>160 cm</a:t>
            </a:r>
            <a:r>
              <a:rPr lang="en-US" sz="2000" b="0" i="0" u="none" strike="noStrike" baseline="0" dirty="0"/>
              <a:t> = </a:t>
            </a:r>
            <a:r>
              <a:rPr lang="cs-CZ" sz="2000" b="0" i="0" u="none" strike="noStrike" baseline="0" dirty="0"/>
              <a:t>1</a:t>
            </a:r>
            <a:r>
              <a:rPr lang="en-US" sz="2000" dirty="0"/>
              <a:t>,</a:t>
            </a:r>
            <a:r>
              <a:rPr lang="cs-CZ" sz="2000" b="0" i="0" u="none" strike="noStrike" baseline="0" dirty="0"/>
              <a:t>60 m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 = ?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600 km.h</a:t>
            </a:r>
            <a:r>
              <a:rPr lang="cs-CZ" sz="2000" b="0" i="0" u="none" strike="noStrike" baseline="30000" dirty="0"/>
              <a:t>-1</a:t>
            </a:r>
            <a:r>
              <a:rPr lang="en-US" sz="2000" b="0" i="0" u="none" strike="noStrike" baseline="0" dirty="0"/>
              <a:t> = 166,67 </a:t>
            </a:r>
            <a:r>
              <a:rPr lang="cs-CZ" sz="2000" b="0" i="0" u="none" strike="noStrike" baseline="0" dirty="0"/>
              <a:t>m.s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58C7C81-E310-4A56-BFCB-3F07A03CBE8D}"/>
              </a:ext>
            </a:extLst>
          </p:cNvPr>
          <p:cNvSpPr txBox="1"/>
          <p:nvPr/>
        </p:nvSpPr>
        <p:spPr>
          <a:xfrm>
            <a:off x="4496098" y="1707731"/>
            <a:ext cx="41338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 = </a:t>
            </a:r>
            <a:r>
              <a:rPr lang="cs-CZ" sz="2000" dirty="0"/>
              <a:t>ω</a:t>
            </a:r>
            <a:r>
              <a:rPr lang="en-US" sz="2000" dirty="0"/>
              <a:t> . r = 220 . 1,6 = </a:t>
            </a:r>
            <a:r>
              <a:rPr lang="cs-CZ" sz="2000" b="0" i="0" u="sng" strike="noStrike" baseline="0" dirty="0"/>
              <a:t>352 m.s</a:t>
            </a:r>
            <a:r>
              <a:rPr lang="cs-CZ" sz="2000" b="0" i="0" u="sng" strike="noStrike" baseline="30000" dirty="0"/>
              <a:t>-1</a:t>
            </a:r>
            <a:endParaRPr lang="en-US" sz="2000" b="0" i="0" u="sng" strike="noStrike" baseline="30000" dirty="0"/>
          </a:p>
          <a:p>
            <a:endParaRPr lang="en-US" sz="800" dirty="0"/>
          </a:p>
          <a:p>
            <a:r>
              <a:rPr lang="cs-CZ" sz="2000" dirty="0"/>
              <a:t>ω</a:t>
            </a:r>
            <a:r>
              <a:rPr lang="en-US" sz="2000" dirty="0"/>
              <a:t> = 2.</a:t>
            </a:r>
            <a:r>
              <a:rPr lang="el-GR" sz="2000" dirty="0"/>
              <a:t>π</a:t>
            </a:r>
            <a:r>
              <a:rPr lang="en-US" sz="2000" dirty="0"/>
              <a:t>.f   </a:t>
            </a:r>
            <a:r>
              <a:rPr lang="en-US" sz="2000" dirty="0" err="1"/>
              <a:t>odtud</a:t>
            </a:r>
            <a:r>
              <a:rPr lang="en-US" sz="2000" dirty="0"/>
              <a:t>  f = </a:t>
            </a:r>
            <a:r>
              <a:rPr lang="cs-CZ" sz="2000" dirty="0"/>
              <a:t>ω</a:t>
            </a:r>
            <a:r>
              <a:rPr lang="en-US" sz="2000" dirty="0"/>
              <a:t>/2.</a:t>
            </a:r>
            <a:r>
              <a:rPr lang="el-GR" sz="2000" dirty="0"/>
              <a:t>π</a:t>
            </a:r>
            <a:endParaRPr lang="en-US" sz="2000" dirty="0"/>
          </a:p>
          <a:p>
            <a:r>
              <a:rPr lang="en-US" sz="2000" dirty="0"/>
              <a:t> s</a:t>
            </a:r>
            <a:r>
              <a:rPr lang="en-US" sz="2000" baseline="-25000" dirty="0"/>
              <a:t>2</a:t>
            </a:r>
            <a:r>
              <a:rPr lang="en-US" sz="2000" dirty="0"/>
              <a:t> = v</a:t>
            </a:r>
            <a:r>
              <a:rPr lang="en-US" sz="2000" baseline="-25000" dirty="0"/>
              <a:t>2</a:t>
            </a:r>
            <a:r>
              <a:rPr lang="en-US" sz="2000" dirty="0"/>
              <a:t>.t = v</a:t>
            </a:r>
            <a:r>
              <a:rPr lang="en-US" sz="2000" baseline="-25000" dirty="0"/>
              <a:t>2</a:t>
            </a:r>
            <a:r>
              <a:rPr lang="en-US" sz="2000" dirty="0"/>
              <a:t>/f = 2.</a:t>
            </a:r>
            <a:r>
              <a:rPr lang="el-GR" sz="2000" dirty="0"/>
              <a:t>π</a:t>
            </a:r>
            <a:r>
              <a:rPr lang="en-US" sz="2000" dirty="0"/>
              <a:t>.v</a:t>
            </a:r>
            <a:r>
              <a:rPr lang="en-US" sz="2000" baseline="-25000" dirty="0"/>
              <a:t>2</a:t>
            </a:r>
            <a:r>
              <a:rPr lang="en-US" sz="2000" dirty="0"/>
              <a:t>/</a:t>
            </a:r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en-US" sz="2000" u="sng" dirty="0"/>
              <a:t>4.76 m</a:t>
            </a:r>
            <a:endParaRPr lang="cs-CZ" sz="2000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69E27FA-D80B-437E-AC9B-B1E2D4643162}"/>
              </a:ext>
            </a:extLst>
          </p:cNvPr>
          <p:cNvSpPr txBox="1"/>
          <p:nvPr/>
        </p:nvSpPr>
        <p:spPr>
          <a:xfrm>
            <a:off x="214761" y="3677501"/>
            <a:ext cx="8562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Lokomotiva jedoucí rychlostí 20 m.s</a:t>
            </a:r>
            <a:r>
              <a:rPr lang="cs-CZ" sz="2000" baseline="30000" dirty="0"/>
              <a:t>-1</a:t>
            </a:r>
            <a:r>
              <a:rPr lang="cs-CZ" sz="2000" dirty="0"/>
              <a:t> má hnací kola poloměru 0,85 m. Kolikrát se kolo otočí za 1 minutu?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DF4BE72-C23B-4DA9-B463-FF93B08183EB}"/>
              </a:ext>
            </a:extLst>
          </p:cNvPr>
          <p:cNvSpPr txBox="1"/>
          <p:nvPr/>
        </p:nvSpPr>
        <p:spPr>
          <a:xfrm>
            <a:off x="214761" y="5237270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projíždí zatáčkou o poloměru 200 m rychlostí o stálé velikosti 72 km.h</a:t>
            </a:r>
            <a:r>
              <a:rPr lang="cs-CZ" sz="2000" baseline="30000" dirty="0"/>
              <a:t>-1</a:t>
            </a:r>
            <a:r>
              <a:rPr lang="cs-CZ" sz="2000" dirty="0"/>
              <a:t>. Jak velká je úhlová rychlost jeho pohybu? Jak velké má automobil zrychlení?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C36702C-B2D1-4EB4-9104-345BCCEA56BB}"/>
              </a:ext>
            </a:extLst>
          </p:cNvPr>
          <p:cNvSpPr txBox="1"/>
          <p:nvPr/>
        </p:nvSpPr>
        <p:spPr>
          <a:xfrm>
            <a:off x="238425" y="43606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225 otáček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76B2480-D814-45CD-80BE-5A33D44111E1}"/>
              </a:ext>
            </a:extLst>
          </p:cNvPr>
          <p:cNvSpPr txBox="1"/>
          <p:nvPr/>
        </p:nvSpPr>
        <p:spPr>
          <a:xfrm>
            <a:off x="238425" y="59152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0,1 rad.s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2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m.s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  <a:r>
              <a:rPr lang="cs-CZ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48A3D4F-DDED-4E32-8221-D5D468D45E65}"/>
              </a:ext>
            </a:extLst>
          </p:cNvPr>
          <p:cNvSpPr txBox="1"/>
          <p:nvPr/>
        </p:nvSpPr>
        <p:spPr>
          <a:xfrm>
            <a:off x="219075" y="167122"/>
            <a:ext cx="87058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Sušička na prádlo vykonává maximálně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cs-CZ" sz="2000" b="0" i="0" u="none" strike="noStrike" baseline="0" dirty="0"/>
              <a:t>. Za jak dlouho klesne frekvence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otáčení na polovinu, pohybuje-li se sušička s konstantním úhlovým zpomalením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1,5s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 . Kolik otáček při tom vykoná</a:t>
            </a:r>
            <a:r>
              <a:rPr lang="en-US" sz="2000" dirty="0"/>
              <a:t>?</a:t>
            </a:r>
          </a:p>
          <a:p>
            <a:pPr algn="just"/>
            <a:endParaRPr lang="en-US" sz="800" dirty="0"/>
          </a:p>
          <a:p>
            <a:pPr algn="l"/>
            <a:r>
              <a:rPr lang="sv-SE" sz="2000" b="0" i="1" u="none" strike="noStrike" baseline="0" dirty="0"/>
              <a:t>f</a:t>
            </a:r>
            <a:r>
              <a:rPr lang="sv-SE" sz="2000" b="0" i="1" u="none" strike="noStrike" baseline="-25000" dirty="0"/>
              <a:t>0</a:t>
            </a:r>
            <a:r>
              <a:rPr lang="sv-SE" sz="2000" b="0" i="1" u="none" strike="noStrike" baseline="0" dirty="0"/>
              <a:t> </a:t>
            </a:r>
            <a:r>
              <a:rPr lang="sv-SE" sz="2000" b="0" i="0" u="none" strike="noStrike" baseline="0" dirty="0"/>
              <a:t>=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sv-SE" sz="2000" b="0" i="0" u="none" strike="noStrike" baseline="0" dirty="0"/>
              <a:t> = 23,3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sv-SE" sz="2000" b="0" i="1" u="none" strike="noStrike" baseline="0" dirty="0"/>
              <a:t>f </a:t>
            </a:r>
            <a:r>
              <a:rPr lang="sv-SE" sz="2000" b="0" i="0" u="none" strike="noStrike" baseline="0" dirty="0"/>
              <a:t>= </a:t>
            </a:r>
            <a:r>
              <a:rPr lang="sv-SE" sz="2000" b="0" i="1" u="none" strike="noStrike" baseline="0" dirty="0"/>
              <a:t>f</a:t>
            </a:r>
            <a:r>
              <a:rPr lang="sv-SE" sz="2000" b="0" i="0" u="none" strike="noStrike" baseline="-25000" dirty="0"/>
              <a:t>0</a:t>
            </a:r>
            <a:r>
              <a:rPr lang="sv-SE" sz="2000" b="0" i="0" u="none" strike="noStrike" baseline="0" dirty="0"/>
              <a:t>/2 = 700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  </a:t>
            </a:r>
            <a:r>
              <a:rPr lang="sv-SE" sz="2000" b="0" i="0" u="none" strike="noStrike" baseline="0" dirty="0"/>
              <a:t>= 11,7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 = -1,5 s</a:t>
            </a:r>
            <a:r>
              <a:rPr lang="cs-CZ" sz="2000" b="0" i="0" u="none" strike="noStrike" baseline="30000" dirty="0"/>
              <a:t>-2</a:t>
            </a:r>
          </a:p>
          <a:p>
            <a:pPr algn="l"/>
            <a:r>
              <a:rPr lang="cs-CZ" sz="2000" b="0" i="1" u="none" strike="noStrike" baseline="0" dirty="0"/>
              <a:t>t </a:t>
            </a:r>
            <a:r>
              <a:rPr lang="cs-CZ" sz="2000" b="0" i="0" u="none" strike="noStrike" baseline="0" dirty="0"/>
              <a:t>= ?</a:t>
            </a:r>
          </a:p>
          <a:p>
            <a:pPr algn="l"/>
            <a:r>
              <a:rPr lang="en-US" sz="2000" b="0" i="1" u="none" strike="noStrike" baseline="0" dirty="0"/>
              <a:t>n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= ?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EBACF2-0D11-43D6-B36F-5172D1F04BED}"/>
              </a:ext>
            </a:extLst>
          </p:cNvPr>
          <p:cNvSpPr txBox="1"/>
          <p:nvPr/>
        </p:nvSpPr>
        <p:spPr>
          <a:xfrm>
            <a:off x="4133846" y="1213562"/>
            <a:ext cx="479107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i="1" u="none" strike="noStrike" baseline="0" dirty="0"/>
              <a:t> </a:t>
            </a:r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.f</a:t>
            </a:r>
          </a:p>
          <a:p>
            <a:r>
              <a:rPr lang="en-US" sz="2000" b="0" i="0" u="none" strike="noStrike" baseline="0" dirty="0"/>
              <a:t>t = (</a:t>
            </a:r>
            <a:r>
              <a:rPr lang="cs-CZ" sz="2000" dirty="0"/>
              <a:t>ω</a:t>
            </a:r>
            <a:r>
              <a:rPr lang="en-US" sz="2000" dirty="0"/>
              <a:t> -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r>
              <a:rPr lang="en-US" sz="2000" b="0" i="0" u="none" strike="noStrike" baseline="0" dirty="0"/>
              <a:t> 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.(f - f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endParaRPr lang="en-US" sz="2000" dirty="0"/>
          </a:p>
          <a:p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.(11,67 - 23,33</a:t>
            </a:r>
            <a:r>
              <a:rPr lang="en-US" sz="2000" b="0" i="0" u="none" strike="noStrike" baseline="0" dirty="0"/>
              <a:t>)/-</a:t>
            </a:r>
            <a:r>
              <a:rPr lang="cs-CZ" sz="2000" b="0" i="0" u="none" strike="noStrike" baseline="0" dirty="0"/>
              <a:t>1,5</a:t>
            </a:r>
            <a:r>
              <a:rPr lang="en-US" sz="2000" b="0" i="0" u="none" strike="noStrike" baseline="0" dirty="0"/>
              <a:t> = </a:t>
            </a:r>
            <a:r>
              <a:rPr lang="en-US" sz="2000" b="0" i="0" u="sng" strike="noStrike" baseline="0" dirty="0"/>
              <a:t>48,8 s</a:t>
            </a:r>
            <a:r>
              <a:rPr lang="en-US" sz="2000" b="0" i="0" u="none" strike="noStrike" baseline="0" dirty="0"/>
              <a:t> </a:t>
            </a:r>
          </a:p>
          <a:p>
            <a:endParaRPr lang="cs-CZ" sz="800" dirty="0"/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el-GR" sz="2000" dirty="0"/>
              <a:t>ϕ</a:t>
            </a:r>
            <a:r>
              <a:rPr lang="cs-CZ" sz="2000" dirty="0"/>
              <a:t> = 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</a:t>
            </a:r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r>
              <a:rPr lang="cs-CZ" sz="2000" dirty="0"/>
              <a:t> </a:t>
            </a:r>
            <a:r>
              <a:rPr lang="cs-CZ" sz="2000" b="0" u="none" strike="noStrike" baseline="0" dirty="0"/>
              <a:t>=</a:t>
            </a:r>
            <a:r>
              <a:rPr lang="cs-CZ" sz="2000" b="0" i="1" u="none" strike="noStrike" baseline="0" dirty="0"/>
              <a:t>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.f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.23,3.48,8</a:t>
            </a:r>
            <a:r>
              <a:rPr lang="en-US" sz="2000" dirty="0"/>
              <a:t> </a:t>
            </a:r>
            <a:r>
              <a:rPr lang="cs-CZ" sz="2000" dirty="0"/>
              <a:t>+</a:t>
            </a:r>
            <a:r>
              <a:rPr lang="cs-CZ" sz="2000" b="0" i="0" u="none" strike="noStrike" baseline="0" dirty="0"/>
              <a:t> ½.-1,5.</a:t>
            </a:r>
            <a:r>
              <a:rPr lang="cs-CZ" sz="2000" dirty="0"/>
              <a:t> 48,8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r>
              <a:rPr lang="cs-CZ" sz="2000" dirty="0"/>
              <a:t> = </a:t>
            </a:r>
            <a:r>
              <a:rPr lang="cs-CZ" sz="2000" u="sng" dirty="0"/>
              <a:t>854</a:t>
            </a:r>
          </a:p>
          <a:p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105AA3-6FFC-40CE-BBF3-979E98FF97DF}"/>
              </a:ext>
            </a:extLst>
          </p:cNvPr>
          <p:cNvSpPr txBox="1"/>
          <p:nvPr/>
        </p:nvSpPr>
        <p:spPr>
          <a:xfrm>
            <a:off x="171444" y="422752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Ventilátor rotující 5krát za sekundu se po vypnutí proudu zastaví za 5 s. Určete úhlové zrychlení a počet otáček do zastavení.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2713AE-FBFC-433D-95DC-021C8C16C7F4}"/>
              </a:ext>
            </a:extLst>
          </p:cNvPr>
          <p:cNvSpPr txBox="1"/>
          <p:nvPr/>
        </p:nvSpPr>
        <p:spPr>
          <a:xfrm>
            <a:off x="171444" y="5412889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Mixér má 14000 otáček za minutu. Po vypnutí se zastaví za 3 s. Kolik otáček vykoná do zastavení?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032FEB-C615-44D0-A347-F1E85ED2346D}"/>
              </a:ext>
            </a:extLst>
          </p:cNvPr>
          <p:cNvSpPr txBox="1"/>
          <p:nvPr/>
        </p:nvSpPr>
        <p:spPr>
          <a:xfrm>
            <a:off x="219075" y="484532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-2</a:t>
            </a:r>
            <a:r>
              <a:rPr lang="cs-CZ" sz="2000" dirty="0">
                <a:solidFill>
                  <a:srgbClr val="0070C0"/>
                </a:solidFill>
              </a:rPr>
              <a:t>, 12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AAB94A-CDD7-4204-8CCD-E080BDB83F42}"/>
              </a:ext>
            </a:extLst>
          </p:cNvPr>
          <p:cNvSpPr txBox="1"/>
          <p:nvPr/>
        </p:nvSpPr>
        <p:spPr>
          <a:xfrm>
            <a:off x="219075" y="61035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350 otáček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BC02-8905-4E81-B330-0400A156E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1699"/>
          </a:xfrm>
        </p:spPr>
        <p:txBody>
          <a:bodyPr/>
          <a:lstStyle/>
          <a:p>
            <a:pPr algn="ctr"/>
            <a:r>
              <a:rPr lang="cs-CZ" dirty="0"/>
              <a:t>Skládání pohybů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D42D65-E335-4766-AC33-4FB2F81DD59E}"/>
              </a:ext>
            </a:extLst>
          </p:cNvPr>
          <p:cNvSpPr txBox="1"/>
          <p:nvPr/>
        </p:nvSpPr>
        <p:spPr>
          <a:xfrm>
            <a:off x="241090" y="1657999"/>
            <a:ext cx="8661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Motorová loďka plující po řece urazila vzdálenost 150 m při plavbě po proudu za 15 s, při plavbě proti proudu za dobu 25 s. Určete rychlost loďky vzhledem k vodě a rychlost proudu v řece. Předpokládejte, že rychlosti jsou konstantní.</a:t>
            </a:r>
          </a:p>
          <a:p>
            <a:endParaRPr lang="cs-CZ" sz="2000" dirty="0"/>
          </a:p>
          <a:p>
            <a:r>
              <a:rPr lang="cs-CZ" sz="2000" b="0" i="0" dirty="0">
                <a:effectLst/>
              </a:rPr>
              <a:t>v = s/t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1" dirty="0">
                <a:effectLst/>
              </a:rPr>
              <a:t>loďka pluje po proudu </a:t>
            </a:r>
          </a:p>
          <a:p>
            <a:r>
              <a:rPr lang="cs-CZ" sz="2000" b="0" i="0" dirty="0">
                <a:effectLst/>
              </a:rPr>
              <a:t>t = 15 s, v=rychlost loďky + rychlost proudu</a:t>
            </a:r>
          </a:p>
          <a:p>
            <a:endParaRPr lang="cs-CZ" sz="2000" b="0" i="0" dirty="0">
              <a:effectLst/>
            </a:endParaRPr>
          </a:p>
          <a:p>
            <a:r>
              <a:rPr lang="cs-CZ" sz="2000" b="0" i="1" dirty="0">
                <a:effectLst/>
              </a:rPr>
              <a:t>loďka pluje proti proudu</a:t>
            </a:r>
            <a:br>
              <a:rPr lang="cs-CZ" sz="2000" dirty="0"/>
            </a:br>
            <a:r>
              <a:rPr lang="cs-CZ" sz="2000" b="0" i="0" dirty="0">
                <a:effectLst/>
              </a:rPr>
              <a:t>t = 25 s, v=rychlost loďky - rychlost proudu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0" dirty="0">
                <a:effectLst/>
              </a:rPr>
              <a:t>z toho dvě rovnice o dvou neznámých.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6166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797FA59-1EBE-405F-AC77-4A58113DBF1D}"/>
              </a:ext>
            </a:extLst>
          </p:cNvPr>
          <p:cNvSpPr txBox="1"/>
          <p:nvPr/>
        </p:nvSpPr>
        <p:spPr>
          <a:xfrm>
            <a:off x="200025" y="178598"/>
            <a:ext cx="874395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Loďka pluje po hladině řeky od jednoho břehu k druhému, přičemž její příď směřuje kolmo k proudu. Voda v řece teče rychlostí o velikosti 2,2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rychlost loďky vzhledem k vodě má velikost 4,6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Vypočtěte velikost rychlosti loďky vzhledem k břehům řeky a určete úhel, který tyto rychlost svírá se směrem proudu.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2,2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4,6 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 = ?</a:t>
            </a:r>
          </a:p>
          <a:p>
            <a:pPr algn="l"/>
            <a:r>
              <a:rPr lang="el-GR" sz="2000" b="0" i="0" dirty="0">
                <a:solidFill>
                  <a:srgbClr val="000000"/>
                </a:solidFill>
                <a:effectLst/>
              </a:rPr>
              <a:t>α = ? </a:t>
            </a:r>
          </a:p>
          <a:p>
            <a:pPr algn="just"/>
            <a:endParaRPr lang="cs-CZ" sz="2000" dirty="0"/>
          </a:p>
        </p:txBody>
      </p:sp>
      <p:pic>
        <p:nvPicPr>
          <p:cNvPr id="283650" name="Picture 2">
            <a:extLst>
              <a:ext uri="{FF2B5EF4-FFF2-40B4-BE49-F238E27FC236}">
                <a16:creationId xmlns:a16="http://schemas.microsoft.com/office/drawing/2014/main" id="{85BD9062-9B96-488D-ABFD-E0641C17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55" y="1607524"/>
            <a:ext cx="1551064" cy="172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1C24EF-1574-4298-9BD2-03BEC68C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653" y="1946801"/>
            <a:ext cx="1819275" cy="10763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A2D76F3-8DB3-4FC6-A682-E9CF5C1AE8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0387" y="1834151"/>
            <a:ext cx="1209675" cy="12763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05BA1C-ED08-4B44-BED3-94B606B274BE}"/>
              </a:ext>
            </a:extLst>
          </p:cNvPr>
          <p:cNvSpPr txBox="1"/>
          <p:nvPr/>
        </p:nvSpPr>
        <p:spPr>
          <a:xfrm>
            <a:off x="114299" y="3337128"/>
            <a:ext cx="8629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Motorový člun plující po řece urazil vzdálenost 120 m při plavbě po proudu za 14 s, při plavně proti proudu za 24 s. Určete rychlost člunu vzhledem k vodě a rychlost proudu v řece (předpokládejte, že rychlosti jsou konstantní).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s = 120 m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14 s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24 s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?</a:t>
            </a:r>
            <a:endParaRPr lang="cs-CZ" sz="2000" u="sng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8E8796A-BB16-49F2-97C2-5A700D5DC3D8}"/>
              </a:ext>
            </a:extLst>
          </p:cNvPr>
          <p:cNvSpPr txBox="1"/>
          <p:nvPr/>
        </p:nvSpPr>
        <p:spPr>
          <a:xfrm>
            <a:off x="2190359" y="4489783"/>
            <a:ext cx="37385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1</a:t>
            </a:r>
            <a:r>
              <a:rPr lang="cs-CZ" sz="2000" dirty="0"/>
              <a:t> = 120/14 = 8,57 m.s</a:t>
            </a:r>
            <a:r>
              <a:rPr lang="cs-CZ" sz="2000" baseline="30000" dirty="0"/>
              <a:t>-1</a:t>
            </a:r>
            <a:r>
              <a:rPr lang="cs-CZ" sz="2000" baseline="-25000" dirty="0"/>
              <a:t> 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-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2</a:t>
            </a:r>
            <a:r>
              <a:rPr lang="cs-CZ" sz="2000" dirty="0"/>
              <a:t> = 120/24 = 5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endParaRPr lang="cs-CZ" sz="8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5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5 + 8,57 -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dirty="0"/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(5 + 8,6)/2 = </a:t>
            </a:r>
            <a:r>
              <a:rPr lang="cs-CZ" sz="2000" u="sng" dirty="0"/>
              <a:t>6,8 m.s</a:t>
            </a:r>
            <a:r>
              <a:rPr lang="cs-CZ" sz="2000" u="sng" baseline="30000" dirty="0"/>
              <a:t>-1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baseline="-25000" dirty="0"/>
              <a:t> </a:t>
            </a:r>
            <a:r>
              <a:rPr lang="cs-CZ" sz="2000" dirty="0"/>
              <a:t>= 8,6 - 6,8 = </a:t>
            </a:r>
            <a:r>
              <a:rPr lang="cs-CZ" sz="2000" u="sng" dirty="0"/>
              <a:t>1,8 m.s</a:t>
            </a:r>
            <a:r>
              <a:rPr lang="cs-CZ" sz="2000" u="sng" baseline="30000" dirty="0"/>
              <a:t>-1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3720968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24650-4CB2-FEB1-3F5C-CD962E914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766" y="1727395"/>
            <a:ext cx="6248011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Pohyb</a:t>
            </a:r>
            <a:r>
              <a:rPr lang="en-US" sz="3200" b="1" dirty="0"/>
              <a:t> v </a:t>
            </a:r>
            <a:r>
              <a:rPr lang="en-US" sz="3200" b="1" dirty="0" err="1"/>
              <a:t>gravita</a:t>
            </a:r>
            <a:r>
              <a:rPr lang="cs-CZ" sz="3200" b="1" dirty="0"/>
              <a:t>čním poli</a:t>
            </a:r>
          </a:p>
        </p:txBody>
      </p:sp>
    </p:spTree>
    <p:extLst>
      <p:ext uri="{BB962C8B-B14F-4D97-AF65-F5344CB8AC3E}">
        <p14:creationId xmlns:p14="http://schemas.microsoft.com/office/powerpoint/2010/main" val="3421327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643C93C-2C09-449D-AB63-1587D40232BB}"/>
              </a:ext>
            </a:extLst>
          </p:cNvPr>
          <p:cNvSpPr txBox="1"/>
          <p:nvPr/>
        </p:nvSpPr>
        <p:spPr>
          <a:xfrm>
            <a:off x="143038" y="300930"/>
            <a:ext cx="8896187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Volně padající kámen má v jednom bodě své dráhy okamžitou rychlost 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a v jiném, níže položeném bodě, má rychlost 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Za jaký čas doletí kámen z prvního bodu do druhého a jak daleko jsou oba dva body od sebe vzdálené?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/>
              <a:t>t = ?</a:t>
            </a:r>
          </a:p>
          <a:p>
            <a:pPr algn="just"/>
            <a:r>
              <a:rPr lang="cs-CZ" sz="2000" dirty="0"/>
              <a:t>s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g.t</a:t>
            </a:r>
            <a:r>
              <a:rPr lang="cs-CZ" sz="2000" baseline="-25000" dirty="0"/>
              <a:t>1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g.t</a:t>
            </a:r>
            <a:r>
              <a:rPr lang="cs-CZ" sz="2000" baseline="-25000" dirty="0"/>
              <a:t>2</a:t>
            </a:r>
          </a:p>
          <a:p>
            <a:pPr algn="just"/>
            <a:r>
              <a:rPr lang="cs-CZ" sz="2000" dirty="0"/>
              <a:t>t = t</a:t>
            </a:r>
            <a:r>
              <a:rPr lang="cs-CZ" sz="2000" baseline="-25000" dirty="0"/>
              <a:t>2</a:t>
            </a:r>
            <a:r>
              <a:rPr lang="cs-CZ" sz="2000" dirty="0"/>
              <a:t> – t</a:t>
            </a:r>
            <a:r>
              <a:rPr lang="cs-CZ" sz="2000" baseline="-25000" dirty="0"/>
              <a:t>1</a:t>
            </a:r>
            <a:r>
              <a:rPr lang="cs-CZ" sz="2000" dirty="0"/>
              <a:t> = (</a:t>
            </a:r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-v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)/g = (8-5)/9,81 = </a:t>
            </a:r>
            <a:r>
              <a:rPr lang="cs-CZ" sz="2000" u="sng" dirty="0">
                <a:solidFill>
                  <a:srgbClr val="000000"/>
                </a:solidFill>
              </a:rPr>
              <a:t>0,3 s</a:t>
            </a:r>
            <a:endParaRPr lang="cs-CZ" sz="2000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248686-BCED-40FA-ABEF-6FB987940979}"/>
              </a:ext>
            </a:extLst>
          </p:cNvPr>
          <p:cNvSpPr txBox="1"/>
          <p:nvPr/>
        </p:nvSpPr>
        <p:spPr>
          <a:xfrm>
            <a:off x="3548062" y="1347380"/>
            <a:ext cx="434330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½.g.t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½.g.t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 = s</a:t>
            </a:r>
            <a:r>
              <a:rPr lang="cs-CZ" sz="2000" baseline="-25000" dirty="0"/>
              <a:t>2</a:t>
            </a:r>
            <a:r>
              <a:rPr lang="cs-CZ" sz="2000" dirty="0"/>
              <a:t> - s</a:t>
            </a:r>
            <a:r>
              <a:rPr lang="cs-CZ" sz="2000" baseline="-25000" dirty="0"/>
              <a:t>1</a:t>
            </a:r>
            <a:r>
              <a:rPr lang="cs-CZ" sz="2000" dirty="0"/>
              <a:t>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</a:t>
            </a:r>
          </a:p>
          <a:p>
            <a:r>
              <a:rPr lang="cs-CZ" sz="2000" dirty="0"/>
              <a:t>s = g.((v</a:t>
            </a:r>
            <a:r>
              <a:rPr lang="cs-CZ" sz="2000" baseline="-25000" dirty="0"/>
              <a:t>2</a:t>
            </a:r>
            <a:r>
              <a:rPr lang="cs-CZ" sz="2000" dirty="0"/>
              <a:t>/g)</a:t>
            </a:r>
            <a:r>
              <a:rPr lang="cs-CZ" sz="2000" baseline="30000" dirty="0"/>
              <a:t>2 </a:t>
            </a:r>
            <a:r>
              <a:rPr lang="cs-CZ" sz="2000" dirty="0"/>
              <a:t>– ((v</a:t>
            </a:r>
            <a:r>
              <a:rPr lang="cs-CZ" sz="2000" baseline="-25000" dirty="0"/>
              <a:t>1</a:t>
            </a:r>
            <a:r>
              <a:rPr lang="cs-CZ" sz="2000" dirty="0"/>
              <a:t>/g)</a:t>
            </a:r>
            <a:r>
              <a:rPr lang="cs-CZ" sz="2000" baseline="30000" dirty="0"/>
              <a:t>2</a:t>
            </a:r>
            <a:r>
              <a:rPr lang="cs-CZ" sz="2000" dirty="0"/>
              <a:t>)/2 = (v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)/2.g</a:t>
            </a:r>
          </a:p>
          <a:p>
            <a:r>
              <a:rPr lang="cs-CZ" sz="2000" dirty="0"/>
              <a:t>s = (8</a:t>
            </a:r>
            <a:r>
              <a:rPr lang="cs-CZ" sz="2000" baseline="30000" dirty="0"/>
              <a:t>2 </a:t>
            </a:r>
            <a:r>
              <a:rPr lang="cs-CZ" sz="2000" dirty="0"/>
              <a:t>– 5</a:t>
            </a:r>
            <a:r>
              <a:rPr lang="cs-CZ" sz="2000" baseline="30000" dirty="0"/>
              <a:t>2</a:t>
            </a:r>
            <a:r>
              <a:rPr lang="cs-CZ" sz="2000" dirty="0"/>
              <a:t>)/2.9,81 = </a:t>
            </a:r>
            <a:r>
              <a:rPr lang="cs-CZ" sz="2000" u="sng" dirty="0"/>
              <a:t>2 m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5696D3-EC39-4F6A-89D3-3CA95AAE141F}"/>
              </a:ext>
            </a:extLst>
          </p:cNvPr>
          <p:cNvSpPr txBox="1"/>
          <p:nvPr/>
        </p:nvSpPr>
        <p:spPr>
          <a:xfrm>
            <a:off x="143038" y="4255882"/>
            <a:ext cx="87437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</a:t>
            </a:r>
            <a:r>
              <a:rPr lang="cs-CZ" sz="2000" dirty="0"/>
              <a:t>á</a:t>
            </a:r>
            <a:r>
              <a:rPr lang="en-US" sz="2000" dirty="0"/>
              <a:t>men je </a:t>
            </a:r>
            <a:r>
              <a:rPr lang="cs-CZ" sz="2000" dirty="0"/>
              <a:t>vržen svisle dolů do propasti o hloubce 90 m </a:t>
            </a:r>
            <a:r>
              <a:rPr lang="cs-CZ" sz="2000" b="0" i="0" dirty="0">
                <a:effectLst/>
              </a:rPr>
              <a:t>počáteční rychlostí 15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Za jakou dobu a jakou rychlostí dopadne? (g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r>
              <a:rPr lang="cs-CZ" sz="2000" b="0" i="0" dirty="0">
                <a:effectLst/>
              </a:rPr>
              <a:t>)</a:t>
            </a:r>
            <a:endParaRPr lang="en-US" sz="2000" dirty="0"/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h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90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m</a:t>
            </a:r>
            <a:endParaRPr lang="cs-CZ" sz="2000" b="0" i="0" baseline="30000" dirty="0">
              <a:solidFill>
                <a:srgbClr val="000000"/>
              </a:solidFill>
              <a:effectLst/>
            </a:endParaRPr>
          </a:p>
          <a:p>
            <a:r>
              <a:rPr lang="cs-CZ" sz="2000" b="0" i="0" dirty="0">
                <a:effectLst/>
              </a:rPr>
              <a:t>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endParaRPr lang="cs-CZ" sz="2000" dirty="0"/>
          </a:p>
        </p:txBody>
      </p:sp>
      <p:pic>
        <p:nvPicPr>
          <p:cNvPr id="9218" name="Picture 2" descr="$h=h_0-v_0t-\frac12gt^2$">
            <a:extLst>
              <a:ext uri="{FF2B5EF4-FFF2-40B4-BE49-F238E27FC236}">
                <a16:creationId xmlns:a16="http://schemas.microsoft.com/office/drawing/2014/main" id="{57ACB2BD-C621-4D2E-86D8-48370F0D3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82" y="6101154"/>
            <a:ext cx="1953818" cy="47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$0=90-15t-5t^2$">
            <a:extLst>
              <a:ext uri="{FF2B5EF4-FFF2-40B4-BE49-F238E27FC236}">
                <a16:creationId xmlns:a16="http://schemas.microsoft.com/office/drawing/2014/main" id="{85B982BB-C84C-43E6-9FDE-B020BF55E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833" y="5071476"/>
            <a:ext cx="1719417" cy="2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$t^2+3t-18=0$">
            <a:extLst>
              <a:ext uri="{FF2B5EF4-FFF2-40B4-BE49-F238E27FC236}">
                <a16:creationId xmlns:a16="http://schemas.microsoft.com/office/drawing/2014/main" id="{AFBC5EBA-07C1-4CFB-9413-3CE9DE096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5452797"/>
            <a:ext cx="1426627" cy="20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$(t+6)(t-3)=0$">
            <a:extLst>
              <a:ext uri="{FF2B5EF4-FFF2-40B4-BE49-F238E27FC236}">
                <a16:creationId xmlns:a16="http://schemas.microsoft.com/office/drawing/2014/main" id="{2B5448A9-6742-463C-AE19-E31216A8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517" y="5862287"/>
            <a:ext cx="1548337" cy="22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$t=3$">
            <a:extLst>
              <a:ext uri="{FF2B5EF4-FFF2-40B4-BE49-F238E27FC236}">
                <a16:creationId xmlns:a16="http://schemas.microsoft.com/office/drawing/2014/main" id="{2DF256E8-BA97-473E-B520-C94DDCEEF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6241064"/>
            <a:ext cx="453835" cy="15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0392A96D-80D7-471C-861F-4D56D121DE81}"/>
              </a:ext>
            </a:extLst>
          </p:cNvPr>
          <p:cNvSpPr txBox="1"/>
          <p:nvPr/>
        </p:nvSpPr>
        <p:spPr>
          <a:xfrm>
            <a:off x="3999593" y="6265617"/>
            <a:ext cx="246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en-US" dirty="0"/>
              <a:t>o</a:t>
            </a:r>
            <a:r>
              <a:rPr lang="cs-CZ" dirty="0"/>
              <a:t>ř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cs-CZ" dirty="0"/>
              <a:t>t = </a:t>
            </a:r>
            <a:r>
              <a:rPr lang="en-US" dirty="0"/>
              <a:t>-6</a:t>
            </a:r>
            <a:r>
              <a:rPr lang="cs-CZ" dirty="0"/>
              <a:t> nemá smysl</a:t>
            </a:r>
            <a:r>
              <a:rPr lang="en-US" dirty="0"/>
              <a:t> </a:t>
            </a:r>
            <a:endParaRPr lang="cs-CZ" dirty="0"/>
          </a:p>
        </p:txBody>
      </p:sp>
      <p:pic>
        <p:nvPicPr>
          <p:cNvPr id="9228" name="Picture 12" descr="$v=v_0+gt$">
            <a:extLst>
              <a:ext uri="{FF2B5EF4-FFF2-40B4-BE49-F238E27FC236}">
                <a16:creationId xmlns:a16="http://schemas.microsoft.com/office/drawing/2014/main" id="{0625AD04-052B-42F0-B407-823D8DA2C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071475"/>
            <a:ext cx="1185862" cy="21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$v=15+3\cdot10=45$">
            <a:extLst>
              <a:ext uri="{FF2B5EF4-FFF2-40B4-BE49-F238E27FC236}">
                <a16:creationId xmlns:a16="http://schemas.microsoft.com/office/drawing/2014/main" id="{54C9E81E-8FA2-44C8-854E-6F95A5801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469646"/>
            <a:ext cx="2034951" cy="19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6E6206F5-B3FD-441F-94E4-51947BA7BFBE}"/>
              </a:ext>
            </a:extLst>
          </p:cNvPr>
          <p:cNvSpPr txBox="1"/>
          <p:nvPr/>
        </p:nvSpPr>
        <p:spPr>
          <a:xfrm>
            <a:off x="7421339" y="5369272"/>
            <a:ext cx="770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m.s</a:t>
            </a:r>
            <a:r>
              <a:rPr lang="cs-CZ" sz="2000" baseline="30000" dirty="0"/>
              <a:t>-1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3A6CEEB-5907-4D2F-9C39-E4343983062F}"/>
              </a:ext>
            </a:extLst>
          </p:cNvPr>
          <p:cNvCxnSpPr>
            <a:cxnSpLocks/>
          </p:cNvCxnSpPr>
          <p:nvPr/>
        </p:nvCxnSpPr>
        <p:spPr>
          <a:xfrm>
            <a:off x="7210365" y="5726710"/>
            <a:ext cx="681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6A182B3-6961-46BC-B1BA-761AC1EFFFBA}"/>
              </a:ext>
            </a:extLst>
          </p:cNvPr>
          <p:cNvCxnSpPr>
            <a:cxnSpLocks/>
          </p:cNvCxnSpPr>
          <p:nvPr/>
        </p:nvCxnSpPr>
        <p:spPr>
          <a:xfrm>
            <a:off x="3370628" y="6456470"/>
            <a:ext cx="3427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F8E053A-4EEE-47C1-8784-BB2BC34E9286}"/>
              </a:ext>
            </a:extLst>
          </p:cNvPr>
          <p:cNvSpPr txBox="1"/>
          <p:nvPr/>
        </p:nvSpPr>
        <p:spPr>
          <a:xfrm>
            <a:off x="3502674" y="611664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32012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3821C5E9-37DF-4547-ADE7-43815E862538}"/>
              </a:ext>
            </a:extLst>
          </p:cNvPr>
          <p:cNvSpPr txBox="1"/>
          <p:nvPr/>
        </p:nvSpPr>
        <p:spPr>
          <a:xfrm>
            <a:off x="161925" y="411721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byla vržena svisle vzhůru počáteční rychlostí 30 m.s</a:t>
            </a:r>
            <a:r>
              <a:rPr lang="cs-CZ" sz="2000" baseline="30000" dirty="0"/>
              <a:t>-1</a:t>
            </a:r>
            <a:r>
              <a:rPr lang="cs-CZ" sz="2000" dirty="0"/>
              <a:t>. Ve kterém čase byla ve výšce 40 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7E6A8E-2B4E-4501-8AB4-9E0006204156}"/>
              </a:ext>
            </a:extLst>
          </p:cNvPr>
          <p:cNvSpPr txBox="1"/>
          <p:nvPr/>
        </p:nvSpPr>
        <p:spPr>
          <a:xfrm>
            <a:off x="190499" y="449757"/>
            <a:ext cx="49244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v</a:t>
            </a:r>
            <a:r>
              <a:rPr lang="cs-CZ" sz="2000" dirty="0"/>
              <a:t>y</a:t>
            </a:r>
            <a:r>
              <a:rPr lang="en-US" sz="2000" dirty="0" err="1"/>
              <a:t>soko</a:t>
            </a:r>
            <a:r>
              <a:rPr lang="en-US" sz="2000" dirty="0"/>
              <a:t> </a:t>
            </a:r>
            <a:r>
              <a:rPr lang="en-US" sz="2000" dirty="0" err="1"/>
              <a:t>mus</a:t>
            </a:r>
            <a:r>
              <a:rPr lang="cs-CZ" sz="2000" dirty="0"/>
              <a:t>í</a:t>
            </a:r>
            <a:r>
              <a:rPr lang="en-US" sz="2000" dirty="0"/>
              <a:t>me </a:t>
            </a:r>
            <a:r>
              <a:rPr lang="cs-CZ" sz="2000" dirty="0"/>
              <a:t>z</a:t>
            </a:r>
            <a:r>
              <a:rPr lang="en-US" sz="2000" dirty="0" err="1"/>
              <a:t>vednout</a:t>
            </a:r>
            <a:r>
              <a:rPr lang="en-US" sz="2000" dirty="0"/>
              <a:t> </a:t>
            </a:r>
            <a:r>
              <a:rPr lang="en-US" sz="2000" dirty="0" err="1"/>
              <a:t>kladivo</a:t>
            </a:r>
            <a:r>
              <a:rPr lang="en-US" sz="2000" dirty="0"/>
              <a:t> </a:t>
            </a:r>
            <a:r>
              <a:rPr lang="en-US" sz="2000" dirty="0" err="1"/>
              <a:t>parn</a:t>
            </a:r>
            <a:r>
              <a:rPr lang="cs-CZ" sz="2000" dirty="0"/>
              <a:t>í</a:t>
            </a:r>
            <a:r>
              <a:rPr lang="en-US" sz="2000" dirty="0"/>
              <a:t>ho </a:t>
            </a:r>
            <a:r>
              <a:rPr lang="en-US" sz="2000" dirty="0" err="1"/>
              <a:t>bucharu</a:t>
            </a:r>
            <a:r>
              <a:rPr lang="cs-CZ" sz="2000" dirty="0"/>
              <a:t>, aby při volném pádu získalo rychlost 5,5 m.s</a:t>
            </a:r>
            <a:r>
              <a:rPr lang="cs-CZ" sz="2000" baseline="30000" dirty="0"/>
              <a:t>-1</a:t>
            </a:r>
            <a:r>
              <a:rPr lang="cs-CZ" sz="2000" dirty="0"/>
              <a:t>? </a:t>
            </a:r>
            <a:r>
              <a:rPr lang="en-US" sz="2000" dirty="0"/>
              <a:t> </a:t>
            </a:r>
            <a:r>
              <a:rPr lang="cs-CZ" sz="2000" dirty="0"/>
              <a:t>Kolik úderů vykoná buchar za 1 minutu, jestliže zvedání kladiva trvá třikrát déle než jeho pád?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CF4031-243F-4757-B999-FFD22949A89C}"/>
              </a:ext>
            </a:extLst>
          </p:cNvPr>
          <p:cNvSpPr txBox="1"/>
          <p:nvPr/>
        </p:nvSpPr>
        <p:spPr>
          <a:xfrm>
            <a:off x="152399" y="2851860"/>
            <a:ext cx="8782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Jak dlouho padá kámen volným pádem do propasti o hloubce 80 m? Jak velkou rychlostí dopadne na dno propasti?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A9A2D07-D19C-489B-AE71-9534B09991F9}"/>
              </a:ext>
            </a:extLst>
          </p:cNvPr>
          <p:cNvSpPr txBox="1"/>
          <p:nvPr/>
        </p:nvSpPr>
        <p:spPr>
          <a:xfrm>
            <a:off x="161925" y="5556856"/>
            <a:ext cx="88201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Míč padá volným pádem z výšky 20 metrů. Jak velkou rychlostí dopadne na zem? (g = 10 m · 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F1DD155-0E4B-4FE1-A408-A5AB58980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301" y="272743"/>
            <a:ext cx="3523348" cy="245140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139BD7A-2963-4D3F-A507-C8EE6E9101DE}"/>
              </a:ext>
            </a:extLst>
          </p:cNvPr>
          <p:cNvSpPr txBox="1"/>
          <p:nvPr/>
        </p:nvSpPr>
        <p:spPr>
          <a:xfrm>
            <a:off x="247649" y="22086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[1,54 m, 26 min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CD6FB5-BD68-4A4D-8268-393FACAF11D8}"/>
              </a:ext>
            </a:extLst>
          </p:cNvPr>
          <p:cNvSpPr txBox="1"/>
          <p:nvPr/>
        </p:nvSpPr>
        <p:spPr>
          <a:xfrm>
            <a:off x="247649" y="6324005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 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69DB4D6-734B-42CE-88FD-D5D100819854}"/>
              </a:ext>
            </a:extLst>
          </p:cNvPr>
          <p:cNvSpPr txBox="1"/>
          <p:nvPr/>
        </p:nvSpPr>
        <p:spPr>
          <a:xfrm>
            <a:off x="190499" y="4854728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 s a 4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D9E21AC-7637-42E8-8890-7E0E5DDCA464}"/>
              </a:ext>
            </a:extLst>
          </p:cNvPr>
          <p:cNvSpPr txBox="1"/>
          <p:nvPr/>
        </p:nvSpPr>
        <p:spPr>
          <a:xfrm>
            <a:off x="247649" y="35878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[4 s, 40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51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942D5D3-1E5D-4647-BBD8-A7FDA6CC24A6}"/>
              </a:ext>
            </a:extLst>
          </p:cNvPr>
          <p:cNvSpPr txBox="1"/>
          <p:nvPr/>
        </p:nvSpPr>
        <p:spPr>
          <a:xfrm>
            <a:off x="219075" y="409694"/>
            <a:ext cx="8629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kutálející se po desce stolu vysokého 100 cm rychlostí 100 cm.s</a:t>
            </a:r>
            <a:r>
              <a:rPr lang="cs-CZ" sz="2000" baseline="30000" dirty="0"/>
              <a:t>-1</a:t>
            </a:r>
            <a:r>
              <a:rPr lang="cs-CZ" sz="2000" dirty="0"/>
              <a:t> přejde přes hranu stolu. V jaké vzdálenosti od okraje stolu dopadne kulička na zem? Jaká bude její celková dopadová rychlost?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h = 100 cm = 1 m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x</a:t>
            </a:r>
            <a:r>
              <a:rPr lang="cs-CZ" sz="2000" dirty="0"/>
              <a:t> = 100 cm.s</a:t>
            </a:r>
            <a:r>
              <a:rPr lang="cs-CZ" sz="2000" baseline="30000" dirty="0"/>
              <a:t>-1</a:t>
            </a:r>
            <a:r>
              <a:rPr lang="cs-CZ" sz="2000" dirty="0"/>
              <a:t> = 1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x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067C6E4-6036-4FAD-BB15-82CFCCB18F23}"/>
              </a:ext>
            </a:extLst>
          </p:cNvPr>
          <p:cNvCxnSpPr>
            <a:cxnSpLocks/>
          </p:cNvCxnSpPr>
          <p:nvPr/>
        </p:nvCxnSpPr>
        <p:spPr>
          <a:xfrm>
            <a:off x="4357688" y="1752720"/>
            <a:ext cx="54110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05CFC9B-EDAE-4FC2-8013-EAC661BE39E8}"/>
              </a:ext>
            </a:extLst>
          </p:cNvPr>
          <p:cNvCxnSpPr>
            <a:cxnSpLocks/>
          </p:cNvCxnSpPr>
          <p:nvPr/>
        </p:nvCxnSpPr>
        <p:spPr>
          <a:xfrm>
            <a:off x="5253038" y="1752720"/>
            <a:ext cx="10262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ABA3E67-8642-4C21-BE77-2797273F6500}"/>
              </a:ext>
            </a:extLst>
          </p:cNvPr>
          <p:cNvCxnSpPr>
            <a:cxnSpLocks/>
          </p:cNvCxnSpPr>
          <p:nvPr/>
        </p:nvCxnSpPr>
        <p:spPr>
          <a:xfrm>
            <a:off x="4386263" y="2667120"/>
            <a:ext cx="84897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A2029D3-F56E-4422-964B-F73A9738CA3E}"/>
              </a:ext>
            </a:extLst>
          </p:cNvPr>
          <p:cNvCxnSpPr>
            <a:cxnSpLocks/>
          </p:cNvCxnSpPr>
          <p:nvPr/>
        </p:nvCxnSpPr>
        <p:spPr>
          <a:xfrm>
            <a:off x="5586413" y="2667120"/>
            <a:ext cx="9982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43318556-E6E2-4589-AB25-C3E4407665A4}"/>
              </a:ext>
            </a:extLst>
          </p:cNvPr>
          <p:cNvSpPr txBox="1"/>
          <p:nvPr/>
        </p:nvSpPr>
        <p:spPr>
          <a:xfrm>
            <a:off x="3802428" y="1656189"/>
            <a:ext cx="4406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 = √2.h/g = √2. 1/9,81 = 0,452 s</a:t>
            </a:r>
          </a:p>
          <a:p>
            <a:pPr algn="just"/>
            <a:r>
              <a:rPr lang="cs-CZ" sz="2000" dirty="0"/>
              <a:t>x = v</a:t>
            </a:r>
            <a:r>
              <a:rPr lang="cs-CZ" sz="2000" baseline="-25000" dirty="0"/>
              <a:t>x</a:t>
            </a:r>
            <a:r>
              <a:rPr lang="cs-CZ" sz="2000" dirty="0"/>
              <a:t>.t = 1. 0.452 = </a:t>
            </a:r>
            <a:r>
              <a:rPr lang="cs-CZ" sz="2000" u="sng" dirty="0"/>
              <a:t>0,452 m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y</a:t>
            </a:r>
            <a:r>
              <a:rPr lang="cs-CZ" sz="2000" dirty="0"/>
              <a:t> = g.t = 9,81. 0.452 = 4,46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v = √v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+ 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 = √1</a:t>
            </a:r>
            <a:r>
              <a:rPr lang="cs-CZ" sz="2000" baseline="30000" dirty="0"/>
              <a:t>2</a:t>
            </a:r>
            <a:r>
              <a:rPr lang="cs-CZ" sz="2000" dirty="0"/>
              <a:t> + 4,46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4.57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u="sng" baseline="30000" dirty="0"/>
          </a:p>
          <a:p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956E2D-1581-4065-B32C-134A940C6BD3}"/>
              </a:ext>
            </a:extLst>
          </p:cNvPr>
          <p:cNvSpPr txBox="1"/>
          <p:nvPr/>
        </p:nvSpPr>
        <p:spPr>
          <a:xfrm>
            <a:off x="219075" y="3502048"/>
            <a:ext cx="862965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Dopravníkový pás na uhlí se pohybuje ve vodorovném směru rychlostí 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. Jak daleko padá uhlí od konce pásu, který je ve výšce 180 cm nad zemí?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800" dirty="0">
              <a:ea typeface="Times New Roman" panose="02020603050405020304" pitchFamily="18" charset="0"/>
            </a:endParaRPr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endParaRPr lang="en-US" sz="2000" dirty="0"/>
          </a:p>
          <a:p>
            <a:r>
              <a:rPr lang="en-US" sz="2000" dirty="0"/>
              <a:t>h</a:t>
            </a:r>
            <a:r>
              <a:rPr lang="cs-CZ" sz="2000" dirty="0"/>
              <a:t> = </a:t>
            </a:r>
            <a:r>
              <a:rPr lang="en-US" sz="2000" dirty="0"/>
              <a:t>180 cm = 1,8 m</a:t>
            </a:r>
            <a:endParaRPr lang="cs-CZ" sz="2000" dirty="0"/>
          </a:p>
          <a:p>
            <a:r>
              <a:rPr lang="en-US" sz="2000" dirty="0"/>
              <a:t>s = ?</a:t>
            </a:r>
          </a:p>
          <a:p>
            <a:endParaRPr lang="en-US" sz="800" dirty="0"/>
          </a:p>
          <a:p>
            <a:endParaRPr lang="cs-CZ" sz="2000" u="sng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3B3C29BF-D93E-4528-B767-962ED1B3CA54}"/>
              </a:ext>
            </a:extLst>
          </p:cNvPr>
          <p:cNvCxnSpPr/>
          <p:nvPr/>
        </p:nvCxnSpPr>
        <p:spPr>
          <a:xfrm>
            <a:off x="4341505" y="5301796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61AE481-E5D2-4DA5-A85C-A63A798C004D}"/>
              </a:ext>
            </a:extLst>
          </p:cNvPr>
          <p:cNvCxnSpPr/>
          <p:nvPr/>
        </p:nvCxnSpPr>
        <p:spPr>
          <a:xfrm>
            <a:off x="4627255" y="5578021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D1D9A33-60FB-4137-AB7A-2C1F4340E1FF}"/>
              </a:ext>
            </a:extLst>
          </p:cNvPr>
          <p:cNvCxnSpPr>
            <a:cxnSpLocks/>
          </p:cNvCxnSpPr>
          <p:nvPr/>
        </p:nvCxnSpPr>
        <p:spPr>
          <a:xfrm>
            <a:off x="5827405" y="5578021"/>
            <a:ext cx="1038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03CC22-69EA-41E6-A210-C40FCD9BD46E}"/>
              </a:ext>
            </a:extLst>
          </p:cNvPr>
          <p:cNvSpPr txBox="1"/>
          <p:nvPr/>
        </p:nvSpPr>
        <p:spPr>
          <a:xfrm>
            <a:off x="3802428" y="4578466"/>
            <a:ext cx="40499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cs-CZ" sz="2000" dirty="0"/>
              <a:t> = v</a:t>
            </a:r>
            <a:r>
              <a:rPr lang="cs-CZ" sz="2000" baseline="-25000" dirty="0"/>
              <a:t>0</a:t>
            </a:r>
            <a:r>
              <a:rPr lang="cs-CZ" sz="2000" dirty="0"/>
              <a:t>.t</a:t>
            </a:r>
          </a:p>
          <a:p>
            <a:r>
              <a:rPr lang="cs-CZ" sz="2000" dirty="0"/>
              <a:t>y = </a:t>
            </a:r>
            <a:r>
              <a:rPr lang="en-US" sz="2000" dirty="0"/>
              <a:t>h</a:t>
            </a:r>
            <a:r>
              <a:rPr lang="cs-CZ" sz="2000" dirty="0"/>
              <a:t> – ½.g.t</a:t>
            </a:r>
            <a:r>
              <a:rPr lang="cs-CZ" sz="2000" baseline="30000" dirty="0"/>
              <a:t>2 </a:t>
            </a:r>
            <a:r>
              <a:rPr lang="cs-CZ" sz="2000" dirty="0"/>
              <a:t>= 0</a:t>
            </a:r>
          </a:p>
          <a:p>
            <a:r>
              <a:rPr lang="cs-CZ" sz="2000" dirty="0"/>
              <a:t>t = √2.h/g</a:t>
            </a:r>
          </a:p>
          <a:p>
            <a:r>
              <a:rPr lang="cs-CZ" sz="2000" dirty="0"/>
              <a:t>s =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. √2.h/g = </a:t>
            </a:r>
            <a:r>
              <a:rPr lang="en-US" sz="2000" dirty="0"/>
              <a:t>2</a:t>
            </a:r>
            <a:r>
              <a:rPr lang="cs-CZ" sz="2000" dirty="0"/>
              <a:t>. √2.</a:t>
            </a:r>
            <a:r>
              <a:rPr lang="en-US" sz="2000" dirty="0"/>
              <a:t>1,8</a:t>
            </a:r>
            <a:r>
              <a:rPr lang="cs-CZ" sz="2000" dirty="0"/>
              <a:t>/</a:t>
            </a:r>
            <a:r>
              <a:rPr lang="en-US" sz="2000" dirty="0"/>
              <a:t>9,81</a:t>
            </a:r>
            <a:r>
              <a:rPr lang="cs-CZ" sz="2000" dirty="0"/>
              <a:t> = </a:t>
            </a:r>
            <a:r>
              <a:rPr lang="en-US" sz="2000" u="sng" dirty="0"/>
              <a:t>1</a:t>
            </a:r>
            <a:r>
              <a:rPr lang="cs-CZ" sz="2000" u="sng" dirty="0"/>
              <a:t>,</a:t>
            </a:r>
            <a:r>
              <a:rPr lang="en-US" sz="2000" u="sng" dirty="0"/>
              <a:t>2</a:t>
            </a:r>
            <a:r>
              <a:rPr lang="cs-CZ" sz="2000" u="sng" dirty="0"/>
              <a:t> 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332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831851"/>
            <a:ext cx="51054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Rovnoměrný přímočarý pohyb</a:t>
            </a:r>
          </a:p>
        </p:txBody>
      </p:sp>
    </p:spTree>
    <p:extLst>
      <p:ext uri="{BB962C8B-B14F-4D97-AF65-F5344CB8AC3E}">
        <p14:creationId xmlns:p14="http://schemas.microsoft.com/office/powerpoint/2010/main" val="3017767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14A2B0-67F1-4B0A-A229-8715190409B6}"/>
              </a:ext>
            </a:extLst>
          </p:cNvPr>
          <p:cNvSpPr txBox="1"/>
          <p:nvPr/>
        </p:nvSpPr>
        <p:spPr>
          <a:xfrm>
            <a:off x="266699" y="323850"/>
            <a:ext cx="8715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vrcholu rozhledny o výšce 30 m je vržen oštěp vodorovným směrem rychlostí 20 m.s</a:t>
            </a:r>
            <a:r>
              <a:rPr lang="cs-CZ" sz="2000" baseline="30000" dirty="0"/>
              <a:t>-1</a:t>
            </a:r>
            <a:r>
              <a:rPr lang="cs-CZ" sz="2000" dirty="0"/>
              <a:t>. Jak daleko od paty rozhledny na vodorovnou rovinu oštěp dopadne?  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9DF59E2-5AB5-4827-BD65-96E333067B33}"/>
              </a:ext>
            </a:extLst>
          </p:cNvPr>
          <p:cNvSpPr txBox="1"/>
          <p:nvPr/>
        </p:nvSpPr>
        <p:spPr>
          <a:xfrm flipH="1">
            <a:off x="214312" y="1828800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 vrcholu věže vysoké 80 m byla vodorovným směrem vystřelena ze samopalu střela, která dopadla na zem (na horizontální rovinu)  ve vzdálenosti 2 820 m od paty věže. Odpor vzduchu zanedbejte, g = 10 m.s</a:t>
            </a:r>
            <a:r>
              <a:rPr lang="cs-CZ" sz="2000" baseline="30000" dirty="0"/>
              <a:t>-2</a:t>
            </a:r>
            <a:r>
              <a:rPr lang="cs-CZ" sz="2000" dirty="0"/>
              <a:t>.  Jak velkou rychlostí byla střela vystřelena?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0AF071F-B2D9-4DB9-A708-FFF54D442E84}"/>
              </a:ext>
            </a:extLst>
          </p:cNvPr>
          <p:cNvSpPr txBox="1"/>
          <p:nvPr/>
        </p:nvSpPr>
        <p:spPr>
          <a:xfrm>
            <a:off x="214311" y="3949303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svisl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st</a:t>
            </a:r>
            <a:r>
              <a:rPr lang="cs-CZ" sz="2000" dirty="0" err="1"/>
              <a:t>ěně</a:t>
            </a:r>
            <a:r>
              <a:rPr lang="cs-CZ" sz="2000" dirty="0"/>
              <a:t> 120 cm nad vodorovnou rovinou je trubice, z níž vytéká vodorovným směrem pramínek vody a dopadá na vodorovnou podlahu ve vzdálenosti 50 cm od stěny . Jakou rychlostí vytéká voda z trubice? Odpor prostředí zanedbejte.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6A792BA-4223-447C-936A-88CA5167AB92}"/>
              </a:ext>
            </a:extLst>
          </p:cNvPr>
          <p:cNvSpPr txBox="1"/>
          <p:nvPr/>
        </p:nvSpPr>
        <p:spPr>
          <a:xfrm>
            <a:off x="266699" y="104715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49,5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556374-B4C4-4742-B74E-1C4471177CE1}"/>
              </a:ext>
            </a:extLst>
          </p:cNvPr>
          <p:cNvSpPr txBox="1"/>
          <p:nvPr/>
        </p:nvSpPr>
        <p:spPr>
          <a:xfrm>
            <a:off x="395288" y="3164443"/>
            <a:ext cx="4638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705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CA781CF-4132-41F8-A911-86360EC9138B}"/>
              </a:ext>
            </a:extLst>
          </p:cNvPr>
          <p:cNvSpPr txBox="1"/>
          <p:nvPr/>
        </p:nvSpPr>
        <p:spPr>
          <a:xfrm>
            <a:off x="428625" y="5288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7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3CB09FE-532B-4939-ADA7-BAB256146EE7}"/>
              </a:ext>
            </a:extLst>
          </p:cNvPr>
          <p:cNvSpPr txBox="1"/>
          <p:nvPr/>
        </p:nvSpPr>
        <p:spPr>
          <a:xfrm>
            <a:off x="190500" y="555526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Jak vysoko a jak daleko by doletěla střela odpálená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 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E1EDE3-8836-436B-82F8-9912D0C86A2D}"/>
              </a:ext>
            </a:extLst>
          </p:cNvPr>
          <p:cNvSpPr txBox="1"/>
          <p:nvPr/>
        </p:nvSpPr>
        <p:spPr>
          <a:xfrm>
            <a:off x="333375" y="1420852"/>
            <a:ext cx="63274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x = 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).t</a:t>
            </a:r>
          </a:p>
          <a:p>
            <a:r>
              <a:rPr lang="cs-CZ" sz="2000" dirty="0"/>
              <a:t>y = v</a:t>
            </a:r>
            <a:r>
              <a:rPr lang="cs-CZ" sz="2000" baseline="-25000" dirty="0"/>
              <a:t>0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).t - ½.g.t</a:t>
            </a:r>
            <a:r>
              <a:rPr lang="cs-CZ" sz="2000" baseline="30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 = x/(v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)) </a:t>
            </a:r>
          </a:p>
          <a:p>
            <a:r>
              <a:rPr lang="cs-CZ" sz="2000" dirty="0"/>
              <a:t>y = x.tg(</a:t>
            </a:r>
            <a:r>
              <a:rPr lang="el-GR" sz="2000" dirty="0"/>
              <a:t>α</a:t>
            </a:r>
            <a:r>
              <a:rPr lang="cs-CZ" sz="2000" dirty="0"/>
              <a:t>) – g/(2.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).x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(x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sin(2</a:t>
            </a:r>
            <a:r>
              <a:rPr lang="el-GR" sz="2000" dirty="0"/>
              <a:t>α</a:t>
            </a:r>
            <a:r>
              <a:rPr lang="cs-CZ" sz="2000" dirty="0"/>
              <a:t>)/2.g )</a:t>
            </a:r>
            <a:r>
              <a:rPr lang="cs-CZ" sz="2000" baseline="30000" dirty="0"/>
              <a:t>2</a:t>
            </a:r>
            <a:r>
              <a:rPr lang="cs-CZ" sz="2000" dirty="0"/>
              <a:t> = 2.v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/g . cos(y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)</a:t>
            </a:r>
            <a:r>
              <a:rPr lang="cs-CZ" sz="2000" baseline="30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Vrchol paraboly je </a:t>
            </a:r>
            <a:r>
              <a:rPr lang="en-US" sz="2000" dirty="0"/>
              <a:t>[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/2.g . </a:t>
            </a:r>
            <a:r>
              <a:rPr lang="en-US" sz="2000" dirty="0"/>
              <a:t>sin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, -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/2.g . </a:t>
            </a:r>
            <a:r>
              <a:rPr lang="en-US" sz="2000" dirty="0"/>
              <a:t>cos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]</a:t>
            </a:r>
            <a:endParaRPr lang="cs-CZ" sz="2000" dirty="0"/>
          </a:p>
          <a:p>
            <a:r>
              <a:rPr lang="cs-CZ" sz="2000" dirty="0"/>
              <a:t>h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= </a:t>
            </a:r>
            <a:r>
              <a:rPr lang="cs-CZ" sz="2000" u="sng" dirty="0"/>
              <a:t>7 477 m</a:t>
            </a:r>
          </a:p>
          <a:p>
            <a:r>
              <a:rPr lang="cs-CZ" sz="2000" dirty="0"/>
              <a:t>d = sin(</a:t>
            </a:r>
            <a:r>
              <a:rPr lang="el-GR" sz="2000" dirty="0"/>
              <a:t>α</a:t>
            </a:r>
            <a:r>
              <a:rPr lang="cs-CZ" sz="2000" dirty="0"/>
              <a:t>)/cos(</a:t>
            </a:r>
            <a:r>
              <a:rPr lang="el-GR" sz="2000" dirty="0"/>
              <a:t>α</a:t>
            </a:r>
            <a:r>
              <a:rPr lang="cs-CZ" sz="2000" dirty="0"/>
              <a:t>). 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/g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.sin(2</a:t>
            </a:r>
            <a:r>
              <a:rPr lang="el-GR" sz="2000" dirty="0"/>
              <a:t>α</a:t>
            </a:r>
            <a:r>
              <a:rPr lang="cs-CZ" sz="2000" dirty="0"/>
              <a:t>)/g = </a:t>
            </a:r>
            <a:r>
              <a:rPr lang="cs-CZ" sz="2000" u="sng" dirty="0"/>
              <a:t>25 100 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B5B1E5-691F-4EC2-8BA2-CAADBD96737D}"/>
              </a:ext>
            </a:extLst>
          </p:cNvPr>
          <p:cNvSpPr txBox="1"/>
          <p:nvPr/>
        </p:nvSpPr>
        <p:spPr>
          <a:xfrm>
            <a:off x="190500" y="4867275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Granát zasáhl cíl vzdálený 250 m, ležící ve stejné horizontální rovině jako granátomet. Elevační úhel hlavně granátometu je 45°. Odpor vzduchu zanedbejte. Hodnota g = 10 m.s</a:t>
            </a:r>
            <a:r>
              <a:rPr lang="cs-CZ" sz="2000" baseline="30000" dirty="0"/>
              <a:t>-2</a:t>
            </a:r>
            <a:r>
              <a:rPr lang="cs-CZ" sz="2000" dirty="0"/>
              <a:t>. Určete počáteční rychlost granátu a nejvyšší polohu granátu nad zemí.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5CFA8D-C14B-4624-B903-39F73C1EEB6A}"/>
              </a:ext>
            </a:extLst>
          </p:cNvPr>
          <p:cNvSpPr txBox="1"/>
          <p:nvPr/>
        </p:nvSpPr>
        <p:spPr>
          <a:xfrm>
            <a:off x="333375" y="61971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, 62,5 m]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86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2E9B752-732A-48AF-B517-7D253075DDD4}"/>
              </a:ext>
            </a:extLst>
          </p:cNvPr>
          <p:cNvSpPr txBox="1"/>
          <p:nvPr/>
        </p:nvSpPr>
        <p:spPr>
          <a:xfrm flipH="1">
            <a:off x="228599" y="2101468"/>
            <a:ext cx="8686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Střela vržená počáteční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o velikosti 30° zasáhla cíl, který byl o 300 m výše než palebné postavení. Určete vzdálenost cíle od palebného postavení.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61DB85-7E30-4874-84F5-267F6E614529}"/>
              </a:ext>
            </a:extLst>
          </p:cNvPr>
          <p:cNvSpPr txBox="1"/>
          <p:nvPr/>
        </p:nvSpPr>
        <p:spPr>
          <a:xfrm>
            <a:off x="228599" y="5395392"/>
            <a:ext cx="8591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Pod jakým elevačním úhlem a jakou rychlostí bylo vrženo těleso, které dosáhlo výšky 25,4 m a dálky 987,2 m?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0F7EB7-E8EA-40B9-8756-E1C0D20E9E45}"/>
              </a:ext>
            </a:extLst>
          </p:cNvPr>
          <p:cNvSpPr txBox="1"/>
          <p:nvPr/>
        </p:nvSpPr>
        <p:spPr>
          <a:xfrm>
            <a:off x="280988" y="386953"/>
            <a:ext cx="8582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Stříkačka, která vytlačí vodu svisle vzhůru do výše 15 m, stojí ve vzdálenosti 11 m před domem 8 m vysokým. V jakém úhlu je nutné stříkat, má-li vodní proud dosáhnout vrcholu domu?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2B48285-6CBB-41AB-9676-7FDE81012DF9}"/>
              </a:ext>
            </a:extLst>
          </p:cNvPr>
          <p:cNvSpPr txBox="1"/>
          <p:nvPr/>
        </p:nvSpPr>
        <p:spPr>
          <a:xfrm>
            <a:off x="228599" y="3944998"/>
            <a:ext cx="858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vysoko a jak daleko doletí střela odpálená rychlostí 375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E249F64-45D5-47F7-8EB9-957FDA7B361E}"/>
              </a:ext>
            </a:extLst>
          </p:cNvPr>
          <p:cNvSpPr txBox="1"/>
          <p:nvPr/>
        </p:nvSpPr>
        <p:spPr>
          <a:xfrm>
            <a:off x="381000" y="14626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[49</a:t>
            </a:r>
            <a:r>
              <a:rPr lang="cs-CZ" sz="2000" dirty="0">
                <a:solidFill>
                  <a:srgbClr val="FF0000"/>
                </a:solidFill>
              </a:rPr>
              <a:t>°07‘ nebo 76°54‘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978D78-54E2-4CDA-9DAC-8C84DA585488}"/>
              </a:ext>
            </a:extLst>
          </p:cNvPr>
          <p:cNvSpPr txBox="1"/>
          <p:nvPr/>
        </p:nvSpPr>
        <p:spPr>
          <a:xfrm>
            <a:off x="276225" y="3184985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533,3 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nebo</a:t>
            </a:r>
            <a:r>
              <a:rPr lang="en-US" sz="2000" dirty="0">
                <a:solidFill>
                  <a:srgbClr val="FF0000"/>
                </a:solidFill>
              </a:rPr>
              <a:t> 21 117,3 m]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432D413-3B6D-424E-AD71-9A1B48FDB7A8}"/>
              </a:ext>
            </a:extLst>
          </p:cNvPr>
          <p:cNvSpPr txBox="1"/>
          <p:nvPr/>
        </p:nvSpPr>
        <p:spPr>
          <a:xfrm>
            <a:off x="126206" y="4677092"/>
            <a:ext cx="4633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.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[4 206m, 14 117 m]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FA0226-B192-4BC0-A0EC-3C84AE28AA46}"/>
              </a:ext>
            </a:extLst>
          </p:cNvPr>
          <p:cNvSpPr txBox="1"/>
          <p:nvPr/>
        </p:nvSpPr>
        <p:spPr>
          <a:xfrm>
            <a:off x="311944" y="6134398"/>
            <a:ext cx="47101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</a:t>
            </a:r>
            <a:r>
              <a:rPr lang="cs-CZ" sz="2000" dirty="0">
                <a:solidFill>
                  <a:srgbClr val="FF0000"/>
                </a:solidFill>
              </a:rPr>
              <a:t>°53‘, 218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8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16A90A23-F810-4012-B22F-9C3A4A6F2D9D}"/>
              </a:ext>
            </a:extLst>
          </p:cNvPr>
          <p:cNvSpPr txBox="1"/>
          <p:nvPr/>
        </p:nvSpPr>
        <p:spPr>
          <a:xfrm>
            <a:off x="270991" y="2476499"/>
            <a:ext cx="8429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Chodec ujde za 1 minutu 140 kroků po 0,8 m. Jakou má chodec rychlost (v m.s</a:t>
            </a:r>
            <a:r>
              <a:rPr lang="cs-CZ" sz="2000" baseline="30000" dirty="0"/>
              <a:t>-1</a:t>
            </a:r>
            <a:r>
              <a:rPr lang="cs-CZ" sz="2000" dirty="0"/>
              <a:t>) a kolik kilometrů ujde za hodinu?</a:t>
            </a:r>
          </a:p>
          <a:p>
            <a:endParaRPr lang="cs-CZ" sz="800" dirty="0"/>
          </a:p>
          <a:p>
            <a:r>
              <a:rPr lang="cs-CZ" sz="2000" dirty="0"/>
              <a:t>s = 140 . 0,8 = 112 m</a:t>
            </a:r>
          </a:p>
          <a:p>
            <a:r>
              <a:rPr lang="cs-CZ" sz="2000" dirty="0"/>
              <a:t>t = 60 s</a:t>
            </a:r>
          </a:p>
          <a:p>
            <a:r>
              <a:rPr lang="cs-CZ" sz="2000" dirty="0"/>
              <a:t>v = s / t = 112 / 60 m.s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1,87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r>
              <a:rPr lang="cs-CZ" sz="2000" dirty="0"/>
              <a:t>= 1,87 . 3,6 km.h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6,73 km.h</a:t>
            </a:r>
            <a:r>
              <a:rPr lang="cs-CZ" sz="2000" u="sng" baseline="30000" dirty="0"/>
              <a:t>-1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2F70962-B7A2-4BE9-AFB2-2A63BE35686E}"/>
              </a:ext>
            </a:extLst>
          </p:cNvPr>
          <p:cNvSpPr txBox="1"/>
          <p:nvPr/>
        </p:nvSpPr>
        <p:spPr>
          <a:xfrm>
            <a:off x="357187" y="522509"/>
            <a:ext cx="871819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Za 6 sekund po blesku jsme uslyšeli začátek hřmění. Jak daleko od nás uhodil blesk? Rychlost zvuku ve vzduchu je přibližně 330 m.s</a:t>
            </a:r>
            <a:r>
              <a:rPr lang="cs-CZ" sz="2000" baseline="30000" dirty="0"/>
              <a:t>-1</a:t>
            </a:r>
            <a:r>
              <a:rPr lang="cs-CZ" sz="2000" dirty="0"/>
              <a:t>. </a:t>
            </a:r>
          </a:p>
          <a:p>
            <a:endParaRPr lang="cs-CZ" sz="800" dirty="0"/>
          </a:p>
          <a:p>
            <a:r>
              <a:rPr lang="cs-CZ" sz="2000" dirty="0"/>
              <a:t>v = 330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 t = 6 s                           </a:t>
            </a:r>
            <a:r>
              <a:rPr lang="cs-CZ" sz="2000" dirty="0" err="1"/>
              <a:t>s</a:t>
            </a:r>
            <a:r>
              <a:rPr lang="cs-CZ" sz="2000" dirty="0"/>
              <a:t> = v . t = 330 . 6 m = 1980 m = </a:t>
            </a:r>
            <a:r>
              <a:rPr lang="cs-CZ" sz="2000" u="sng" dirty="0"/>
              <a:t>1.98 km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CC613A-CA35-471F-8676-47FAF061DA31}"/>
              </a:ext>
            </a:extLst>
          </p:cNvPr>
          <p:cNvSpPr txBox="1"/>
          <p:nvPr/>
        </p:nvSpPr>
        <p:spPr>
          <a:xfrm>
            <a:off x="357187" y="4794546"/>
            <a:ext cx="8705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Za jakou dobu projede vlak tunelem, jestliže se pohybuje rychlostí o velikosti 54  km.h</a:t>
            </a:r>
            <a:r>
              <a:rPr lang="cs-CZ" sz="2000" baseline="30000" dirty="0"/>
              <a:t>-1</a:t>
            </a:r>
            <a:r>
              <a:rPr lang="cs-CZ" sz="2000" dirty="0"/>
              <a:t>? Délka vlaku je 350 m a délka tunelu 1450 m.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v = 54 km.h</a:t>
            </a:r>
            <a:r>
              <a:rPr lang="cs-CZ" sz="2000" baseline="30000" dirty="0"/>
              <a:t>-1</a:t>
            </a:r>
            <a:r>
              <a:rPr lang="cs-CZ" sz="2000" dirty="0"/>
              <a:t> = 15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= 1450 m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350 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68AB5B-CE41-4DB0-BDC9-BD3328A4A73B}"/>
              </a:ext>
            </a:extLst>
          </p:cNvPr>
          <p:cNvSpPr txBox="1"/>
          <p:nvPr/>
        </p:nvSpPr>
        <p:spPr>
          <a:xfrm>
            <a:off x="4572000" y="5671709"/>
            <a:ext cx="3599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 = </a:t>
            </a:r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1450 + 350 = 1800 m</a:t>
            </a:r>
          </a:p>
          <a:p>
            <a:r>
              <a:rPr lang="cs-CZ" sz="2000" dirty="0"/>
              <a:t>t = s/v = 120 s = </a:t>
            </a:r>
            <a:r>
              <a:rPr lang="cs-CZ" sz="2000" u="sng" dirty="0"/>
              <a:t>2 min</a:t>
            </a:r>
          </a:p>
        </p:txBody>
      </p:sp>
    </p:spTree>
    <p:extLst>
      <p:ext uri="{BB962C8B-B14F-4D97-AF65-F5344CB8AC3E}">
        <p14:creationId xmlns:p14="http://schemas.microsoft.com/office/powerpoint/2010/main" val="266171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CAA3AB-3960-4A1C-86A8-A601F7C54A31}"/>
              </a:ext>
            </a:extLst>
          </p:cNvPr>
          <p:cNvSpPr txBox="1"/>
          <p:nvPr/>
        </p:nvSpPr>
        <p:spPr>
          <a:xfrm>
            <a:off x="376236" y="156675"/>
            <a:ext cx="839152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Traktor a motocykl vyjedou současně proti sobě po přímé silnici. Počáteční vzdálenost vozidel je 6 km, traktor jede rychlostí 10 m.s</a:t>
            </a:r>
            <a:r>
              <a:rPr lang="cs-CZ" sz="2000" baseline="30000" dirty="0"/>
              <a:t>-1</a:t>
            </a:r>
            <a:r>
              <a:rPr lang="cs-CZ" sz="2000" dirty="0"/>
              <a:t>,  motocykl rychlostí 20 m.s</a:t>
            </a:r>
            <a:r>
              <a:rPr lang="cs-CZ" sz="2000" baseline="30000" dirty="0"/>
              <a:t>-1</a:t>
            </a:r>
            <a:r>
              <a:rPr lang="cs-CZ" sz="2000" dirty="0"/>
              <a:t>. Za jakou dobu od startu a v jaké vzdálenosti od počáteční polohy traktoru se obě vozidla míjejí? </a:t>
            </a: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= 10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 = 20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/>
              <a:t>s</a:t>
            </a:r>
            <a:r>
              <a:rPr lang="cs-CZ" sz="2000" baseline="-25000" dirty="0"/>
              <a:t>0 </a:t>
            </a:r>
            <a:r>
              <a:rPr lang="cs-CZ" sz="2000" dirty="0"/>
              <a:t>= 6 km = 6000 m</a:t>
            </a:r>
          </a:p>
          <a:p>
            <a:pPr algn="just"/>
            <a:r>
              <a:rPr lang="cs-CZ" sz="2000" dirty="0"/>
              <a:t>s = v</a:t>
            </a:r>
            <a:r>
              <a:rPr lang="cs-CZ" sz="2000" baseline="-25000" dirty="0"/>
              <a:t>t</a:t>
            </a:r>
            <a:r>
              <a:rPr lang="cs-CZ" sz="2000" dirty="0"/>
              <a:t>.t = s</a:t>
            </a:r>
            <a:r>
              <a:rPr lang="cs-CZ" sz="2000" baseline="-25000" dirty="0"/>
              <a:t>0</a:t>
            </a:r>
            <a:r>
              <a:rPr lang="cs-CZ" sz="2000" dirty="0"/>
              <a:t> – v</a:t>
            </a:r>
            <a:r>
              <a:rPr lang="cs-CZ" sz="2000" baseline="-25000" dirty="0"/>
              <a:t>m</a:t>
            </a:r>
            <a:r>
              <a:rPr lang="cs-CZ" sz="2000" dirty="0"/>
              <a:t>.t = 0</a:t>
            </a:r>
          </a:p>
          <a:p>
            <a:pPr algn="just"/>
            <a:r>
              <a:rPr lang="cs-CZ" sz="2000" dirty="0"/>
              <a:t>t = s</a:t>
            </a:r>
            <a:r>
              <a:rPr lang="cs-CZ" sz="2000" baseline="-25000" dirty="0"/>
              <a:t>0</a:t>
            </a:r>
            <a:r>
              <a:rPr lang="cs-CZ" sz="2000" dirty="0"/>
              <a:t>/(</a:t>
            </a:r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) = 6000/(10 + 20) = </a:t>
            </a:r>
            <a:r>
              <a:rPr lang="en-US" sz="2000" u="sng" dirty="0"/>
              <a:t>200 s</a:t>
            </a:r>
            <a:endParaRPr lang="cs-CZ" sz="2000" u="sng" dirty="0"/>
          </a:p>
          <a:p>
            <a:pPr algn="just"/>
            <a:r>
              <a:rPr lang="cs-CZ" sz="2000" dirty="0"/>
              <a:t>st = v</a:t>
            </a:r>
            <a:r>
              <a:rPr lang="cs-CZ" sz="2000" baseline="-25000" dirty="0"/>
              <a:t>t</a:t>
            </a:r>
            <a:r>
              <a:rPr lang="cs-CZ" sz="2000" dirty="0"/>
              <a:t>.t = 10. 200 = 2000 m = </a:t>
            </a:r>
            <a:r>
              <a:rPr lang="cs-CZ" sz="2000" u="sng" dirty="0"/>
              <a:t>2 km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02EF757-62E2-4C8A-B8B7-683DC39C1632}"/>
              </a:ext>
            </a:extLst>
          </p:cNvPr>
          <p:cNvSpPr txBox="1"/>
          <p:nvPr/>
        </p:nvSpPr>
        <p:spPr>
          <a:xfrm>
            <a:off x="259554" y="4162424"/>
            <a:ext cx="86248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Křižovatkou projel traktor rychlostí 36 km.h</a:t>
            </a:r>
            <a:r>
              <a:rPr lang="cs-CZ" sz="2000" baseline="30000" dirty="0"/>
              <a:t>-1</a:t>
            </a:r>
            <a:r>
              <a:rPr lang="cs-CZ" sz="2000" dirty="0"/>
              <a:t>. Za 10 minut projel křižovatkou týmž směrem osobní automobil rychlostí 54 km.h</a:t>
            </a:r>
            <a:r>
              <a:rPr lang="cs-CZ" sz="2000" baseline="30000" dirty="0"/>
              <a:t>-1</a:t>
            </a:r>
            <a:r>
              <a:rPr lang="cs-CZ" sz="2000" dirty="0"/>
              <a:t>. Za jakou dobu a v jaké vzdálenosti od křižovatky dohoní osobní automobil traktor? Obě vozidla se pohybují rovnoměrně.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6A41857-85AC-4C68-9810-E676E32146CB}"/>
              </a:ext>
            </a:extLst>
          </p:cNvPr>
          <p:cNvSpPr txBox="1"/>
          <p:nvPr/>
        </p:nvSpPr>
        <p:spPr>
          <a:xfrm>
            <a:off x="259554" y="5628201"/>
            <a:ext cx="862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30 min od průjezdu traktoru, 20 min od průjezdu osobního auta, 18 km od křižovatky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3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205EDF4-4102-4011-BCBE-DF2011776FA9}"/>
              </a:ext>
            </a:extLst>
          </p:cNvPr>
          <p:cNvSpPr txBox="1"/>
          <p:nvPr/>
        </p:nvSpPr>
        <p:spPr>
          <a:xfrm>
            <a:off x="133349" y="5142737"/>
            <a:ext cx="8705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Doutnákem se šíří plamen rychlostí velikosti 3,2 m.min</a:t>
            </a:r>
            <a:r>
              <a:rPr lang="cs-CZ" sz="2000" baseline="30000" dirty="0"/>
              <a:t>-1</a:t>
            </a:r>
            <a:r>
              <a:rPr lang="cs-CZ" sz="2000" dirty="0"/>
              <a:t>. Vypočítejte potřebnou délku doutnáku, abyste se po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cs-CZ" sz="2000" dirty="0"/>
              <a:t>zapálení měli čas přemístit do bezpečné vzdálenosti 300 m, je-li rychlost vaší chůze 6 m.s</a:t>
            </a:r>
            <a:r>
              <a:rPr lang="cs-CZ" sz="2000" baseline="30000" dirty="0"/>
              <a:t>-1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2E2896-A593-470E-B72F-529A7698A81B}"/>
              </a:ext>
            </a:extLst>
          </p:cNvPr>
          <p:cNvSpPr txBox="1"/>
          <p:nvPr/>
        </p:nvSpPr>
        <p:spPr>
          <a:xfrm>
            <a:off x="219068" y="2101049"/>
            <a:ext cx="86201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 jaké nejmenší vzdálenosti od přechodu musí být automobil, který přijíždí stálou rychlostí 60 km.h</a:t>
            </a:r>
            <a:r>
              <a:rPr lang="cs-CZ" sz="2000" baseline="30000" dirty="0"/>
              <a:t>-1</a:t>
            </a:r>
            <a:r>
              <a:rPr lang="cs-CZ" sz="2000" dirty="0"/>
              <a:t>, abychom bezpečně přešli ulici, potřebujeme-li na přecházení dobu 9 s?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A73535F-C301-4DBD-A8A6-5B0B3B68DB2D}"/>
              </a:ext>
            </a:extLst>
          </p:cNvPr>
          <p:cNvSpPr txBox="1"/>
          <p:nvPr/>
        </p:nvSpPr>
        <p:spPr>
          <a:xfrm>
            <a:off x="176208" y="3661756"/>
            <a:ext cx="87058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Kombajn poseče za hodinu pole o rozloze 0,72 ha. Jak velkou rychlostí se pohybuje, seče-li pás široký 2 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15AB66-BA4C-4BFA-9A31-810D9C0D7548}"/>
              </a:ext>
            </a:extLst>
          </p:cNvPr>
          <p:cNvSpPr txBox="1"/>
          <p:nvPr/>
        </p:nvSpPr>
        <p:spPr>
          <a:xfrm>
            <a:off x="269075" y="431086"/>
            <a:ext cx="84639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Autobus vyjede z místa vzdáleného 54 km průměrnou rychlostí 15 m.s</a:t>
            </a:r>
            <a:r>
              <a:rPr lang="cs-CZ" sz="2000" baseline="30000" dirty="0"/>
              <a:t>-1</a:t>
            </a:r>
            <a:r>
              <a:rPr lang="cs-CZ" sz="2000" dirty="0"/>
              <a:t>. Za 15 minut po odjezdu autobusu vyjede za ním z téhož místa automobil. Jakou průměrnou rychlostí musí jet automobil, aby dosáhl cíle současně s autobusem?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8816D1-2C0F-4B75-8266-EEF3FA98D224}"/>
              </a:ext>
            </a:extLst>
          </p:cNvPr>
          <p:cNvSpPr txBox="1"/>
          <p:nvPr/>
        </p:nvSpPr>
        <p:spPr>
          <a:xfrm>
            <a:off x="269075" y="1467519"/>
            <a:ext cx="12263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08D9E64-FDB6-4089-B096-008F99D47986}"/>
              </a:ext>
            </a:extLst>
          </p:cNvPr>
          <p:cNvSpPr txBox="1"/>
          <p:nvPr/>
        </p:nvSpPr>
        <p:spPr>
          <a:xfrm>
            <a:off x="219068" y="3099699"/>
            <a:ext cx="1419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150 m]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23DAA26-76BD-44FD-AE25-0FC341EF6461}"/>
              </a:ext>
            </a:extLst>
          </p:cNvPr>
          <p:cNvSpPr txBox="1"/>
          <p:nvPr/>
        </p:nvSpPr>
        <p:spPr>
          <a:xfrm>
            <a:off x="269075" y="4464527"/>
            <a:ext cx="1083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[1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71454BE-3C07-4374-94EC-1D15E952A4E0}"/>
              </a:ext>
            </a:extLst>
          </p:cNvPr>
          <p:cNvSpPr txBox="1"/>
          <p:nvPr/>
        </p:nvSpPr>
        <p:spPr>
          <a:xfrm>
            <a:off x="269075" y="6226859"/>
            <a:ext cx="15049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2,7 m]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0451"/>
            <a:ext cx="68199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Rovnoměrně zrychlený přímočarý pohyb</a:t>
            </a:r>
          </a:p>
        </p:txBody>
      </p:sp>
    </p:spTree>
    <p:extLst>
      <p:ext uri="{BB962C8B-B14F-4D97-AF65-F5344CB8AC3E}">
        <p14:creationId xmlns:p14="http://schemas.microsoft.com/office/powerpoint/2010/main" val="385863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578D7A2-EB00-42D4-B318-A11CA5E22570}"/>
              </a:ext>
            </a:extLst>
          </p:cNvPr>
          <p:cNvSpPr txBox="1"/>
          <p:nvPr/>
        </p:nvSpPr>
        <p:spPr>
          <a:xfrm>
            <a:off x="261937" y="549809"/>
            <a:ext cx="87534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Zdeněk sjel na saních za 10 s svah dlouhý 40 m a pak ještě pokračoval po zasněžené vodorovné louce 20 m až do úplného zastavení. Určete velikost zrychlení na svahu, velikost rychlosti na konci svahu, celkovou dobu pohybu a průměrnou rychlost po celé trajektorii.</a:t>
            </a:r>
          </a:p>
          <a:p>
            <a:endParaRPr lang="cs-CZ" sz="8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40 m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10 s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20 m</a:t>
            </a:r>
          </a:p>
          <a:p>
            <a:r>
              <a:rPr lang="cs-CZ" sz="2000" dirty="0"/>
              <a:t>a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t = ?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p</a:t>
            </a:r>
            <a:r>
              <a:rPr lang="cs-CZ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4271E1-69B0-4A5A-BB0A-DB281E6168FA}"/>
              </a:ext>
            </a:extLst>
          </p:cNvPr>
          <p:cNvSpPr txBox="1"/>
          <p:nvPr/>
        </p:nvSpPr>
        <p:spPr>
          <a:xfrm>
            <a:off x="2114551" y="2027137"/>
            <a:ext cx="63055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 odtud  a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2.40/10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0,8 m.s</a:t>
            </a:r>
            <a:r>
              <a:rPr lang="cs-CZ" sz="2000" u="sng" baseline="30000" dirty="0"/>
              <a:t>-2</a:t>
            </a:r>
            <a:r>
              <a:rPr lang="cs-CZ" sz="2000" u="sng" dirty="0"/>
              <a:t> 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dirty="0"/>
              <a:t> = 2.40/10 = </a:t>
            </a:r>
            <a:r>
              <a:rPr lang="cs-CZ" sz="2000" u="sng" dirty="0"/>
              <a:t>8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</a:p>
          <a:p>
            <a:endParaRPr lang="cs-CZ" sz="800" u="sng" dirty="0"/>
          </a:p>
          <a:p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 – 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= 0  odtud  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- ½.a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 odtud a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/2.s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= 2.s</a:t>
            </a:r>
            <a:r>
              <a:rPr lang="cs-CZ" sz="2000" baseline="-25000" dirty="0"/>
              <a:t>2</a:t>
            </a:r>
            <a:r>
              <a:rPr lang="cs-CZ" sz="2000" dirty="0"/>
              <a:t>/v</a:t>
            </a:r>
            <a:r>
              <a:rPr lang="cs-CZ" sz="2000" baseline="-25000" dirty="0"/>
              <a:t>1</a:t>
            </a:r>
            <a:r>
              <a:rPr lang="cs-CZ" sz="2000" dirty="0"/>
              <a:t> =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</a:t>
            </a:r>
            <a:endParaRPr lang="cs-CZ" sz="2000" dirty="0"/>
          </a:p>
          <a:p>
            <a:r>
              <a:rPr lang="cs-CZ" sz="2000" dirty="0"/>
              <a:t>t = t</a:t>
            </a:r>
            <a:r>
              <a:rPr lang="en-US" sz="2000" baseline="-25000" dirty="0"/>
              <a:t>1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 </a:t>
            </a:r>
            <a:r>
              <a:rPr lang="cs-CZ" sz="2000" dirty="0"/>
              <a:t>= t</a:t>
            </a:r>
            <a:r>
              <a:rPr lang="cs-CZ" sz="2000" baseline="-25000" dirty="0"/>
              <a:t>1</a:t>
            </a:r>
            <a:r>
              <a:rPr lang="en-US" sz="2000" dirty="0"/>
              <a:t> . (1 + 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en-US" sz="2000" dirty="0"/>
              <a:t>) </a:t>
            </a:r>
            <a:r>
              <a:rPr lang="cs-CZ" sz="2000" dirty="0"/>
              <a:t>= </a:t>
            </a:r>
            <a:r>
              <a:rPr lang="en-US" sz="2000" dirty="0"/>
              <a:t>10 . (1 + 20</a:t>
            </a:r>
            <a:r>
              <a:rPr lang="cs-CZ" sz="2000" dirty="0"/>
              <a:t>/</a:t>
            </a:r>
            <a:r>
              <a:rPr lang="en-US" sz="2000" dirty="0"/>
              <a:t>40) = </a:t>
            </a:r>
            <a:r>
              <a:rPr lang="en-US" sz="2000" u="sng" dirty="0"/>
              <a:t>15 s</a:t>
            </a:r>
          </a:p>
          <a:p>
            <a:r>
              <a:rPr lang="en-US" sz="2000" dirty="0"/>
              <a:t>v</a:t>
            </a:r>
            <a:r>
              <a:rPr lang="en-US" sz="2000" baseline="-25000" dirty="0"/>
              <a:t>s</a:t>
            </a:r>
            <a:r>
              <a:rPr lang="en-US" sz="2000" dirty="0"/>
              <a:t> = (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en-US" sz="2000" dirty="0"/>
              <a:t>)/</a:t>
            </a:r>
            <a:r>
              <a:rPr lang="cs-CZ" sz="2000" dirty="0"/>
              <a:t> t</a:t>
            </a:r>
            <a:r>
              <a:rPr lang="en-US" sz="2000" dirty="0"/>
              <a:t> = (20 + 40)/</a:t>
            </a:r>
            <a:r>
              <a:rPr lang="cs-CZ" sz="2000" dirty="0"/>
              <a:t> </a:t>
            </a:r>
            <a:r>
              <a:rPr lang="en-US" sz="2000" dirty="0"/>
              <a:t>15 = </a:t>
            </a:r>
            <a:r>
              <a:rPr lang="en-US" sz="2000" u="sng" dirty="0"/>
              <a:t>4</a:t>
            </a:r>
            <a:r>
              <a:rPr lang="cs-CZ" sz="2000" u="sng" dirty="0"/>
              <a:t>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70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FF2A4F-DF82-420D-8499-92AE2D2F1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64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2B9FF0D-428C-4F60-AEDB-714B645BB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2542" y="3796129"/>
          <a:ext cx="5029616" cy="296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3743325" imgH="2209800" progId="Excel.Chart.8">
                  <p:embed/>
                </p:oleObj>
              </mc:Choice>
              <mc:Fallback>
                <p:oleObj name="Chart" r:id="rId2" imgW="3743325" imgH="2209800" progId="Excel.Chart.8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42B9FF0D-428C-4F60-AEDB-714B645BBA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542" y="3796129"/>
                        <a:ext cx="5029616" cy="2966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264B3-B466-45B5-BC96-50FB650D1D63}"/>
              </a:ext>
            </a:extLst>
          </p:cNvPr>
          <p:cNvSpPr txBox="1"/>
          <p:nvPr/>
        </p:nvSpPr>
        <p:spPr>
          <a:xfrm>
            <a:off x="2362200" y="318254"/>
            <a:ext cx="6781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nulté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rychlost v páté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zrychlení ve třetí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během prvních dvou sekund,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druhé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pohyb, kterým se pohybuje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zpomalení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šesté do osmé sekundy.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348E6A-615B-48B7-BD57-E90FDBBFE00E}"/>
              </a:ext>
            </a:extLst>
          </p:cNvPr>
          <p:cNvSpPr txBox="1"/>
          <p:nvPr/>
        </p:nvSpPr>
        <p:spPr>
          <a:xfrm>
            <a:off x="542925" y="1349305"/>
            <a:ext cx="152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Určete podle obrázku:</a:t>
            </a:r>
          </a:p>
        </p:txBody>
      </p:sp>
    </p:spTree>
    <p:extLst>
      <p:ext uri="{BB962C8B-B14F-4D97-AF65-F5344CB8AC3E}">
        <p14:creationId xmlns:p14="http://schemas.microsoft.com/office/powerpoint/2010/main" val="429086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4DE4646-37B5-4FED-8CC3-14807C9D961C}"/>
              </a:ext>
            </a:extLst>
          </p:cNvPr>
          <p:cNvSpPr txBox="1"/>
          <p:nvPr/>
        </p:nvSpPr>
        <p:spPr>
          <a:xfrm>
            <a:off x="104775" y="291071"/>
            <a:ext cx="8934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Vůz má v jistém místě své dráhy rychlost 60 km.h</a:t>
            </a:r>
            <a:r>
              <a:rPr lang="cs-CZ" sz="2000" baseline="30000" dirty="0"/>
              <a:t>-1</a:t>
            </a:r>
            <a:r>
              <a:rPr lang="cs-CZ" sz="2000" dirty="0"/>
              <a:t> a o 100 m dále rychlost 40 km.h</a:t>
            </a:r>
            <a:r>
              <a:rPr lang="cs-CZ" sz="2000" baseline="30000" dirty="0"/>
              <a:t>-1</a:t>
            </a:r>
            <a:r>
              <a:rPr lang="cs-CZ" sz="2000" dirty="0"/>
              <a:t>. Jaké je jeho zpoždění?</a:t>
            </a:r>
          </a:p>
          <a:p>
            <a:endParaRPr lang="cs-CZ" sz="800" dirty="0"/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60 km.h</a:t>
            </a:r>
            <a:r>
              <a:rPr lang="cs-CZ" sz="2000" baseline="30000" dirty="0"/>
              <a:t>-1</a:t>
            </a:r>
            <a:r>
              <a:rPr lang="cs-CZ" sz="2000" dirty="0"/>
              <a:t> = 16,67 m.s</a:t>
            </a:r>
            <a:r>
              <a:rPr lang="cs-CZ" sz="2000" baseline="30000" dirty="0"/>
              <a:t>-1</a:t>
            </a:r>
          </a:p>
          <a:p>
            <a:r>
              <a:rPr lang="cs-CZ" sz="2000" dirty="0"/>
              <a:t>v = 40 km.h</a:t>
            </a:r>
            <a:r>
              <a:rPr lang="cs-CZ" sz="2000" baseline="30000" dirty="0"/>
              <a:t>-1</a:t>
            </a:r>
            <a:r>
              <a:rPr lang="cs-CZ" sz="2000" dirty="0"/>
              <a:t> = 11,11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s = 100 m</a:t>
            </a:r>
          </a:p>
          <a:p>
            <a:r>
              <a:rPr lang="cs-CZ" sz="2000" dirty="0"/>
              <a:t>a = ?</a:t>
            </a:r>
          </a:p>
          <a:p>
            <a:endParaRPr lang="cs-CZ" sz="800" dirty="0"/>
          </a:p>
          <a:p>
            <a:r>
              <a:rPr lang="cs-CZ" sz="2000" dirty="0"/>
              <a:t>v = v</a:t>
            </a:r>
            <a:r>
              <a:rPr lang="cs-CZ" sz="2000" baseline="-25000" dirty="0"/>
              <a:t>0</a:t>
            </a:r>
            <a:r>
              <a:rPr lang="cs-CZ" sz="2000" dirty="0"/>
              <a:t> + a.t </a:t>
            </a:r>
          </a:p>
          <a:p>
            <a:r>
              <a:rPr lang="cs-CZ" sz="2000" dirty="0"/>
              <a:t>t = (v – v</a:t>
            </a:r>
            <a:r>
              <a:rPr lang="cs-CZ" sz="2000" baseline="-25000" dirty="0"/>
              <a:t>0</a:t>
            </a:r>
            <a:r>
              <a:rPr lang="cs-CZ" sz="2000" dirty="0"/>
              <a:t>)/a</a:t>
            </a:r>
          </a:p>
          <a:p>
            <a:r>
              <a:rPr lang="cs-CZ" sz="2000" dirty="0"/>
              <a:t>s = v</a:t>
            </a:r>
            <a:r>
              <a:rPr lang="cs-CZ" sz="2000" baseline="-25000" dirty="0"/>
              <a:t>0</a:t>
            </a:r>
            <a:r>
              <a:rPr lang="cs-CZ" sz="2000" dirty="0"/>
              <a:t>. (v – v</a:t>
            </a:r>
            <a:r>
              <a:rPr lang="cs-CZ" sz="2000" baseline="-25000" dirty="0"/>
              <a:t>0</a:t>
            </a:r>
            <a:r>
              <a:rPr lang="cs-CZ" sz="2000" dirty="0"/>
              <a:t>)/a  + ½.a.((v – v</a:t>
            </a:r>
            <a:r>
              <a:rPr lang="cs-CZ" sz="2000" baseline="-25000" dirty="0"/>
              <a:t>0</a:t>
            </a:r>
            <a:r>
              <a:rPr lang="cs-CZ" sz="2000" dirty="0"/>
              <a:t>)/a)</a:t>
            </a:r>
            <a:r>
              <a:rPr lang="cs-CZ" sz="2000" baseline="30000" dirty="0"/>
              <a:t>2</a:t>
            </a:r>
            <a:r>
              <a:rPr lang="cs-CZ" sz="2000" dirty="0"/>
              <a:t> = (v</a:t>
            </a:r>
            <a:r>
              <a:rPr lang="cs-CZ" sz="2000" baseline="-25000" dirty="0"/>
              <a:t>0</a:t>
            </a:r>
            <a:r>
              <a:rPr lang="cs-CZ" sz="2000" dirty="0"/>
              <a:t>.v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+ (½.v</a:t>
            </a:r>
            <a:r>
              <a:rPr lang="cs-CZ" sz="2000" baseline="30000" dirty="0"/>
              <a:t>2</a:t>
            </a:r>
            <a:r>
              <a:rPr lang="cs-CZ" sz="2000" dirty="0"/>
              <a:t> – v.v</a:t>
            </a:r>
            <a:r>
              <a:rPr lang="cs-CZ" sz="2000" baseline="-25000" dirty="0"/>
              <a:t>0</a:t>
            </a:r>
            <a:r>
              <a:rPr lang="cs-CZ" sz="2000" dirty="0"/>
              <a:t> + ½.v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</a:t>
            </a:r>
          </a:p>
          <a:p>
            <a:r>
              <a:rPr lang="cs-CZ" sz="2000" dirty="0"/>
              <a:t> = ½.(v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)/2.a</a:t>
            </a:r>
          </a:p>
          <a:p>
            <a:r>
              <a:rPr lang="cs-CZ" sz="2000" dirty="0"/>
              <a:t>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)/2.s = (11,11</a:t>
            </a:r>
            <a:r>
              <a:rPr lang="cs-CZ" sz="2000" baseline="30000" dirty="0"/>
              <a:t>2</a:t>
            </a:r>
            <a:r>
              <a:rPr lang="cs-CZ" sz="2000" dirty="0"/>
              <a:t> – 16,67</a:t>
            </a:r>
            <a:r>
              <a:rPr lang="cs-CZ" sz="2000" baseline="30000" dirty="0"/>
              <a:t>2</a:t>
            </a:r>
            <a:r>
              <a:rPr lang="cs-CZ" sz="2000" dirty="0"/>
              <a:t>)/2.100 = </a:t>
            </a:r>
            <a:r>
              <a:rPr lang="cs-CZ" sz="2000" u="sng" dirty="0"/>
              <a:t>0,78 m.s</a:t>
            </a:r>
            <a:r>
              <a:rPr lang="cs-CZ" sz="2000" u="sng" baseline="30000" dirty="0"/>
              <a:t>-2</a:t>
            </a:r>
          </a:p>
          <a:p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5B25C97-421D-4CEC-AA48-D7A67216B095}"/>
              </a:ext>
            </a:extLst>
          </p:cNvPr>
          <p:cNvSpPr txBox="1"/>
          <p:nvPr/>
        </p:nvSpPr>
        <p:spPr>
          <a:xfrm flipH="1">
            <a:off x="219077" y="5196970"/>
            <a:ext cx="882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Motocykl jede rovnoměrně zrychleně a během 10 s zvýší rychlost z 6 m.s</a:t>
            </a:r>
            <a:r>
              <a:rPr lang="cs-CZ" sz="2000" baseline="30000" dirty="0"/>
              <a:t>-1</a:t>
            </a:r>
            <a:r>
              <a:rPr lang="cs-CZ" sz="2000" dirty="0"/>
              <a:t> na 16 m.s</a:t>
            </a:r>
            <a:r>
              <a:rPr lang="cs-CZ" sz="2000" baseline="30000" dirty="0"/>
              <a:t>-1</a:t>
            </a:r>
            <a:r>
              <a:rPr lang="cs-CZ" sz="2000" dirty="0"/>
              <a:t>. Určete velikost zrychlení motocyklu a dráhu, kterou za danou dobu urazí. 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6BE34-D952-4667-88CF-77D48A704BAE}"/>
              </a:ext>
            </a:extLst>
          </p:cNvPr>
          <p:cNvSpPr txBox="1"/>
          <p:nvPr/>
        </p:nvSpPr>
        <p:spPr>
          <a:xfrm>
            <a:off x="497828" y="597950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110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3635</TotalTime>
  <Words>3110</Words>
  <Application>Microsoft Office PowerPoint</Application>
  <PresentationFormat>Předvádění na obrazovce (4:3)</PresentationFormat>
  <Paragraphs>229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Chart</vt:lpstr>
      <vt:lpstr>Kinematika</vt:lpstr>
      <vt:lpstr>Rovnoměrný přímočarý pohyb</vt:lpstr>
      <vt:lpstr>Prezentace aplikace PowerPoint</vt:lpstr>
      <vt:lpstr>Prezentace aplikace PowerPoint</vt:lpstr>
      <vt:lpstr>Prezentace aplikace PowerPoint</vt:lpstr>
      <vt:lpstr>Rovnoměrně zrychlený přímočarý pohyb</vt:lpstr>
      <vt:lpstr>Prezentace aplikace PowerPoint</vt:lpstr>
      <vt:lpstr>Prezentace aplikace PowerPoint</vt:lpstr>
      <vt:lpstr>Prezentace aplikace PowerPoint</vt:lpstr>
      <vt:lpstr>Prezentace aplikace PowerPoint</vt:lpstr>
      <vt:lpstr>Rovnoměrný pohyb po kružnici</vt:lpstr>
      <vt:lpstr>Prezentace aplikace PowerPoint</vt:lpstr>
      <vt:lpstr>Prezentace aplikace PowerPoint</vt:lpstr>
      <vt:lpstr>Skládání pohybů</vt:lpstr>
      <vt:lpstr>Prezentace aplikace PowerPoint</vt:lpstr>
      <vt:lpstr>Pohyb v gravitačním poli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97</cp:revision>
  <dcterms:created xsi:type="dcterms:W3CDTF">2020-09-26T08:34:05Z</dcterms:created>
  <dcterms:modified xsi:type="dcterms:W3CDTF">2023-09-26T14:29:30Z</dcterms:modified>
</cp:coreProperties>
</file>