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0"/>
  </p:notesMasterIdLst>
  <p:sldIdLst>
    <p:sldId id="256" r:id="rId2"/>
    <p:sldId id="266" r:id="rId3"/>
    <p:sldId id="267" r:id="rId4"/>
    <p:sldId id="269" r:id="rId5"/>
    <p:sldId id="446" r:id="rId6"/>
    <p:sldId id="271" r:id="rId7"/>
    <p:sldId id="272" r:id="rId8"/>
    <p:sldId id="276" r:id="rId9"/>
    <p:sldId id="277" r:id="rId10"/>
    <p:sldId id="278" r:id="rId11"/>
    <p:sldId id="279" r:id="rId12"/>
    <p:sldId id="280" r:id="rId13"/>
    <p:sldId id="318" r:id="rId14"/>
    <p:sldId id="298" r:id="rId15"/>
    <p:sldId id="321" r:id="rId16"/>
    <p:sldId id="322" r:id="rId17"/>
    <p:sldId id="323" r:id="rId18"/>
    <p:sldId id="258" r:id="rId19"/>
    <p:sldId id="307" r:id="rId20"/>
    <p:sldId id="292" r:id="rId21"/>
    <p:sldId id="330" r:id="rId22"/>
    <p:sldId id="281" r:id="rId23"/>
    <p:sldId id="317" r:id="rId24"/>
    <p:sldId id="328" r:id="rId25"/>
    <p:sldId id="275" r:id="rId26"/>
    <p:sldId id="287" r:id="rId27"/>
    <p:sldId id="301" r:id="rId28"/>
    <p:sldId id="282" r:id="rId29"/>
    <p:sldId id="289" r:id="rId30"/>
    <p:sldId id="325" r:id="rId31"/>
    <p:sldId id="283" r:id="rId32"/>
    <p:sldId id="291" r:id="rId33"/>
    <p:sldId id="294" r:id="rId34"/>
    <p:sldId id="295" r:id="rId35"/>
    <p:sldId id="303" r:id="rId36"/>
    <p:sldId id="336" r:id="rId37"/>
    <p:sldId id="324" r:id="rId38"/>
    <p:sldId id="337" r:id="rId39"/>
    <p:sldId id="260" r:id="rId40"/>
    <p:sldId id="335" r:id="rId41"/>
    <p:sldId id="341" r:id="rId42"/>
    <p:sldId id="338" r:id="rId43"/>
    <p:sldId id="339" r:id="rId44"/>
    <p:sldId id="257" r:id="rId45"/>
    <p:sldId id="340" r:id="rId46"/>
    <p:sldId id="274" r:id="rId47"/>
    <p:sldId id="304" r:id="rId48"/>
    <p:sldId id="284" r:id="rId49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AutoShape 1">
            <a:extLst>
              <a:ext uri="{FF2B5EF4-FFF2-40B4-BE49-F238E27FC236}">
                <a16:creationId xmlns:a16="http://schemas.microsoft.com/office/drawing/2014/main" id="{3D8BCD32-E91B-4E71-B652-28CB7AD62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42328816-CF0C-4F57-B400-174922891CB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3EC76D3-E61C-43FA-B146-FDD79CEB4B6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1891FA4C-D9CF-4662-95F3-80175AC370F5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A69E9013-C853-4732-9213-9AC5624E52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>
            <a:extLst>
              <a:ext uri="{FF2B5EF4-FFF2-40B4-BE49-F238E27FC236}">
                <a16:creationId xmlns:a16="http://schemas.microsoft.com/office/drawing/2014/main" id="{F93ED2DD-B7B1-46D1-A83C-3FB18478EA2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42F0FA04-6151-4ACD-B7EC-F4E15AA36FF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>
            <a:extLst>
              <a:ext uri="{FF2B5EF4-FFF2-40B4-BE49-F238E27FC236}">
                <a16:creationId xmlns:a16="http://schemas.microsoft.com/office/drawing/2014/main" id="{06570002-C93C-4E6B-9AEF-C2693E6B7F4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C76E2EF0-A8BA-41BC-9FFA-B1E295D1CC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2679D66C-04D8-44FE-8CB4-75141AF6E2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1290C98-3559-4FE0-B169-D41F16BA9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5CB36EFC-7DCB-4E5B-AE61-302084ACE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08C5BA5F-44E2-407C-943E-8268318C1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497D9872-0D91-4BC0-B43D-5DA5CCEB5A2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A9CE81-FEB1-4B6D-A562-505F314B2169}" type="slidenum">
              <a:t>42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99679CC-8B94-4A42-AC38-6696F935D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8079" y="812801"/>
            <a:ext cx="5333996" cy="4000500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26786BE-8150-4109-9BEF-9AEC3164F2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51" y="5078413"/>
            <a:ext cx="6040434" cy="4803772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861DBD8-8E8A-494A-A158-4FA4624F7FC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5E84688-3B40-4A94-BAE1-3F3F2FCF2DEC}" type="slidenum">
              <a:t>43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3FDCA95-2219-4961-AC24-4C25CE79E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04F77EF-20C5-46B0-A60F-89C8FE5DEA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51" y="5078413"/>
            <a:ext cx="6048371" cy="4811709"/>
          </a:xfrm>
        </p:spPr>
        <p:txBody>
          <a:bodyPr wrap="none" anchor="ctr"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0592905D-CBC9-43D9-A3F9-DDC9872BEF1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D18A400-73E9-48C3-9284-398F40EEFFB9}" type="slidenum">
              <a:t>44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38BE768F-FB34-45EE-BD18-BC8F3ACE7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7A7D2120-B63C-4B7C-AC09-F6140CB953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721038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AD1A6FA-E0CB-422F-BBBE-6D78C32E277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D033AA-A66A-4B46-AE31-2CECDE1903DC}" type="slidenum">
              <a:t>45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29F56CF-0422-4E20-9216-9C43A830A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8526B24-CED0-4656-B1E1-1372BBD841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51" y="5078413"/>
            <a:ext cx="6048371" cy="4721220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4FC491C-9516-4346-AE86-99BA090D5F4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85E932-4379-4A4E-9798-C36836BA0D71}" type="slidenum">
              <a:t>46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FD77271-2E50-4415-9D2F-96495DFC37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09D2D2D-0780-4904-8FA4-E14407A0DF8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651" y="5078413"/>
            <a:ext cx="6048371" cy="4721220"/>
          </a:xfrm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>
            <a:extLst>
              <a:ext uri="{FF2B5EF4-FFF2-40B4-BE49-F238E27FC236}">
                <a16:creationId xmlns:a16="http://schemas.microsoft.com/office/drawing/2014/main" id="{8ED93F36-0990-4A3E-986E-8413A58126F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AB6F6280-FB47-4AB8-B3F1-AFB5205E8E9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>
            <a:extLst>
              <a:ext uri="{FF2B5EF4-FFF2-40B4-BE49-F238E27FC236}">
                <a16:creationId xmlns:a16="http://schemas.microsoft.com/office/drawing/2014/main" id="{93610592-A420-4A3D-9E79-69363A42F667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CE2147A3-9B00-48E3-B1D0-CDF159936A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>
            <a:extLst>
              <a:ext uri="{FF2B5EF4-FFF2-40B4-BE49-F238E27FC236}">
                <a16:creationId xmlns:a16="http://schemas.microsoft.com/office/drawing/2014/main" id="{94BCEDBF-A848-4415-9AF7-38ECA3B6E240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585D331A-DC6F-40BA-A5F6-9C53724BEAF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>
            <a:extLst>
              <a:ext uri="{FF2B5EF4-FFF2-40B4-BE49-F238E27FC236}">
                <a16:creationId xmlns:a16="http://schemas.microsoft.com/office/drawing/2014/main" id="{6877DB53-8776-4219-B204-6A9C7FB7142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455C874D-AE07-4D4F-A310-65D719F1CBC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>
            <a:extLst>
              <a:ext uri="{FF2B5EF4-FFF2-40B4-BE49-F238E27FC236}">
                <a16:creationId xmlns:a16="http://schemas.microsoft.com/office/drawing/2014/main" id="{AF068C23-4875-4C6B-9BD1-F55DA43DE8C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F2027841-08D9-4C67-B4CA-EB97BC10505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:a16="http://schemas.microsoft.com/office/drawing/2014/main" id="{0A26C559-105A-4393-8A07-D834717077C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08AB1C2F-4CCC-4BBF-B793-51CB6DE98E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>
            <a:extLst>
              <a:ext uri="{FF2B5EF4-FFF2-40B4-BE49-F238E27FC236}">
                <a16:creationId xmlns:a16="http://schemas.microsoft.com/office/drawing/2014/main" id="{B94A667A-C464-4640-B357-6D8EA216735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F3C0D05F-1D70-48F8-88E6-EC84AC4B375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>
            <a:extLst>
              <a:ext uri="{FF2B5EF4-FFF2-40B4-BE49-F238E27FC236}">
                <a16:creationId xmlns:a16="http://schemas.microsoft.com/office/drawing/2014/main" id="{F7E4E150-DF92-4321-A4A9-AE545658C4F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6F3205D3-6D70-4AC3-B434-EA1C804AE06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49B2A0-B52F-4EFD-AC30-CA32DE7CB0D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ACC403-453D-489B-96FA-599B101C524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9D824-AA79-43D6-85B2-5839F84EF3F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0F2A0-737A-4654-9C94-99C8FF9DE1F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43655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99AED6-DA17-408C-9673-C57BF0EB947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5E8A4D-11ED-482E-BC0C-406B04C6270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68F9F4-78F4-4974-BF16-34BCF17D47B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F1283-0735-4402-BB06-C8321299D7C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7399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7813" y="128588"/>
            <a:ext cx="2055812" cy="5994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8213" cy="5994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54559-6DA2-46AD-873E-871CFB4F33F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B0D2E3-80C3-4B00-B8F0-9091BBEB91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B8D28B-24E9-4F3A-83CC-91AECD9EDBD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7C7F7-1E08-48EB-8AF2-418859A1118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89850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333B148-4FE9-49FF-8B40-0A5958FE67D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15BA5F-B230-4E07-8A82-6AFC5A2213D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50AB1F-A434-4EF6-8924-D985DC52C21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0DE57A-DCF0-4789-A5DF-564544C2F3A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22854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4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7012" cy="2184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7000"/>
            <a:ext cx="4037013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6613" y="3937000"/>
            <a:ext cx="4037012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699E41F-5CCF-42AE-915E-29EFA052BD1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91A443C-5899-44B3-A122-2B82E233E7B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298A615-40AB-448A-9BD4-9EDE909E1F2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90FF5C-4496-41A7-9159-52EB593AAF2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43569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62D0EB5-0E5F-4B89-BFC7-69E84E5DD8A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8218100-9B02-4723-A295-67D5B8B8F03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F18AB51-AD09-4CDB-8D9D-AEC4CE71FEE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0BCED-FA3F-4B07-A576-E15631BF688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17821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7012" cy="21844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6613" y="3937000"/>
            <a:ext cx="4037012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CC92E6A-6348-4E87-AE1B-50176406096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DDFDA0-6186-458D-A6E0-9251439AE7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A22F44-FF30-4C5C-B015-8B9F5E203BE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97DBEC-C9D8-4B06-8BEA-215722A86AF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27600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E7FAB5D-F2F1-4544-B70F-2758B80AF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0B9EDA0-851F-44BE-91AE-040D755B8F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9FA6126-3A9B-43DB-B772-606EE6CA91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188BE-7D35-41E7-B472-AED3754E80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956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4FE2DD-5A90-4E3A-BF2A-E474BB8C87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D3F36-3057-4E0C-8977-BAB468C2916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219E66-5F7E-4076-ABF0-26EA7303C43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492E5A-EDE6-496C-9F6A-ECF20CF0DD7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02536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9DB535-7D36-4B68-9343-68E1B7C0CB0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CFC73A-34F1-43D5-877B-6DF8E7F2873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9B33C-0169-4573-A869-1513EAA70A2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A9F56-AC6F-4237-85E2-B2AAA544C85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2059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E877848-B200-4DFB-9A12-A840BCAC092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F3A80F7-FB80-4BF0-B632-1AF90EF2BC9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1F5E1F4-8200-4EF7-90F2-CB44D02BD2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523C1-C8D1-49B9-8638-F233AC8CF86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1928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F776082-19A9-492C-956C-434ABAFC7CC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7F65025C-25BD-4EB4-B544-E6862C649A3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B45896D-17D0-4745-96C6-7C61A5181C0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1AFA18-D0B2-4012-8FCB-8D57AECE421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44932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BF41B3D-3591-4C4D-AD26-3EA44A16FA6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95EDEF-BAB8-4424-93D4-AC7F5568EAF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872A02-AB28-4787-9CE9-21E85D29B5E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8AE5C-FA9C-429E-BE1A-D50FF0EF52B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5643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670B02F-228E-4C85-854F-D577594A217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E551165-50FD-48D1-B387-C065400B634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79B4E5B-BB2C-45E4-BF20-1B9FE21C652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04204A-3CA5-43F4-9A65-21D5F8891EF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7087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15F9817-C8EC-4D84-8792-137B4D17B6B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7F8EA67-9CC8-4962-8C24-94AF9F8CFC2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81C92C2-533C-4471-9019-C0810A2FE9A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658ECC-8865-4C98-AB00-B3041F96E9E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3823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798785F-4243-472C-A498-DC70173FAC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2339080-3693-417D-A1CD-3E5189EA98F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A445CFA-9ACC-4C3F-9238-34CB467B507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180BF-1402-40D8-903E-02D4D091BB8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8536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D1898514-B469-4C51-BE40-C1375D5CF4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64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16EE2CAA-BE62-448F-A452-F0168D594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50D5F7D-760E-4C02-BA7E-4FF2258FA08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A757C6-210A-4B67-BD78-051FA04B051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BD54750-0B57-4605-94E4-5316C694274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041DBC0C-E824-4700-9D1F-CE1A7E3D7FA8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FAE7596D-E6CE-4105-B775-B3D4437730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114550"/>
            <a:ext cx="7702550" cy="24098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5400" dirty="0" err="1"/>
              <a:t>Proteiny</a:t>
            </a:r>
            <a:endParaRPr lang="en-GB" alt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9E10F247-2A35-4BE2-9680-D6B833F29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482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Albumin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33B274B1-4D61-4DB1-9D38-6C74E39D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708275"/>
            <a:ext cx="4752975" cy="276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0" name="Text Box 3">
            <a:extLst>
              <a:ext uri="{FF2B5EF4-FFF2-40B4-BE49-F238E27FC236}">
                <a16:creationId xmlns:a16="http://schemas.microsoft.com/office/drawing/2014/main" id="{C757736A-5267-426B-AF99-0FFA116B6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557338"/>
            <a:ext cx="6462712" cy="475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cs-CZ">
                <a:solidFill>
                  <a:srgbClr val="000000"/>
                </a:solidFill>
              </a:rPr>
              <a:t>Identifikace druhové příslušnosti kostí a krevních skvrn.</a:t>
            </a: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GB" altLang="cs-CZ">
                <a:solidFill>
                  <a:srgbClr val="000000"/>
                </a:solidFill>
              </a:rPr>
              <a:t>„Molekulární paleontologie“</a:t>
            </a: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GB" altLang="cs-CZ">
                <a:solidFill>
                  <a:srgbClr val="000000"/>
                </a:solidFill>
              </a:rPr>
              <a:t>Nelze ho detekovat ve spálených kostech (teplota nad 300°C)</a:t>
            </a:r>
          </a:p>
        </p:txBody>
      </p:sp>
      <p:pic>
        <p:nvPicPr>
          <p:cNvPr id="24581" name="Picture 4">
            <a:extLst>
              <a:ext uri="{FF2B5EF4-FFF2-40B4-BE49-F238E27FC236}">
                <a16:creationId xmlns:a16="http://schemas.microsoft.com/office/drawing/2014/main" id="{1C28D65C-FCCF-4E22-B5F7-586C9F1D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0956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2" name="Picture 5">
            <a:extLst>
              <a:ext uri="{FF2B5EF4-FFF2-40B4-BE49-F238E27FC236}">
                <a16:creationId xmlns:a16="http://schemas.microsoft.com/office/drawing/2014/main" id="{11AC8C5F-1161-4976-9E95-21076C4C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85800"/>
            <a:ext cx="2286000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42F4BC69-C39C-4C14-B029-038F33178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/>
              <a:t>Myoglobin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F228760F-9F95-4781-BE77-E1055AC71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81300"/>
            <a:ext cx="316865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Text Box 3">
            <a:extLst>
              <a:ext uri="{FF2B5EF4-FFF2-40B4-BE49-F238E27FC236}">
                <a16:creationId xmlns:a16="http://schemas.microsoft.com/office/drawing/2014/main" id="{3AB68FA4-B260-48F1-874D-82F20CE57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8405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cs-CZ">
                <a:solidFill>
                  <a:srgbClr val="000000"/>
                </a:solidFill>
              </a:rPr>
              <a:t>Vyskytuje se pouze v příčně pruhované a srdeční svalové tkáni. </a:t>
            </a:r>
          </a:p>
        </p:txBody>
      </p:sp>
      <p:graphicFrame>
        <p:nvGraphicFramePr>
          <p:cNvPr id="26628" name="Group 4">
            <a:extLst>
              <a:ext uri="{FF2B5EF4-FFF2-40B4-BE49-F238E27FC236}">
                <a16:creationId xmlns:a16="http://schemas.microsoft.com/office/drawing/2014/main" id="{CFE8B0E8-ABB5-4098-90A6-7F9566BA2702}"/>
              </a:ext>
            </a:extLst>
          </p:cNvPr>
          <p:cNvGraphicFramePr>
            <a:graphicFrameLocks noGrp="1"/>
          </p:cNvGraphicFramePr>
          <p:nvPr/>
        </p:nvGraphicFramePr>
        <p:xfrm>
          <a:off x="3924300" y="3068638"/>
          <a:ext cx="4681538" cy="2444752"/>
        </p:xfrm>
        <a:graphic>
          <a:graphicData uri="http://schemas.openxmlformats.org/drawingml/2006/table">
            <a:tbl>
              <a:tblPr/>
              <a:tblGrid>
                <a:gridCol w="264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6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224"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Sval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Obsah myoglobinu (mg/g čerstvé tkáně)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M. temporalis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18,5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M. pectoralis maior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33,1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M. rectus abdominis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54,1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Bránice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29,4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M biceps brachii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31,5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088"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Svaly jazyka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Arial" charset="0"/>
                        </a:rPr>
                        <a:t>15,3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3D96E5F2-F571-4014-A977-2A64CAC686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Myoglobin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C7EC9690-79C4-4E94-8F56-9806632C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38450"/>
            <a:ext cx="4537075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Rectangle 3">
            <a:extLst>
              <a:ext uri="{FF2B5EF4-FFF2-40B4-BE49-F238E27FC236}">
                <a16:creationId xmlns:a16="http://schemas.microsoft.com/office/drawing/2014/main" id="{2D50BB6B-0670-435D-80B4-6123579BB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00213"/>
            <a:ext cx="828357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>
                <a:solidFill>
                  <a:srgbClr val="000000"/>
                </a:solidFill>
              </a:rPr>
              <a:t>Přítomnost lidského myoglobinu v koprolitech (subfosilních exkrementech) a keramice je dokladem kanibalismu.  </a:t>
            </a:r>
          </a:p>
        </p:txBody>
      </p:sp>
      <p:sp>
        <p:nvSpPr>
          <p:cNvPr id="26629" name="Text Box 4">
            <a:extLst>
              <a:ext uri="{FF2B5EF4-FFF2-40B4-BE49-F238E27FC236}">
                <a16:creationId xmlns:a16="http://schemas.microsoft.com/office/drawing/2014/main" id="{7D5EC05A-6633-4924-966C-A9DA5AD1A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949950"/>
            <a:ext cx="2765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600">
                <a:solidFill>
                  <a:srgbClr val="000000"/>
                </a:solidFill>
              </a:rPr>
              <a:t>Anasazi (Pueblané, JZ USA)</a:t>
            </a:r>
          </a:p>
        </p:txBody>
      </p:sp>
      <p:pic>
        <p:nvPicPr>
          <p:cNvPr id="26630" name="Picture 5">
            <a:extLst>
              <a:ext uri="{FF2B5EF4-FFF2-40B4-BE49-F238E27FC236}">
                <a16:creationId xmlns:a16="http://schemas.microsoft.com/office/drawing/2014/main" id="{29D2BFC8-3D55-4E8D-B54E-AB49942EE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41663"/>
            <a:ext cx="3748088" cy="255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>
            <a:extLst>
              <a:ext uri="{FF2B5EF4-FFF2-40B4-BE49-F238E27FC236}">
                <a16:creationId xmlns:a16="http://schemas.microsoft.com/office/drawing/2014/main" id="{73B037C5-4033-4D7F-872D-189A0D00E9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257800" cy="1143000"/>
          </a:xfrm>
        </p:spPr>
        <p:txBody>
          <a:bodyPr/>
          <a:lstStyle/>
          <a:p>
            <a:pPr eaLnBrk="1" hangingPunct="1"/>
            <a:r>
              <a:rPr lang="cs-CZ" altLang="cs-CZ"/>
              <a:t>Lipidy</a:t>
            </a:r>
          </a:p>
        </p:txBody>
      </p:sp>
      <p:sp>
        <p:nvSpPr>
          <p:cNvPr id="4099" name="Rectangle 1028">
            <a:extLst>
              <a:ext uri="{FF2B5EF4-FFF2-40B4-BE49-F238E27FC236}">
                <a16:creationId xmlns:a16="http://schemas.microsoft.com/office/drawing/2014/main" id="{57A32EF5-6863-4CD0-A7D2-9E5527E2F8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8229600" cy="4754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800"/>
              <a:t>	= estery vyšších mastných kyselin</a:t>
            </a:r>
          </a:p>
          <a:p>
            <a:pPr eaLnBrk="1" hangingPunct="1"/>
            <a:endParaRPr lang="cs-CZ" altLang="cs-CZ" sz="1800"/>
          </a:p>
          <a:p>
            <a:pPr eaLnBrk="1" hangingPunct="1"/>
            <a:r>
              <a:rPr lang="cs-CZ" altLang="cs-CZ" sz="1800"/>
              <a:t>Glyceridy (glycerol)</a:t>
            </a:r>
          </a:p>
          <a:p>
            <a:pPr lvl="2" eaLnBrk="1" hangingPunct="1"/>
            <a:r>
              <a:rPr lang="cs-CZ" altLang="cs-CZ" sz="1800"/>
              <a:t>Tuky</a:t>
            </a:r>
          </a:p>
          <a:p>
            <a:pPr lvl="2" eaLnBrk="1" hangingPunct="1"/>
            <a:r>
              <a:rPr lang="cs-CZ" altLang="cs-CZ" sz="1800"/>
              <a:t>Oleje</a:t>
            </a:r>
          </a:p>
          <a:p>
            <a:pPr lvl="1" eaLnBrk="1" hangingPunct="1"/>
            <a:endParaRPr lang="cs-CZ" altLang="cs-CZ" sz="1800"/>
          </a:p>
          <a:p>
            <a:pPr eaLnBrk="1" hangingPunct="1"/>
            <a:r>
              <a:rPr lang="cs-CZ" altLang="cs-CZ" sz="1800"/>
              <a:t>Vosky (alkoholy s dlouhým řetězcem)</a:t>
            </a:r>
          </a:p>
          <a:p>
            <a:pPr eaLnBrk="1" hangingPunct="1"/>
            <a:endParaRPr lang="cs-CZ" altLang="cs-CZ" sz="1800"/>
          </a:p>
          <a:p>
            <a:pPr eaLnBrk="1" hangingPunct="1"/>
            <a:r>
              <a:rPr lang="cs-CZ" altLang="cs-CZ" sz="1800"/>
              <a:t>Ostatní (cholesterol, aj.)</a:t>
            </a:r>
          </a:p>
        </p:txBody>
      </p:sp>
      <p:pic>
        <p:nvPicPr>
          <p:cNvPr id="4100" name="Picture 1029">
            <a:extLst>
              <a:ext uri="{FF2B5EF4-FFF2-40B4-BE49-F238E27FC236}">
                <a16:creationId xmlns:a16="http://schemas.microsoft.com/office/drawing/2014/main" id="{7E12B7C7-2B3A-4BB0-BF3C-49969208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46513"/>
            <a:ext cx="4495800" cy="275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1030" descr="lo">
            <a:extLst>
              <a:ext uri="{FF2B5EF4-FFF2-40B4-BE49-F238E27FC236}">
                <a16:creationId xmlns:a16="http://schemas.microsoft.com/office/drawing/2014/main" id="{DFA69026-E283-4AEC-9B3F-25692AF06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44513"/>
            <a:ext cx="3822700" cy="300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6B8BF69-9801-4738-ACA0-2AE30604B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Živočišné tuky</a:t>
            </a:r>
          </a:p>
        </p:txBody>
      </p:sp>
      <p:pic>
        <p:nvPicPr>
          <p:cNvPr id="11267" name="Picture 4" descr="luj">
            <a:extLst>
              <a:ext uri="{FF2B5EF4-FFF2-40B4-BE49-F238E27FC236}">
                <a16:creationId xmlns:a16="http://schemas.microsoft.com/office/drawing/2014/main" id="{6EC76307-E331-4F26-8E04-F00C0CDABB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220788"/>
            <a:ext cx="8207375" cy="5284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FBC0C7CC-CF71-4C88-A791-CFF324628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/>
              <a:t>Anaerobní oxidace - mikrobiální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05BBC7A6-50B0-46FB-969E-34650AAFD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722471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</a:rPr>
              <a:t>OH: Bacillus subtilis, Clostridium perfrigens, Micrococcus luteus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</a:rPr>
              <a:t>Oxo: Micrococcus luteus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12C95236-984C-44D3-BADA-BC16134A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81300"/>
            <a:ext cx="5257800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7AB30028-E0C2-4C41-BC43-5D9EDDFCA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628775"/>
            <a:ext cx="2763837" cy="474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2">
            <a:extLst>
              <a:ext uri="{FF2B5EF4-FFF2-40B4-BE49-F238E27FC236}">
                <a16:creationId xmlns:a16="http://schemas.microsoft.com/office/drawing/2014/main" id="{BB367A2D-65F4-4F61-B0F7-8E5D6C8D2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97038"/>
            <a:ext cx="5616575" cy="46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3">
            <a:extLst>
              <a:ext uri="{FF2B5EF4-FFF2-40B4-BE49-F238E27FC236}">
                <a16:creationId xmlns:a16="http://schemas.microsoft.com/office/drawing/2014/main" id="{21ECAABE-2168-471E-B915-2F614242B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93775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Anaerobní oxidace - mikrobiální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8">
            <a:extLst>
              <a:ext uri="{FF2B5EF4-FFF2-40B4-BE49-F238E27FC236}">
                <a16:creationId xmlns:a16="http://schemas.microsoft.com/office/drawing/2014/main" id="{31592059-2650-4EA1-BF1F-6F6CED18AF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050212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600"/>
              <a:t>Produkty anaerobní oxidace</a:t>
            </a:r>
          </a:p>
        </p:txBody>
      </p:sp>
      <p:pic>
        <p:nvPicPr>
          <p:cNvPr id="23555" name="Picture 1030">
            <a:extLst>
              <a:ext uri="{FF2B5EF4-FFF2-40B4-BE49-F238E27FC236}">
                <a16:creationId xmlns:a16="http://schemas.microsoft.com/office/drawing/2014/main" id="{98184D24-F47D-4FF2-99D9-828B08AC8E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2133600"/>
            <a:ext cx="3257550" cy="434657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Text Box 1029">
            <a:extLst>
              <a:ext uri="{FF2B5EF4-FFF2-40B4-BE49-F238E27FC236}">
                <a16:creationId xmlns:a16="http://schemas.microsoft.com/office/drawing/2014/main" id="{917A4528-1000-4E4A-BCE2-BFD44D2DA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628775"/>
            <a:ext cx="4484688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„bog butter“</a:t>
            </a:r>
            <a:r>
              <a:rPr lang="cs-CZ" altLang="cs-CZ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	máslo v dřevěné nádobě bylo 	zakopáno do rašeliniště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	(= způsob konzervace)</a:t>
            </a:r>
          </a:p>
        </p:txBody>
      </p:sp>
      <p:pic>
        <p:nvPicPr>
          <p:cNvPr id="23557" name="Picture 1032">
            <a:extLst>
              <a:ext uri="{FF2B5EF4-FFF2-40B4-BE49-F238E27FC236}">
                <a16:creationId xmlns:a16="http://schemas.microsoft.com/office/drawing/2014/main" id="{8E75E51F-F03F-4FFE-B433-AB46D02449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3500438"/>
            <a:ext cx="3590925" cy="2859087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>
            <a:extLst>
              <a:ext uri="{FF2B5EF4-FFF2-40B4-BE49-F238E27FC236}">
                <a16:creationId xmlns:a16="http://schemas.microsoft.com/office/drawing/2014/main" id="{837751C3-8F5E-4333-9B79-F34CCE7DC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>
                <a:solidFill>
                  <a:schemeClr val="tx1"/>
                </a:solidFill>
              </a:rPr>
              <a:t>Cca 1000 let starý tuk ze zmrzlého odpadu v oblasti Yukonu</a:t>
            </a:r>
          </a:p>
        </p:txBody>
      </p:sp>
      <p:pic>
        <p:nvPicPr>
          <p:cNvPr id="32771" name="Picture 4" descr="05c-6">
            <a:extLst>
              <a:ext uri="{FF2B5EF4-FFF2-40B4-BE49-F238E27FC236}">
                <a16:creationId xmlns:a16="http://schemas.microsoft.com/office/drawing/2014/main" id="{7AABBC0B-D710-4AF6-A9CA-ED0C2EE009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860800"/>
            <a:ext cx="1657350" cy="2519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8" descr="hersa">
            <a:extLst>
              <a:ext uri="{FF2B5EF4-FFF2-40B4-BE49-F238E27FC236}">
                <a16:creationId xmlns:a16="http://schemas.microsoft.com/office/drawing/2014/main" id="{D55DD5B8-3A3E-49F2-9D65-0A044DA94ED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1628775"/>
            <a:ext cx="2998788" cy="4273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Rectangle 7">
            <a:extLst>
              <a:ext uri="{FF2B5EF4-FFF2-40B4-BE49-F238E27FC236}">
                <a16:creationId xmlns:a16="http://schemas.microsoft.com/office/drawing/2014/main" id="{0E0627A0-26F5-47AE-92A8-664C69B26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77975"/>
            <a:ext cx="4824413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Lokalita Thule (Herschelův ostrov)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Materiál  obsahoval poměrně významný podíl nenasycených MK. Nízká teplota nedovolila významnější mikrobiální aktivitu, většina MK byla volných (jednoduchá hydrolýza ve vlhkém prostředí).</a:t>
            </a:r>
          </a:p>
        </p:txBody>
      </p:sp>
      <p:pic>
        <p:nvPicPr>
          <p:cNvPr id="32774" name="Picture 10" descr="hersch">
            <a:extLst>
              <a:ext uri="{FF2B5EF4-FFF2-40B4-BE49-F238E27FC236}">
                <a16:creationId xmlns:a16="http://schemas.microsoft.com/office/drawing/2014/main" id="{4976CA92-FD3B-4FDB-91FA-C1D5C6E119E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3644900"/>
            <a:ext cx="2952750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105B4638-7EBC-4295-89E4-5C555AFB1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50"/>
            <a:ext cx="50704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>
                <a:latin typeface="Times New Roman" panose="02020603050405020304" pitchFamily="18" charset="0"/>
              </a:rPr>
              <a:t>Palivo v římských kahanech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20A00672-42EC-4CEB-8149-AB837C85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700213"/>
            <a:ext cx="727233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i="1">
                <a:latin typeface="Times New Roman" panose="02020603050405020304" pitchFamily="18" charset="0"/>
              </a:rPr>
              <a:t>Rostlinné oleje</a:t>
            </a:r>
            <a:r>
              <a:rPr lang="cs-CZ" altLang="cs-CZ" sz="2400">
                <a:latin typeface="Times New Roman" panose="02020603050405020304" pitchFamily="18" charset="0"/>
              </a:rPr>
              <a:t> (olivový) – fytosteroly, vyšší obsah</a:t>
            </a:r>
          </a:p>
          <a:p>
            <a:pPr eaLnBrk="1" hangingPunct="1"/>
            <a:r>
              <a:rPr lang="cs-CZ" altLang="cs-CZ" sz="2400">
                <a:latin typeface="Times New Roman" panose="02020603050405020304" pitchFamily="18" charset="0"/>
              </a:rPr>
              <a:t>			kyseliny olejové</a:t>
            </a:r>
          </a:p>
          <a:p>
            <a:pPr eaLnBrk="1" hangingPunct="1"/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400" i="1">
                <a:latin typeface="Times New Roman" panose="02020603050405020304" pitchFamily="18" charset="0"/>
              </a:rPr>
              <a:t>Živočišný tuk</a:t>
            </a:r>
            <a:r>
              <a:rPr lang="cs-CZ" altLang="cs-CZ" sz="2400">
                <a:latin typeface="Times New Roman" panose="02020603050405020304" pitchFamily="18" charset="0"/>
              </a:rPr>
              <a:t> (lůj) – cholesterol, vyšší obsah kyseliny 			stearové</a:t>
            </a:r>
          </a:p>
          <a:p>
            <a:pPr eaLnBrk="1" hangingPunct="1"/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8196" name="Picture 4" descr="GColivoil421c">
            <a:extLst>
              <a:ext uri="{FF2B5EF4-FFF2-40B4-BE49-F238E27FC236}">
                <a16:creationId xmlns:a16="http://schemas.microsoft.com/office/drawing/2014/main" id="{E3D98159-E1DF-4116-B7DE-6B7EBC029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210343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2003-05">
            <a:extLst>
              <a:ext uri="{FF2B5EF4-FFF2-40B4-BE49-F238E27FC236}">
                <a16:creationId xmlns:a16="http://schemas.microsoft.com/office/drawing/2014/main" id="{AC3D1885-CD4C-45BF-8FE9-C026CDA90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437063"/>
            <a:ext cx="2554288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2003-05_2">
            <a:extLst>
              <a:ext uri="{FF2B5EF4-FFF2-40B4-BE49-F238E27FC236}">
                <a16:creationId xmlns:a16="http://schemas.microsoft.com/office/drawing/2014/main" id="{EA717074-5944-4188-A3BD-41603FBFF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437063"/>
            <a:ext cx="3168650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56028EA2-A072-4192-992B-DE18DDA47B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Mléčné proteiny</a:t>
            </a: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C0CC78A4-0BBD-44AC-A36C-D59970354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818063"/>
            <a:ext cx="2592387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E9054F53-4595-4875-8510-4EC95615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16113"/>
            <a:ext cx="3529013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4">
            <a:extLst>
              <a:ext uri="{FF2B5EF4-FFF2-40B4-BE49-F238E27FC236}">
                <a16:creationId xmlns:a16="http://schemas.microsoft.com/office/drawing/2014/main" id="{4CA39730-A02F-4E5C-BD2F-0E7C010CE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2587625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F16AB46-3759-4781-A0A4-2B98E4C33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6407150" cy="792162"/>
          </a:xfrm>
        </p:spPr>
        <p:txBody>
          <a:bodyPr/>
          <a:lstStyle/>
          <a:p>
            <a:pPr eaLnBrk="1" hangingPunct="1"/>
            <a:r>
              <a:rPr lang="cs-CZ" altLang="cs-CZ" sz="3200"/>
              <a:t>Epikutikulární vosk - Brassicaea</a:t>
            </a:r>
          </a:p>
        </p:txBody>
      </p:sp>
      <p:pic>
        <p:nvPicPr>
          <p:cNvPr id="38915" name="Picture 3" descr="Charters19975">
            <a:extLst>
              <a:ext uri="{FF2B5EF4-FFF2-40B4-BE49-F238E27FC236}">
                <a16:creationId xmlns:a16="http://schemas.microsoft.com/office/drawing/2014/main" id="{D40BD171-758F-453A-B012-1D8F42B99A8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51575" y="1557338"/>
            <a:ext cx="2530475" cy="4906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6" name="Rectangle 4">
            <a:extLst>
              <a:ext uri="{FF2B5EF4-FFF2-40B4-BE49-F238E27FC236}">
                <a16:creationId xmlns:a16="http://schemas.microsoft.com/office/drawing/2014/main" id="{BC235AB5-8760-439C-8514-A9902E844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76400"/>
            <a:ext cx="31861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imes New Roman" panose="02020603050405020304" pitchFamily="18" charset="0"/>
              </a:rPr>
              <a:t>Biomarker v archeologii: důkaz vaření kapusty (Brassica oleracea)</a:t>
            </a:r>
          </a:p>
        </p:txBody>
      </p:sp>
      <p:pic>
        <p:nvPicPr>
          <p:cNvPr id="38917" name="Picture 5" descr="Charters19976">
            <a:extLst>
              <a:ext uri="{FF2B5EF4-FFF2-40B4-BE49-F238E27FC236}">
                <a16:creationId xmlns:a16="http://schemas.microsoft.com/office/drawing/2014/main" id="{199260BF-E7C7-4269-B560-34B263183A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581400"/>
            <a:ext cx="5040313" cy="282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8" name="Picture 7" descr="http://www.cgn.wur.nl/NR/rdonlyres/84CD1082-35B2-45B5-A548-4C0427316DE8/20688/brassica3.jpg">
            <a:extLst>
              <a:ext uri="{FF2B5EF4-FFF2-40B4-BE49-F238E27FC236}">
                <a16:creationId xmlns:a16="http://schemas.microsoft.com/office/drawing/2014/main" id="{B78FBCD1-61B3-4E5D-865D-B872227F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0"/>
            <a:ext cx="220980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303E854-6B09-4D29-A2F9-E1C28EAAB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Ketony s dlouhými alkylovými řetězci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4F55CEB-C64E-4C96-945B-EC511D601E3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484313"/>
            <a:ext cx="7931150" cy="53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/>
              <a:t>kondenzační produkty MK v archeologickém materiálu</a:t>
            </a:r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  <a:p>
            <a:pPr eaLnBrk="1" hangingPunct="1">
              <a:lnSpc>
                <a:spcPct val="90000"/>
              </a:lnSpc>
            </a:pPr>
            <a:endParaRPr lang="cs-CZ" altLang="cs-CZ" sz="1800"/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3AA08388-6FF4-42A0-9CE4-778582EB1F7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916113"/>
            <a:ext cx="6921500" cy="2057400"/>
          </a:xfrm>
          <a:noFill/>
        </p:spPr>
      </p:pic>
      <p:pic>
        <p:nvPicPr>
          <p:cNvPr id="39941" name="Picture 6">
            <a:extLst>
              <a:ext uri="{FF2B5EF4-FFF2-40B4-BE49-F238E27FC236}">
                <a16:creationId xmlns:a16="http://schemas.microsoft.com/office/drawing/2014/main" id="{253E72F9-C156-4B9C-A7C5-6C30C58817F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4292600"/>
            <a:ext cx="3994150" cy="2187575"/>
          </a:xfrm>
          <a:noFill/>
        </p:spPr>
      </p:pic>
      <p:sp>
        <p:nvSpPr>
          <p:cNvPr id="39942" name="Text Box 9">
            <a:extLst>
              <a:ext uri="{FF2B5EF4-FFF2-40B4-BE49-F238E27FC236}">
                <a16:creationId xmlns:a16="http://schemas.microsoft.com/office/drawing/2014/main" id="{327BDD71-0F1B-45DF-BEF3-A1AB47133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3429000"/>
            <a:ext cx="3998912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Součást epikutikulárního vosku brukvovitých rostlin (Brassicaea)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		řepka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		kapusta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9943" name="Picture 2" descr="https://encrypted-tbn2.gstatic.com/images?q=tbn:ANd9GcSTL3yGcqeWpYt5sBKp9N7vdEFMgs8bK7Xy0eZgFOtEu7whMukbhw">
            <a:extLst>
              <a:ext uri="{FF2B5EF4-FFF2-40B4-BE49-F238E27FC236}">
                <a16:creationId xmlns:a16="http://schemas.microsoft.com/office/drawing/2014/main" id="{0CAB975E-8394-4FFE-8A2A-CE8A05E0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30788"/>
            <a:ext cx="17462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4" descr="https://encrypted-tbn1.gstatic.com/images?q=tbn:ANd9GcRUPBgHxa-VIaYpK7CoZTqdZFZeCvLVunnLbVn6W584YtoHbm5TIzop4GTu">
            <a:extLst>
              <a:ext uri="{FF2B5EF4-FFF2-40B4-BE49-F238E27FC236}">
                <a16:creationId xmlns:a16="http://schemas.microsoft.com/office/drawing/2014/main" id="{8A573752-C20D-483C-8FDC-F2C62B617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906963"/>
            <a:ext cx="12350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82FE409-AACB-4628-8F6C-FC479612A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48200" cy="850900"/>
          </a:xfrm>
        </p:spPr>
        <p:txBody>
          <a:bodyPr/>
          <a:lstStyle/>
          <a:p>
            <a:pPr eaLnBrk="1" hangingPunct="1"/>
            <a:r>
              <a:rPr lang="cs-CZ" altLang="cs-CZ" sz="3200"/>
              <a:t>Reesterifikace</a:t>
            </a:r>
          </a:p>
        </p:txBody>
      </p:sp>
      <p:pic>
        <p:nvPicPr>
          <p:cNvPr id="17411" name="Picture 4" descr="Jean_Béraud_The_Drinkers">
            <a:extLst>
              <a:ext uri="{FF2B5EF4-FFF2-40B4-BE49-F238E27FC236}">
                <a16:creationId xmlns:a16="http://schemas.microsoft.com/office/drawing/2014/main" id="{3EBFC960-03A7-4B1A-B308-CA9B758F36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549275"/>
            <a:ext cx="2806700" cy="352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Text Box 6">
            <a:extLst>
              <a:ext uri="{FF2B5EF4-FFF2-40B4-BE49-F238E27FC236}">
                <a16:creationId xmlns:a16="http://schemas.microsoft.com/office/drawing/2014/main" id="{4F34164E-C610-468D-B89C-1B59AF424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478338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Ethylestery MK v tuku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(vlasy, tuková tkáň) – forenzní materiál: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významné zastoupení v tkáních chronických alkoholiků</a:t>
            </a:r>
          </a:p>
        </p:txBody>
      </p:sp>
      <p:pic>
        <p:nvPicPr>
          <p:cNvPr id="17413" name="Picture 11" descr="FAEEs in Hair">
            <a:extLst>
              <a:ext uri="{FF2B5EF4-FFF2-40B4-BE49-F238E27FC236}">
                <a16:creationId xmlns:a16="http://schemas.microsoft.com/office/drawing/2014/main" id="{2B0EEE74-3832-4F12-8101-96479D248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386138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ovéPole 1">
            <a:extLst>
              <a:ext uri="{FF2B5EF4-FFF2-40B4-BE49-F238E27FC236}">
                <a16:creationId xmlns:a16="http://schemas.microsoft.com/office/drawing/2014/main" id="{6CA77301-E530-4D20-8114-E09486F4D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581525"/>
            <a:ext cx="417671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Ethylestery mastných kyselin byly nalezany ve vlasech mumií (mužů i žen) kultury Chiribaya (JZ Peru, poušť Atacama, 1000-1250 n.l.). Zdrojem ethanolu byl fermentovaný kukuřičný nápoj „chicha“.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consumergenetics.com/images/FAEE-Concentration-hair.jpg">
            <a:extLst>
              <a:ext uri="{FF2B5EF4-FFF2-40B4-BE49-F238E27FC236}">
                <a16:creationId xmlns:a16="http://schemas.microsoft.com/office/drawing/2014/main" id="{0CFAE0CF-6CCE-42B3-A0C4-E7102E21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56197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3">
            <a:extLst>
              <a:ext uri="{FF2B5EF4-FFF2-40B4-BE49-F238E27FC236}">
                <a16:creationId xmlns:a16="http://schemas.microsoft.com/office/drawing/2014/main" id="{44EFCFF6-005B-4D0D-A65A-407AECE4BC87}"/>
              </a:ext>
            </a:extLst>
          </p:cNvPr>
          <p:cNvGrpSpPr>
            <a:grpSpLocks/>
          </p:cNvGrpSpPr>
          <p:nvPr/>
        </p:nvGrpSpPr>
        <p:grpSpPr bwMode="auto">
          <a:xfrm>
            <a:off x="393700" y="4495800"/>
            <a:ext cx="8496300" cy="1885950"/>
            <a:chOff x="-3343" y="0"/>
            <a:chExt cx="6128" cy="1188"/>
          </a:xfrm>
        </p:grpSpPr>
        <p:sp>
          <p:nvSpPr>
            <p:cNvPr id="18436" name="Rectangle 4">
              <a:extLst>
                <a:ext uri="{FF2B5EF4-FFF2-40B4-BE49-F238E27FC236}">
                  <a16:creationId xmlns:a16="http://schemas.microsoft.com/office/drawing/2014/main" id="{7D94A76E-A68C-4E3A-9F5F-6CBFFBAA0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638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sp>
          <p:nvSpPr>
            <p:cNvPr id="18437" name="Rectangle 5">
              <a:extLst>
                <a:ext uri="{FF2B5EF4-FFF2-40B4-BE49-F238E27FC236}">
                  <a16:creationId xmlns:a16="http://schemas.microsoft.com/office/drawing/2014/main" id="{FCA1D6CA-B548-4EDC-9D82-367575C57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43" y="326"/>
              <a:ext cx="6128" cy="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Case 1  abstinent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Case 2  příležitostný (společenský) piják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40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Case 3  alkoholik v léčebně (60 gramů ethanolu/ den po dobu 6 měsíců). 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3E4DA5A-0D68-4970-9B1C-B40B9B5514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cs-CZ" altLang="cs-CZ" sz="4400"/>
              <a:t>Nízkomolekulární látky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AF1A2747-54CF-41DC-B401-F5AB0C24E5D6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cs-CZ" altLang="cs-CZ" sz="3600"/>
              <a:t>Tabák</a:t>
            </a:r>
          </a:p>
        </p:txBody>
      </p:sp>
      <p:pic>
        <p:nvPicPr>
          <p:cNvPr id="38915" name="Picture 5" descr="nikot">
            <a:extLst>
              <a:ext uri="{FF2B5EF4-FFF2-40B4-BE49-F238E27FC236}">
                <a16:creationId xmlns:a16="http://schemas.microsoft.com/office/drawing/2014/main" id="{C0175D56-5F96-4DE0-BD70-2934517B320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524000"/>
            <a:ext cx="3673475" cy="1389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8" descr="Nicotiana_spp_GS443">
            <a:extLst>
              <a:ext uri="{FF2B5EF4-FFF2-40B4-BE49-F238E27FC236}">
                <a16:creationId xmlns:a16="http://schemas.microsoft.com/office/drawing/2014/main" id="{449B4E0F-7381-431D-B83A-298DDFFD926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124200"/>
            <a:ext cx="3889375" cy="3460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12">
            <a:extLst>
              <a:ext uri="{FF2B5EF4-FFF2-40B4-BE49-F238E27FC236}">
                <a16:creationId xmlns:a16="http://schemas.microsoft.com/office/drawing/2014/main" id="{02AD2F54-DCE6-437C-A6EE-96F59765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524000"/>
            <a:ext cx="25669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13">
            <a:extLst>
              <a:ext uri="{FF2B5EF4-FFF2-40B4-BE49-F238E27FC236}">
                <a16:creationId xmlns:a16="http://schemas.microsoft.com/office/drawing/2014/main" id="{9FB14EF3-2A48-4B9A-8860-C0B8C6E93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5334000"/>
            <a:ext cx="19446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Adriaen van Ostade, </a:t>
            </a:r>
            <a:r>
              <a:rPr lang="cs-CZ" altLang="cs-CZ" sz="1400" i="1"/>
              <a:t>An Apothecary Smoking in an Interior</a:t>
            </a:r>
            <a:r>
              <a:rPr lang="cs-CZ" altLang="cs-CZ" sz="1400"/>
              <a:t> 1646, oil on panel.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usura">
            <a:extLst>
              <a:ext uri="{FF2B5EF4-FFF2-40B4-BE49-F238E27FC236}">
                <a16:creationId xmlns:a16="http://schemas.microsoft.com/office/drawing/2014/main" id="{DFA4C182-8C5B-4D41-9431-23EDE556C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508500"/>
            <a:ext cx="273526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7" descr="olds01">
            <a:extLst>
              <a:ext uri="{FF2B5EF4-FFF2-40B4-BE49-F238E27FC236}">
                <a16:creationId xmlns:a16="http://schemas.microsoft.com/office/drawing/2014/main" id="{99E34B7E-B6D8-42DF-BD7B-F77C4576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295275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8">
            <a:extLst>
              <a:ext uri="{FF2B5EF4-FFF2-40B4-BE49-F238E27FC236}">
                <a16:creationId xmlns:a16="http://schemas.microsoft.com/office/drawing/2014/main" id="{05FFCB89-5B99-43EC-9C1C-45F26CC70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49275"/>
            <a:ext cx="1173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Times New Roman" panose="02020603050405020304" pitchFamily="18" charset="0"/>
              </a:rPr>
              <a:t>Tabák</a:t>
            </a:r>
          </a:p>
        </p:txBody>
      </p:sp>
      <p:pic>
        <p:nvPicPr>
          <p:cNvPr id="39941" name="Picture 14">
            <a:extLst>
              <a:ext uri="{FF2B5EF4-FFF2-40B4-BE49-F238E27FC236}">
                <a16:creationId xmlns:a16="http://schemas.microsoft.com/office/drawing/2014/main" id="{E3FBB19B-FCFD-47E1-A733-A667C3F9B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836613"/>
            <a:ext cx="362743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15">
            <a:extLst>
              <a:ext uri="{FF2B5EF4-FFF2-40B4-BE49-F238E27FC236}">
                <a16:creationId xmlns:a16="http://schemas.microsoft.com/office/drawing/2014/main" id="{B2F36832-DB4F-439B-B51F-2D4335836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3573463"/>
            <a:ext cx="3455987" cy="68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Detail chrupu muže středního věku z East Kirk of St Nicholas (Aberdeen; 17. stol.)</a:t>
            </a:r>
          </a:p>
        </p:txBody>
      </p:sp>
      <p:pic>
        <p:nvPicPr>
          <p:cNvPr id="39943" name="Picture 18" descr="nicotin teck3">
            <a:extLst>
              <a:ext uri="{FF2B5EF4-FFF2-40B4-BE49-F238E27FC236}">
                <a16:creationId xmlns:a16="http://schemas.microsoft.com/office/drawing/2014/main" id="{C91862F5-A6A3-4936-99E4-F2371F35C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475297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ED1ACFF-67E0-40CF-9EA9-18DA2F984E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3124200" cy="850900"/>
          </a:xfrm>
        </p:spPr>
        <p:txBody>
          <a:bodyPr/>
          <a:lstStyle/>
          <a:p>
            <a:pPr eaLnBrk="1" hangingPunct="1"/>
            <a:r>
              <a:rPr lang="cs-CZ" altLang="cs-CZ" sz="3600"/>
              <a:t>Hašiš</a:t>
            </a:r>
          </a:p>
        </p:txBody>
      </p:sp>
      <p:pic>
        <p:nvPicPr>
          <p:cNvPr id="40963" name="Picture 3" descr="cannabis">
            <a:extLst>
              <a:ext uri="{FF2B5EF4-FFF2-40B4-BE49-F238E27FC236}">
                <a16:creationId xmlns:a16="http://schemas.microsoft.com/office/drawing/2014/main" id="{C6137DBC-2CB3-473D-8031-F5C32E99CA5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4763" y="476250"/>
            <a:ext cx="5037137" cy="6038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5" descr="thc">
            <a:extLst>
              <a:ext uri="{FF2B5EF4-FFF2-40B4-BE49-F238E27FC236}">
                <a16:creationId xmlns:a16="http://schemas.microsoft.com/office/drawing/2014/main" id="{506CAB97-91DE-436E-92A5-9F539DB3C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447800"/>
            <a:ext cx="1146175" cy="1444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5" name="Picture 7" descr="E:\Obrázky\Nová složka (2)\pazyryk.jpg">
            <a:extLst>
              <a:ext uri="{FF2B5EF4-FFF2-40B4-BE49-F238E27FC236}">
                <a16:creationId xmlns:a16="http://schemas.microsoft.com/office/drawing/2014/main" id="{55FDE3D1-0DCC-40B6-8718-C41599E4B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199866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8">
            <a:extLst>
              <a:ext uri="{FF2B5EF4-FFF2-40B4-BE49-F238E27FC236}">
                <a16:creationId xmlns:a16="http://schemas.microsoft.com/office/drawing/2014/main" id="{4D2103F5-3584-4B8A-95A4-851A45749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260725"/>
            <a:ext cx="2755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Tetrahydrocannabinol (THC)</a:t>
            </a:r>
          </a:p>
        </p:txBody>
      </p:sp>
      <p:sp>
        <p:nvSpPr>
          <p:cNvPr id="40967" name="Text Box 9">
            <a:extLst>
              <a:ext uri="{FF2B5EF4-FFF2-40B4-BE49-F238E27FC236}">
                <a16:creationId xmlns:a16="http://schemas.microsoft.com/office/drawing/2014/main" id="{DB06C78D-F01C-4EDC-BC29-24641697D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248400"/>
            <a:ext cx="248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Pazyryk (skytská mohyla)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D533A58-0414-4BB6-A811-4FBB00D33C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2512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Koka</a:t>
            </a:r>
          </a:p>
        </p:txBody>
      </p:sp>
      <p:pic>
        <p:nvPicPr>
          <p:cNvPr id="41987" name="Picture 7" descr="Erythroxylum_coca-7">
            <a:extLst>
              <a:ext uri="{FF2B5EF4-FFF2-40B4-BE49-F238E27FC236}">
                <a16:creationId xmlns:a16="http://schemas.microsoft.com/office/drawing/2014/main" id="{0124E437-BF4B-4406-83AB-A6F34F039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6075" y="333375"/>
            <a:ext cx="4545013" cy="6048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9">
            <a:extLst>
              <a:ext uri="{FF2B5EF4-FFF2-40B4-BE49-F238E27FC236}">
                <a16:creationId xmlns:a16="http://schemas.microsoft.com/office/drawing/2014/main" id="{7CFB4FA9-49B4-4E31-BD83-4A49B6130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38600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10">
            <a:extLst>
              <a:ext uri="{FF2B5EF4-FFF2-40B4-BE49-F238E27FC236}">
                <a16:creationId xmlns:a16="http://schemas.microsoft.com/office/drawing/2014/main" id="{371FA0E3-009F-43A2-8E0B-AF0E4228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20193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0" name="Text Box 11">
            <a:extLst>
              <a:ext uri="{FF2B5EF4-FFF2-40B4-BE49-F238E27FC236}">
                <a16:creationId xmlns:a16="http://schemas.microsoft.com/office/drawing/2014/main" id="{A937B37C-62DA-4BEB-889A-D1047674C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95600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kokain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156D043-357A-4752-B028-B414489EA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Koka</a:t>
            </a: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3DB27AC3-0BC5-4FCA-9888-341F56A3F2C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981200"/>
            <a:ext cx="4038600" cy="3225800"/>
          </a:xfrm>
          <a:noFill/>
        </p:spPr>
      </p:pic>
      <p:pic>
        <p:nvPicPr>
          <p:cNvPr id="43012" name="Picture 4" descr="97217103">
            <a:extLst>
              <a:ext uri="{FF2B5EF4-FFF2-40B4-BE49-F238E27FC236}">
                <a16:creationId xmlns:a16="http://schemas.microsoft.com/office/drawing/2014/main" id="{97AFDB30-2CFE-42AD-A9DF-2564B26107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133600"/>
            <a:ext cx="4038600" cy="3170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162AB0A2-82BE-4A8A-9BF6-12A153B51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/>
              <a:t>Kasein a kaseináty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B224341D-2250-4A64-8CCE-74B65E7042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18488" cy="973138"/>
          </a:xfrm>
        </p:spPr>
        <p:txBody>
          <a:bodyPr/>
          <a:lstStyle/>
          <a:p>
            <a:pPr indent="-339725" eaLnBrk="1" hangingPunct="1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altLang="cs-CZ" sz="1800"/>
              <a:t>	Vysoký obsah fosforu (cca 1 %; fosforečná kyselina esterifikuje hydroxylové skupiny serinu a částečně též glutamové kyseliny)</a:t>
            </a:r>
          </a:p>
          <a:p>
            <a:pPr indent="-339725" eaLnBrk="1" hangingPunct="1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endParaRPr lang="cs-CZ" altLang="cs-CZ" sz="1800"/>
          </a:p>
        </p:txBody>
      </p:sp>
      <p:pic>
        <p:nvPicPr>
          <p:cNvPr id="13316" name="Picture 3">
            <a:extLst>
              <a:ext uri="{FF2B5EF4-FFF2-40B4-BE49-F238E27FC236}">
                <a16:creationId xmlns:a16="http://schemas.microsoft.com/office/drawing/2014/main" id="{46A9E679-1BF6-425A-958A-4FFC84095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141663"/>
            <a:ext cx="4752975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4">
            <a:extLst>
              <a:ext uri="{FF2B5EF4-FFF2-40B4-BE49-F238E27FC236}">
                <a16:creationId xmlns:a16="http://schemas.microsoft.com/office/drawing/2014/main" id="{13F3169F-EB46-40D3-B3D8-89F32A76F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68638"/>
            <a:ext cx="2808288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rogy mimif">
            <a:extLst>
              <a:ext uri="{FF2B5EF4-FFF2-40B4-BE49-F238E27FC236}">
                <a16:creationId xmlns:a16="http://schemas.microsoft.com/office/drawing/2014/main" id="{1370E1E3-D923-4EA4-B987-05DCD9A2F2A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2286000"/>
            <a:ext cx="5566172" cy="39469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74EF276-76D7-4B1E-8BF8-803952499A70}"/>
              </a:ext>
            </a:extLst>
          </p:cNvPr>
          <p:cNvSpPr txBox="1"/>
          <p:nvPr/>
        </p:nvSpPr>
        <p:spPr>
          <a:xfrm>
            <a:off x="924848" y="762000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Stanovení v lidských pozůstatcích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BE280FA-405C-421F-B703-A56259B559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Kakao</a:t>
            </a:r>
          </a:p>
        </p:txBody>
      </p:sp>
      <p:pic>
        <p:nvPicPr>
          <p:cNvPr id="45059" name="Picture 4" descr="cacao-02-l">
            <a:extLst>
              <a:ext uri="{FF2B5EF4-FFF2-40B4-BE49-F238E27FC236}">
                <a16:creationId xmlns:a16="http://schemas.microsoft.com/office/drawing/2014/main" id="{46F0F61D-1CB2-4D32-AEB5-E8D1868987C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743200"/>
            <a:ext cx="2563813" cy="3535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6" descr="18243">
            <a:extLst>
              <a:ext uri="{FF2B5EF4-FFF2-40B4-BE49-F238E27FC236}">
                <a16:creationId xmlns:a16="http://schemas.microsoft.com/office/drawing/2014/main" id="{CB9331C9-8CE5-45EB-94A5-BDBBA9B150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2819400"/>
            <a:ext cx="2525713" cy="3481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1" name="Picture 8" descr="200px-Theobromine">
            <a:extLst>
              <a:ext uri="{FF2B5EF4-FFF2-40B4-BE49-F238E27FC236}">
                <a16:creationId xmlns:a16="http://schemas.microsoft.com/office/drawing/2014/main" id="{CF76F96A-BE33-4155-A67C-C3F63FBC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17526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9">
            <a:extLst>
              <a:ext uri="{FF2B5EF4-FFF2-40B4-BE49-F238E27FC236}">
                <a16:creationId xmlns:a16="http://schemas.microsoft.com/office/drawing/2014/main" id="{33228CEB-9B71-4AC4-B3B1-FA942D897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6388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theobromin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427DBACC-9A03-49E1-8371-BFE3056E1A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3276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Kakao</a:t>
            </a:r>
          </a:p>
        </p:txBody>
      </p:sp>
      <p:pic>
        <p:nvPicPr>
          <p:cNvPr id="46083" name="Picture 4" descr="97174210">
            <a:extLst>
              <a:ext uri="{FF2B5EF4-FFF2-40B4-BE49-F238E27FC236}">
                <a16:creationId xmlns:a16="http://schemas.microsoft.com/office/drawing/2014/main" id="{E5DDEA54-5011-4EB8-972B-25F054ACA0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76400"/>
            <a:ext cx="7058025" cy="488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4" name="Picture 6" descr="97174215">
            <a:extLst>
              <a:ext uri="{FF2B5EF4-FFF2-40B4-BE49-F238E27FC236}">
                <a16:creationId xmlns:a16="http://schemas.microsoft.com/office/drawing/2014/main" id="{CD041C7A-B2F6-4AAE-9335-63640602A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9250"/>
            <a:ext cx="2819400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B9059D7-6B94-4327-B29B-67EB90346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981075"/>
            <a:ext cx="2746375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Paprika</a:t>
            </a:r>
          </a:p>
        </p:txBody>
      </p:sp>
      <p:pic>
        <p:nvPicPr>
          <p:cNvPr id="47107" name="Picture 4" descr="16746">
            <a:extLst>
              <a:ext uri="{FF2B5EF4-FFF2-40B4-BE49-F238E27FC236}">
                <a16:creationId xmlns:a16="http://schemas.microsoft.com/office/drawing/2014/main" id="{EBD79272-4BE3-47C0-B385-B999BB7228A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9163" y="549275"/>
            <a:ext cx="4194175" cy="532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8" name="Picture 6" descr="Annuum_kehitys">
            <a:extLst>
              <a:ext uri="{FF2B5EF4-FFF2-40B4-BE49-F238E27FC236}">
                <a16:creationId xmlns:a16="http://schemas.microsoft.com/office/drawing/2014/main" id="{3A9FE40A-359D-44EB-88A5-2B67A4733F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429000"/>
            <a:ext cx="3887787" cy="226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fulltext capsaicin2">
            <a:extLst>
              <a:ext uri="{FF2B5EF4-FFF2-40B4-BE49-F238E27FC236}">
                <a16:creationId xmlns:a16="http://schemas.microsoft.com/office/drawing/2014/main" id="{2909E1D7-1A9E-4A59-B2E3-21B9E4F96BA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149725"/>
            <a:ext cx="6335713" cy="2151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1" name="Picture 7" descr="capsaicin_mol_1">
            <a:extLst>
              <a:ext uri="{FF2B5EF4-FFF2-40B4-BE49-F238E27FC236}">
                <a16:creationId xmlns:a16="http://schemas.microsoft.com/office/drawing/2014/main" id="{2E57ECAB-2258-41A1-98DE-4DFEE68C6C7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2133600"/>
            <a:ext cx="3476625" cy="1200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Rectangle 10">
            <a:extLst>
              <a:ext uri="{FF2B5EF4-FFF2-40B4-BE49-F238E27FC236}">
                <a16:creationId xmlns:a16="http://schemas.microsoft.com/office/drawing/2014/main" id="{49064E29-DC0C-4A03-A960-D90325DFBC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noFill/>
        </p:spPr>
        <p:txBody>
          <a:bodyPr/>
          <a:lstStyle/>
          <a:p>
            <a:pPr eaLnBrk="1" hangingPunct="1"/>
            <a:r>
              <a:rPr lang="cs-CZ" altLang="cs-CZ" sz="3600"/>
              <a:t>Paprika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09DD257-AC25-428E-B166-86406C7BC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6830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Betel</a:t>
            </a:r>
          </a:p>
        </p:txBody>
      </p:sp>
      <p:sp>
        <p:nvSpPr>
          <p:cNvPr id="49155" name="Text Box 10">
            <a:extLst>
              <a:ext uri="{FF2B5EF4-FFF2-40B4-BE49-F238E27FC236}">
                <a16:creationId xmlns:a16="http://schemas.microsoft.com/office/drawing/2014/main" id="{0E49256D-A158-4E0D-A537-FC9995B12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33210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Listy pepřovníku betelového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Ořech arekové palmy (nezralé)</a:t>
            </a:r>
          </a:p>
        </p:txBody>
      </p:sp>
      <p:pic>
        <p:nvPicPr>
          <p:cNvPr id="49156" name="Picture 13">
            <a:extLst>
              <a:ext uri="{FF2B5EF4-FFF2-40B4-BE49-F238E27FC236}">
                <a16:creationId xmlns:a16="http://schemas.microsoft.com/office/drawing/2014/main" id="{1D82FDDF-BFEF-4F58-9496-1CB76718D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269398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14">
            <a:extLst>
              <a:ext uri="{FF2B5EF4-FFF2-40B4-BE49-F238E27FC236}">
                <a16:creationId xmlns:a16="http://schemas.microsoft.com/office/drawing/2014/main" id="{4CBB76CA-C318-4DA7-A81A-EDEFBA84A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68935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nf4">
            <a:extLst>
              <a:ext uri="{FF2B5EF4-FFF2-40B4-BE49-F238E27FC236}">
                <a16:creationId xmlns:a16="http://schemas.microsoft.com/office/drawing/2014/main" id="{36444439-33C2-415F-A322-785833BB8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9600"/>
            <a:ext cx="28956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betel_nut_smile">
            <a:extLst>
              <a:ext uri="{FF2B5EF4-FFF2-40B4-BE49-F238E27FC236}">
                <a16:creationId xmlns:a16="http://schemas.microsoft.com/office/drawing/2014/main" id="{B01CC5C4-E46B-4CA6-8968-C3D67DCF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971800"/>
            <a:ext cx="304165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base">
            <a:extLst>
              <a:ext uri="{FF2B5EF4-FFF2-40B4-BE49-F238E27FC236}">
                <a16:creationId xmlns:a16="http://schemas.microsoft.com/office/drawing/2014/main" id="{7B71786A-D43A-47E1-956A-D46B12A2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9100"/>
            <a:ext cx="32004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7">
            <a:extLst>
              <a:ext uri="{FF2B5EF4-FFF2-40B4-BE49-F238E27FC236}">
                <a16:creationId xmlns:a16="http://schemas.microsoft.com/office/drawing/2014/main" id="{482C1A7B-006D-40A2-B2AA-70BCDC4CB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833688"/>
            <a:ext cx="49530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Vlastní betelové sousto se připravuje tak, že se na listy pepřovníku betelového obvykle dá vápno a dále se položí část semene arekové palmy, případně kousek kořene gambirovníku. Takto připravené komponenty se těsně zavinou do pepřovníkového listu, vloží do úst a sousto se intenzivně žvýká. </a:t>
            </a:r>
          </a:p>
        </p:txBody>
      </p:sp>
      <p:pic>
        <p:nvPicPr>
          <p:cNvPr id="50182" name="Picture 8">
            <a:extLst>
              <a:ext uri="{FF2B5EF4-FFF2-40B4-BE49-F238E27FC236}">
                <a16:creationId xmlns:a16="http://schemas.microsoft.com/office/drawing/2014/main" id="{83AEE9F6-38FA-4567-A6EC-083B48836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4573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3" name="Text Box 9">
            <a:extLst>
              <a:ext uri="{FF2B5EF4-FFF2-40B4-BE49-F238E27FC236}">
                <a16:creationId xmlns:a16="http://schemas.microsoft.com/office/drawing/2014/main" id="{0E5C7EB8-713D-4218-8833-50941617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57400"/>
            <a:ext cx="8048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arekolin</a:t>
            </a:r>
          </a:p>
        </p:txBody>
      </p:sp>
      <p:sp>
        <p:nvSpPr>
          <p:cNvPr id="50184" name="Text Box 10">
            <a:extLst>
              <a:ext uri="{FF2B5EF4-FFF2-40B4-BE49-F238E27FC236}">
                <a16:creationId xmlns:a16="http://schemas.microsoft.com/office/drawing/2014/main" id="{8A75E70A-FDCD-4C10-9127-A950A259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838200"/>
            <a:ext cx="11493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arekaidin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guvacin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guvakolin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6A253AA-AD86-434D-9E95-DE8AB8DA78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Peyotl</a:t>
            </a:r>
          </a:p>
        </p:txBody>
      </p:sp>
      <p:pic>
        <p:nvPicPr>
          <p:cNvPr id="51203" name="Picture 3" descr="E:\Obrázky\Nová složka (2)\mescaline.jpg">
            <a:extLst>
              <a:ext uri="{FF2B5EF4-FFF2-40B4-BE49-F238E27FC236}">
                <a16:creationId xmlns:a16="http://schemas.microsoft.com/office/drawing/2014/main" id="{C48BDE5F-5F7E-46A9-B080-08A7B38A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19081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>
            <a:extLst>
              <a:ext uri="{FF2B5EF4-FFF2-40B4-BE49-F238E27FC236}">
                <a16:creationId xmlns:a16="http://schemas.microsoft.com/office/drawing/2014/main" id="{3C90050C-6CEE-42EE-8D8E-42FCEC4A1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532313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meskalin</a:t>
            </a:r>
          </a:p>
        </p:txBody>
      </p:sp>
      <p:pic>
        <p:nvPicPr>
          <p:cNvPr id="51205" name="Picture 5" descr="E:\Obrázky\Nová složka (2)\peyote-cacti.jpg">
            <a:extLst>
              <a:ext uri="{FF2B5EF4-FFF2-40B4-BE49-F238E27FC236}">
                <a16:creationId xmlns:a16="http://schemas.microsoft.com/office/drawing/2014/main" id="{01550F13-8C71-4A9D-8153-536AB749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600"/>
            <a:ext cx="47117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5A2CCBE-AED2-4B53-B863-CCADD653A2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770563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Víno</a:t>
            </a:r>
          </a:p>
        </p:txBody>
      </p:sp>
      <p:pic>
        <p:nvPicPr>
          <p:cNvPr id="52227" name="Picture 3" descr="cabernetsauvignon">
            <a:extLst>
              <a:ext uri="{FF2B5EF4-FFF2-40B4-BE49-F238E27FC236}">
                <a16:creationId xmlns:a16="http://schemas.microsoft.com/office/drawing/2014/main" id="{5B9A2ECC-B139-49D1-9FD2-57968E9387E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914400"/>
            <a:ext cx="1881188" cy="2820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8" name="Picture 4" descr="DL-tartaric_acid">
            <a:extLst>
              <a:ext uri="{FF2B5EF4-FFF2-40B4-BE49-F238E27FC236}">
                <a16:creationId xmlns:a16="http://schemas.microsoft.com/office/drawing/2014/main" id="{C1196E35-C5EC-4728-BA61-02E40B4194B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362200"/>
            <a:ext cx="2047875" cy="137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9" name="Rectangle 5">
            <a:extLst>
              <a:ext uri="{FF2B5EF4-FFF2-40B4-BE49-F238E27FC236}">
                <a16:creationId xmlns:a16="http://schemas.microsoft.com/office/drawing/2014/main" id="{9CE5E913-A980-447A-9C86-930AC351C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648200"/>
            <a:ext cx="8497888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Víno lze ve výjimečných případech (např. v amforách z Tutanchamonovy hrobky v Egyptě) identifikovat na základě přítomnosti charakteristických biomarkerů. Pro víno je typická kyselina tartarová). Malvidin-3-glucosid je flavonoidní pigment zodpovědný za červenou barvu vína, nelze ho ale stanovit přímo – zalkalizováním vzorku se z něj uvolňuje kyselina syringová, ta se detekuje a její přítomnost pak charakterizuje červené víno. Přítomnost pouze kyseliny tartarové ukazuje spíše na bílé víno.</a:t>
            </a:r>
          </a:p>
        </p:txBody>
      </p:sp>
      <p:pic>
        <p:nvPicPr>
          <p:cNvPr id="52230" name="Picture 6" descr="malvid">
            <a:extLst>
              <a:ext uri="{FF2B5EF4-FFF2-40B4-BE49-F238E27FC236}">
                <a16:creationId xmlns:a16="http://schemas.microsoft.com/office/drawing/2014/main" id="{72444377-F9C6-48E4-BB30-29C91FBE71A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828800"/>
            <a:ext cx="3527425" cy="2300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>
            <a:extLst>
              <a:ext uri="{FF2B5EF4-FFF2-40B4-BE49-F238E27FC236}">
                <a16:creationId xmlns:a16="http://schemas.microsoft.com/office/drawing/2014/main" id="{58543674-3B23-44E0-B0F1-F669E5854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23875"/>
            <a:ext cx="9159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/>
              <a:t>Víno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741BDFF6-0CFB-4B1C-81F7-5AD89C77F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84313"/>
            <a:ext cx="45370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i="1" dirty="0">
                <a:solidFill>
                  <a:schemeClr val="tx1"/>
                </a:solidFill>
              </a:rPr>
              <a:t>polyfenoly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</a:p>
          <a:p>
            <a:r>
              <a:rPr lang="cs-CZ" altLang="cs-CZ" i="1" dirty="0">
                <a:solidFill>
                  <a:schemeClr val="tx1"/>
                </a:solidFill>
              </a:rPr>
              <a:t>tartarová kyselina</a:t>
            </a:r>
            <a:endParaRPr lang="cs-CZ" altLang="cs-CZ" dirty="0">
              <a:solidFill>
                <a:schemeClr val="tx1"/>
              </a:solidFill>
            </a:endParaRPr>
          </a:p>
          <a:p>
            <a:endParaRPr lang="cs-CZ" altLang="cs-CZ" dirty="0">
              <a:solidFill>
                <a:schemeClr val="tx1"/>
              </a:solidFill>
            </a:endParaRPr>
          </a:p>
          <a:p>
            <a:r>
              <a:rPr lang="cs-CZ" altLang="cs-CZ" i="1" dirty="0" err="1">
                <a:solidFill>
                  <a:schemeClr val="tx1"/>
                </a:solidFill>
              </a:rPr>
              <a:t>syringová</a:t>
            </a:r>
            <a:r>
              <a:rPr lang="cs-CZ" altLang="cs-CZ" i="1" dirty="0">
                <a:solidFill>
                  <a:schemeClr val="tx1"/>
                </a:solidFill>
              </a:rPr>
              <a:t> kyselina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</a:p>
          <a:p>
            <a:r>
              <a:rPr lang="cs-CZ" altLang="cs-CZ" dirty="0">
                <a:solidFill>
                  <a:schemeClr val="tx1"/>
                </a:solidFill>
              </a:rPr>
              <a:t>(specifická pro červené víno</a:t>
            </a:r>
            <a:r>
              <a:rPr lang="cs-CZ" altLang="cs-CZ" sz="28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85C41E53-E688-4F5E-89FE-1EB5AB836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13225"/>
            <a:ext cx="2952750" cy="214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01765AD3-CFA5-4145-BB58-74FF56BDB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765175"/>
            <a:ext cx="42576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Text Box 17">
            <a:extLst>
              <a:ext uri="{FF2B5EF4-FFF2-40B4-BE49-F238E27FC236}">
                <a16:creationId xmlns:a16="http://schemas.microsoft.com/office/drawing/2014/main" id="{69B868A8-8DC9-4931-89F5-353504390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785813"/>
            <a:ext cx="1908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990099"/>
                </a:solidFill>
              </a:rPr>
              <a:t>Keramika</a:t>
            </a:r>
          </a:p>
          <a:p>
            <a:r>
              <a:rPr lang="cs-CZ" altLang="cs-CZ">
                <a:solidFill>
                  <a:srgbClr val="990099"/>
                </a:solidFill>
              </a:rPr>
              <a:t>Paleobotanika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9462EB8C-8929-44BD-9ADB-BCE23F4032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569325" cy="7207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/>
              <a:t>Důkaz kaseinu v keramice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28F6819-25D9-4081-B6D3-93C3069B5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420938"/>
            <a:ext cx="1655763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GB" altLang="cs-CZ">
                <a:solidFill>
                  <a:srgbClr val="000000"/>
                </a:solidFill>
              </a:rPr>
              <a:t>konzumace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GB" altLang="cs-CZ">
                <a:solidFill>
                  <a:srgbClr val="000000"/>
                </a:solidFill>
              </a:rPr>
              <a:t>mléka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spcBef>
                <a:spcPts val="450"/>
              </a:spcBef>
              <a:buClrTx/>
              <a:buFontTx/>
              <a:buNone/>
            </a:pPr>
            <a:r>
              <a:rPr lang="en-GB" altLang="cs-CZ">
                <a:solidFill>
                  <a:srgbClr val="000000"/>
                </a:solidFill>
              </a:rPr>
              <a:t>druhová příslušnost</a:t>
            </a:r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4C0BC34B-5DC8-4947-8B8D-D736DEB8B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20775"/>
            <a:ext cx="6484938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19023D95-8FEC-4392-AEB4-CF6955C9CD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1752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Pivo</a:t>
            </a:r>
          </a:p>
        </p:txBody>
      </p:sp>
      <p:sp>
        <p:nvSpPr>
          <p:cNvPr id="53251" name="Text Box 4">
            <a:extLst>
              <a:ext uri="{FF2B5EF4-FFF2-40B4-BE49-F238E27FC236}">
                <a16:creationId xmlns:a16="http://schemas.microsoft.com/office/drawing/2014/main" id="{54ADD200-CBE0-4211-9073-8E4DB6DCF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066800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>
                <a:latin typeface="Times New Roman" panose="02020603050405020304" pitchFamily="18" charset="0"/>
              </a:rPr>
              <a:t>šťavelan vápenatý</a:t>
            </a:r>
            <a:r>
              <a:rPr lang="cs-CZ" altLang="cs-CZ" sz="20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(„pivní kámen“)</a:t>
            </a:r>
          </a:p>
        </p:txBody>
      </p:sp>
      <p:pic>
        <p:nvPicPr>
          <p:cNvPr id="53252" name="Picture 6">
            <a:extLst>
              <a:ext uri="{FF2B5EF4-FFF2-40B4-BE49-F238E27FC236}">
                <a16:creationId xmlns:a16="http://schemas.microsoft.com/office/drawing/2014/main" id="{43536C28-D95D-424C-84A8-31838925D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95600"/>
            <a:ext cx="2833688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9">
            <a:extLst>
              <a:ext uri="{FF2B5EF4-FFF2-40B4-BE49-F238E27FC236}">
                <a16:creationId xmlns:a16="http://schemas.microsoft.com/office/drawing/2014/main" id="{1DD8371D-042F-4704-A483-06F2DA9E2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1709738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ext Box 10">
            <a:extLst>
              <a:ext uri="{FF2B5EF4-FFF2-40B4-BE49-F238E27FC236}">
                <a16:creationId xmlns:a16="http://schemas.microsoft.com/office/drawing/2014/main" id="{2274E3A2-BBD0-4EBE-95AE-A089E490B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09800"/>
            <a:ext cx="282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Nelze specificky prokázat.</a:t>
            </a:r>
          </a:p>
        </p:txBody>
      </p:sp>
      <p:pic>
        <p:nvPicPr>
          <p:cNvPr id="53255" name="Picture 12">
            <a:extLst>
              <a:ext uri="{FF2B5EF4-FFF2-40B4-BE49-F238E27FC236}">
                <a16:creationId xmlns:a16="http://schemas.microsoft.com/office/drawing/2014/main" id="{197368A7-ECC1-4F95-A98F-A64D77BE3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41148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59B2FE-FB9D-4766-88C3-FA3466C9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447800"/>
            <a:ext cx="8226425" cy="1433512"/>
          </a:xfrm>
        </p:spPr>
        <p:txBody>
          <a:bodyPr/>
          <a:lstStyle/>
          <a:p>
            <a:r>
              <a:rPr lang="cs-CZ" dirty="0"/>
              <a:t>Izotopy</a:t>
            </a:r>
          </a:p>
        </p:txBody>
      </p:sp>
    </p:spTree>
    <p:extLst>
      <p:ext uri="{BB962C8B-B14F-4D97-AF65-F5344CB8AC3E}">
        <p14:creationId xmlns:p14="http://schemas.microsoft.com/office/powerpoint/2010/main" val="1461079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3E50186-E874-4409-AACB-7D4F1E1258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39985" y="4569389"/>
            <a:ext cx="4484160" cy="20260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B6A20DB6-6F52-42EB-9847-B22DA65AF74D}"/>
              </a:ext>
            </a:extLst>
          </p:cNvPr>
          <p:cNvSpPr txBox="1"/>
          <p:nvPr/>
        </p:nvSpPr>
        <p:spPr>
          <a:xfrm>
            <a:off x="2939037" y="465477"/>
            <a:ext cx="3428639" cy="5140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81641" tIns="40816" rIns="81641" bIns="40816" anchor="t" anchorCtr="0" compatLnSpc="1">
            <a:noAutofit/>
          </a:bodyPr>
          <a:lstStyle/>
          <a:p>
            <a:pPr defTabSz="829452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082" algn="l"/>
                <a:tab pos="813609" algn="l"/>
                <a:tab pos="1221135" algn="l"/>
                <a:tab pos="1628662" algn="l"/>
                <a:tab pos="2036188" algn="l"/>
                <a:tab pos="2443715" algn="l"/>
                <a:tab pos="2851242" algn="l"/>
                <a:tab pos="3258769" algn="l"/>
                <a:tab pos="3666295" algn="l"/>
                <a:tab pos="4073821" algn="l"/>
                <a:tab pos="4481348" algn="l"/>
                <a:tab pos="4888874" algn="l"/>
                <a:tab pos="5296401" algn="l"/>
                <a:tab pos="5703927" algn="l"/>
                <a:tab pos="6111454" algn="l"/>
                <a:tab pos="6518980" algn="l"/>
                <a:tab pos="6926498" algn="l"/>
                <a:tab pos="7334024" algn="l"/>
                <a:tab pos="7741551" algn="l"/>
                <a:tab pos="8149077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66">
                <a:solidFill>
                  <a:srgbClr val="000000"/>
                </a:solidFill>
                <a:latin typeface="Arial" pitchFamily="34"/>
                <a:cs typeface="Lucida Sans Unicode" pitchFamily="34"/>
              </a:rPr>
              <a:t>Izotopy v přírodě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C89C21-DF7F-4BB7-A2B4-9A0CD411BE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2981" y="1320099"/>
            <a:ext cx="2246396" cy="604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D27B949-6732-4026-B55D-5CBB488C3F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3640" y="2313046"/>
            <a:ext cx="2911683" cy="15983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https://encrypted-tbn0.gstatic.com/images?q=tbn:ANd9GcTZjpy7hcIgt0xRSMrxGVl8jV_qiEafcK7Bm0gkw4kBIJB7rB6n">
            <a:extLst>
              <a:ext uri="{FF2B5EF4-FFF2-40B4-BE49-F238E27FC236}">
                <a16:creationId xmlns:a16="http://schemas.microsoft.com/office/drawing/2014/main" id="{62E7D795-55A8-4259-8539-291A71976A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03732" y="1461352"/>
            <a:ext cx="3713178" cy="20022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 descr="http://www.paleopatologia.it/immagini/articoli/144_1.gif">
            <a:extLst>
              <a:ext uri="{FF2B5EF4-FFF2-40B4-BE49-F238E27FC236}">
                <a16:creationId xmlns:a16="http://schemas.microsoft.com/office/drawing/2014/main" id="{D25378BA-7359-495A-BB4D-F2C8B915E2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2981" y="4932194"/>
            <a:ext cx="3156484" cy="130047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2C5EEA-F9C8-432C-A592-035BA01D35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483" y="273959"/>
            <a:ext cx="8228161" cy="640441"/>
          </a:xfrm>
        </p:spPr>
        <p:txBody>
          <a:bodyPr vert="horz" wrap="square" lIns="90000" tIns="25472" rIns="90000" bIns="46800" numCol="1" anchor="ctr" anchorCtr="0" compatLnSpc="1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06082" algn="l"/>
                <a:tab pos="813609" algn="l"/>
                <a:tab pos="1221135" algn="l"/>
                <a:tab pos="1628662" algn="l"/>
                <a:tab pos="2036188" algn="l"/>
                <a:tab pos="2443715" algn="l"/>
                <a:tab pos="2851242" algn="l"/>
                <a:tab pos="3258769" algn="l"/>
                <a:tab pos="3666295" algn="l"/>
                <a:tab pos="4073821" algn="l"/>
                <a:tab pos="4481348" algn="l"/>
                <a:tab pos="4888874" algn="l"/>
                <a:tab pos="5296401" algn="l"/>
                <a:tab pos="5703927" algn="l"/>
                <a:tab pos="6111454" algn="l"/>
                <a:tab pos="6518980" algn="l"/>
                <a:tab pos="6926498" algn="l"/>
                <a:tab pos="7334024" algn="l"/>
                <a:tab pos="7741551" algn="l"/>
                <a:tab pos="8149077" algn="l"/>
              </a:tabLst>
            </a:pPr>
            <a:r>
              <a:rPr lang="cs-CZ" sz="2903" dirty="0"/>
              <a:t>Fotosyntéza</a:t>
            </a:r>
          </a:p>
        </p:txBody>
      </p:sp>
      <p:pic>
        <p:nvPicPr>
          <p:cNvPr id="144386" name="Picture 2" descr="See the source image">
            <a:extLst>
              <a:ext uri="{FF2B5EF4-FFF2-40B4-BE49-F238E27FC236}">
                <a16:creationId xmlns:a16="http://schemas.microsoft.com/office/drawing/2014/main" id="{B2EFF564-6097-4556-A42C-9EB0346EC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76658"/>
            <a:ext cx="5417397" cy="540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0C7C31C-EA4A-431F-82FC-5F90F3CCB386}"/>
              </a:ext>
            </a:extLst>
          </p:cNvPr>
          <p:cNvSpPr txBox="1"/>
          <p:nvPr/>
        </p:nvSpPr>
        <p:spPr>
          <a:xfrm>
            <a:off x="413674" y="1202343"/>
            <a:ext cx="299905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C3 rostliny</a:t>
            </a:r>
          </a:p>
          <a:p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ječmen, pšenice, brambory, cukrová řepa, </a:t>
            </a:r>
          </a:p>
          <a:p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 rostliny</a:t>
            </a:r>
          </a:p>
          <a:p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kukuřice, cukrová třtina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 rostliny</a:t>
            </a:r>
          </a:p>
          <a:p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ananas, sukulenty</a:t>
            </a:r>
          </a:p>
        </p:txBody>
      </p:sp>
      <p:pic>
        <p:nvPicPr>
          <p:cNvPr id="5" name="Picture 8" descr="http://www.isolife.nl/images/C3-C4-plants.gif">
            <a:extLst>
              <a:ext uri="{FF2B5EF4-FFF2-40B4-BE49-F238E27FC236}">
                <a16:creationId xmlns:a16="http://schemas.microsoft.com/office/drawing/2014/main" id="{63822FB0-E603-4B02-8FFB-FBADF37B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2472386" cy="168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hrono.qub.ac.uk/Research/IRMS/Fig.1.png">
            <a:extLst>
              <a:ext uri="{FF2B5EF4-FFF2-40B4-BE49-F238E27FC236}">
                <a16:creationId xmlns:a16="http://schemas.microsoft.com/office/drawing/2014/main" id="{9D814AD7-A79E-4E63-B50B-BF40DDC7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159" y="895716"/>
            <a:ext cx="8869658" cy="56734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 descr="http://www.paleopatologia.it/immagini/articoli/144_1.gif">
            <a:extLst>
              <a:ext uri="{FF2B5EF4-FFF2-40B4-BE49-F238E27FC236}">
                <a16:creationId xmlns:a16="http://schemas.microsoft.com/office/drawing/2014/main" id="{35D8D86E-3C8D-4C69-884F-9A22D96BE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9531"/>
            <a:ext cx="2651378" cy="109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.2.png (1167×1054)">
            <a:extLst>
              <a:ext uri="{FF2B5EF4-FFF2-40B4-BE49-F238E27FC236}">
                <a16:creationId xmlns:a16="http://schemas.microsoft.com/office/drawing/2014/main" id="{ABBCB451-A835-4E10-99D6-BF9FEB0ED4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7285" y="147644"/>
            <a:ext cx="7316174" cy="66077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261827E-F6AA-4ACB-882B-C9AC61545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533400"/>
            <a:ext cx="6324600" cy="60747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74160E-7FEA-459E-AF54-7CA6B25AED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483" y="314278"/>
            <a:ext cx="3658317" cy="447722"/>
          </a:xfrm>
        </p:spPr>
        <p:txBody>
          <a:bodyPr vert="horz" wrap="square" lIns="90000" tIns="35201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cs-CZ" sz="2400" b="1" dirty="0"/>
              <a:t>Izotopy v lipidech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>
            <a:extLst>
              <a:ext uri="{FF2B5EF4-FFF2-40B4-BE49-F238E27FC236}">
                <a16:creationId xmlns:a16="http://schemas.microsoft.com/office/drawing/2014/main" id="{293AE9FC-8A0B-4961-A19C-C626D1E4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6250"/>
            <a:ext cx="55787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chemeClr val="tx1"/>
                </a:solidFill>
              </a:rPr>
              <a:t>Mléko and mléčné produkty</a:t>
            </a:r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4E88EE49-B991-4D8F-A0D3-678C75BCA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268413"/>
            <a:ext cx="693261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>
                <a:solidFill>
                  <a:schemeClr val="tx1"/>
                </a:solidFill>
              </a:rPr>
              <a:t>Lipidy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</a:p>
          <a:p>
            <a:endParaRPr lang="cs-CZ" altLang="cs-CZ" sz="800" i="1" dirty="0">
              <a:solidFill>
                <a:schemeClr val="tx1"/>
              </a:solidFill>
            </a:endParaRPr>
          </a:p>
          <a:p>
            <a:r>
              <a:rPr lang="cs-CZ" altLang="cs-CZ" i="1" dirty="0">
                <a:solidFill>
                  <a:schemeClr val="tx1"/>
                </a:solidFill>
              </a:rPr>
              <a:t>trans-mastné kyseliny</a:t>
            </a:r>
            <a:r>
              <a:rPr lang="cs-CZ" altLang="cs-CZ" dirty="0">
                <a:solidFill>
                  <a:schemeClr val="tx1"/>
                </a:solidFill>
              </a:rPr>
              <a:t> (vyšší obsah v extrahovaném tuku)</a:t>
            </a:r>
          </a:p>
          <a:p>
            <a:endParaRPr lang="cs-CZ" altLang="cs-CZ" i="1" dirty="0">
              <a:solidFill>
                <a:schemeClr val="tx1"/>
              </a:solidFill>
            </a:endParaRPr>
          </a:p>
          <a:p>
            <a:r>
              <a:rPr lang="cs-CZ" altLang="cs-CZ" b="1" dirty="0">
                <a:solidFill>
                  <a:schemeClr val="tx1"/>
                </a:solidFill>
              </a:rPr>
              <a:t>Proteiny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</a:p>
          <a:p>
            <a:endParaRPr lang="cs-CZ" altLang="cs-CZ" sz="800" i="1" dirty="0">
              <a:solidFill>
                <a:schemeClr val="tx1"/>
              </a:solidFill>
            </a:endParaRPr>
          </a:p>
          <a:p>
            <a:r>
              <a:rPr lang="cs-CZ" altLang="cs-CZ" i="1" dirty="0">
                <a:solidFill>
                  <a:schemeClr val="tx1"/>
                </a:solidFill>
              </a:rPr>
              <a:t>kasein</a:t>
            </a:r>
            <a:r>
              <a:rPr lang="cs-CZ" altLang="cs-CZ" dirty="0">
                <a:solidFill>
                  <a:schemeClr val="tx1"/>
                </a:solidFill>
              </a:rPr>
              <a:t> (termicky degradovaný) – druhově specifický</a:t>
            </a:r>
          </a:p>
        </p:txBody>
      </p:sp>
      <p:pic>
        <p:nvPicPr>
          <p:cNvPr id="57348" name="Picture 4">
            <a:extLst>
              <a:ext uri="{FF2B5EF4-FFF2-40B4-BE49-F238E27FC236}">
                <a16:creationId xmlns:a16="http://schemas.microsoft.com/office/drawing/2014/main" id="{6CB18F3F-CB37-40C2-A865-524F26E3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52600"/>
            <a:ext cx="2051050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A1FE9D1C-B804-4E3C-9145-BF9417126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8126671" cy="29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Text Box 6">
            <a:extLst>
              <a:ext uri="{FF2B5EF4-FFF2-40B4-BE49-F238E27FC236}">
                <a16:creationId xmlns:a16="http://schemas.microsoft.com/office/drawing/2014/main" id="{0CE9E34B-A989-4A64-AAA3-7A54B00D4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408839"/>
            <a:ext cx="138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990099"/>
                </a:solidFill>
              </a:rPr>
              <a:t>Keramika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7192D8AC-EE2C-4BF1-9FBD-ABCAC4C61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68338"/>
            <a:ext cx="11047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chemeClr val="tx1"/>
                </a:solidFill>
              </a:rPr>
              <a:t>Maso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45F8AB4A-33DC-470C-9FB3-3CE884B89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557338"/>
            <a:ext cx="41751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chemeClr val="tx1"/>
                </a:solidFill>
              </a:rPr>
              <a:t>Tuk (nespecifický)</a:t>
            </a:r>
          </a:p>
          <a:p>
            <a:endParaRPr lang="cs-CZ" altLang="cs-CZ" sz="800" dirty="0">
              <a:solidFill>
                <a:schemeClr val="tx1"/>
              </a:solidFill>
            </a:endParaRPr>
          </a:p>
          <a:p>
            <a:r>
              <a:rPr lang="cs-CZ" altLang="cs-CZ" dirty="0">
                <a:solidFill>
                  <a:schemeClr val="tx1"/>
                </a:solidFill>
              </a:rPr>
              <a:t>Myoglobin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(druhově specifický)</a:t>
            </a:r>
          </a:p>
        </p:txBody>
      </p:sp>
      <p:pic>
        <p:nvPicPr>
          <p:cNvPr id="30727" name="Picture 7">
            <a:extLst>
              <a:ext uri="{FF2B5EF4-FFF2-40B4-BE49-F238E27FC236}">
                <a16:creationId xmlns:a16="http://schemas.microsoft.com/office/drawing/2014/main" id="{A13C84F7-29ED-4BF4-91AF-F26AB428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21063"/>
            <a:ext cx="4030662" cy="29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>
            <a:extLst>
              <a:ext uri="{FF2B5EF4-FFF2-40B4-BE49-F238E27FC236}">
                <a16:creationId xmlns:a16="http://schemas.microsoft.com/office/drawing/2014/main" id="{A3D3C8A1-D07C-41D0-B13E-324EF70FA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73463"/>
            <a:ext cx="28892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0" name="Text Box 10">
            <a:extLst>
              <a:ext uri="{FF2B5EF4-FFF2-40B4-BE49-F238E27FC236}">
                <a16:creationId xmlns:a16="http://schemas.microsoft.com/office/drawing/2014/main" id="{4BB65902-167E-4C34-8440-38AD17D90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620713"/>
            <a:ext cx="2060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990099"/>
                </a:solidFill>
              </a:rPr>
              <a:t>Keramika 	 Koprolity</a:t>
            </a:r>
          </a:p>
        </p:txBody>
      </p:sp>
      <p:pic>
        <p:nvPicPr>
          <p:cNvPr id="30731" name="Picture 11">
            <a:extLst>
              <a:ext uri="{FF2B5EF4-FFF2-40B4-BE49-F238E27FC236}">
                <a16:creationId xmlns:a16="http://schemas.microsoft.com/office/drawing/2014/main" id="{8646488B-FDFC-4977-B630-B0D78F14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620713"/>
            <a:ext cx="25209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DF9C020D-C58E-46F6-9380-C91C283FD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955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29700" name="Text Box 4">
            <a:extLst>
              <a:ext uri="{FF2B5EF4-FFF2-40B4-BE49-F238E27FC236}">
                <a16:creationId xmlns:a16="http://schemas.microsoft.com/office/drawing/2014/main" id="{5DB98AB1-EBC5-4FF3-9C39-9ACCBB3B2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0713"/>
            <a:ext cx="9845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solidFill>
                  <a:schemeClr val="tx1"/>
                </a:solidFill>
              </a:rPr>
              <a:t>Krev</a:t>
            </a:r>
          </a:p>
        </p:txBody>
      </p:sp>
      <p:pic>
        <p:nvPicPr>
          <p:cNvPr id="29704" name="Picture 8">
            <a:extLst>
              <a:ext uri="{FF2B5EF4-FFF2-40B4-BE49-F238E27FC236}">
                <a16:creationId xmlns:a16="http://schemas.microsoft.com/office/drawing/2014/main" id="{43BCF736-1EF0-4159-A63C-8161D1C7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60350"/>
            <a:ext cx="2743200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Text Box 11">
            <a:extLst>
              <a:ext uri="{FF2B5EF4-FFF2-40B4-BE49-F238E27FC236}">
                <a16:creationId xmlns:a16="http://schemas.microsoft.com/office/drawing/2014/main" id="{EA41C7A0-3273-4D38-86DD-151E4AFD8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32624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>
                <a:solidFill>
                  <a:schemeClr val="tx1"/>
                </a:solidFill>
              </a:rPr>
              <a:t>Albumin</a:t>
            </a:r>
            <a:r>
              <a:rPr lang="cs-CZ" altLang="cs-CZ">
                <a:solidFill>
                  <a:schemeClr val="tx1"/>
                </a:solidFill>
              </a:rPr>
              <a:t> (druhově specifický)</a:t>
            </a:r>
          </a:p>
          <a:p>
            <a:endParaRPr lang="cs-CZ" altLang="cs-CZ" sz="800">
              <a:solidFill>
                <a:schemeClr val="tx1"/>
              </a:solidFill>
            </a:endParaRPr>
          </a:p>
          <a:p>
            <a:r>
              <a:rPr lang="cs-CZ" altLang="cs-CZ" i="1">
                <a:solidFill>
                  <a:schemeClr val="tx1"/>
                </a:solidFill>
              </a:rPr>
              <a:t>Glykoproteiny krevních skupin</a:t>
            </a:r>
          </a:p>
        </p:txBody>
      </p:sp>
      <p:pic>
        <p:nvPicPr>
          <p:cNvPr id="29708" name="Picture 12">
            <a:extLst>
              <a:ext uri="{FF2B5EF4-FFF2-40B4-BE49-F238E27FC236}">
                <a16:creationId xmlns:a16="http://schemas.microsoft.com/office/drawing/2014/main" id="{396BFBB2-FCC2-49A0-8515-FD18FE828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76700"/>
            <a:ext cx="21145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9" name="Text Box 13">
            <a:extLst>
              <a:ext uri="{FF2B5EF4-FFF2-40B4-BE49-F238E27FC236}">
                <a16:creationId xmlns:a16="http://schemas.microsoft.com/office/drawing/2014/main" id="{2DCDB59E-D9B4-4835-B752-4F883B019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90800"/>
            <a:ext cx="26289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990099"/>
                </a:solidFill>
              </a:rPr>
              <a:t>Štípaná industrie</a:t>
            </a:r>
          </a:p>
          <a:p>
            <a:r>
              <a:rPr lang="cs-CZ" altLang="cs-CZ">
                <a:solidFill>
                  <a:srgbClr val="990099"/>
                </a:solidFill>
              </a:rPr>
              <a:t>Kosterní pozůstatky</a:t>
            </a:r>
          </a:p>
          <a:p>
            <a:r>
              <a:rPr lang="cs-CZ" altLang="cs-CZ">
                <a:solidFill>
                  <a:srgbClr val="990099"/>
                </a:solidFill>
              </a:rPr>
              <a:t>Sedimenty</a:t>
            </a:r>
          </a:p>
        </p:txBody>
      </p:sp>
      <p:pic>
        <p:nvPicPr>
          <p:cNvPr id="29711" name="Picture 15">
            <a:extLst>
              <a:ext uri="{FF2B5EF4-FFF2-40B4-BE49-F238E27FC236}">
                <a16:creationId xmlns:a16="http://schemas.microsoft.com/office/drawing/2014/main" id="{A46FACED-CD67-49B8-8C2D-9DC59962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962400"/>
            <a:ext cx="2540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>
            <a:extLst>
              <a:ext uri="{FF2B5EF4-FFF2-40B4-BE49-F238E27FC236}">
                <a16:creationId xmlns:a16="http://schemas.microsoft.com/office/drawing/2014/main" id="{5FB8A498-5D1B-49B9-9268-1943BFCE4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297180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06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23E1BB73-43C6-417D-91AD-B597409F40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4186237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/>
              <a:t>Hemoglobin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AFE0F421-F0B0-4F3B-9E72-CB4F978E6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40005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8E61E6F6-84E3-4DAF-B603-482F99E42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7338"/>
            <a:ext cx="34290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D00232F5-B38A-46F2-8C60-B3FC77CAD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00200"/>
            <a:ext cx="5905500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2AD64854-B840-4DBA-9962-20E9AC045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205038"/>
            <a:ext cx="3211512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C617BAE4-3C48-4C23-98C1-7CC813220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500438"/>
            <a:ext cx="1901825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017A5D4F-4F7D-44A8-A96C-0F06EEA34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21875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8" name="Text Box 5">
            <a:extLst>
              <a:ext uri="{FF2B5EF4-FFF2-40B4-BE49-F238E27FC236}">
                <a16:creationId xmlns:a16="http://schemas.microsoft.com/office/drawing/2014/main" id="{B09056EE-9C53-4E7F-AE7D-BD531D42F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49275"/>
            <a:ext cx="4679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cs-CZ" sz="2400">
                <a:solidFill>
                  <a:srgbClr val="000000"/>
                </a:solidFill>
              </a:rPr>
              <a:t>Recentní kultovní sošky z Mali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36EDE349-0B80-4F97-8289-5BF7D8891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/>
              <a:t>Proteiny krevních skupin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AA01C6BB-57DE-4C47-8FB3-89F652C3E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4608512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id="{1D8638E7-294D-40B8-994F-A26BAD8AC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2492375"/>
            <a:ext cx="2476500" cy="3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4">
            <a:extLst>
              <a:ext uri="{FF2B5EF4-FFF2-40B4-BE49-F238E27FC236}">
                <a16:creationId xmlns:a16="http://schemas.microsoft.com/office/drawing/2014/main" id="{61B69860-0A19-4960-879A-0ABF91D30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1576388"/>
            <a:ext cx="6646862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cs-CZ">
                <a:solidFill>
                  <a:srgbClr val="000000"/>
                </a:solidFill>
              </a:rPr>
              <a:t>Antropologie: určování příbuzenství mezi jedinci na pohřebištích</a:t>
            </a:r>
          </a:p>
          <a:p>
            <a:pPr eaLnBrk="1" hangingPunct="1">
              <a:buClrTx/>
              <a:buFontTx/>
              <a:buNone/>
            </a:pPr>
            <a:endParaRPr lang="en-GB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GB" altLang="cs-CZ">
                <a:solidFill>
                  <a:srgbClr val="000000"/>
                </a:solidFill>
              </a:rPr>
              <a:t>Kriminalistika: identifikace osob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93BC2456-160E-4774-BE59-9917AD23BF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Chemie krevních skupin</a:t>
            </a: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DD49082A-0B94-4C56-B522-974BE6F2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00213"/>
            <a:ext cx="6913562" cy="164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3">
            <a:extLst>
              <a:ext uri="{FF2B5EF4-FFF2-40B4-BE49-F238E27FC236}">
                <a16:creationId xmlns:a16="http://schemas.microsoft.com/office/drawing/2014/main" id="{0AFDBE51-B6EF-40E6-A6D3-2C69E8F7D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644900"/>
            <a:ext cx="4608512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2222</TotalTime>
  <Words>743</Words>
  <Application>Microsoft Office PowerPoint</Application>
  <PresentationFormat>Předvádění na obrazovce (4:3)</PresentationFormat>
  <Paragraphs>193</Paragraphs>
  <Slides>48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1" baseType="lpstr">
      <vt:lpstr>Arial</vt:lpstr>
      <vt:lpstr>Times New Roman</vt:lpstr>
      <vt:lpstr>Motiv systému Office</vt:lpstr>
      <vt:lpstr>Proteiny</vt:lpstr>
      <vt:lpstr>Mléčné proteiny</vt:lpstr>
      <vt:lpstr>Kasein a kaseináty</vt:lpstr>
      <vt:lpstr>Důkaz kaseinu v keramice</vt:lpstr>
      <vt:lpstr>Prezentace aplikace PowerPoint</vt:lpstr>
      <vt:lpstr>Hemoglobin</vt:lpstr>
      <vt:lpstr>Prezentace aplikace PowerPoint</vt:lpstr>
      <vt:lpstr>Proteiny krevních skupin</vt:lpstr>
      <vt:lpstr>Chemie krevních skupin</vt:lpstr>
      <vt:lpstr>Albumin</vt:lpstr>
      <vt:lpstr>Myoglobin</vt:lpstr>
      <vt:lpstr>Myoglobin</vt:lpstr>
      <vt:lpstr>Lipidy</vt:lpstr>
      <vt:lpstr>Živočišné tuky</vt:lpstr>
      <vt:lpstr>Anaerobní oxidace - mikrobiální</vt:lpstr>
      <vt:lpstr>Anaerobní oxidace - mikrobiální</vt:lpstr>
      <vt:lpstr>Produkty anaerobní oxidace</vt:lpstr>
      <vt:lpstr>Cca 1000 let starý tuk ze zmrzlého odpadu v oblasti Yukonu</vt:lpstr>
      <vt:lpstr>Prezentace aplikace PowerPoint</vt:lpstr>
      <vt:lpstr>Epikutikulární vosk - Brassicaea</vt:lpstr>
      <vt:lpstr>Ketony s dlouhými alkylovými řetězci</vt:lpstr>
      <vt:lpstr>Reesterifikace</vt:lpstr>
      <vt:lpstr>Prezentace aplikace PowerPoint</vt:lpstr>
      <vt:lpstr>Nízkomolekulární látky</vt:lpstr>
      <vt:lpstr>Tabák</vt:lpstr>
      <vt:lpstr>Prezentace aplikace PowerPoint</vt:lpstr>
      <vt:lpstr>Hašiš</vt:lpstr>
      <vt:lpstr>Koka</vt:lpstr>
      <vt:lpstr>Koka</vt:lpstr>
      <vt:lpstr>Prezentace aplikace PowerPoint</vt:lpstr>
      <vt:lpstr>Kakao</vt:lpstr>
      <vt:lpstr>Kakao</vt:lpstr>
      <vt:lpstr>Paprika</vt:lpstr>
      <vt:lpstr>Paprika</vt:lpstr>
      <vt:lpstr>Betel</vt:lpstr>
      <vt:lpstr>Prezentace aplikace PowerPoint</vt:lpstr>
      <vt:lpstr>Peyotl</vt:lpstr>
      <vt:lpstr>Víno</vt:lpstr>
      <vt:lpstr>Prezentace aplikace PowerPoint</vt:lpstr>
      <vt:lpstr>Pivo</vt:lpstr>
      <vt:lpstr>Izotopy</vt:lpstr>
      <vt:lpstr>Prezentace aplikace PowerPoint</vt:lpstr>
      <vt:lpstr>Fotosyntéza</vt:lpstr>
      <vt:lpstr>Prezentace aplikace PowerPoint</vt:lpstr>
      <vt:lpstr>Prezentace aplikace PowerPoint</vt:lpstr>
      <vt:lpstr>Izotopy v lipidech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Proteiny</dc:title>
  <dc:creator>Lukáš</dc:creator>
  <cp:lastModifiedBy>Lubomír Prokeš</cp:lastModifiedBy>
  <cp:revision>242</cp:revision>
  <cp:lastPrinted>1601-01-01T00:00:00Z</cp:lastPrinted>
  <dcterms:created xsi:type="dcterms:W3CDTF">2008-11-16T13:55:02Z</dcterms:created>
  <dcterms:modified xsi:type="dcterms:W3CDTF">2020-11-03T01:36:55Z</dcterms:modified>
</cp:coreProperties>
</file>